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9" r:id="rId3"/>
    <p:sldId id="259" r:id="rId4"/>
    <p:sldId id="260" r:id="rId5"/>
    <p:sldId id="293" r:id="rId6"/>
    <p:sldId id="283" r:id="rId7"/>
    <p:sldId id="275" r:id="rId8"/>
    <p:sldId id="264" r:id="rId9"/>
    <p:sldId id="285" r:id="rId10"/>
    <p:sldId id="263" r:id="rId11"/>
    <p:sldId id="286" r:id="rId12"/>
    <p:sldId id="287" r:id="rId13"/>
    <p:sldId id="292" r:id="rId14"/>
    <p:sldId id="289" r:id="rId15"/>
    <p:sldId id="266" r:id="rId16"/>
  </p:sldIdLst>
  <p:sldSz cx="12192000" cy="6858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Times New Roman Bold" panose="02020803070505020304" pitchFamily="18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>
        <p:scale>
          <a:sx n="70" d="100"/>
          <a:sy n="70" d="100"/>
        </p:scale>
        <p:origin x="19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765A75-B9DC-14E0-86B8-6C20887125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38B7-77D4-8B5C-4088-24682EFE94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34ECA-CB81-44BD-8828-AA689B1F9537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C0D8B-7A67-8D59-CCEF-C2EB72784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7DDF-47FE-BB8C-356B-51301248A7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895A-B438-4887-BDD3-C70E9461D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97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57" y="1386226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28909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8634" y="2065969"/>
            <a:ext cx="1014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Bot Application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4450" y="1439208"/>
            <a:ext cx="419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74576"/>
              </p:ext>
            </p:extLst>
          </p:nvPr>
        </p:nvGraphicFramePr>
        <p:xfrm>
          <a:off x="2169102" y="2913971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Bhakti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Betageri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huvan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Budavi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Komal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Melavanki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Magadum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45318" y="48477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Prof . Shweta K </a:t>
            </a:r>
          </a:p>
        </p:txBody>
      </p:sp>
      <p:sp>
        <p:nvSpPr>
          <p:cNvPr id="2" name="Google Shape;130;p25"/>
          <p:cNvSpPr/>
          <p:nvPr/>
        </p:nvSpPr>
        <p:spPr>
          <a:xfrm>
            <a:off x="0" y="5737564"/>
            <a:ext cx="12192000" cy="1143206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b="1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Department of Electronics and Communication  Engineering, 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b="1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KLE Technological University’s Dr. M. S. Sheshgiri College of Engineering and Technology, Belagavi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" y="499595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2657574"/>
            <a:ext cx="86868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 respond based on the predefined user input stored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question is asked the bot searches for predefined text which is stored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responds back according to it.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44" y="1803832"/>
            <a:ext cx="10515600" cy="59182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                                              </a:t>
            </a:r>
            <a:r>
              <a:rPr lang="en-US" sz="4000" dirty="0">
                <a:latin typeface="Times New Roman Regular" panose="02020603050405020304" charset="0"/>
                <a:cs typeface="Times New Roman Regular" panose="02020603050405020304" charset="0"/>
              </a:rPr>
              <a:t>     </a:t>
            </a:r>
            <a:r>
              <a:rPr lang="en-US" sz="4000" b="1" dirty="0">
                <a:latin typeface="Times New Roman Bold" panose="02020603050405020304" charset="0"/>
                <a:cs typeface="Times New Roman Bold" panose="02020603050405020304" charset="0"/>
              </a:rPr>
              <a:t>Budget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108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have designated budget allocated for this project as we are utilizing existing software resources. We are operating on a software-driven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1480185"/>
            <a:ext cx="10515600" cy="1325563"/>
          </a:xfrm>
        </p:spPr>
        <p:txBody>
          <a:bodyPr/>
          <a:lstStyle/>
          <a:p>
            <a:pPr algn="ctr"/>
            <a:r>
              <a:rPr lang="en-US" sz="3600" b="1">
                <a:latin typeface="Times New Roman Bold" panose="02020603050405020304" charset="0"/>
                <a:cs typeface="Times New Roman Bold" panose="02020603050405020304" charset="0"/>
              </a:rPr>
              <a:t>Code </a:t>
            </a:r>
            <a:r>
              <a:rPr lang="en-US" altLang="zh-CN" sz="3600" b="1">
                <a:latin typeface="Times New Roman Bold" panose="02020603050405020304" charset="0"/>
                <a:cs typeface="Times New Roman Bold" panose="02020603050405020304" charset="0"/>
              </a:rPr>
              <a:t>Pre-</a:t>
            </a:r>
            <a:r>
              <a:rPr lang="en-US" sz="3600" b="1">
                <a:latin typeface="Times New Roman Bold" panose="02020603050405020304" charset="0"/>
                <a:cs typeface="Times New Roman Bold" panose="02020603050405020304" charset="0"/>
              </a:rPr>
              <a:t>optimization</a:t>
            </a:r>
            <a:br>
              <a:rPr lang="en-US" sz="3600" b="1">
                <a:latin typeface="Times New Roman Bold" panose="02020603050405020304" charset="0"/>
                <a:cs typeface="Times New Roman Bold" panose="02020603050405020304" charset="0"/>
              </a:rPr>
            </a:br>
            <a:endParaRPr lang="en-US" sz="36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12</a:t>
            </a:fld>
            <a:endParaRPr lang="en-US"/>
          </a:p>
        </p:txBody>
      </p:sp>
      <p:sp>
        <p:nvSpPr>
          <p:cNvPr id="6" name="Text Box 5"/>
          <p:cNvSpPr txBox="1"/>
          <p:nvPr userDrawn="1"/>
        </p:nvSpPr>
        <p:spPr>
          <a:xfrm>
            <a:off x="548054" y="2498432"/>
            <a:ext cx="11307974" cy="4661714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We created a simple chatbot in Python that responds to user questions based on a dataset stored in a JSON file.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 initial version, referred to as pre</a:t>
            </a:r>
            <a:r>
              <a:rPr lang="zh-CN" altLang="en-US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optimization, employs a straightforward linear search through the dataset to find matching questions and their corresponding answers.</a:t>
            </a:r>
            <a:endParaRPr lang="en-US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854" y="1180782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Code </a:t>
            </a:r>
            <a:r>
              <a:rPr lang="en-US" altLang="zh-CN" sz="36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Post </a:t>
            </a:r>
            <a:r>
              <a:rPr lang="en-US" sz="36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68" y="2506345"/>
            <a:ext cx="9927590" cy="4351655"/>
          </a:xfrm>
        </p:spPr>
        <p:txBody>
          <a:bodyPr>
            <a:noAutofit/>
          </a:bodyPr>
          <a:lstStyle/>
          <a:p>
            <a:pPr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transformers library is employed to load the pre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and tokenizer. Additionally, a response cache is maintained to improve performance for repeated queries.</a:t>
            </a:r>
          </a:p>
          <a:p>
            <a:pPr algn="just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leverages the capabilities of a powerful language model to provide more contextually relevant and natural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sounding responses. Keep in mind that using such pre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 might have associated costs and API usage limitations depending on the model provider.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3005"/>
            <a:ext cx="10515600" cy="1325563"/>
          </a:xfrm>
        </p:spPr>
        <p:txBody>
          <a:bodyPr/>
          <a:lstStyle/>
          <a:p>
            <a:pPr algn="ctr"/>
            <a:r>
              <a:rPr lang="en-US" sz="4000" b="1">
                <a:latin typeface="Times New Roman Bold" panose="02020603050405020304" charset="0"/>
                <a:cs typeface="Times New Roman Bold" panose="02020603050405020304" charset="0"/>
              </a:rPr>
              <a:t>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0BF9F6-953D-C1F0-CC9B-17F89CE2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83" y="2221865"/>
            <a:ext cx="7392837" cy="3772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6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Thank 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3675" y="136525"/>
            <a:ext cx="9874250" cy="103886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02492"/>
              </p:ext>
            </p:extLst>
          </p:nvPr>
        </p:nvGraphicFramePr>
        <p:xfrm>
          <a:off x="1571251" y="2123419"/>
          <a:ext cx="9049497" cy="39867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SI.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Introduction(NLP,Chatbot)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                      Block Diagram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3"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1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alt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                      Output</a:t>
                      </a:r>
                      <a:endParaRPr lang="en-US" alt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3"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412376" y="13877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443230" y="1780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06189"/>
            <a:ext cx="112082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chatbot that trains on a predefined data set stored in Json file and responds to all the questions asked by the user using Natural Language Processing Algorithm.</a:t>
            </a:r>
            <a:endParaRPr lang="en-IN" sz="4400" dirty="0"/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8809" y="-1073964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2703195"/>
            <a:ext cx="73945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communication-centric world, our project revolutionizes user interaction with a smart chatbot.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Python's versatility, we've created an advanced conversational agent that understands natural language, responds contextually, and assists in various domains employing machin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learning to continuously improve and adapt to users preferences prioritizing seamless user communication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Fueled by cutting-edge natural language processing, our Python-based chatbot handles diverse queries, provides personalized recommendations, and engages users in dynamic conversations.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472" y="2816757"/>
            <a:ext cx="3200400" cy="2404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8440"/>
            <a:ext cx="10515600" cy="364490"/>
          </a:xfrm>
        </p:spPr>
        <p:txBody>
          <a:bodyPr>
            <a:normAutofit fontScale="90000"/>
          </a:bodyPr>
          <a:lstStyle/>
          <a:p>
            <a:pPr marL="0" indent="0" algn="ctr">
              <a:buFont typeface="Arial" panose="020B0604020202020204" pitchFamily="34" charset="0"/>
            </a:pPr>
            <a:br>
              <a:rPr lang="en-US" sz="2000" dirty="0"/>
            </a:br>
            <a:r>
              <a:rPr lang="en-US" sz="4445" b="1" dirty="0">
                <a:latin typeface="Times New Roman Bold" panose="02020603050405020304" charset="0"/>
                <a:cs typeface="Times New Roman Bold" panose="02020603050405020304" charset="0"/>
              </a:rPr>
              <a:t>NLP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735" y="2075931"/>
            <a:ext cx="9580420" cy="505079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an AI field focused on computer interaction with human language.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tokenization, part-of-speech tagging, named entity recognition, and sentiment analysis.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challenges like ambiguity, context understanding, and capturing nuances such as sarcasm.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machine translation, chatbots, text summarization, and speech recognition.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techniques, including BERT and GPT models, have significantly improved NLP tasks.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dynamic field with ongoing research, continually advancing models, techniques, and applications.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3A593C94-5FBA-891E-A261-CFE1C143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6525"/>
            <a:ext cx="9874250" cy="10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283"/>
            <a:ext cx="10515600" cy="364490"/>
          </a:xfrm>
        </p:spPr>
        <p:txBody>
          <a:bodyPr>
            <a:normAutofit fontScale="90000"/>
          </a:bodyPr>
          <a:lstStyle/>
          <a:p>
            <a:pPr marL="0" indent="0" algn="ctr">
              <a:buFont typeface="Arial" panose="020B0604020202020204" pitchFamily="34" charset="0"/>
            </a:pPr>
            <a:br>
              <a:rPr lang="en-US" sz="2000" dirty="0"/>
            </a:br>
            <a:r>
              <a:rPr lang="en-US" sz="4445" b="1" dirty="0">
                <a:latin typeface="Times New Roman Bold" panose="02020603050405020304" charset="0"/>
                <a:cs typeface="Times New Roman Bold" panose="02020603050405020304" charset="0"/>
              </a:rPr>
              <a:t>Literature Survey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3A593C94-5FBA-891E-A261-CFE1C143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6525"/>
            <a:ext cx="9874250" cy="10388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7B589F-9E95-589F-7615-D836114EBD06}"/>
              </a:ext>
            </a:extLst>
          </p:cNvPr>
          <p:cNvGraphicFramePr>
            <a:graphicFrameLocks noGrp="1"/>
          </p:cNvGraphicFramePr>
          <p:nvPr/>
        </p:nvGraphicFramePr>
        <p:xfrm>
          <a:off x="170329" y="1835672"/>
          <a:ext cx="11949953" cy="478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74">
                  <a:extLst>
                    <a:ext uri="{9D8B030D-6E8A-4147-A177-3AD203B41FA5}">
                      <a16:colId xmlns:a16="http://schemas.microsoft.com/office/drawing/2014/main" val="1952806450"/>
                    </a:ext>
                  </a:extLst>
                </a:gridCol>
                <a:gridCol w="3965165">
                  <a:extLst>
                    <a:ext uri="{9D8B030D-6E8A-4147-A177-3AD203B41FA5}">
                      <a16:colId xmlns:a16="http://schemas.microsoft.com/office/drawing/2014/main" val="2733763994"/>
                    </a:ext>
                  </a:extLst>
                </a:gridCol>
                <a:gridCol w="3204721">
                  <a:extLst>
                    <a:ext uri="{9D8B030D-6E8A-4147-A177-3AD203B41FA5}">
                      <a16:colId xmlns:a16="http://schemas.microsoft.com/office/drawing/2014/main" val="2533017096"/>
                    </a:ext>
                  </a:extLst>
                </a:gridCol>
                <a:gridCol w="4336593">
                  <a:extLst>
                    <a:ext uri="{9D8B030D-6E8A-4147-A177-3AD203B41FA5}">
                      <a16:colId xmlns:a16="http://schemas.microsoft.com/office/drawing/2014/main" val="1298737858"/>
                    </a:ext>
                  </a:extLst>
                </a:gridCol>
              </a:tblGrid>
              <a:tr h="756043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Methods/Techniques/Algorith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used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/Disadvantages/Remarks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75921"/>
                  </a:ext>
                </a:extLst>
              </a:tr>
              <a:tr h="141758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Chatbot: An automated conversation system for the educational domain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Sophisticated natural language processing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Approach towards changing of responses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38966"/>
                  </a:ext>
                </a:extLst>
              </a:tr>
              <a:tr h="141758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Retrieval-Polished Response Generation for Chatbot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Driven chatbot with Machine Learning and Natural Language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Approach towards changing of responses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6583"/>
                  </a:ext>
                </a:extLst>
              </a:tr>
              <a:tr h="11970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 Science Chatbot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Processing and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Approach towards changing of responses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4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  <p:sp>
        <p:nvSpPr>
          <p:cNvPr id="7" name="Slide Number Placeholder 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4655" y="1577946"/>
            <a:ext cx="609600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 </a:t>
            </a:r>
            <a:endParaRPr lang="en-IN" sz="2800" dirty="0"/>
          </a:p>
        </p:txBody>
      </p:sp>
      <p:sp>
        <p:nvSpPr>
          <p:cNvPr id="10" name="Rounded Rectangle 12"/>
          <p:cNvSpPr/>
          <p:nvPr/>
        </p:nvSpPr>
        <p:spPr>
          <a:xfrm>
            <a:off x="1980361" y="2915059"/>
            <a:ext cx="1666863" cy="8079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65" y="2819133"/>
            <a:ext cx="1939374" cy="969687"/>
          </a:xfrm>
          <a:prstGeom prst="rect">
            <a:avLst/>
          </a:prstGeom>
        </p:spPr>
      </p:pic>
      <p:sp>
        <p:nvSpPr>
          <p:cNvPr id="12" name="Rounded Rectangle 12"/>
          <p:cNvSpPr/>
          <p:nvPr/>
        </p:nvSpPr>
        <p:spPr>
          <a:xfrm>
            <a:off x="4405654" y="4217341"/>
            <a:ext cx="2287129" cy="4923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Predefined Speech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85" y="4530191"/>
            <a:ext cx="2720513" cy="143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655" y="4687947"/>
            <a:ext cx="2822957" cy="1114949"/>
          </a:xfrm>
          <a:prstGeom prst="rect">
            <a:avLst/>
          </a:prstGeom>
        </p:spPr>
      </p:pic>
      <p:sp>
        <p:nvSpPr>
          <p:cNvPr id="15" name="Rounded Rectangle 12"/>
          <p:cNvSpPr/>
          <p:nvPr/>
        </p:nvSpPr>
        <p:spPr>
          <a:xfrm>
            <a:off x="7454080" y="2895941"/>
            <a:ext cx="1756510" cy="7668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47224" y="3303977"/>
            <a:ext cx="933741" cy="75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20339" y="3311504"/>
            <a:ext cx="933741" cy="75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45327" y="3780870"/>
            <a:ext cx="0" cy="436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6200000" flipH="1">
            <a:off x="6207650" y="4096695"/>
            <a:ext cx="535711" cy="18434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/>
          <p:cNvCxnSpPr/>
          <p:nvPr/>
        </p:nvCxnSpPr>
        <p:spPr>
          <a:xfrm rot="5400000">
            <a:off x="4371200" y="4115200"/>
            <a:ext cx="563640" cy="17846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0057" y="13435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block diagram for project </a:t>
            </a:r>
            <a:endParaRPr lang="en-IN" sz="28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78154" y="2119268"/>
            <a:ext cx="1285367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02264" y="2189989"/>
            <a:ext cx="1597886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analyzing using NLP  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8215630" y="4688497"/>
            <a:ext cx="274320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found return the value associated with the predefined text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8531868" y="2213760"/>
            <a:ext cx="2110723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predefined words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094763" y="2169503"/>
            <a:ext cx="142124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075330" y="4756365"/>
            <a:ext cx="2291563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output text</a:t>
            </a:r>
          </a:p>
        </p:txBody>
      </p:sp>
      <p:sp>
        <p:nvSpPr>
          <p:cNvPr id="27" name="Arrow: Right 26"/>
          <p:cNvSpPr/>
          <p:nvPr/>
        </p:nvSpPr>
        <p:spPr>
          <a:xfrm>
            <a:off x="2072570" y="2413680"/>
            <a:ext cx="830466" cy="325575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/>
          <p:cNvSpPr/>
          <p:nvPr/>
        </p:nvSpPr>
        <p:spPr>
          <a:xfrm>
            <a:off x="4706139" y="2453135"/>
            <a:ext cx="725898" cy="322331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7370377" y="2413724"/>
            <a:ext cx="830466" cy="365125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Down 29"/>
          <p:cNvSpPr/>
          <p:nvPr/>
        </p:nvSpPr>
        <p:spPr>
          <a:xfrm>
            <a:off x="9184115" y="3381787"/>
            <a:ext cx="484632" cy="978408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Left 31"/>
          <p:cNvSpPr/>
          <p:nvPr/>
        </p:nvSpPr>
        <p:spPr>
          <a:xfrm>
            <a:off x="6834962" y="4903381"/>
            <a:ext cx="978408" cy="484632"/>
          </a:xfrm>
          <a:prstGeom prst="lef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329" y="1225781"/>
            <a:ext cx="7772471" cy="93530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 Applications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 userDrawn="1"/>
        </p:nvSpPr>
        <p:spPr>
          <a:xfrm>
            <a:off x="1303713" y="1963822"/>
            <a:ext cx="10614660" cy="8565312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Checker: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input symptoms and receive information about potential health conditions, providing initial guidance on their health concerns.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Scheduling: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convenient scheduling of healthcare appointments, streamlining the process for users to access medical services.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Reminders:</a:t>
            </a: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timely reminders to users for medication adherence, helping improve treatment compliance and health outcomes.</a:t>
            </a:r>
          </a:p>
          <a:p>
            <a:pPr lvl="1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Health Information and Education: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users with accurate and reliable information about medical conditions, treatments, and preventive measures, promoting health literacy.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823</Words>
  <Application>Microsoft Office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Wingdings</vt:lpstr>
      <vt:lpstr>Calibri Light</vt:lpstr>
      <vt:lpstr>Calibri</vt:lpstr>
      <vt:lpstr>Times New Roman Regular</vt:lpstr>
      <vt:lpstr>Arial Black</vt:lpstr>
      <vt:lpstr>Times New Roman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 NLP </vt:lpstr>
      <vt:lpstr> Literature Survey </vt:lpstr>
      <vt:lpstr>PowerPoint Presentation</vt:lpstr>
      <vt:lpstr>PowerPoint Presentation</vt:lpstr>
      <vt:lpstr>PowerPoint Presentation</vt:lpstr>
      <vt:lpstr>   Dataset</vt:lpstr>
      <vt:lpstr>                                                   Budget of the Project</vt:lpstr>
      <vt:lpstr>Code Pre-optimization </vt:lpstr>
      <vt:lpstr>Code Post optimization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ASUS</cp:lastModifiedBy>
  <cp:revision>7</cp:revision>
  <dcterms:created xsi:type="dcterms:W3CDTF">2024-01-13T03:03:16Z</dcterms:created>
  <dcterms:modified xsi:type="dcterms:W3CDTF">2024-01-30T06:12:06Z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F8E3213D1C4946FC974AC10E92BD0B7C_12</vt:lpwstr>
  </property>
  <property fmtid="{D5CDD505-2E9C-101B-9397-08002B2CF9AE}" pid="3" name="KSOProductBuildVer">
    <vt:lpwstr>1033-12.2.0.13412</vt:lpwstr>
  </property>
</Properties>
</file>