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7AA04D-D282-4965-83F1-9F4E7304520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E17B5-F1C1-436A-AD6D-976BD3CBC3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7AA04D-D282-4965-83F1-9F4E7304520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E17B5-F1C1-436A-AD6D-976BD3CBC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7AA04D-D282-4965-83F1-9F4E7304520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E17B5-F1C1-436A-AD6D-976BD3CBC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7AA04D-D282-4965-83F1-9F4E7304520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E17B5-F1C1-436A-AD6D-976BD3CBC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7AA04D-D282-4965-83F1-9F4E7304520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E17B5-F1C1-436A-AD6D-976BD3CBC3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7AA04D-D282-4965-83F1-9F4E7304520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E17B5-F1C1-436A-AD6D-976BD3CBC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7AA04D-D282-4965-83F1-9F4E7304520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E17B5-F1C1-436A-AD6D-976BD3CBC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7AA04D-D282-4965-83F1-9F4E7304520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E17B5-F1C1-436A-AD6D-976BD3CBC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7AA04D-D282-4965-83F1-9F4E7304520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E17B5-F1C1-436A-AD6D-976BD3CBC3D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7AA04D-D282-4965-83F1-9F4E7304520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E17B5-F1C1-436A-AD6D-976BD3CBC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7AA04D-D282-4965-83F1-9F4E7304520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E17B5-F1C1-436A-AD6D-976BD3CBC3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E7AA04D-D282-4965-83F1-9F4E7304520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E2E17B5-F1C1-436A-AD6D-976BD3CBC3D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Java </a:t>
            </a:r>
            <a:r>
              <a:rPr lang="en-US" sz="3200" b="1" dirty="0"/>
              <a:t>Collection Framework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Java Collection Framework</a:t>
            </a:r>
            <a:r>
              <a:rPr lang="en-US" dirty="0"/>
              <a:t> provides a set of interfaces and classes to store and manage data efficiently. It includes various </a:t>
            </a:r>
            <a:r>
              <a:rPr lang="en-US" b="1" dirty="0"/>
              <a:t>data structures</a:t>
            </a:r>
            <a:r>
              <a:rPr lang="en-US" dirty="0"/>
              <a:t> like lists, sets, queues, and maps that help manage objects in memory. This framework is part of the </a:t>
            </a:r>
            <a:r>
              <a:rPr lang="en-US" dirty="0" err="1" smtClean="0"/>
              <a:t>java.util</a:t>
            </a:r>
            <a:r>
              <a:rPr lang="en-US" dirty="0"/>
              <a:t> package and plays a key role in handling </a:t>
            </a:r>
            <a:r>
              <a:rPr lang="en-US" b="1" dirty="0"/>
              <a:t>dynamic data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0436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3. Key Features of Java </a:t>
            </a:r>
            <a:r>
              <a:rPr lang="en-US" b="1" dirty="0" smtClean="0"/>
              <a:t>Collections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effectLst/>
              </a:rPr>
              <a:t>Dynamic Size</a:t>
            </a:r>
            <a:r>
              <a:rPr lang="en-US" dirty="0" smtClean="0"/>
              <a:t>: Collections adjust size automatically.</a:t>
            </a:r>
          </a:p>
          <a:p>
            <a:r>
              <a:rPr lang="en-US" b="1" dirty="0" smtClean="0">
                <a:effectLst/>
              </a:rPr>
              <a:t>Generics Support</a:t>
            </a:r>
            <a:r>
              <a:rPr lang="en-US" dirty="0" smtClean="0"/>
              <a:t>: Helps create type-safe collections (e.g., List&lt;String&gt;).</a:t>
            </a:r>
          </a:p>
          <a:p>
            <a:r>
              <a:rPr lang="en-US" b="1" dirty="0" smtClean="0">
                <a:effectLst/>
              </a:rPr>
              <a:t>Thread Safety</a:t>
            </a:r>
            <a:r>
              <a:rPr lang="en-US" dirty="0" smtClean="0"/>
              <a:t>: Some classes like Vector and </a:t>
            </a:r>
            <a:r>
              <a:rPr lang="en-US" dirty="0" err="1" smtClean="0"/>
              <a:t>Hashtable</a:t>
            </a:r>
            <a:r>
              <a:rPr lang="en-US" dirty="0" smtClean="0"/>
              <a:t> are synchronized.</a:t>
            </a:r>
          </a:p>
          <a:p>
            <a:r>
              <a:rPr lang="en-US" b="1" dirty="0" smtClean="0">
                <a:effectLst/>
              </a:rPr>
              <a:t>Performance</a:t>
            </a:r>
            <a:r>
              <a:rPr lang="en-US" dirty="0" smtClean="0"/>
              <a:t>: Provides efficient data structures for different use cases.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Class Hierarchy </a:t>
            </a:r>
            <a:r>
              <a:rPr lang="en-US" b="1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effectLst/>
              </a:rPr>
              <a:t>List Interface</a:t>
            </a:r>
            <a:endParaRPr lang="en-US" sz="2800" dirty="0" smtClean="0">
              <a:effectLst/>
            </a:endParaRPr>
          </a:p>
          <a:p>
            <a:pPr marL="0" indent="0">
              <a:buNone/>
            </a:pPr>
            <a:r>
              <a:rPr lang="en-US" sz="2800" dirty="0" smtClean="0">
                <a:effectLst/>
              </a:rPr>
              <a:t>	</a:t>
            </a:r>
            <a:r>
              <a:rPr lang="en-US" sz="2800" dirty="0" err="1" smtClean="0">
                <a:effectLst/>
              </a:rPr>
              <a:t>ArrayList</a:t>
            </a:r>
            <a:r>
              <a:rPr lang="en-US" sz="2800" dirty="0" smtClean="0">
                <a:effectLst/>
              </a:rPr>
              <a:t>, </a:t>
            </a:r>
            <a:r>
              <a:rPr lang="en-US" sz="2800" dirty="0" err="1" smtClean="0">
                <a:effectLst/>
              </a:rPr>
              <a:t>LinkedList</a:t>
            </a:r>
            <a:r>
              <a:rPr lang="en-US" sz="2800" dirty="0" smtClean="0">
                <a:effectLst/>
              </a:rPr>
              <a:t>, Vector, Stack</a:t>
            </a:r>
          </a:p>
          <a:p>
            <a:r>
              <a:rPr lang="en-US" sz="2800" b="1" dirty="0" smtClean="0">
                <a:effectLst/>
              </a:rPr>
              <a:t>Set Interface</a:t>
            </a:r>
            <a:endParaRPr lang="en-US" sz="2800" dirty="0" smtClean="0">
              <a:effectLst/>
            </a:endParaRPr>
          </a:p>
          <a:p>
            <a:pPr marL="0" indent="0">
              <a:buNone/>
            </a:pPr>
            <a:r>
              <a:rPr lang="en-US" sz="2800" dirty="0" smtClean="0">
                <a:effectLst/>
              </a:rPr>
              <a:t>	</a:t>
            </a:r>
            <a:r>
              <a:rPr lang="en-US" sz="2800" dirty="0" err="1" smtClean="0">
                <a:effectLst/>
              </a:rPr>
              <a:t>HashSet</a:t>
            </a:r>
            <a:r>
              <a:rPr lang="en-US" sz="2800" dirty="0" smtClean="0">
                <a:effectLst/>
              </a:rPr>
              <a:t>, </a:t>
            </a:r>
            <a:r>
              <a:rPr lang="en-US" sz="2800" dirty="0" err="1" smtClean="0">
                <a:effectLst/>
              </a:rPr>
              <a:t>LinkedHashSet</a:t>
            </a:r>
            <a:r>
              <a:rPr lang="en-US" sz="2800" dirty="0" smtClean="0">
                <a:effectLst/>
              </a:rPr>
              <a:t>, </a:t>
            </a:r>
            <a:r>
              <a:rPr lang="en-US" sz="2800" dirty="0" err="1" smtClean="0">
                <a:effectLst/>
              </a:rPr>
              <a:t>TreeSet</a:t>
            </a:r>
            <a:endParaRPr lang="en-US" sz="2800" dirty="0" smtClean="0">
              <a:effectLst/>
            </a:endParaRPr>
          </a:p>
          <a:p>
            <a:r>
              <a:rPr lang="en-US" sz="2800" b="1" dirty="0" smtClean="0">
                <a:effectLst/>
              </a:rPr>
              <a:t>Queue Interface</a:t>
            </a:r>
            <a:endParaRPr lang="en-US" sz="2800" dirty="0" smtClean="0">
              <a:effectLst/>
            </a:endParaRPr>
          </a:p>
          <a:p>
            <a:pPr marL="0" indent="0">
              <a:buNone/>
            </a:pPr>
            <a:r>
              <a:rPr lang="en-US" sz="2800" dirty="0" smtClean="0">
                <a:effectLst/>
              </a:rPr>
              <a:t>	</a:t>
            </a:r>
            <a:r>
              <a:rPr lang="en-US" sz="2800" dirty="0" err="1" smtClean="0">
                <a:effectLst/>
              </a:rPr>
              <a:t>PriorityQueue</a:t>
            </a:r>
            <a:r>
              <a:rPr lang="en-US" sz="2800" dirty="0" smtClean="0">
                <a:effectLst/>
              </a:rPr>
              <a:t>, </a:t>
            </a:r>
            <a:r>
              <a:rPr lang="en-US" sz="2800" dirty="0" err="1" smtClean="0">
                <a:effectLst/>
              </a:rPr>
              <a:t>LinkedList</a:t>
            </a:r>
            <a:endParaRPr lang="en-US" sz="2800" dirty="0" smtClean="0">
              <a:effectLst/>
            </a:endParaRPr>
          </a:p>
          <a:p>
            <a:r>
              <a:rPr lang="en-US" sz="2800" b="1" dirty="0" smtClean="0">
                <a:effectLst/>
              </a:rPr>
              <a:t>Map Interface</a:t>
            </a:r>
            <a:endParaRPr lang="en-US" sz="2800" dirty="0" smtClean="0">
              <a:effectLst/>
            </a:endParaRPr>
          </a:p>
          <a:p>
            <a:pPr marL="0" indent="0">
              <a:buNone/>
            </a:pPr>
            <a:r>
              <a:rPr lang="en-US" sz="2800" dirty="0" smtClean="0">
                <a:effectLst/>
              </a:rPr>
              <a:t>	</a:t>
            </a:r>
            <a:r>
              <a:rPr lang="en-US" sz="2800" dirty="0" err="1" smtClean="0">
                <a:effectLst/>
              </a:rPr>
              <a:t>HashMap</a:t>
            </a:r>
            <a:r>
              <a:rPr lang="en-US" sz="2800" dirty="0" smtClean="0">
                <a:effectLst/>
              </a:rPr>
              <a:t>, </a:t>
            </a:r>
            <a:r>
              <a:rPr lang="en-US" sz="2800" dirty="0" err="1" smtClean="0">
                <a:effectLst/>
              </a:rPr>
              <a:t>LinkedHashMap</a:t>
            </a:r>
            <a:r>
              <a:rPr lang="en-US" sz="2800" dirty="0" smtClean="0">
                <a:effectLst/>
              </a:rPr>
              <a:t>, </a:t>
            </a:r>
            <a:r>
              <a:rPr lang="en-US" sz="2800" dirty="0" err="1" smtClean="0">
                <a:effectLst/>
              </a:rPr>
              <a:t>TreeMap</a:t>
            </a:r>
            <a:r>
              <a:rPr lang="en-US" sz="2800" dirty="0" smtClean="0">
                <a:effectLst/>
              </a:rPr>
              <a:t>, </a:t>
            </a:r>
            <a:r>
              <a:rPr lang="en-US" sz="2800" dirty="0" err="1" smtClean="0">
                <a:effectLst/>
              </a:rPr>
              <a:t>Hashtable</a:t>
            </a:r>
            <a:endParaRPr lang="en-US" sz="2800" dirty="0" smtClean="0">
              <a:effectLst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5238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to Use Which Collection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</a:t>
            </a:r>
            <a:r>
              <a:rPr lang="en-US" sz="2800" b="1" dirty="0"/>
              <a:t> </a:t>
            </a:r>
            <a:r>
              <a:rPr lang="en-US" sz="2800" b="1" dirty="0" err="1"/>
              <a:t>ArrayList</a:t>
            </a:r>
            <a:r>
              <a:rPr lang="en-US" sz="2800" dirty="0"/>
              <a:t> if you need fast </a:t>
            </a:r>
            <a:r>
              <a:rPr lang="en-US" sz="2800" b="1" dirty="0"/>
              <a:t>random access</a:t>
            </a:r>
            <a:r>
              <a:rPr lang="en-US" sz="2800" dirty="0"/>
              <a:t>.</a:t>
            </a:r>
          </a:p>
          <a:p>
            <a:r>
              <a:rPr lang="en-US" sz="2800" dirty="0"/>
              <a:t>Use</a:t>
            </a:r>
            <a:r>
              <a:rPr lang="en-US" sz="2800" b="1" dirty="0"/>
              <a:t> </a:t>
            </a:r>
            <a:r>
              <a:rPr lang="en-US" sz="2800" b="1" dirty="0" err="1"/>
              <a:t>LinkedList</a:t>
            </a:r>
            <a:r>
              <a:rPr lang="en-US" sz="2800" dirty="0"/>
              <a:t> if you need fast </a:t>
            </a:r>
            <a:r>
              <a:rPr lang="en-US" sz="2800" b="1" dirty="0"/>
              <a:t>insertions/deletions</a:t>
            </a:r>
            <a:r>
              <a:rPr lang="en-US" sz="2800" dirty="0"/>
              <a:t>.</a:t>
            </a:r>
          </a:p>
          <a:p>
            <a:r>
              <a:rPr lang="en-US" sz="2800" dirty="0"/>
              <a:t>Use</a:t>
            </a:r>
            <a:r>
              <a:rPr lang="en-US" sz="2800" b="1" dirty="0"/>
              <a:t> </a:t>
            </a:r>
            <a:r>
              <a:rPr lang="en-US" sz="2800" b="1" dirty="0" err="1"/>
              <a:t>HashSet</a:t>
            </a:r>
            <a:r>
              <a:rPr lang="en-US" sz="2800" dirty="0"/>
              <a:t> if you need </a:t>
            </a:r>
            <a:r>
              <a:rPr lang="en-US" sz="2800" b="1" dirty="0"/>
              <a:t>unique elements</a:t>
            </a:r>
            <a:r>
              <a:rPr lang="en-US" sz="2800" dirty="0"/>
              <a:t> without caring about order.</a:t>
            </a:r>
          </a:p>
          <a:p>
            <a:r>
              <a:rPr lang="en-US" sz="2800" dirty="0"/>
              <a:t>Use</a:t>
            </a:r>
            <a:r>
              <a:rPr lang="en-US" sz="2800" b="1" dirty="0"/>
              <a:t> </a:t>
            </a:r>
            <a:r>
              <a:rPr lang="en-US" sz="2800" b="1" dirty="0" err="1"/>
              <a:t>LinkedHashMap</a:t>
            </a:r>
            <a:r>
              <a:rPr lang="en-US" sz="2800" dirty="0"/>
              <a:t> if you </a:t>
            </a:r>
            <a:r>
              <a:rPr lang="en-US" sz="2800" dirty="0" smtClean="0"/>
              <a:t>need a</a:t>
            </a:r>
            <a:r>
              <a:rPr lang="en-US" sz="2800" dirty="0"/>
              <a:t> </a:t>
            </a:r>
            <a:r>
              <a:rPr lang="en-US" sz="2800" b="1" dirty="0"/>
              <a:t>Map</a:t>
            </a:r>
            <a:r>
              <a:rPr lang="en-US" sz="2800" dirty="0"/>
              <a:t> with </a:t>
            </a:r>
            <a:r>
              <a:rPr lang="en-US" sz="2800" b="1" dirty="0"/>
              <a:t>insertion order</a:t>
            </a:r>
            <a:r>
              <a:rPr lang="en-US" sz="2800" dirty="0"/>
              <a:t>.</a:t>
            </a:r>
          </a:p>
          <a:p>
            <a:r>
              <a:rPr lang="en-US" sz="2800" dirty="0"/>
              <a:t>Use</a:t>
            </a:r>
            <a:r>
              <a:rPr lang="en-US" sz="2800" b="1" dirty="0"/>
              <a:t> </a:t>
            </a:r>
            <a:r>
              <a:rPr lang="en-US" sz="2800" b="1" dirty="0" err="1"/>
              <a:t>PriorityQueue</a:t>
            </a:r>
            <a:r>
              <a:rPr lang="en-US" sz="2800" dirty="0"/>
              <a:t> if you need </a:t>
            </a:r>
            <a:r>
              <a:rPr lang="en-US" sz="2800" b="1" dirty="0"/>
              <a:t>priority-based access</a:t>
            </a:r>
            <a:r>
              <a:rPr lang="en-US" sz="2800" dirty="0"/>
              <a:t> to elements.</a:t>
            </a:r>
          </a:p>
        </p:txBody>
      </p:sp>
    </p:spTree>
    <p:extLst>
      <p:ext uri="{BB962C8B-B14F-4D97-AF65-F5344CB8AC3E}">
        <p14:creationId xmlns:p14="http://schemas.microsoft.com/office/powerpoint/2010/main" val="394897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5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Overview of the Collection </a:t>
            </a:r>
            <a:r>
              <a:rPr lang="en-US" b="1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Interfaces</a:t>
            </a:r>
            <a:r>
              <a:rPr lang="en-US" dirty="0" smtClean="0"/>
              <a:t> – Define the </a:t>
            </a:r>
            <a:r>
              <a:rPr lang="en-US" b="1" dirty="0" smtClean="0">
                <a:effectLst/>
              </a:rPr>
              <a:t>abstract types</a:t>
            </a:r>
            <a:r>
              <a:rPr lang="en-US" dirty="0" smtClean="0"/>
              <a:t> (e.g., List, Set, Map) and the operations a collection must support.</a:t>
            </a:r>
          </a:p>
          <a:p>
            <a:r>
              <a:rPr lang="en-US" b="1" dirty="0" smtClean="0">
                <a:effectLst/>
              </a:rPr>
              <a:t>Classes</a:t>
            </a:r>
            <a:r>
              <a:rPr lang="en-US" dirty="0" smtClean="0"/>
              <a:t> – Provide </a:t>
            </a:r>
            <a:r>
              <a:rPr lang="en-US" b="1" dirty="0" smtClean="0">
                <a:effectLst/>
              </a:rPr>
              <a:t>concrete implementations</a:t>
            </a:r>
            <a:r>
              <a:rPr lang="en-US" dirty="0" smtClean="0"/>
              <a:t> of these interfaces (e.g., </a:t>
            </a:r>
            <a:r>
              <a:rPr lang="en-US" dirty="0" err="1" smtClean="0"/>
              <a:t>ArrayList</a:t>
            </a:r>
            <a:r>
              <a:rPr lang="en-US" dirty="0" smtClean="0"/>
              <a:t>, </a:t>
            </a:r>
            <a:r>
              <a:rPr lang="en-US" dirty="0" err="1" smtClean="0"/>
              <a:t>HashSet</a:t>
            </a:r>
            <a:r>
              <a:rPr lang="en-US" dirty="0" smtClean="0"/>
              <a:t>, </a:t>
            </a:r>
            <a:r>
              <a:rPr lang="en-US" dirty="0" err="1" smtClean="0"/>
              <a:t>HashMap</a:t>
            </a:r>
            <a:r>
              <a:rPr lang="en-US" dirty="0" smtClean="0"/>
              <a:t>).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5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Hierarchy of Collection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Collection </a:t>
            </a:r>
            <a:r>
              <a:rPr lang="en-US" b="1" dirty="0"/>
              <a:t>Interface</a:t>
            </a:r>
            <a:r>
              <a:rPr lang="en-US" dirty="0"/>
              <a:t> (super interface for most data structures)</a:t>
            </a:r>
          </a:p>
          <a:p>
            <a:pPr lvl="1"/>
            <a:r>
              <a:rPr lang="en-US" b="1" dirty="0"/>
              <a:t>List</a:t>
            </a:r>
            <a:endParaRPr lang="en-US" dirty="0"/>
          </a:p>
          <a:p>
            <a:pPr lvl="1"/>
            <a:r>
              <a:rPr lang="en-US" b="1" dirty="0"/>
              <a:t>Set</a:t>
            </a:r>
            <a:endParaRPr lang="en-US" dirty="0"/>
          </a:p>
          <a:p>
            <a:pPr lvl="1"/>
            <a:r>
              <a:rPr lang="en-US" b="1" dirty="0"/>
              <a:t>Queue</a:t>
            </a:r>
            <a:endParaRPr lang="en-US" dirty="0"/>
          </a:p>
          <a:p>
            <a:pPr lvl="1"/>
            <a:r>
              <a:rPr lang="en-US" b="1" dirty="0" err="1"/>
              <a:t>Deque</a:t>
            </a:r>
            <a:endParaRPr lang="en-US" dirty="0"/>
          </a:p>
          <a:p>
            <a:r>
              <a:rPr lang="en-US" b="1" dirty="0"/>
              <a:t>Map Interface</a:t>
            </a:r>
            <a:r>
              <a:rPr lang="en-US" dirty="0"/>
              <a:t> (key-value pairs, not under Collection)</a:t>
            </a:r>
          </a:p>
          <a:p>
            <a:pPr marL="82296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2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1. Interfaces in Java Collection </a:t>
            </a:r>
            <a:r>
              <a:rPr lang="en-US" b="1" dirty="0" smtClean="0"/>
              <a:t>Framework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Collection Interface</a:t>
            </a:r>
            <a:endParaRPr lang="en-US" sz="32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>
          <a:xfrm>
            <a:off x="4645025" y="304800"/>
            <a:ext cx="3889375" cy="685800"/>
          </a:xfrm>
        </p:spPr>
        <p:txBody>
          <a:bodyPr anchor="t">
            <a:noAutofit/>
          </a:bodyPr>
          <a:lstStyle/>
          <a:p>
            <a:pPr algn="ctr"/>
            <a:r>
              <a:rPr lang="en-US" sz="4800" baseline="-25000" dirty="0" err="1" smtClean="0"/>
              <a:t>Subinterfaces</a:t>
            </a:r>
            <a:endParaRPr lang="en-US" sz="4800" baseline="-250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Root interface for most data structures (except Map).</a:t>
            </a:r>
          </a:p>
          <a:p>
            <a:r>
              <a:rPr lang="en-US" dirty="0"/>
              <a:t>Defines common operations like </a:t>
            </a:r>
            <a:r>
              <a:rPr lang="en-US" b="1" dirty="0"/>
              <a:t>add()</a:t>
            </a:r>
            <a:r>
              <a:rPr lang="en-US" dirty="0"/>
              <a:t>, </a:t>
            </a:r>
            <a:r>
              <a:rPr lang="en-US" b="1" dirty="0"/>
              <a:t>remove()</a:t>
            </a:r>
            <a:r>
              <a:rPr lang="en-US" dirty="0"/>
              <a:t>, </a:t>
            </a:r>
            <a:r>
              <a:rPr lang="en-US" b="1" dirty="0"/>
              <a:t>size()</a:t>
            </a:r>
            <a:r>
              <a:rPr lang="en-US" dirty="0"/>
              <a:t>, and </a:t>
            </a:r>
            <a:r>
              <a:rPr lang="en-US" b="1" dirty="0"/>
              <a:t>iterator()</a:t>
            </a:r>
            <a:r>
              <a:rPr lang="en-US" dirty="0"/>
              <a:t>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63440" y="1295400"/>
            <a:ext cx="3794760" cy="378873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effectLst/>
              </a:rPr>
              <a:t>List</a:t>
            </a:r>
            <a:r>
              <a:rPr lang="en-US" dirty="0" smtClean="0"/>
              <a:t>: Ordered collection (allows duplicates).</a:t>
            </a:r>
          </a:p>
          <a:p>
            <a:r>
              <a:rPr lang="en-US" b="1" dirty="0" smtClean="0">
                <a:effectLst/>
              </a:rPr>
              <a:t>Set</a:t>
            </a:r>
            <a:r>
              <a:rPr lang="en-US" dirty="0" smtClean="0"/>
              <a:t>: Unordered collection (no duplicates).</a:t>
            </a:r>
          </a:p>
          <a:p>
            <a:r>
              <a:rPr lang="en-US" b="1" dirty="0" smtClean="0">
                <a:effectLst/>
              </a:rPr>
              <a:t>Queue</a:t>
            </a:r>
            <a:r>
              <a:rPr lang="en-US" dirty="0" smtClean="0"/>
              <a:t>: Supports FIFO (First-In-First-Out) operations.</a:t>
            </a:r>
          </a:p>
          <a:p>
            <a:r>
              <a:rPr lang="en-US" b="1" dirty="0" err="1" smtClean="0">
                <a:effectLst/>
              </a:rPr>
              <a:t>Deque</a:t>
            </a:r>
            <a:r>
              <a:rPr lang="en-US" dirty="0" smtClean="0"/>
              <a:t>: Supports both front and rear insertions/removals (like a double-ended queue).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2.Interfaces </a:t>
            </a:r>
            <a:r>
              <a:rPr lang="en-US" b="1" dirty="0"/>
              <a:t>and </a:t>
            </a:r>
            <a:r>
              <a:rPr lang="en-US" b="1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0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2.1 List </a:t>
            </a:r>
            <a:r>
              <a:rPr lang="en-US" b="1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Definition</a:t>
            </a:r>
            <a:r>
              <a:rPr lang="en-US" dirty="0"/>
              <a:t>: An </a:t>
            </a:r>
            <a:r>
              <a:rPr lang="en-US" b="1" dirty="0"/>
              <a:t>ordered</a:t>
            </a:r>
            <a:r>
              <a:rPr lang="en-US" dirty="0"/>
              <a:t> collection that allows </a:t>
            </a:r>
            <a:r>
              <a:rPr lang="en-US" b="1" dirty="0"/>
              <a:t>duplicates</a:t>
            </a:r>
            <a:r>
              <a:rPr lang="en-US" dirty="0"/>
              <a:t>.</a:t>
            </a:r>
          </a:p>
          <a:p>
            <a:r>
              <a:rPr lang="en-US" b="1" dirty="0"/>
              <a:t>Classes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ArrayList</a:t>
            </a:r>
            <a:r>
              <a:rPr lang="en-US" dirty="0"/>
              <a:t>: Resizable array, good for random access.</a:t>
            </a:r>
          </a:p>
          <a:p>
            <a:pPr lvl="1"/>
            <a:r>
              <a:rPr lang="en-US" b="1" dirty="0" err="1"/>
              <a:t>LinkedList</a:t>
            </a:r>
            <a:r>
              <a:rPr lang="en-US" dirty="0"/>
              <a:t>: Doubly linked list, good for frequent insertions/deletions.</a:t>
            </a:r>
          </a:p>
          <a:p>
            <a:pPr lvl="1"/>
            <a:r>
              <a:rPr lang="en-US" b="1" dirty="0"/>
              <a:t>Vector</a:t>
            </a:r>
            <a:r>
              <a:rPr lang="en-US" dirty="0"/>
              <a:t>: Synchronized version of </a:t>
            </a:r>
            <a:r>
              <a:rPr lang="en-US" dirty="0" err="1"/>
              <a:t>ArrayList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Stack</a:t>
            </a:r>
            <a:r>
              <a:rPr lang="en-US" dirty="0"/>
              <a:t>: LIFO structure, extends Vector.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List&lt;Integer&gt; list = new </a:t>
            </a:r>
            <a:r>
              <a:rPr lang="en-US" dirty="0" err="1" smtClean="0"/>
              <a:t>ArrayList</a:t>
            </a:r>
            <a:r>
              <a:rPr lang="en-US" dirty="0" smtClean="0"/>
              <a:t>&lt;&gt;();</a:t>
            </a:r>
          </a:p>
          <a:p>
            <a:pPr marL="0" indent="0">
              <a:buNone/>
            </a:pPr>
            <a:r>
              <a:rPr lang="en-US" dirty="0" err="1" smtClean="0"/>
              <a:t>list.add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 err="1" smtClean="0"/>
              <a:t>list.add</a:t>
            </a:r>
            <a:r>
              <a:rPr lang="en-US" dirty="0" smtClean="0"/>
              <a:t>(2);</a:t>
            </a:r>
          </a:p>
          <a:p>
            <a:pPr marL="0" indent="0">
              <a:buNone/>
            </a:pPr>
            <a:r>
              <a:rPr lang="en-US" dirty="0" err="1" smtClean="0"/>
              <a:t>list.add</a:t>
            </a:r>
            <a:r>
              <a:rPr lang="en-US" dirty="0" smtClean="0"/>
              <a:t>(1); // Duplicates allowed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(list); //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Output: [1, 2, 1]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7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2.2 Set </a:t>
            </a:r>
            <a:r>
              <a:rPr lang="en-US" b="1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Definition</a:t>
            </a:r>
            <a:r>
              <a:rPr lang="en-US" dirty="0"/>
              <a:t>: </a:t>
            </a:r>
            <a:r>
              <a:rPr lang="en-US" b="1" dirty="0"/>
              <a:t>Unordered</a:t>
            </a:r>
            <a:r>
              <a:rPr lang="en-US" dirty="0"/>
              <a:t> collection that does </a:t>
            </a:r>
            <a:r>
              <a:rPr lang="en-US" b="1" dirty="0"/>
              <a:t>not allow duplicates</a:t>
            </a:r>
            <a:r>
              <a:rPr lang="en-US" dirty="0"/>
              <a:t>.</a:t>
            </a:r>
          </a:p>
          <a:p>
            <a:r>
              <a:rPr lang="en-US" b="1" dirty="0"/>
              <a:t>Classes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HashSet</a:t>
            </a:r>
            <a:r>
              <a:rPr lang="en-US" dirty="0"/>
              <a:t>: Uses hashing for fast access (no insertion order).</a:t>
            </a:r>
          </a:p>
          <a:p>
            <a:pPr lvl="1"/>
            <a:r>
              <a:rPr lang="en-US" b="1" dirty="0" err="1"/>
              <a:t>LinkedHashSet</a:t>
            </a:r>
            <a:r>
              <a:rPr lang="en-US" dirty="0"/>
              <a:t>: Maintains insertion order.</a:t>
            </a:r>
          </a:p>
          <a:p>
            <a:pPr lvl="1"/>
            <a:r>
              <a:rPr lang="en-US" b="1" dirty="0" err="1"/>
              <a:t>TreeSet</a:t>
            </a:r>
            <a:r>
              <a:rPr lang="en-US" dirty="0"/>
              <a:t>: Sorted set based on natural ordering or a comparator.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Set&lt;String&gt; set = new </a:t>
            </a:r>
            <a:r>
              <a:rPr lang="en-US" dirty="0" err="1" smtClean="0"/>
              <a:t>HashSet</a:t>
            </a:r>
            <a:r>
              <a:rPr lang="en-US" dirty="0" smtClean="0"/>
              <a:t>&lt;&gt;();</a:t>
            </a:r>
          </a:p>
          <a:p>
            <a:pPr marL="0" indent="0">
              <a:buNone/>
            </a:pPr>
            <a:r>
              <a:rPr lang="en-US" dirty="0" err="1" smtClean="0"/>
              <a:t>set.add</a:t>
            </a:r>
            <a:r>
              <a:rPr lang="en-US" dirty="0" smtClean="0"/>
              <a:t>("Apple");</a:t>
            </a:r>
          </a:p>
          <a:p>
            <a:pPr marL="0" indent="0">
              <a:buNone/>
            </a:pPr>
            <a:r>
              <a:rPr lang="en-US" dirty="0" err="1" smtClean="0"/>
              <a:t>set.add</a:t>
            </a:r>
            <a:r>
              <a:rPr lang="en-US" dirty="0" smtClean="0"/>
              <a:t>("Banana");</a:t>
            </a:r>
          </a:p>
          <a:p>
            <a:pPr marL="0" indent="0">
              <a:buNone/>
            </a:pPr>
            <a:r>
              <a:rPr lang="en-US" dirty="0" err="1" smtClean="0"/>
              <a:t>set.add</a:t>
            </a:r>
            <a:r>
              <a:rPr lang="en-US" dirty="0" smtClean="0"/>
              <a:t>("Apple"); // Duplicate, ignored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(set); //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Output: [Banana, Apple] (order may vary)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1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2.3 Queue </a:t>
            </a:r>
            <a:r>
              <a:rPr lang="en-US" b="1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Definition</a:t>
            </a:r>
            <a:r>
              <a:rPr lang="en-US" dirty="0"/>
              <a:t>: Follows </a:t>
            </a:r>
            <a:r>
              <a:rPr lang="en-US" b="1" dirty="0"/>
              <a:t>FIFO</a:t>
            </a:r>
            <a:r>
              <a:rPr lang="en-US" dirty="0"/>
              <a:t> (First-In-First-Out).</a:t>
            </a:r>
          </a:p>
          <a:p>
            <a:r>
              <a:rPr lang="en-US" b="1" dirty="0"/>
              <a:t>Classes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PriorityQueue</a:t>
            </a:r>
            <a:r>
              <a:rPr lang="en-US" dirty="0"/>
              <a:t>: Elements are ordered based on priority.</a:t>
            </a:r>
          </a:p>
          <a:p>
            <a:pPr lvl="1"/>
            <a:r>
              <a:rPr lang="en-US" b="1" dirty="0" err="1"/>
              <a:t>LinkedList</a:t>
            </a:r>
            <a:r>
              <a:rPr lang="en-US" dirty="0"/>
              <a:t>: Implements both List and Queue.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Queue&lt;Integer&gt; queue = new </a:t>
            </a:r>
            <a:r>
              <a:rPr lang="en-US" dirty="0" err="1" smtClean="0"/>
              <a:t>LinkedList</a:t>
            </a:r>
            <a:r>
              <a:rPr lang="en-US" dirty="0" smtClean="0"/>
              <a:t>&lt;&gt;();</a:t>
            </a:r>
          </a:p>
          <a:p>
            <a:pPr marL="0" indent="0">
              <a:buNone/>
            </a:pPr>
            <a:r>
              <a:rPr lang="en-US" dirty="0" err="1" smtClean="0"/>
              <a:t>queue.add</a:t>
            </a:r>
            <a:r>
              <a:rPr lang="en-US" dirty="0" smtClean="0"/>
              <a:t>(10);</a:t>
            </a:r>
          </a:p>
          <a:p>
            <a:pPr marL="0" indent="0">
              <a:buNone/>
            </a:pPr>
            <a:r>
              <a:rPr lang="en-US" dirty="0" err="1" smtClean="0"/>
              <a:t>queue.add</a:t>
            </a:r>
            <a:r>
              <a:rPr lang="en-US" dirty="0" smtClean="0"/>
              <a:t>(20);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queue.poll</a:t>
            </a:r>
            <a:r>
              <a:rPr lang="en-US" dirty="0" smtClean="0"/>
              <a:t>());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Output: 10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6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2.4 Map </a:t>
            </a:r>
            <a:r>
              <a:rPr lang="en-US" b="1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Definition</a:t>
            </a:r>
            <a:r>
              <a:rPr lang="en-US" dirty="0"/>
              <a:t>: Stores </a:t>
            </a:r>
            <a:r>
              <a:rPr lang="en-US" b="1" dirty="0"/>
              <a:t>key-value</a:t>
            </a:r>
            <a:r>
              <a:rPr lang="en-US" dirty="0"/>
              <a:t> pairs.</a:t>
            </a:r>
          </a:p>
          <a:p>
            <a:r>
              <a:rPr lang="en-US" b="1" dirty="0"/>
              <a:t>Classes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HashMap</a:t>
            </a:r>
            <a:r>
              <a:rPr lang="en-US" dirty="0"/>
              <a:t>: Unordered key-value store, allows one null key.</a:t>
            </a:r>
          </a:p>
          <a:p>
            <a:pPr lvl="1"/>
            <a:r>
              <a:rPr lang="en-US" b="1" dirty="0" err="1"/>
              <a:t>LinkedHashMap</a:t>
            </a:r>
            <a:r>
              <a:rPr lang="en-US" dirty="0"/>
              <a:t>: Maintains insertion order.</a:t>
            </a:r>
          </a:p>
          <a:p>
            <a:pPr lvl="1"/>
            <a:r>
              <a:rPr lang="en-US" b="1" dirty="0" err="1"/>
              <a:t>TreeMap</a:t>
            </a:r>
            <a:r>
              <a:rPr lang="en-US" dirty="0"/>
              <a:t>: Sorted based on natural ordering or a comparator.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Map&lt;String, Integer&gt; map = new </a:t>
            </a:r>
            <a:r>
              <a:rPr lang="en-US" dirty="0" err="1" smtClean="0"/>
              <a:t>HashMap</a:t>
            </a:r>
            <a:r>
              <a:rPr lang="en-US" dirty="0" smtClean="0"/>
              <a:t>&lt;&gt;();</a:t>
            </a:r>
          </a:p>
          <a:p>
            <a:r>
              <a:rPr lang="en-US" dirty="0" err="1" smtClean="0"/>
              <a:t>map.put</a:t>
            </a:r>
            <a:r>
              <a:rPr lang="en-US" dirty="0" smtClean="0"/>
              <a:t>("Apple", 10);</a:t>
            </a:r>
          </a:p>
          <a:p>
            <a:r>
              <a:rPr lang="en-US" dirty="0" err="1" smtClean="0"/>
              <a:t>map.put</a:t>
            </a:r>
            <a:r>
              <a:rPr lang="en-US" dirty="0" smtClean="0"/>
              <a:t>("Banana", 20);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(map); </a:t>
            </a:r>
          </a:p>
          <a:p>
            <a:endParaRPr lang="en-US" dirty="0"/>
          </a:p>
          <a:p>
            <a:r>
              <a:rPr lang="en-US" dirty="0" smtClean="0"/>
              <a:t>Output: {Apple=10, Banana=20}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39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321</TotalTime>
  <Words>241</Words>
  <Application>Microsoft Office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Java Collection Framework </vt:lpstr>
      <vt:lpstr>Overview of the Collection Framework</vt:lpstr>
      <vt:lpstr>Hierarchy of Collection Framework</vt:lpstr>
      <vt:lpstr>1. Interfaces in Java Collection Framework</vt:lpstr>
      <vt:lpstr>2.Interfaces and Classes</vt:lpstr>
      <vt:lpstr>2.1 List Interface</vt:lpstr>
      <vt:lpstr>2.2 Set Interface</vt:lpstr>
      <vt:lpstr>2.3 Queue Interface</vt:lpstr>
      <vt:lpstr>2.4 Map Interface</vt:lpstr>
      <vt:lpstr>3. Key Features of Java Collections</vt:lpstr>
      <vt:lpstr>Class Hierarchy Summary</vt:lpstr>
      <vt:lpstr>When to Use Which Collection?</vt:lpstr>
      <vt:lpstr>ArrayList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 Framework</dc:title>
  <dc:creator>Praveen</dc:creator>
  <cp:lastModifiedBy>Praveen</cp:lastModifiedBy>
  <cp:revision>8</cp:revision>
  <dcterms:created xsi:type="dcterms:W3CDTF">2024-10-16T12:22:02Z</dcterms:created>
  <dcterms:modified xsi:type="dcterms:W3CDTF">2024-10-17T03:16:03Z</dcterms:modified>
</cp:coreProperties>
</file>