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79" r:id="rId2"/>
    <p:sldId id="304" r:id="rId3"/>
    <p:sldId id="305" r:id="rId4"/>
    <p:sldId id="307" r:id="rId5"/>
    <p:sldId id="308" r:id="rId6"/>
    <p:sldId id="309" r:id="rId7"/>
    <p:sldId id="310" r:id="rId8"/>
    <p:sldId id="311" r:id="rId9"/>
    <p:sldId id="312" r:id="rId10"/>
    <p:sldId id="313" r:id="rId11"/>
    <p:sldId id="314" r:id="rId12"/>
    <p:sldId id="315" r:id="rId13"/>
    <p:sldId id="316" r:id="rId14"/>
    <p:sldId id="317" r:id="rId15"/>
    <p:sldId id="318" r:id="rId16"/>
    <p:sldId id="320" r:id="rId17"/>
    <p:sldId id="321" r:id="rId18"/>
    <p:sldId id="322" r:id="rId19"/>
    <p:sldId id="323" r:id="rId20"/>
    <p:sldId id="324" r:id="rId21"/>
    <p:sldId id="326" r:id="rId22"/>
    <p:sldId id="325" r:id="rId23"/>
    <p:sldId id="327" r:id="rId24"/>
    <p:sldId id="328" r:id="rId25"/>
    <p:sldId id="329" r:id="rId26"/>
    <p:sldId id="330" r:id="rId27"/>
    <p:sldId id="331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75" d="100"/>
          <a:sy n="75" d="100"/>
        </p:scale>
        <p:origin x="-123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D79B43-6A4D-4488-B24F-26B96BDE48D6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A5258-0F0F-4BC6-BAFA-E9C65F4929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17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27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Question+ Input + Output (Programming)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C45F-3792-4398-834D-8C9905BB1DB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2D9F-8EF7-4330-B762-9AF31CB07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C45F-3792-4398-834D-8C9905BB1DB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2D9F-8EF7-4330-B762-9AF31CB07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C45F-3792-4398-834D-8C9905BB1DB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2D9F-8EF7-4330-B762-9AF31CB07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C45F-3792-4398-834D-8C9905BB1DB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2D9F-8EF7-4330-B762-9AF31CB07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C45F-3792-4398-834D-8C9905BB1DB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2D9F-8EF7-4330-B762-9AF31CB07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C45F-3792-4398-834D-8C9905BB1DB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2D9F-8EF7-4330-B762-9AF31CB07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C45F-3792-4398-834D-8C9905BB1DB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2D9F-8EF7-4330-B762-9AF31CB07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C45F-3792-4398-834D-8C9905BB1DB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2D9F-8EF7-4330-B762-9AF31CB07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C45F-3792-4398-834D-8C9905BB1DB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2D9F-8EF7-4330-B762-9AF31CB07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C45F-3792-4398-834D-8C9905BB1DB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2D9F-8EF7-4330-B762-9AF31CB07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7C45F-3792-4398-834D-8C9905BB1DB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602D9F-8EF7-4330-B762-9AF31CB07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47C45F-3792-4398-834D-8C9905BB1DB1}" type="datetimeFigureOut">
              <a:rPr lang="en-US" smtClean="0"/>
              <a:pPr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602D9F-8EF7-4330-B762-9AF31CB078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1.Problem Statement: Banking System Simulation</a:t>
            </a:r>
          </a:p>
          <a:p>
            <a:r>
              <a:rPr lang="en-US" sz="2400" dirty="0" smtClean="0"/>
              <a:t>You are tasked with implementing a basic banking system. In this system, a user can interact with a bank account by performing operations like displaying account details, depositing money, withdrawing money, and displaying the current balance.</a:t>
            </a:r>
          </a:p>
          <a:p>
            <a:endParaRPr lang="en-US" sz="2400" dirty="0" smtClean="0"/>
          </a:p>
          <a:p>
            <a:r>
              <a:rPr lang="en-US" sz="2400" b="1" dirty="0" smtClean="0"/>
              <a:t>Requirements:</a:t>
            </a:r>
          </a:p>
          <a:p>
            <a:r>
              <a:rPr lang="en-US" sz="2400" b="1" dirty="0" smtClean="0"/>
              <a:t>Account Information:</a:t>
            </a:r>
            <a:endParaRPr lang="en-US" sz="2400" dirty="0" smtClean="0"/>
          </a:p>
          <a:p>
            <a:pPr lvl="1"/>
            <a:r>
              <a:rPr lang="en-US" sz="2400" dirty="0" smtClean="0"/>
              <a:t>Each bank account has three instance variables:</a:t>
            </a:r>
          </a:p>
          <a:p>
            <a:pPr lvl="2"/>
            <a:r>
              <a:rPr lang="en-US" sz="2400" dirty="0" err="1" smtClean="0"/>
              <a:t>int</a:t>
            </a:r>
            <a:r>
              <a:rPr lang="en-US" sz="2400" dirty="0" smtClean="0"/>
              <a:t> act: Account number (unique identifier).</a:t>
            </a:r>
          </a:p>
          <a:p>
            <a:pPr lvl="2"/>
            <a:r>
              <a:rPr lang="en-US" sz="2400" dirty="0" smtClean="0"/>
              <a:t>String name: Account holder's name.</a:t>
            </a:r>
          </a:p>
          <a:p>
            <a:pPr lvl="2"/>
            <a:r>
              <a:rPr lang="en-US" sz="2400" dirty="0" err="1" smtClean="0"/>
              <a:t>int</a:t>
            </a:r>
            <a:r>
              <a:rPr lang="en-US" sz="2400" dirty="0" smtClean="0"/>
              <a:t> bal: Current balance of the account.</a:t>
            </a:r>
          </a:p>
          <a:p>
            <a:pPr lvl="1"/>
            <a:r>
              <a:rPr lang="en-US" sz="2400" dirty="0" smtClean="0"/>
              <a:t>You are required to </a:t>
            </a:r>
            <a:r>
              <a:rPr lang="en-US" sz="2400" b="1" dirty="0" smtClean="0"/>
              <a:t>initialize</a:t>
            </a:r>
            <a:r>
              <a:rPr lang="en-US" sz="2400" dirty="0" smtClean="0"/>
              <a:t> these instance variables using a constructor during the creation of the Bank object.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Outptut</a:t>
            </a:r>
            <a:r>
              <a:rPr lang="en-US" sz="2000" b="1" dirty="0" smtClean="0"/>
              <a:t>:</a:t>
            </a:r>
          </a:p>
          <a:p>
            <a:endParaRPr lang="en-US" sz="2000" b="1" dirty="0" smtClean="0"/>
          </a:p>
          <a:p>
            <a:r>
              <a:rPr lang="en-US" sz="2000" dirty="0" smtClean="0"/>
              <a:t>Fiction Book: The Alchemist by Paulo Coelho (ISBN: 12345)</a:t>
            </a:r>
          </a:p>
          <a:p>
            <a:r>
              <a:rPr lang="en-US" sz="2000" dirty="0" smtClean="0"/>
              <a:t>Science Book: A Brief History of Time by Stephen Hawking (ISBN: 67890)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5. Student Management System (Encapsulation)</a:t>
            </a:r>
          </a:p>
          <a:p>
            <a:r>
              <a:rPr lang="en-US" sz="2000" b="1" dirty="0" smtClean="0"/>
              <a:t>Problem Statement:</a:t>
            </a:r>
          </a:p>
          <a:p>
            <a:endParaRPr lang="en-US" sz="2000" dirty="0" smtClean="0"/>
          </a:p>
          <a:p>
            <a:r>
              <a:rPr lang="en-US" sz="2000" dirty="0" smtClean="0"/>
              <a:t>Create a Student class that stores name, age, and marks securely. Use encapsulation to protect the data.</a:t>
            </a:r>
          </a:p>
          <a:p>
            <a:r>
              <a:rPr lang="en-US" sz="2000" dirty="0" smtClean="0"/>
              <a:t>Requirements:</a:t>
            </a:r>
          </a:p>
          <a:p>
            <a:r>
              <a:rPr lang="en-US" sz="2000" dirty="0" smtClean="0"/>
              <a:t>Private attributes: name, age, marks</a:t>
            </a:r>
          </a:p>
          <a:p>
            <a:r>
              <a:rPr lang="en-US" sz="2000" dirty="0" smtClean="0"/>
              <a:t>Getter and setter methods</a:t>
            </a:r>
          </a:p>
          <a:p>
            <a:r>
              <a:rPr lang="en-US" sz="2000" dirty="0" smtClean="0"/>
              <a:t>Ensure age &gt; 0 and marks between 0-100</a:t>
            </a:r>
          </a:p>
          <a:p>
            <a:endParaRPr lang="en-US" sz="2000" dirty="0" smtClean="0"/>
          </a:p>
          <a:p>
            <a:r>
              <a:rPr lang="en-US" sz="2000" b="1" dirty="0" smtClean="0"/>
              <a:t>Input </a:t>
            </a:r>
          </a:p>
          <a:p>
            <a:r>
              <a:rPr lang="en-US" sz="2000" b="1" dirty="0" smtClean="0"/>
              <a:t>1</a:t>
            </a:r>
          </a:p>
          <a:p>
            <a:r>
              <a:rPr lang="en-US" sz="2000" dirty="0" smtClean="0"/>
              <a:t>Alice 25 85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Output:</a:t>
            </a:r>
          </a:p>
          <a:p>
            <a:r>
              <a:rPr lang="en-US" sz="2000" dirty="0" smtClean="0"/>
              <a:t>Student: Alice, Age: 20, Marks: 85</a:t>
            </a:r>
          </a:p>
          <a:p>
            <a:endParaRPr lang="en-US" sz="20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6.Movie Ticket Booking System (Abstraction &amp; Inheritance)</a:t>
            </a:r>
          </a:p>
          <a:p>
            <a:r>
              <a:rPr lang="en-US" sz="2000" b="1" dirty="0" smtClean="0"/>
              <a:t>Problem Statement:</a:t>
            </a:r>
          </a:p>
          <a:p>
            <a:r>
              <a:rPr lang="en-US" sz="2000" dirty="0" smtClean="0"/>
              <a:t>Design a </a:t>
            </a:r>
            <a:r>
              <a:rPr lang="en-US" sz="2000" b="1" dirty="0" smtClean="0"/>
              <a:t>Movie Ticket Booking System</a:t>
            </a:r>
            <a:r>
              <a:rPr lang="en-US" sz="2000" dirty="0" smtClean="0"/>
              <a:t> where different types of tickets have different pricing and seat categories. Use </a:t>
            </a:r>
            <a:r>
              <a:rPr lang="en-US" sz="2000" b="1" dirty="0" smtClean="0"/>
              <a:t>abstraction</a:t>
            </a:r>
            <a:r>
              <a:rPr lang="en-US" sz="2000" dirty="0" smtClean="0"/>
              <a:t> to define common behavior and </a:t>
            </a:r>
            <a:r>
              <a:rPr lang="en-US" sz="2000" b="1" dirty="0" smtClean="0"/>
              <a:t>inheritance</a:t>
            </a:r>
            <a:r>
              <a:rPr lang="en-US" sz="2000" dirty="0" smtClean="0"/>
              <a:t> to create specific ticket types.</a:t>
            </a:r>
          </a:p>
          <a:p>
            <a:r>
              <a:rPr lang="en-US" sz="2000" b="1" dirty="0" smtClean="0"/>
              <a:t>Requirements:</a:t>
            </a:r>
          </a:p>
          <a:p>
            <a:r>
              <a:rPr lang="en-US" sz="2000" b="1" dirty="0" smtClean="0"/>
              <a:t>Abstract Class:</a:t>
            </a:r>
            <a:r>
              <a:rPr lang="en-US" sz="2000" dirty="0" smtClean="0"/>
              <a:t> </a:t>
            </a:r>
            <a:r>
              <a:rPr lang="en-US" sz="2000" dirty="0" err="1" smtClean="0"/>
              <a:t>MovieTicket</a:t>
            </a:r>
            <a:endParaRPr lang="en-US" sz="2000" dirty="0" smtClean="0"/>
          </a:p>
          <a:p>
            <a:pPr lvl="1"/>
            <a:r>
              <a:rPr lang="en-US" sz="2000" dirty="0" smtClean="0"/>
              <a:t>Attributes:</a:t>
            </a:r>
          </a:p>
          <a:p>
            <a:pPr lvl="2"/>
            <a:r>
              <a:rPr lang="en-US" sz="2000" dirty="0" err="1" smtClean="0"/>
              <a:t>movieName</a:t>
            </a:r>
            <a:endParaRPr lang="en-US" sz="2000" dirty="0" smtClean="0"/>
          </a:p>
          <a:p>
            <a:pPr lvl="2"/>
            <a:r>
              <a:rPr lang="en-US" sz="2000" dirty="0" err="1" smtClean="0"/>
              <a:t>seatNumber</a:t>
            </a:r>
            <a:endParaRPr lang="en-US" sz="2000" dirty="0" smtClean="0"/>
          </a:p>
          <a:p>
            <a:pPr lvl="2"/>
            <a:r>
              <a:rPr lang="en-US" sz="2000" dirty="0" smtClean="0"/>
              <a:t>price</a:t>
            </a:r>
          </a:p>
          <a:p>
            <a:pPr lvl="1"/>
            <a:r>
              <a:rPr lang="en-US" sz="2000" dirty="0" smtClean="0"/>
              <a:t>Methods:</a:t>
            </a:r>
          </a:p>
          <a:p>
            <a:pPr lvl="2"/>
            <a:r>
              <a:rPr lang="en-US" sz="2000" dirty="0" err="1" smtClean="0"/>
              <a:t>bookTicket</a:t>
            </a:r>
            <a:r>
              <a:rPr lang="en-US" sz="2000" dirty="0" smtClean="0"/>
              <a:t>(), </a:t>
            </a:r>
            <a:r>
              <a:rPr lang="en-US" sz="2000" dirty="0" err="1" smtClean="0"/>
              <a:t>cancelTicket</a:t>
            </a:r>
            <a:r>
              <a:rPr lang="en-US" sz="2000" dirty="0" smtClean="0"/>
              <a:t>(), and </a:t>
            </a:r>
            <a:r>
              <a:rPr lang="en-US" sz="2000" dirty="0" err="1" smtClean="0"/>
              <a:t>displayTicketDetails</a:t>
            </a:r>
            <a:r>
              <a:rPr lang="en-US" sz="2000" dirty="0" smtClean="0"/>
              <a:t>()</a:t>
            </a:r>
          </a:p>
          <a:p>
            <a:pPr lvl="2"/>
            <a:r>
              <a:rPr lang="en-US" sz="2000" dirty="0" smtClean="0"/>
              <a:t>An </a:t>
            </a:r>
            <a:r>
              <a:rPr lang="en-US" sz="2000" b="1" dirty="0" smtClean="0"/>
              <a:t>abstract method</a:t>
            </a:r>
            <a:r>
              <a:rPr lang="en-US" sz="2000" dirty="0" smtClean="0"/>
              <a:t> </a:t>
            </a:r>
            <a:r>
              <a:rPr lang="en-US" sz="2000" dirty="0" err="1" smtClean="0"/>
              <a:t>calculatePrice</a:t>
            </a:r>
            <a:r>
              <a:rPr lang="en-US" sz="2000" dirty="0" smtClean="0"/>
              <a:t>() (to be implemented in subclasses)</a:t>
            </a:r>
          </a:p>
          <a:p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Subclasses:</a:t>
            </a:r>
            <a:endParaRPr lang="en-US" sz="2000" dirty="0" smtClean="0"/>
          </a:p>
          <a:p>
            <a:pPr lvl="1"/>
            <a:r>
              <a:rPr lang="en-US" sz="2000" dirty="0" err="1" smtClean="0"/>
              <a:t>StandardTicket</a:t>
            </a:r>
            <a:r>
              <a:rPr lang="en-US" sz="2000" dirty="0" smtClean="0"/>
              <a:t> → Regular seats with base price</a:t>
            </a:r>
          </a:p>
          <a:p>
            <a:pPr lvl="1"/>
            <a:r>
              <a:rPr lang="en-US" sz="2000" dirty="0" err="1" smtClean="0"/>
              <a:t>PremiumTicket</a:t>
            </a:r>
            <a:r>
              <a:rPr lang="en-US" sz="2000" dirty="0" smtClean="0"/>
              <a:t> → VIP seats with extra charges</a:t>
            </a:r>
          </a:p>
          <a:p>
            <a:r>
              <a:rPr lang="en-US" sz="2000" b="1" dirty="0" smtClean="0"/>
              <a:t>Implementation Details:</a:t>
            </a:r>
            <a:endParaRPr lang="en-US" sz="2000" dirty="0" smtClean="0"/>
          </a:p>
          <a:p>
            <a:pPr lvl="1"/>
            <a:r>
              <a:rPr lang="en-US" sz="2000" dirty="0" err="1" smtClean="0"/>
              <a:t>StandardTicket</a:t>
            </a:r>
            <a:r>
              <a:rPr lang="en-US" sz="2000" dirty="0" smtClean="0"/>
              <a:t> price = base price</a:t>
            </a:r>
          </a:p>
          <a:p>
            <a:pPr lvl="1"/>
            <a:r>
              <a:rPr lang="en-US" sz="2000" dirty="0" err="1" smtClean="0"/>
              <a:t>PremiumTicket</a:t>
            </a:r>
            <a:r>
              <a:rPr lang="en-US" sz="2000" dirty="0" smtClean="0"/>
              <a:t> price = base price + extra charges</a:t>
            </a:r>
          </a:p>
          <a:p>
            <a:pPr lvl="1"/>
            <a:r>
              <a:rPr lang="en-US" sz="2000" dirty="0" smtClean="0"/>
              <a:t>Implement appropriate </a:t>
            </a:r>
            <a:r>
              <a:rPr lang="en-US" sz="2000" b="1" dirty="0" smtClean="0"/>
              <a:t>constructors and getters/setters</a:t>
            </a:r>
            <a:endParaRPr lang="en-US" sz="2000" dirty="0" smtClean="0"/>
          </a:p>
          <a:p>
            <a:pPr lvl="1"/>
            <a:r>
              <a:rPr lang="en-US" sz="2000" dirty="0" smtClean="0"/>
              <a:t>Use </a:t>
            </a:r>
            <a:r>
              <a:rPr lang="en-US" sz="2000" b="1" dirty="0" smtClean="0"/>
              <a:t>encapsulation</a:t>
            </a:r>
            <a:r>
              <a:rPr lang="en-US" sz="2000" dirty="0" smtClean="0"/>
              <a:t> to protect the attributes</a:t>
            </a:r>
          </a:p>
          <a:p>
            <a:pPr lvl="1"/>
            <a:endParaRPr lang="en-US" sz="2000" dirty="0" smtClean="0"/>
          </a:p>
          <a:p>
            <a:pPr lvl="1"/>
            <a:r>
              <a:rPr lang="en-US" sz="2000" b="1" dirty="0" smtClean="0"/>
              <a:t>Output:</a:t>
            </a:r>
          </a:p>
          <a:p>
            <a:pPr lvl="1"/>
            <a:r>
              <a:rPr lang="en-US" sz="2000" b="1" dirty="0" smtClean="0"/>
              <a:t>Movie: Inception  </a:t>
            </a:r>
          </a:p>
          <a:p>
            <a:pPr lvl="1"/>
            <a:r>
              <a:rPr lang="en-US" sz="2000" b="1" dirty="0" smtClean="0"/>
              <a:t>Seat: A12  </a:t>
            </a:r>
          </a:p>
          <a:p>
            <a:pPr lvl="1"/>
            <a:r>
              <a:rPr lang="en-US" sz="2000" b="1" dirty="0" smtClean="0"/>
              <a:t>Price: $10 (Standard Ticket)  </a:t>
            </a:r>
          </a:p>
          <a:p>
            <a:pPr lvl="1"/>
            <a:endParaRPr lang="en-US" sz="2000" b="1" dirty="0" smtClean="0"/>
          </a:p>
          <a:p>
            <a:pPr lvl="1"/>
            <a:r>
              <a:rPr lang="en-US" sz="2000" b="1" dirty="0" smtClean="0"/>
              <a:t>Movie: Interstellar  </a:t>
            </a:r>
          </a:p>
          <a:p>
            <a:pPr lvl="1"/>
            <a:r>
              <a:rPr lang="en-US" sz="2000" b="1" dirty="0" smtClean="0"/>
              <a:t>Seat: B5  </a:t>
            </a:r>
          </a:p>
          <a:p>
            <a:pPr lvl="1"/>
            <a:r>
              <a:rPr lang="en-US" sz="2000" b="1" dirty="0" smtClean="0"/>
              <a:t>Price: $20 (Premium Ticket)</a:t>
            </a:r>
          </a:p>
          <a:p>
            <a:pPr lvl="1"/>
            <a:endParaRPr lang="en-US" sz="2000" b="1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  <a:p>
            <a:pPr lvl="1"/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7.Car Speed Control System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Problem Statement:</a:t>
            </a:r>
          </a:p>
          <a:p>
            <a:r>
              <a:rPr lang="en-US" sz="2400" dirty="0" smtClean="0"/>
              <a:t>Implement a </a:t>
            </a:r>
            <a:r>
              <a:rPr lang="en-US" sz="2400" b="1" dirty="0" smtClean="0"/>
              <a:t>Car System</a:t>
            </a:r>
            <a:r>
              <a:rPr lang="en-US" sz="2400" dirty="0" smtClean="0"/>
              <a:t> where speed can only be changed within a safe limit.</a:t>
            </a:r>
          </a:p>
          <a:p>
            <a:endParaRPr lang="en-US" sz="2400" dirty="0" smtClean="0"/>
          </a:p>
          <a:p>
            <a:r>
              <a:rPr lang="en-US" sz="2400" b="1" dirty="0" smtClean="0"/>
              <a:t>Requirements:</a:t>
            </a:r>
          </a:p>
          <a:p>
            <a:r>
              <a:rPr lang="en-US" sz="2400" dirty="0" smtClean="0"/>
              <a:t>Create a class Car with </a:t>
            </a:r>
            <a:r>
              <a:rPr lang="en-US" sz="2400" b="1" dirty="0" smtClean="0"/>
              <a:t>private attributes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smtClean="0"/>
              <a:t>model</a:t>
            </a:r>
          </a:p>
          <a:p>
            <a:pPr lvl="1"/>
            <a:r>
              <a:rPr lang="en-US" sz="2400" dirty="0" smtClean="0"/>
              <a:t>speed</a:t>
            </a:r>
          </a:p>
          <a:p>
            <a:r>
              <a:rPr lang="en-US" sz="2400" dirty="0" smtClean="0"/>
              <a:t>Provide </a:t>
            </a:r>
            <a:r>
              <a:rPr lang="en-US" sz="2400" b="1" dirty="0" smtClean="0"/>
              <a:t>getter and setter methods</a:t>
            </a:r>
            <a:r>
              <a:rPr lang="en-US" sz="2400" dirty="0" smtClean="0"/>
              <a:t>:</a:t>
            </a:r>
          </a:p>
          <a:p>
            <a:pPr lvl="1"/>
            <a:r>
              <a:rPr lang="en-US" sz="2400" dirty="0" err="1" smtClean="0"/>
              <a:t>increaseSpeed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value) – Adds speed but </a:t>
            </a:r>
            <a:r>
              <a:rPr lang="en-US" sz="2400" b="1" dirty="0" smtClean="0"/>
              <a:t>limits max speed to 200</a:t>
            </a:r>
            <a:r>
              <a:rPr lang="en-US" sz="2400" dirty="0" smtClean="0"/>
              <a:t>.</a:t>
            </a:r>
          </a:p>
          <a:p>
            <a:pPr lvl="1"/>
            <a:r>
              <a:rPr lang="en-US" sz="2400" dirty="0" err="1" smtClean="0"/>
              <a:t>decreaseSpeed</a:t>
            </a:r>
            <a:r>
              <a:rPr lang="en-US" sz="2400" dirty="0" smtClean="0"/>
              <a:t>(</a:t>
            </a:r>
            <a:r>
              <a:rPr lang="en-US" sz="2400" dirty="0" err="1" smtClean="0"/>
              <a:t>int</a:t>
            </a:r>
            <a:r>
              <a:rPr lang="en-US" sz="2400" dirty="0" smtClean="0"/>
              <a:t> value) – Reduces speed but </a:t>
            </a:r>
            <a:r>
              <a:rPr lang="en-US" sz="2400" b="1" dirty="0" smtClean="0"/>
              <a:t>prevents going below 0</a:t>
            </a:r>
            <a:r>
              <a:rPr lang="en-US" sz="2400" dirty="0" smtClean="0"/>
              <a:t>.</a:t>
            </a:r>
          </a:p>
          <a:p>
            <a:pPr lvl="1"/>
            <a:endParaRPr lang="en-US" sz="2400" dirty="0" smtClean="0"/>
          </a:p>
          <a:p>
            <a:pPr lvl="1"/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35716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b="1" dirty="0" smtClean="0"/>
              <a:t>Sample Input:</a:t>
            </a:r>
            <a:endParaRPr lang="en-US" sz="2400" dirty="0" smtClean="0"/>
          </a:p>
          <a:p>
            <a:r>
              <a:rPr lang="en-US" sz="2400" dirty="0" smtClean="0"/>
              <a:t>BMW;</a:t>
            </a:r>
          </a:p>
          <a:p>
            <a:r>
              <a:rPr lang="en-US" sz="2400" dirty="0" smtClean="0"/>
              <a:t>N=3</a:t>
            </a:r>
          </a:p>
          <a:p>
            <a:r>
              <a:rPr lang="en-US" sz="2400" dirty="0" err="1" smtClean="0"/>
              <a:t>car.increaseSpeed</a:t>
            </a:r>
            <a:r>
              <a:rPr lang="en-US" sz="2400" dirty="0" smtClean="0"/>
              <a:t>(150);</a:t>
            </a:r>
          </a:p>
          <a:p>
            <a:r>
              <a:rPr lang="en-US" sz="2400" dirty="0" err="1" smtClean="0"/>
              <a:t>car.increaseSpeed</a:t>
            </a:r>
            <a:r>
              <a:rPr lang="en-US" sz="2400" dirty="0" smtClean="0"/>
              <a:t>(100); </a:t>
            </a:r>
          </a:p>
          <a:p>
            <a:r>
              <a:rPr lang="en-US" sz="2400" dirty="0" err="1" smtClean="0"/>
              <a:t>car.decreaseSpeed</a:t>
            </a:r>
            <a:r>
              <a:rPr lang="en-US" sz="2400" dirty="0" smtClean="0"/>
              <a:t>(50);</a:t>
            </a:r>
          </a:p>
          <a:p>
            <a:endParaRPr lang="en-US" sz="2400" dirty="0" smtClean="0"/>
          </a:p>
          <a:p>
            <a:r>
              <a:rPr lang="en-US" sz="2400" b="1" dirty="0" err="1" smtClean="0"/>
              <a:t>Ouput</a:t>
            </a:r>
            <a:endParaRPr lang="en-US" sz="2400" b="1" dirty="0" smtClean="0"/>
          </a:p>
          <a:p>
            <a:r>
              <a:rPr lang="en-US" sz="2400" b="1" dirty="0" smtClean="0"/>
              <a:t>Speed; 200</a:t>
            </a:r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8.Employee Payroll System (Abstraction &amp; Polymorphism)</a:t>
            </a:r>
          </a:p>
          <a:p>
            <a:r>
              <a:rPr lang="en-US" sz="2400" b="1" dirty="0" smtClean="0"/>
              <a:t>Problem Statement:</a:t>
            </a:r>
          </a:p>
          <a:p>
            <a:r>
              <a:rPr lang="en-US" sz="2400" dirty="0" smtClean="0"/>
              <a:t>Develop an </a:t>
            </a:r>
            <a:r>
              <a:rPr lang="en-US" sz="2400" b="1" dirty="0" smtClean="0"/>
              <a:t>Employee Payroll System</a:t>
            </a:r>
            <a:r>
              <a:rPr lang="en-US" sz="2400" dirty="0" smtClean="0"/>
              <a:t> where employees have different salary structures. Use </a:t>
            </a:r>
            <a:r>
              <a:rPr lang="en-US" sz="2400" b="1" dirty="0" smtClean="0"/>
              <a:t>abstraction</a:t>
            </a:r>
            <a:r>
              <a:rPr lang="en-US" sz="2400" dirty="0" smtClean="0"/>
              <a:t> to define common attributes and </a:t>
            </a:r>
            <a:r>
              <a:rPr lang="en-US" sz="2400" b="1" dirty="0" smtClean="0"/>
              <a:t>polymorphism</a:t>
            </a:r>
            <a:r>
              <a:rPr lang="en-US" sz="2400" dirty="0" smtClean="0"/>
              <a:t> to calculate salary differently for full-time and part-time employees.</a:t>
            </a:r>
          </a:p>
          <a:p>
            <a:r>
              <a:rPr lang="en-US" sz="2400" b="1" dirty="0" smtClean="0"/>
              <a:t>Requirements:</a:t>
            </a:r>
          </a:p>
          <a:p>
            <a:r>
              <a:rPr lang="en-US" sz="2400" b="1" dirty="0" smtClean="0"/>
              <a:t>Abstract Class: Employee</a:t>
            </a:r>
            <a:endParaRPr lang="en-US" sz="2400" dirty="0" smtClean="0"/>
          </a:p>
          <a:p>
            <a:pPr lvl="1"/>
            <a:r>
              <a:rPr lang="en-US" sz="2400" dirty="0" smtClean="0"/>
              <a:t>Attributes: name, id, </a:t>
            </a:r>
            <a:r>
              <a:rPr lang="en-US" sz="2400" dirty="0" err="1" smtClean="0"/>
              <a:t>basicSalary</a:t>
            </a:r>
            <a:endParaRPr lang="en-US" sz="2400" dirty="0" smtClean="0"/>
          </a:p>
          <a:p>
            <a:pPr lvl="1"/>
            <a:r>
              <a:rPr lang="en-US" sz="2400" dirty="0" smtClean="0"/>
              <a:t>Methods:</a:t>
            </a:r>
          </a:p>
          <a:p>
            <a:pPr lvl="2"/>
            <a:r>
              <a:rPr lang="en-US" sz="2400" dirty="0" err="1" smtClean="0"/>
              <a:t>calculateSalary</a:t>
            </a:r>
            <a:r>
              <a:rPr lang="en-US" sz="2400" dirty="0" smtClean="0"/>
              <a:t>(), </a:t>
            </a:r>
            <a:r>
              <a:rPr lang="en-US" sz="2400" dirty="0" err="1" smtClean="0"/>
              <a:t>displayDetails</a:t>
            </a:r>
            <a:r>
              <a:rPr lang="en-US" sz="2400" dirty="0" smtClean="0"/>
              <a:t>()</a:t>
            </a:r>
          </a:p>
          <a:p>
            <a:r>
              <a:rPr lang="en-US" sz="2400" b="1" dirty="0" smtClean="0"/>
              <a:t>Subclasses:</a:t>
            </a:r>
            <a:endParaRPr lang="en-US" sz="2400" dirty="0" smtClean="0"/>
          </a:p>
          <a:p>
            <a:pPr lvl="1"/>
            <a:r>
              <a:rPr lang="en-US" sz="2400" dirty="0" err="1" smtClean="0"/>
              <a:t>FullTimeEmployee</a:t>
            </a:r>
            <a:r>
              <a:rPr lang="en-US" sz="2400" dirty="0" smtClean="0"/>
              <a:t> → Salary = </a:t>
            </a:r>
            <a:r>
              <a:rPr lang="en-US" sz="2400" dirty="0" err="1" smtClean="0"/>
              <a:t>basicSalary</a:t>
            </a:r>
            <a:r>
              <a:rPr lang="en-US" sz="2400" dirty="0" smtClean="0"/>
              <a:t> + benefits</a:t>
            </a:r>
          </a:p>
          <a:p>
            <a:pPr lvl="1"/>
            <a:r>
              <a:rPr lang="en-US" sz="2400" dirty="0" err="1" smtClean="0"/>
              <a:t>PartTimeEmployee</a:t>
            </a:r>
            <a:r>
              <a:rPr lang="en-US" sz="2400" dirty="0" smtClean="0"/>
              <a:t> → Salary = </a:t>
            </a:r>
            <a:r>
              <a:rPr lang="en-US" sz="2400" dirty="0" err="1" smtClean="0"/>
              <a:t>hourlyRate</a:t>
            </a:r>
            <a:r>
              <a:rPr lang="en-US" sz="2400" dirty="0" smtClean="0"/>
              <a:t> * </a:t>
            </a:r>
            <a:r>
              <a:rPr lang="en-US" sz="2400" dirty="0" err="1" smtClean="0"/>
              <a:t>hoursWorked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Input:</a:t>
            </a:r>
          </a:p>
          <a:p>
            <a:endParaRPr lang="en-US" sz="2400" b="1" dirty="0" smtClean="0"/>
          </a:p>
          <a:p>
            <a:r>
              <a:rPr lang="en-US" sz="2400" dirty="0" smtClean="0"/>
              <a:t>Enter Employee Name: John Doe Enter </a:t>
            </a:r>
          </a:p>
          <a:p>
            <a:r>
              <a:rPr lang="en-US" sz="2400" dirty="0" smtClean="0"/>
              <a:t>Employee ID: 1001 </a:t>
            </a:r>
          </a:p>
          <a:p>
            <a:r>
              <a:rPr lang="en-US" sz="2400" dirty="0" smtClean="0"/>
              <a:t>Enter Salary Type (1 for Full-Time, 2 for Part-Time): 1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b="1" dirty="0" smtClean="0"/>
              <a:t>Sample Output:</a:t>
            </a:r>
          </a:p>
          <a:p>
            <a:endParaRPr lang="en-US" sz="2400" b="1" dirty="0" smtClean="0"/>
          </a:p>
          <a:p>
            <a:r>
              <a:rPr lang="en-US" sz="2400" dirty="0" smtClean="0"/>
              <a:t>Employee Details:  </a:t>
            </a:r>
          </a:p>
          <a:p>
            <a:r>
              <a:rPr lang="en-US" sz="2400" dirty="0" smtClean="0"/>
              <a:t>Name: John Doe  </a:t>
            </a:r>
          </a:p>
          <a:p>
            <a:r>
              <a:rPr lang="en-US" sz="2400" dirty="0" smtClean="0"/>
              <a:t>ID: 1001  </a:t>
            </a:r>
          </a:p>
          <a:p>
            <a:r>
              <a:rPr lang="en-US" sz="2400" dirty="0" smtClean="0"/>
              <a:t>Salary: $5000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9.Online Shopping Cart (Encapsulation &amp; Inheritance)</a:t>
            </a:r>
          </a:p>
          <a:p>
            <a:r>
              <a:rPr lang="en-US" sz="2400" b="1" dirty="0" smtClean="0"/>
              <a:t>Problem Statement:</a:t>
            </a:r>
          </a:p>
          <a:p>
            <a:endParaRPr lang="en-US" sz="2400" b="1" dirty="0" smtClean="0"/>
          </a:p>
          <a:p>
            <a:r>
              <a:rPr lang="en-US" sz="2400" dirty="0" smtClean="0"/>
              <a:t>Build an </a:t>
            </a:r>
            <a:r>
              <a:rPr lang="en-US" sz="2400" b="1" dirty="0" smtClean="0"/>
              <a:t>Online Shopping Cart System</a:t>
            </a:r>
            <a:r>
              <a:rPr lang="en-US" sz="2400" dirty="0" smtClean="0"/>
              <a:t> where users can add items of different types. Use </a:t>
            </a:r>
            <a:r>
              <a:rPr lang="en-US" sz="2400" b="1" dirty="0" smtClean="0"/>
              <a:t>encapsulation</a:t>
            </a:r>
            <a:r>
              <a:rPr lang="en-US" sz="2400" dirty="0" smtClean="0"/>
              <a:t> to protect item details and </a:t>
            </a:r>
            <a:r>
              <a:rPr lang="en-US" sz="2400" b="1" dirty="0" smtClean="0"/>
              <a:t>inheritance</a:t>
            </a:r>
            <a:r>
              <a:rPr lang="en-US" sz="2400" dirty="0" smtClean="0"/>
              <a:t> to define product categories.</a:t>
            </a:r>
          </a:p>
          <a:p>
            <a:r>
              <a:rPr lang="en-US" sz="2400" b="1" dirty="0" smtClean="0"/>
              <a:t>Requirements: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Base Class: Product</a:t>
            </a:r>
            <a:endParaRPr lang="en-US" sz="2400" dirty="0" smtClean="0"/>
          </a:p>
          <a:p>
            <a:pPr lvl="1"/>
            <a:r>
              <a:rPr lang="en-US" sz="2400" dirty="0" smtClean="0"/>
              <a:t>Attributes: name, price, quantity</a:t>
            </a:r>
          </a:p>
          <a:p>
            <a:pPr lvl="1"/>
            <a:r>
              <a:rPr lang="en-US" sz="2400" dirty="0" smtClean="0"/>
              <a:t>Methods: </a:t>
            </a:r>
            <a:r>
              <a:rPr lang="en-US" sz="2400" dirty="0" err="1" smtClean="0"/>
              <a:t>calculateTotalPrice</a:t>
            </a:r>
            <a:r>
              <a:rPr lang="en-US" sz="2400" dirty="0" smtClean="0"/>
              <a:t>(), </a:t>
            </a:r>
            <a:r>
              <a:rPr lang="en-US" sz="2400" dirty="0" err="1" smtClean="0"/>
              <a:t>displayProductDetails</a:t>
            </a:r>
            <a:r>
              <a:rPr lang="en-US" sz="2400" dirty="0" smtClean="0"/>
              <a:t>()</a:t>
            </a:r>
          </a:p>
          <a:p>
            <a:r>
              <a:rPr lang="en-US" sz="2400" b="1" dirty="0" smtClean="0"/>
              <a:t>Subclasses:</a:t>
            </a:r>
            <a:endParaRPr lang="en-US" sz="2400" dirty="0" smtClean="0"/>
          </a:p>
          <a:p>
            <a:pPr lvl="1"/>
            <a:r>
              <a:rPr lang="en-US" sz="2400" dirty="0" smtClean="0"/>
              <a:t>Electronics → Additional warranty fee applies.</a:t>
            </a:r>
          </a:p>
          <a:p>
            <a:pPr lvl="1"/>
            <a:r>
              <a:rPr lang="en-US" sz="2400" dirty="0" smtClean="0"/>
              <a:t>Clothing → Discount applies based on the quantity.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Input:</a:t>
            </a:r>
          </a:p>
          <a:p>
            <a:endParaRPr lang="en-US" sz="2400" b="1" dirty="0" smtClean="0"/>
          </a:p>
          <a:p>
            <a:r>
              <a:rPr lang="en-US" sz="2400" dirty="0" smtClean="0"/>
              <a:t>Enter product name: "Laptop"  </a:t>
            </a:r>
          </a:p>
          <a:p>
            <a:r>
              <a:rPr lang="en-US" sz="2400" dirty="0" smtClean="0"/>
              <a:t>Enter price: $1000  </a:t>
            </a:r>
          </a:p>
          <a:p>
            <a:r>
              <a:rPr lang="en-US" sz="2400" dirty="0" smtClean="0"/>
              <a:t>Enter quantity: 1  </a:t>
            </a:r>
          </a:p>
          <a:p>
            <a:r>
              <a:rPr lang="en-US" sz="2400" dirty="0" smtClean="0"/>
              <a:t>Select category (1 for Electronics, 2 for Clothing): 1</a:t>
            </a:r>
          </a:p>
          <a:p>
            <a:endParaRPr lang="en-US" sz="2400" dirty="0" smtClean="0"/>
          </a:p>
          <a:p>
            <a:r>
              <a:rPr lang="en-US" sz="2400" b="1" dirty="0" smtClean="0"/>
              <a:t>Sample Output:</a:t>
            </a:r>
          </a:p>
          <a:p>
            <a:endParaRPr lang="en-US" sz="2400" dirty="0" smtClean="0"/>
          </a:p>
          <a:p>
            <a:r>
              <a:rPr lang="en-US" sz="2400" dirty="0" smtClean="0"/>
              <a:t>Product: Laptop  </a:t>
            </a:r>
          </a:p>
          <a:p>
            <a:r>
              <a:rPr lang="en-US" sz="2400" dirty="0" smtClean="0"/>
              <a:t>Category: Electronics  </a:t>
            </a:r>
          </a:p>
          <a:p>
            <a:r>
              <a:rPr lang="en-US" sz="2400" dirty="0" smtClean="0"/>
              <a:t>Total Price: $1050 (including warranty fee) 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Operations:</a:t>
            </a:r>
            <a:r>
              <a:rPr lang="en-US" sz="2400" dirty="0" smtClean="0"/>
              <a:t> The user will interact with the bank account by performing the following operations:</a:t>
            </a:r>
          </a:p>
          <a:p>
            <a:r>
              <a:rPr lang="en-US" sz="2400" b="1" dirty="0" smtClean="0"/>
              <a:t>display</a:t>
            </a:r>
            <a:r>
              <a:rPr lang="en-US" sz="2400" dirty="0" smtClean="0"/>
              <a:t>: Display the current balance of the account.</a:t>
            </a:r>
          </a:p>
          <a:p>
            <a:r>
              <a:rPr lang="en-US" sz="2400" b="1" dirty="0" smtClean="0"/>
              <a:t>deposit &lt;amount&gt;</a:t>
            </a:r>
            <a:r>
              <a:rPr lang="en-US" sz="2400" dirty="0" smtClean="0"/>
              <a:t>: Deposit the specified amount into the account.</a:t>
            </a:r>
          </a:p>
          <a:p>
            <a:r>
              <a:rPr lang="en-US" sz="2400" b="1" dirty="0" smtClean="0"/>
              <a:t>withdraw &lt;amount&gt;</a:t>
            </a:r>
            <a:r>
              <a:rPr lang="en-US" sz="2400" dirty="0" smtClean="0"/>
              <a:t>: Withdraw the specified amount from the account. If the withdrawal amount exceeds the balance, print "Insufficient Balance".</a:t>
            </a:r>
          </a:p>
          <a:p>
            <a:r>
              <a:rPr lang="en-US" sz="2400" b="1" dirty="0" smtClean="0"/>
              <a:t>INPUT:</a:t>
            </a:r>
          </a:p>
          <a:p>
            <a:r>
              <a:rPr lang="en-US" sz="2400" dirty="0" smtClean="0"/>
              <a:t>12345 John 5000</a:t>
            </a:r>
          </a:p>
          <a:p>
            <a:r>
              <a:rPr lang="en-US" sz="2400" dirty="0" smtClean="0"/>
              <a:t>4</a:t>
            </a:r>
          </a:p>
          <a:p>
            <a:r>
              <a:rPr lang="en-US" sz="2400" dirty="0" smtClean="0"/>
              <a:t>deposit 1000</a:t>
            </a:r>
          </a:p>
          <a:p>
            <a:r>
              <a:rPr lang="en-US" sz="2400" dirty="0" smtClean="0"/>
              <a:t>withdraw 3000</a:t>
            </a:r>
          </a:p>
          <a:p>
            <a:r>
              <a:rPr lang="en-US" sz="2400" dirty="0" smtClean="0"/>
              <a:t>display</a:t>
            </a:r>
          </a:p>
          <a:p>
            <a:r>
              <a:rPr lang="en-US" sz="2400" dirty="0" smtClean="0"/>
              <a:t>withdraw 5000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10.Hospital Management System (Inheritance &amp; Encapsulation)</a:t>
            </a:r>
          </a:p>
          <a:p>
            <a:r>
              <a:rPr lang="en-US" sz="2400" b="1" dirty="0" smtClean="0"/>
              <a:t>Problem Statement:</a:t>
            </a:r>
          </a:p>
          <a:p>
            <a:r>
              <a:rPr lang="en-US" sz="2400" dirty="0" smtClean="0"/>
              <a:t>Design a </a:t>
            </a:r>
            <a:r>
              <a:rPr lang="en-US" sz="2400" b="1" dirty="0" smtClean="0"/>
              <a:t>Hospital Management System</a:t>
            </a:r>
            <a:r>
              <a:rPr lang="en-US" sz="2400" dirty="0" smtClean="0"/>
              <a:t> where patients can be categorized into OPD and In-Patients. Use </a:t>
            </a:r>
            <a:r>
              <a:rPr lang="en-US" sz="2400" b="1" dirty="0" smtClean="0"/>
              <a:t>inheritance</a:t>
            </a:r>
            <a:r>
              <a:rPr lang="en-US" sz="2400" dirty="0" smtClean="0"/>
              <a:t> to define patient types and </a:t>
            </a:r>
            <a:r>
              <a:rPr lang="en-US" sz="2400" b="1" dirty="0" smtClean="0"/>
              <a:t>encapsulation</a:t>
            </a:r>
            <a:r>
              <a:rPr lang="en-US" sz="2400" dirty="0" smtClean="0"/>
              <a:t> to protect patient records.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Requirements:</a:t>
            </a:r>
          </a:p>
          <a:p>
            <a:r>
              <a:rPr lang="en-US" sz="2400" b="1" dirty="0" smtClean="0"/>
              <a:t>Base Class: Patient</a:t>
            </a:r>
            <a:endParaRPr lang="en-US" sz="2400" dirty="0" smtClean="0"/>
          </a:p>
          <a:p>
            <a:pPr lvl="1"/>
            <a:r>
              <a:rPr lang="en-US" sz="2400" dirty="0" smtClean="0"/>
              <a:t>Attributes: name, age, disease, </a:t>
            </a:r>
            <a:r>
              <a:rPr lang="en-US" sz="2400" dirty="0" err="1" smtClean="0"/>
              <a:t>doctorAssigned</a:t>
            </a:r>
            <a:endParaRPr lang="en-US" sz="2400" dirty="0" smtClean="0"/>
          </a:p>
          <a:p>
            <a:pPr lvl="1"/>
            <a:r>
              <a:rPr lang="en-US" sz="2400" dirty="0" smtClean="0"/>
              <a:t>Methods: </a:t>
            </a:r>
            <a:r>
              <a:rPr lang="en-US" sz="2400" dirty="0" err="1" smtClean="0"/>
              <a:t>admitPatient</a:t>
            </a:r>
            <a:r>
              <a:rPr lang="en-US" sz="2400" dirty="0" smtClean="0"/>
              <a:t>(), </a:t>
            </a:r>
            <a:r>
              <a:rPr lang="en-US" sz="2400" dirty="0" err="1" smtClean="0"/>
              <a:t>dischargePatient</a:t>
            </a:r>
            <a:r>
              <a:rPr lang="en-US" sz="2400" dirty="0" smtClean="0"/>
              <a:t>(), </a:t>
            </a:r>
            <a:r>
              <a:rPr lang="en-US" sz="2400" dirty="0" err="1" smtClean="0"/>
              <a:t>displayDetails</a:t>
            </a:r>
            <a:r>
              <a:rPr lang="en-US" sz="2400" dirty="0" smtClean="0"/>
              <a:t>()</a:t>
            </a:r>
          </a:p>
          <a:p>
            <a:r>
              <a:rPr lang="en-US" sz="2400" b="1" dirty="0" smtClean="0"/>
              <a:t>Subclasses:</a:t>
            </a:r>
            <a:endParaRPr lang="en-US" sz="2400" dirty="0" smtClean="0"/>
          </a:p>
          <a:p>
            <a:pPr lvl="1"/>
            <a:r>
              <a:rPr lang="en-US" sz="2400" dirty="0" err="1" smtClean="0"/>
              <a:t>OPDPatient</a:t>
            </a:r>
            <a:r>
              <a:rPr lang="en-US" sz="2400" dirty="0" smtClean="0"/>
              <a:t> → Consultation only, no admission.</a:t>
            </a:r>
          </a:p>
          <a:p>
            <a:pPr lvl="1"/>
            <a:r>
              <a:rPr lang="en-US" sz="2400" dirty="0" err="1" smtClean="0"/>
              <a:t>InPatient</a:t>
            </a:r>
            <a:r>
              <a:rPr lang="en-US" sz="2400" dirty="0" smtClean="0"/>
              <a:t> → Requires admission, includes bed charges.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Sample Input:</a:t>
            </a:r>
          </a:p>
          <a:p>
            <a:r>
              <a:rPr lang="en-US" sz="2400" dirty="0" smtClean="0"/>
              <a:t>Enter Patient Name: Alice  </a:t>
            </a:r>
          </a:p>
          <a:p>
            <a:r>
              <a:rPr lang="en-US" sz="2400" dirty="0" smtClean="0"/>
              <a:t>Enter Age: 30  </a:t>
            </a:r>
          </a:p>
          <a:p>
            <a:r>
              <a:rPr lang="en-US" sz="2400" dirty="0" smtClean="0"/>
              <a:t>Enter Patient Type (1 for OPD, 2 for In-Patient): 2 </a:t>
            </a:r>
          </a:p>
          <a:p>
            <a:endParaRPr lang="en-US" sz="2400" dirty="0" smtClean="0"/>
          </a:p>
          <a:p>
            <a:r>
              <a:rPr lang="en-US" sz="2400" b="1" smtClean="0"/>
              <a:t>Sample output:</a:t>
            </a:r>
            <a:endParaRPr lang="en-US" sz="2400" b="1" dirty="0" smtClean="0"/>
          </a:p>
          <a:p>
            <a:r>
              <a:rPr lang="en-US" sz="2400" dirty="0" smtClean="0"/>
              <a:t>Patient Admitted Successfully!  </a:t>
            </a:r>
          </a:p>
          <a:p>
            <a:r>
              <a:rPr lang="en-US" sz="2400" dirty="0" smtClean="0"/>
              <a:t>Name: Alice  </a:t>
            </a:r>
          </a:p>
          <a:p>
            <a:r>
              <a:rPr lang="en-US" sz="2400" dirty="0" smtClean="0"/>
              <a:t>Disease: Fever  </a:t>
            </a:r>
          </a:p>
          <a:p>
            <a:r>
              <a:rPr lang="en-US" sz="2400" dirty="0" smtClean="0"/>
              <a:t>Doctor Assigned: Dr. Smith  </a:t>
            </a:r>
          </a:p>
          <a:p>
            <a:r>
              <a:rPr lang="en-US" sz="2400" dirty="0" smtClean="0"/>
              <a:t>Total Bill: $200 (Including bed charges)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11.Online </a:t>
            </a:r>
            <a:r>
              <a:rPr lang="en-US" sz="2400" b="1" dirty="0" smtClean="0"/>
              <a:t>Shopping System</a:t>
            </a:r>
          </a:p>
          <a:p>
            <a:r>
              <a:rPr lang="en-US" sz="2400" b="1" dirty="0" smtClean="0"/>
              <a:t>Problem Statement: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You are designing an online shopping system where users can buy products.</a:t>
            </a:r>
          </a:p>
          <a:p>
            <a:r>
              <a:rPr lang="en-US" sz="2400" dirty="0" smtClean="0"/>
              <a:t>Create an </a:t>
            </a:r>
            <a:r>
              <a:rPr lang="en-US" sz="2400" b="1" dirty="0" smtClean="0"/>
              <a:t>abstract class Product</a:t>
            </a:r>
            <a:r>
              <a:rPr lang="en-US" sz="2400" dirty="0" smtClean="0"/>
              <a:t> with:</a:t>
            </a:r>
          </a:p>
          <a:p>
            <a:pPr lvl="1"/>
            <a:r>
              <a:rPr lang="en-US" sz="2400" dirty="0" smtClean="0"/>
              <a:t>Fields: name, price.</a:t>
            </a:r>
          </a:p>
          <a:p>
            <a:pPr lvl="1"/>
            <a:r>
              <a:rPr lang="en-US" sz="2400" dirty="0" smtClean="0"/>
              <a:t>Abstract method: </a:t>
            </a:r>
            <a:r>
              <a:rPr lang="en-US" sz="2400" dirty="0" err="1" smtClean="0"/>
              <a:t>getDiscountedPrice</a:t>
            </a:r>
            <a:r>
              <a:rPr lang="en-US" sz="2400" dirty="0" smtClean="0"/>
              <a:t>().</a:t>
            </a:r>
          </a:p>
          <a:p>
            <a:r>
              <a:rPr lang="en-US" sz="2400" dirty="0" smtClean="0"/>
              <a:t>Create </a:t>
            </a:r>
            <a:r>
              <a:rPr lang="en-US" sz="2400" b="1" dirty="0" smtClean="0"/>
              <a:t>classes Electronics, Clothing, and Groceries</a:t>
            </a:r>
            <a:r>
              <a:rPr lang="en-US" sz="2400" dirty="0" smtClean="0"/>
              <a:t> that extend Product:</a:t>
            </a:r>
          </a:p>
          <a:p>
            <a:pPr lvl="1"/>
            <a:r>
              <a:rPr lang="en-US" sz="2400" dirty="0" smtClean="0"/>
              <a:t>Electronics: Discount of 10%.</a:t>
            </a:r>
          </a:p>
          <a:p>
            <a:pPr lvl="1"/>
            <a:r>
              <a:rPr lang="en-US" sz="2400" dirty="0" smtClean="0"/>
              <a:t>Clothing: Discount of 20%.</a:t>
            </a:r>
          </a:p>
          <a:p>
            <a:pPr lvl="1"/>
            <a:r>
              <a:rPr lang="en-US" sz="2400" dirty="0" smtClean="0"/>
              <a:t>Groceries: No discount.</a:t>
            </a:r>
          </a:p>
          <a:p>
            <a:r>
              <a:rPr lang="en-US" sz="2400" dirty="0" smtClean="0"/>
              <a:t>Test the system by creating objects for each type and displaying their final price after discount.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12.ATM </a:t>
            </a:r>
            <a:r>
              <a:rPr lang="en-US" sz="2800" b="1" dirty="0" smtClean="0"/>
              <a:t>Machine Simulation</a:t>
            </a:r>
          </a:p>
          <a:p>
            <a:r>
              <a:rPr lang="en-US" sz="2800" b="1" dirty="0" smtClean="0"/>
              <a:t>Problem Statement: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You are developing an ATM system.</a:t>
            </a:r>
          </a:p>
          <a:p>
            <a:r>
              <a:rPr lang="en-US" sz="2800" dirty="0" smtClean="0"/>
              <a:t>Create an </a:t>
            </a:r>
            <a:r>
              <a:rPr lang="en-US" sz="2800" b="1" dirty="0" smtClean="0"/>
              <a:t>abstract class </a:t>
            </a:r>
            <a:r>
              <a:rPr lang="en-US" sz="2800" b="1" dirty="0" err="1" smtClean="0"/>
              <a:t>BankAccount</a:t>
            </a:r>
            <a:r>
              <a:rPr lang="en-US" sz="2800" dirty="0" smtClean="0"/>
              <a:t> with:</a:t>
            </a:r>
          </a:p>
          <a:p>
            <a:pPr lvl="1"/>
            <a:r>
              <a:rPr lang="en-US" sz="2800" dirty="0" smtClean="0"/>
              <a:t>Fields: </a:t>
            </a:r>
            <a:r>
              <a:rPr lang="en-US" sz="2800" dirty="0" err="1" smtClean="0"/>
              <a:t>accountNumber</a:t>
            </a:r>
            <a:r>
              <a:rPr lang="en-US" sz="2800" dirty="0" smtClean="0"/>
              <a:t>, balance.</a:t>
            </a:r>
          </a:p>
          <a:p>
            <a:pPr lvl="1"/>
            <a:r>
              <a:rPr lang="en-US" sz="2800" dirty="0" smtClean="0"/>
              <a:t>Abstract methods deposit(), withdraw().</a:t>
            </a:r>
          </a:p>
          <a:p>
            <a:r>
              <a:rPr lang="en-US" sz="2800" dirty="0" smtClean="0"/>
              <a:t>Create an </a:t>
            </a:r>
            <a:r>
              <a:rPr lang="en-US" sz="2800" b="1" dirty="0" smtClean="0"/>
              <a:t>interface </a:t>
            </a:r>
            <a:r>
              <a:rPr lang="en-US" sz="2800" b="1" dirty="0" err="1" smtClean="0"/>
              <a:t>CardOperated</a:t>
            </a:r>
            <a:r>
              <a:rPr lang="en-US" sz="2800" dirty="0" smtClean="0"/>
              <a:t> with </a:t>
            </a:r>
            <a:r>
              <a:rPr lang="en-US" sz="2800" dirty="0" err="1" smtClean="0"/>
              <a:t>swipeCard</a:t>
            </a:r>
            <a:r>
              <a:rPr lang="en-US" sz="2800" dirty="0" smtClean="0"/>
              <a:t>().</a:t>
            </a:r>
          </a:p>
          <a:p>
            <a:r>
              <a:rPr lang="en-US" sz="2800" dirty="0" smtClean="0"/>
              <a:t>Create </a:t>
            </a:r>
            <a:r>
              <a:rPr lang="en-US" sz="2800" b="1" dirty="0" smtClean="0"/>
              <a:t>classes </a:t>
            </a:r>
            <a:r>
              <a:rPr lang="en-US" sz="2800" b="1" dirty="0" err="1" smtClean="0"/>
              <a:t>SavingsAccount</a:t>
            </a:r>
            <a:r>
              <a:rPr lang="en-US" sz="2800" b="1" dirty="0" smtClean="0"/>
              <a:t> and </a:t>
            </a:r>
            <a:r>
              <a:rPr lang="en-US" sz="2800" b="1" dirty="0" err="1" smtClean="0"/>
              <a:t>CurrentAccount</a:t>
            </a:r>
            <a:r>
              <a:rPr lang="en-US" sz="2800" dirty="0" smtClean="0"/>
              <a:t> extending </a:t>
            </a:r>
            <a:r>
              <a:rPr lang="en-US" sz="2800" dirty="0" err="1" smtClean="0"/>
              <a:t>BankAccount</a:t>
            </a:r>
            <a:r>
              <a:rPr lang="en-US" sz="2800" dirty="0" smtClean="0"/>
              <a:t>.</a:t>
            </a:r>
          </a:p>
          <a:p>
            <a:r>
              <a:rPr lang="en-US" sz="2800" dirty="0" smtClean="0"/>
              <a:t>Create </a:t>
            </a:r>
            <a:r>
              <a:rPr lang="en-US" sz="2800" b="1" dirty="0" smtClean="0"/>
              <a:t>class </a:t>
            </a:r>
            <a:r>
              <a:rPr lang="en-US" sz="2800" b="1" dirty="0" err="1" smtClean="0"/>
              <a:t>CreditCard</a:t>
            </a:r>
            <a:r>
              <a:rPr lang="en-US" sz="2800" dirty="0" smtClean="0"/>
              <a:t> implementing </a:t>
            </a:r>
            <a:r>
              <a:rPr lang="en-US" sz="2800" dirty="0" err="1" smtClean="0"/>
              <a:t>CardOperated</a:t>
            </a:r>
            <a:r>
              <a:rPr lang="en-US" sz="2800" dirty="0" smtClean="0"/>
              <a:t> and having </a:t>
            </a:r>
            <a:r>
              <a:rPr lang="en-US" sz="2800" dirty="0" err="1" smtClean="0"/>
              <a:t>creditLimit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13.Problem </a:t>
            </a:r>
            <a:r>
              <a:rPr lang="en-US" sz="2800" b="1" dirty="0" smtClean="0"/>
              <a:t>Statement: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Develop a chess system where pieces have different moves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r>
              <a:rPr lang="en-US" sz="2800" dirty="0" smtClean="0"/>
              <a:t>Create an </a:t>
            </a:r>
            <a:r>
              <a:rPr lang="en-US" sz="2800" b="1" dirty="0" smtClean="0"/>
              <a:t>abstract class </a:t>
            </a:r>
            <a:r>
              <a:rPr lang="en-US" sz="2800" b="1" dirty="0" err="1" smtClean="0"/>
              <a:t>ChessPiece</a:t>
            </a:r>
            <a:r>
              <a:rPr lang="en-US" sz="2800" dirty="0" smtClean="0"/>
              <a:t> with:</a:t>
            </a:r>
          </a:p>
          <a:p>
            <a:pPr lvl="1"/>
            <a:r>
              <a:rPr lang="en-US" sz="2800" dirty="0" smtClean="0"/>
              <a:t>Fields: position.</a:t>
            </a:r>
          </a:p>
          <a:p>
            <a:pPr lvl="1"/>
            <a:r>
              <a:rPr lang="en-US" sz="2800" dirty="0" smtClean="0"/>
              <a:t>Abstract method move</a:t>
            </a:r>
            <a:r>
              <a:rPr lang="en-US" sz="2800" dirty="0" smtClean="0"/>
              <a:t>().</a:t>
            </a:r>
          </a:p>
          <a:p>
            <a:pPr lvl="1"/>
            <a:endParaRPr lang="en-US" sz="2800" dirty="0" smtClean="0"/>
          </a:p>
          <a:p>
            <a:r>
              <a:rPr lang="en-US" sz="2800" dirty="0" smtClean="0"/>
              <a:t>Create </a:t>
            </a:r>
            <a:r>
              <a:rPr lang="en-US" sz="2800" b="1" dirty="0" smtClean="0"/>
              <a:t>interface </a:t>
            </a:r>
            <a:r>
              <a:rPr lang="en-US" sz="2800" b="1" dirty="0" err="1" smtClean="0"/>
              <a:t>SpecialMove</a:t>
            </a:r>
            <a:r>
              <a:rPr lang="en-US" sz="2800" dirty="0" smtClean="0"/>
              <a:t> with castling().</a:t>
            </a:r>
          </a:p>
          <a:p>
            <a:r>
              <a:rPr lang="en-US" sz="2800" dirty="0" smtClean="0"/>
              <a:t>Create </a:t>
            </a:r>
            <a:r>
              <a:rPr lang="en-US" sz="2800" b="1" dirty="0" smtClean="0"/>
              <a:t>classes King, Queen, Rook</a:t>
            </a:r>
            <a:r>
              <a:rPr lang="en-US" sz="2800" dirty="0" smtClean="0"/>
              <a:t>:</a:t>
            </a:r>
          </a:p>
          <a:p>
            <a:pPr lvl="1"/>
            <a:r>
              <a:rPr lang="en-US" sz="2800" dirty="0" smtClean="0"/>
              <a:t>King implements </a:t>
            </a:r>
            <a:r>
              <a:rPr lang="en-US" sz="2800" dirty="0" err="1" smtClean="0"/>
              <a:t>SpecialMove</a:t>
            </a:r>
            <a:r>
              <a:rPr lang="en-US" sz="2800" dirty="0" smtClean="0"/>
              <a:t>.</a:t>
            </a:r>
          </a:p>
          <a:p>
            <a:pPr lvl="1"/>
            <a:r>
              <a:rPr lang="en-US" sz="2800" dirty="0" smtClean="0"/>
              <a:t>Others override move().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14.Problem </a:t>
            </a:r>
            <a:r>
              <a:rPr lang="en-US" sz="2400" b="1" dirty="0" smtClean="0"/>
              <a:t>Statement:</a:t>
            </a:r>
          </a:p>
          <a:p>
            <a:r>
              <a:rPr lang="en-US" sz="2400" dirty="0" smtClean="0"/>
              <a:t>You are developing an </a:t>
            </a:r>
            <a:r>
              <a:rPr lang="en-US" sz="2400" b="1" dirty="0" smtClean="0"/>
              <a:t>Employee Management System</a:t>
            </a:r>
            <a:r>
              <a:rPr lang="en-US" sz="2400" dirty="0" smtClean="0"/>
              <a:t> where each employee has a </a:t>
            </a:r>
            <a:r>
              <a:rPr lang="en-US" sz="2400" b="1" dirty="0" smtClean="0"/>
              <a:t>name, employee ID, base salary, and bonus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Use </a:t>
            </a:r>
            <a:r>
              <a:rPr lang="en-US" sz="2400" b="1" dirty="0" smtClean="0"/>
              <a:t>Encapsulation</a:t>
            </a:r>
            <a:r>
              <a:rPr lang="en-US" sz="2400" dirty="0" smtClean="0"/>
              <a:t> by making all variables </a:t>
            </a:r>
            <a:r>
              <a:rPr lang="en-US" sz="2400" b="1" dirty="0" smtClean="0"/>
              <a:t>private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You must </a:t>
            </a:r>
            <a:r>
              <a:rPr lang="en-US" sz="2400" b="1" dirty="0" smtClean="0"/>
              <a:t>initialize these variables using a constructor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Provide </a:t>
            </a:r>
            <a:r>
              <a:rPr lang="en-US" sz="2400" b="1" dirty="0" smtClean="0"/>
              <a:t>getter methods</a:t>
            </a:r>
            <a:r>
              <a:rPr lang="en-US" sz="2400" dirty="0" smtClean="0"/>
              <a:t> to retrieve employee details.</a:t>
            </a:r>
          </a:p>
          <a:p>
            <a:r>
              <a:rPr lang="en-US" sz="2400" dirty="0" smtClean="0"/>
              <a:t>Implement a </a:t>
            </a:r>
            <a:r>
              <a:rPr lang="en-US" sz="2400" b="1" dirty="0" smtClean="0"/>
              <a:t>setter method for updating the bonus</a:t>
            </a:r>
            <a:r>
              <a:rPr lang="en-US" sz="2400" dirty="0" smtClean="0"/>
              <a:t>, but ensure that </a:t>
            </a:r>
            <a:r>
              <a:rPr lang="en-US" sz="2400" b="1" dirty="0" smtClean="0"/>
              <a:t>only HR (authorized personnel) can update it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Include a </a:t>
            </a:r>
            <a:r>
              <a:rPr lang="en-US" sz="2400" b="1" dirty="0" smtClean="0"/>
              <a:t>method to calculate and return the total salary</a:t>
            </a:r>
            <a:r>
              <a:rPr lang="en-US" sz="2400" dirty="0" smtClean="0"/>
              <a:t> (base salary + bonus).</a:t>
            </a:r>
          </a:p>
          <a:p>
            <a:r>
              <a:rPr lang="en-US" sz="2400" dirty="0" smtClean="0"/>
              <a:t>Finally, create an </a:t>
            </a:r>
            <a:r>
              <a:rPr lang="en-US" sz="2400" b="1" dirty="0" smtClean="0"/>
              <a:t>Employee object</a:t>
            </a:r>
            <a:r>
              <a:rPr lang="en-US" sz="2400" dirty="0" smtClean="0"/>
              <a:t>, display details, try updating the bonus as a non-HR, then update it as an HR, and display the updated details.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15. Bank </a:t>
            </a:r>
            <a:r>
              <a:rPr lang="en-US" sz="2400" b="1" dirty="0" smtClean="0"/>
              <a:t>Account System using Encapsulation</a:t>
            </a:r>
          </a:p>
          <a:p>
            <a:r>
              <a:rPr lang="en-US" sz="2400" b="1" dirty="0" smtClean="0"/>
              <a:t>Problem Statement:</a:t>
            </a:r>
          </a:p>
          <a:p>
            <a:r>
              <a:rPr lang="en-US" sz="2400" dirty="0" smtClean="0"/>
              <a:t>You are developing a </a:t>
            </a:r>
            <a:r>
              <a:rPr lang="en-US" sz="2400" b="1" dirty="0" smtClean="0"/>
              <a:t>Bank Account System</a:t>
            </a:r>
            <a:r>
              <a:rPr lang="en-US" sz="2400" dirty="0" smtClean="0"/>
              <a:t> where each account has an </a:t>
            </a:r>
            <a:r>
              <a:rPr lang="en-US" sz="2400" b="1" dirty="0" smtClean="0"/>
              <a:t>account holder name, account number, balance, and PIN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Use </a:t>
            </a:r>
            <a:r>
              <a:rPr lang="en-US" sz="2400" b="1" dirty="0" smtClean="0"/>
              <a:t>Encapsulation</a:t>
            </a:r>
            <a:r>
              <a:rPr lang="en-US" sz="2400" dirty="0" smtClean="0"/>
              <a:t> by making all variables </a:t>
            </a:r>
            <a:r>
              <a:rPr lang="en-US" sz="2400" b="1" dirty="0" smtClean="0"/>
              <a:t>private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Initialize these variables using a </a:t>
            </a:r>
            <a:r>
              <a:rPr lang="en-US" sz="2400" b="1" dirty="0" smtClean="0"/>
              <a:t>constructor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Provide </a:t>
            </a:r>
            <a:r>
              <a:rPr lang="en-US" sz="2400" b="1" dirty="0" smtClean="0"/>
              <a:t>getter methods</a:t>
            </a:r>
            <a:r>
              <a:rPr lang="en-US" sz="2400" dirty="0" smtClean="0"/>
              <a:t> to retrieve </a:t>
            </a:r>
            <a:r>
              <a:rPr lang="en-US" sz="2400" b="1" dirty="0" smtClean="0"/>
              <a:t>account details</a:t>
            </a:r>
            <a:r>
              <a:rPr lang="en-US" sz="2400" dirty="0" smtClean="0"/>
              <a:t> except for PIN (PIN should not be exposed).</a:t>
            </a:r>
          </a:p>
          <a:p>
            <a:r>
              <a:rPr lang="en-US" sz="2400" dirty="0" smtClean="0"/>
              <a:t>Implement </a:t>
            </a:r>
            <a:r>
              <a:rPr lang="en-US" sz="2400" b="1" dirty="0" smtClean="0"/>
              <a:t>methods for deposit and withdrawal</a:t>
            </a:r>
            <a:r>
              <a:rPr lang="en-US" sz="2400" dirty="0" smtClean="0"/>
              <a:t>, but allow </a:t>
            </a:r>
            <a:r>
              <a:rPr lang="en-US" sz="2400" b="1" dirty="0" smtClean="0"/>
              <a:t>withdrawal only if the correct PIN is entered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Create an </a:t>
            </a:r>
            <a:r>
              <a:rPr lang="en-US" sz="2400" b="1" dirty="0" smtClean="0"/>
              <a:t>Account object</a:t>
            </a:r>
            <a:r>
              <a:rPr lang="en-US" sz="2400" dirty="0" smtClean="0"/>
              <a:t>, display details, attempt withdrawal with the wrong PIN, then with the correct PIN, and display the updated details.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16</a:t>
            </a:r>
            <a:r>
              <a:rPr lang="en-US" sz="2800" b="1" dirty="0" smtClean="0"/>
              <a:t>. </a:t>
            </a:r>
            <a:r>
              <a:rPr lang="en-US" sz="2000" b="1" dirty="0" smtClean="0"/>
              <a:t>Student Management System using Encapsulation</a:t>
            </a:r>
          </a:p>
          <a:p>
            <a:r>
              <a:rPr lang="en-US" sz="2000" b="1" dirty="0" smtClean="0"/>
              <a:t>Problem Statement:</a:t>
            </a:r>
          </a:p>
          <a:p>
            <a:r>
              <a:rPr lang="en-US" sz="2000" dirty="0" smtClean="0"/>
              <a:t>You are building a </a:t>
            </a:r>
            <a:r>
              <a:rPr lang="en-US" sz="2000" b="1" dirty="0" smtClean="0"/>
              <a:t>Student Management System</a:t>
            </a:r>
            <a:r>
              <a:rPr lang="en-US" sz="2000" dirty="0" smtClean="0"/>
              <a:t> where each student has a </a:t>
            </a:r>
            <a:r>
              <a:rPr lang="en-US" sz="2000" b="1" dirty="0" smtClean="0"/>
              <a:t>name, roll number, marks, and grade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Use </a:t>
            </a:r>
            <a:r>
              <a:rPr lang="en-US" sz="2000" b="1" dirty="0" smtClean="0"/>
              <a:t>Encapsulation</a:t>
            </a:r>
            <a:r>
              <a:rPr lang="en-US" sz="2000" dirty="0" smtClean="0"/>
              <a:t> by making all variables </a:t>
            </a:r>
            <a:r>
              <a:rPr lang="en-US" sz="2000" b="1" dirty="0" smtClean="0"/>
              <a:t>private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Initialize these variables using a </a:t>
            </a:r>
            <a:r>
              <a:rPr lang="en-US" sz="2000" b="1" dirty="0" smtClean="0"/>
              <a:t>constructor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Provide </a:t>
            </a:r>
            <a:r>
              <a:rPr lang="en-US" sz="2000" b="1" dirty="0" smtClean="0"/>
              <a:t>getter methods</a:t>
            </a:r>
            <a:r>
              <a:rPr lang="en-US" sz="2000" dirty="0" smtClean="0"/>
              <a:t> to retrieve student details.</a:t>
            </a:r>
          </a:p>
          <a:p>
            <a:r>
              <a:rPr lang="en-US" sz="2000" dirty="0" smtClean="0"/>
              <a:t>Implement a </a:t>
            </a:r>
            <a:r>
              <a:rPr lang="en-US" sz="2000" b="1" dirty="0" smtClean="0"/>
              <a:t>setter method for updating marks</a:t>
            </a:r>
            <a:r>
              <a:rPr lang="en-US" sz="2000" dirty="0" smtClean="0"/>
              <a:t>, but ensure </a:t>
            </a:r>
            <a:r>
              <a:rPr lang="en-US" sz="2000" b="1" dirty="0" smtClean="0"/>
              <a:t>only the teacher can update it</a:t>
            </a:r>
            <a:r>
              <a:rPr lang="en-US" sz="2000" dirty="0" smtClean="0"/>
              <a:t>.</a:t>
            </a:r>
          </a:p>
          <a:p>
            <a:r>
              <a:rPr lang="en-US" sz="2000" dirty="0" smtClean="0"/>
              <a:t>Include a </a:t>
            </a:r>
            <a:r>
              <a:rPr lang="en-US" sz="2000" b="1" dirty="0" smtClean="0"/>
              <a:t>method to calculate and assign the grade</a:t>
            </a:r>
            <a:r>
              <a:rPr lang="en-US" sz="2000" dirty="0" smtClean="0"/>
              <a:t> based on marks:</a:t>
            </a:r>
          </a:p>
          <a:p>
            <a:pPr lvl="1"/>
            <a:r>
              <a:rPr lang="en-US" sz="2000" b="1" dirty="0" smtClean="0"/>
              <a:t>90+ → A</a:t>
            </a:r>
            <a:endParaRPr lang="en-US" sz="2000" dirty="0" smtClean="0"/>
          </a:p>
          <a:p>
            <a:pPr lvl="1"/>
            <a:r>
              <a:rPr lang="en-US" sz="2000" b="1" dirty="0" smtClean="0"/>
              <a:t>80-89 → B</a:t>
            </a:r>
            <a:endParaRPr lang="en-US" sz="2000" dirty="0" smtClean="0"/>
          </a:p>
          <a:p>
            <a:pPr lvl="1"/>
            <a:r>
              <a:rPr lang="en-US" sz="2000" b="1" dirty="0" smtClean="0"/>
              <a:t>70-79 → C</a:t>
            </a:r>
            <a:endParaRPr lang="en-US" sz="2000" dirty="0" smtClean="0"/>
          </a:p>
          <a:p>
            <a:pPr lvl="1"/>
            <a:r>
              <a:rPr lang="en-US" sz="2000" b="1" dirty="0" smtClean="0"/>
              <a:t>Below 70 → D</a:t>
            </a:r>
            <a:endParaRPr lang="en-US" sz="2000" dirty="0" smtClean="0"/>
          </a:p>
          <a:p>
            <a:r>
              <a:rPr lang="en-US" sz="2000" dirty="0" smtClean="0"/>
              <a:t>Finally, create a </a:t>
            </a:r>
            <a:r>
              <a:rPr lang="en-US" sz="2000" b="1" dirty="0" smtClean="0"/>
              <a:t>Student object</a:t>
            </a:r>
            <a:r>
              <a:rPr lang="en-US" sz="2000" dirty="0" smtClean="0"/>
              <a:t>, display details, try updating marks as a non-teacher, then update it as a teacher, and display the updated details.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Output:</a:t>
            </a:r>
          </a:p>
          <a:p>
            <a:endParaRPr lang="en-US" sz="2400" b="1" dirty="0" smtClean="0"/>
          </a:p>
          <a:p>
            <a:r>
              <a:rPr lang="en-US" sz="2400" dirty="0" smtClean="0"/>
              <a:t>Name: John</a:t>
            </a:r>
          </a:p>
          <a:p>
            <a:r>
              <a:rPr lang="en-US" sz="2400" dirty="0" smtClean="0"/>
              <a:t>Account Number: 12345 </a:t>
            </a:r>
          </a:p>
          <a:p>
            <a:r>
              <a:rPr lang="en-US" sz="2400" dirty="0" smtClean="0"/>
              <a:t>Balance: 3000 </a:t>
            </a:r>
          </a:p>
          <a:p>
            <a:r>
              <a:rPr lang="en-US" sz="2400" dirty="0" err="1" smtClean="0"/>
              <a:t>Insuffcient</a:t>
            </a:r>
            <a:r>
              <a:rPr lang="en-US" sz="2400" dirty="0" smtClean="0"/>
              <a:t> Balance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2.Problem Statement:</a:t>
            </a:r>
          </a:p>
          <a:p>
            <a:r>
              <a:rPr lang="en-US" sz="2000" dirty="0" smtClean="0"/>
              <a:t>You are building a simple </a:t>
            </a:r>
            <a:r>
              <a:rPr lang="en-US" sz="2000" b="1" dirty="0" smtClean="0"/>
              <a:t>Zoo Management System</a:t>
            </a:r>
            <a:r>
              <a:rPr lang="en-US" sz="2000" dirty="0" smtClean="0"/>
              <a:t>. The system will allow us to manage different types of animals. Every animal has a </a:t>
            </a:r>
            <a:r>
              <a:rPr lang="en-US" sz="2000" b="1" dirty="0" smtClean="0"/>
              <a:t>name</a:t>
            </a:r>
            <a:r>
              <a:rPr lang="en-US" sz="2000" dirty="0" smtClean="0"/>
              <a:t> and </a:t>
            </a:r>
            <a:r>
              <a:rPr lang="en-US" sz="2000" b="1" dirty="0" smtClean="0"/>
              <a:t>age</a:t>
            </a:r>
            <a:r>
              <a:rPr lang="en-US" sz="2000" dirty="0" smtClean="0"/>
              <a:t>, and can make a </a:t>
            </a:r>
            <a:r>
              <a:rPr lang="en-US" sz="2000" b="1" dirty="0" smtClean="0"/>
              <a:t>sound</a:t>
            </a:r>
            <a:r>
              <a:rPr lang="en-US" sz="2000" dirty="0" smtClean="0"/>
              <a:t>. You need to create the following structure:</a:t>
            </a:r>
          </a:p>
          <a:p>
            <a:r>
              <a:rPr lang="en-US" sz="2000" b="1" dirty="0" smtClean="0"/>
              <a:t>Create an abstract class Animal</a:t>
            </a:r>
            <a:r>
              <a:rPr lang="en-US" sz="2000" dirty="0" smtClean="0"/>
              <a:t> with: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b="1" dirty="0" smtClean="0"/>
              <a:t>constructor</a:t>
            </a:r>
            <a:r>
              <a:rPr lang="en-US" sz="2000" dirty="0" smtClean="0"/>
              <a:t> to initialize the name and age of the animal.</a:t>
            </a:r>
          </a:p>
          <a:p>
            <a:pPr lvl="1"/>
            <a:r>
              <a:rPr lang="en-US" sz="2000" dirty="0" smtClean="0"/>
              <a:t>An abstract method </a:t>
            </a:r>
            <a:r>
              <a:rPr lang="en-US" sz="2000" dirty="0" err="1" smtClean="0"/>
              <a:t>makeSound</a:t>
            </a:r>
            <a:r>
              <a:rPr lang="en-US" sz="2000" dirty="0" smtClean="0"/>
              <a:t>() to be implemented by specific animals.</a:t>
            </a:r>
          </a:p>
          <a:p>
            <a:r>
              <a:rPr lang="en-US" sz="2000" b="1" dirty="0" smtClean="0"/>
              <a:t>Create an interface </a:t>
            </a:r>
            <a:r>
              <a:rPr lang="en-US" sz="2000" b="1" dirty="0" err="1" smtClean="0"/>
              <a:t>CanFly</a:t>
            </a:r>
            <a:r>
              <a:rPr lang="en-US" sz="2000" dirty="0" smtClean="0"/>
              <a:t> with:</a:t>
            </a:r>
          </a:p>
          <a:p>
            <a:pPr lvl="1"/>
            <a:r>
              <a:rPr lang="en-US" sz="2000" dirty="0" smtClean="0"/>
              <a:t>A method fly() which should be implemented by any animal that can fly.</a:t>
            </a:r>
          </a:p>
          <a:p>
            <a:r>
              <a:rPr lang="en-US" sz="2000" b="1" dirty="0" smtClean="0"/>
              <a:t>Create classes Dog, Bird, and Fish</a:t>
            </a:r>
            <a:r>
              <a:rPr lang="en-US" sz="2000" dirty="0" smtClean="0"/>
              <a:t> that:</a:t>
            </a:r>
          </a:p>
          <a:p>
            <a:pPr lvl="1"/>
            <a:r>
              <a:rPr lang="en-US" sz="2000" dirty="0" smtClean="0"/>
              <a:t>Extend Animal and implement </a:t>
            </a:r>
            <a:r>
              <a:rPr lang="en-US" sz="2000" dirty="0" err="1" smtClean="0"/>
              <a:t>CanFly</a:t>
            </a:r>
            <a:r>
              <a:rPr lang="en-US" sz="2000" dirty="0" smtClean="0"/>
              <a:t> (only for birds).</a:t>
            </a:r>
          </a:p>
          <a:p>
            <a:pPr lvl="1"/>
            <a:r>
              <a:rPr lang="en-US" sz="2000" dirty="0" smtClean="0"/>
              <a:t>Each class should have its own implementation of the </a:t>
            </a:r>
            <a:r>
              <a:rPr lang="en-US" sz="2000" dirty="0" err="1" smtClean="0"/>
              <a:t>makeSound</a:t>
            </a:r>
            <a:r>
              <a:rPr lang="en-US" sz="2000" dirty="0" smtClean="0"/>
              <a:t>() method.</a:t>
            </a:r>
          </a:p>
          <a:p>
            <a:pPr lvl="1"/>
            <a:r>
              <a:rPr lang="en-US" sz="2000" dirty="0" smtClean="0"/>
              <a:t>Only Bird will implement the fly() method, indicating that it can fly.</a:t>
            </a:r>
          </a:p>
          <a:p>
            <a:r>
              <a:rPr lang="en-US" sz="2000" b="1" dirty="0" smtClean="0"/>
              <a:t>Test the system</a:t>
            </a:r>
            <a:r>
              <a:rPr lang="en-US" sz="2000" dirty="0" smtClean="0"/>
              <a:t> by creating objects for each type of animal and print:</a:t>
            </a:r>
          </a:p>
          <a:p>
            <a:pPr lvl="1"/>
            <a:r>
              <a:rPr lang="en-US" sz="2000" dirty="0" smtClean="0"/>
              <a:t>The sound of each animal.</a:t>
            </a:r>
          </a:p>
          <a:p>
            <a:pPr lvl="1"/>
            <a:r>
              <a:rPr lang="en-US" sz="2000" dirty="0" smtClean="0"/>
              <a:t>Whether the animal can fly or not.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3.Problem Statement:</a:t>
            </a:r>
          </a:p>
          <a:p>
            <a:r>
              <a:rPr lang="en-US" sz="2400" b="1" dirty="0" smtClean="0"/>
              <a:t>Vehicle Rental System</a:t>
            </a:r>
            <a:endParaRPr lang="en-US" sz="2400" dirty="0" smtClean="0"/>
          </a:p>
          <a:p>
            <a:r>
              <a:rPr lang="en-US" sz="2400" dirty="0" smtClean="0"/>
              <a:t>You are tasked with building a simple </a:t>
            </a:r>
            <a:r>
              <a:rPr lang="en-US" sz="2400" b="1" dirty="0" smtClean="0"/>
              <a:t>Vehicle Rental System</a:t>
            </a:r>
            <a:r>
              <a:rPr lang="en-US" sz="2400" dirty="0" smtClean="0"/>
              <a:t> using Object-Oriented Programming (OOP) principles such as </a:t>
            </a:r>
            <a:r>
              <a:rPr lang="en-US" sz="2400" b="1" dirty="0" smtClean="0"/>
              <a:t>Inheritance</a:t>
            </a:r>
            <a:r>
              <a:rPr lang="en-US" sz="2400" dirty="0" smtClean="0"/>
              <a:t>, </a:t>
            </a:r>
            <a:r>
              <a:rPr lang="en-US" sz="2400" b="1" dirty="0" smtClean="0"/>
              <a:t>Abstract Classes</a:t>
            </a:r>
            <a:r>
              <a:rPr lang="en-US" sz="2400" dirty="0" smtClean="0"/>
              <a:t>, </a:t>
            </a:r>
            <a:r>
              <a:rPr lang="en-US" sz="2400" b="1" dirty="0" smtClean="0"/>
              <a:t>Interfaces</a:t>
            </a:r>
            <a:r>
              <a:rPr lang="en-US" sz="2400" dirty="0" smtClean="0"/>
              <a:t>, and </a:t>
            </a:r>
            <a:r>
              <a:rPr lang="en-US" sz="2400" b="1" dirty="0" smtClean="0"/>
              <a:t>Constructors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The system should be able to:</a:t>
            </a:r>
          </a:p>
          <a:p>
            <a:r>
              <a:rPr lang="en-US" sz="2400" b="1" dirty="0" smtClean="0"/>
              <a:t>Store details</a:t>
            </a:r>
            <a:r>
              <a:rPr lang="en-US" sz="2400" dirty="0" smtClean="0"/>
              <a:t> of various vehicles (e.g., cars, bikes, and trucks) available for rent.</a:t>
            </a:r>
          </a:p>
          <a:p>
            <a:r>
              <a:rPr lang="en-US" sz="2400" b="1" dirty="0" smtClean="0"/>
              <a:t>Display the details</a:t>
            </a:r>
            <a:r>
              <a:rPr lang="en-US" sz="2400" dirty="0" smtClean="0"/>
              <a:t> of each vehicle.</a:t>
            </a:r>
          </a:p>
          <a:p>
            <a:r>
              <a:rPr lang="en-US" sz="2400" b="1" dirty="0" smtClean="0"/>
              <a:t>Allow the rental and return</a:t>
            </a:r>
            <a:r>
              <a:rPr lang="en-US" sz="2400" dirty="0" smtClean="0"/>
              <a:t> of the vehicles, printing messages when a vehicle is rented or returned.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b="1" dirty="0" smtClean="0"/>
              <a:t>Requirements:</a:t>
            </a:r>
          </a:p>
          <a:p>
            <a:r>
              <a:rPr lang="en-US" sz="1900" b="1" dirty="0" smtClean="0"/>
              <a:t>Vehicle Class</a:t>
            </a:r>
            <a:r>
              <a:rPr lang="en-US" sz="1900" dirty="0" smtClean="0"/>
              <a:t>:</a:t>
            </a:r>
          </a:p>
          <a:p>
            <a:pPr lvl="1"/>
            <a:r>
              <a:rPr lang="en-US" sz="1900" dirty="0" smtClean="0"/>
              <a:t>An abstract class Vehicle that will store common properties such as:</a:t>
            </a:r>
          </a:p>
          <a:p>
            <a:pPr lvl="2"/>
            <a:r>
              <a:rPr lang="en-US" sz="1900" dirty="0" err="1" smtClean="0"/>
              <a:t>vehicleType</a:t>
            </a:r>
            <a:r>
              <a:rPr lang="en-US" sz="1900" dirty="0" smtClean="0"/>
              <a:t> (e.g., "Car", "Bike", "Truck")</a:t>
            </a:r>
          </a:p>
          <a:p>
            <a:pPr lvl="2"/>
            <a:r>
              <a:rPr lang="en-US" sz="1900" dirty="0" smtClean="0"/>
              <a:t>model (e.g., "Sedan", "Yamaha", "Ford F150")</a:t>
            </a:r>
          </a:p>
          <a:p>
            <a:pPr lvl="2"/>
            <a:r>
              <a:rPr lang="en-US" sz="1900" dirty="0" err="1" smtClean="0"/>
              <a:t>rentalPrice</a:t>
            </a:r>
            <a:r>
              <a:rPr lang="en-US" sz="1900" dirty="0" smtClean="0"/>
              <a:t> (rental price per day in dollars)</a:t>
            </a:r>
          </a:p>
          <a:p>
            <a:pPr lvl="1"/>
            <a:r>
              <a:rPr lang="en-US" sz="1900" dirty="0" smtClean="0"/>
              <a:t>A constructor to initialize these properties.</a:t>
            </a:r>
          </a:p>
          <a:p>
            <a:pPr lvl="1"/>
            <a:r>
              <a:rPr lang="en-US" sz="1900" dirty="0" smtClean="0"/>
              <a:t>An abstract method </a:t>
            </a:r>
            <a:r>
              <a:rPr lang="en-US" sz="1900" dirty="0" err="1" smtClean="0"/>
              <a:t>showDetails</a:t>
            </a:r>
            <a:r>
              <a:rPr lang="en-US" sz="1900" dirty="0" smtClean="0"/>
              <a:t>() to display the vehicle details.</a:t>
            </a:r>
          </a:p>
          <a:p>
            <a:pPr lvl="1"/>
            <a:endParaRPr lang="en-US" sz="1900" dirty="0" smtClean="0"/>
          </a:p>
          <a:p>
            <a:r>
              <a:rPr lang="en-US" sz="1900" b="1" dirty="0" err="1" smtClean="0"/>
              <a:t>RentalService</a:t>
            </a:r>
            <a:r>
              <a:rPr lang="en-US" sz="1900" b="1" dirty="0" smtClean="0"/>
              <a:t> Interface</a:t>
            </a:r>
            <a:r>
              <a:rPr lang="en-US" sz="1900" dirty="0" smtClean="0"/>
              <a:t>:</a:t>
            </a:r>
          </a:p>
          <a:p>
            <a:r>
              <a:rPr lang="en-US" sz="1900" dirty="0" smtClean="0"/>
              <a:t>An interface </a:t>
            </a:r>
            <a:r>
              <a:rPr lang="en-US" sz="1900" dirty="0" err="1" smtClean="0"/>
              <a:t>RentalService</a:t>
            </a:r>
            <a:r>
              <a:rPr lang="en-US" sz="1900" dirty="0" smtClean="0"/>
              <a:t> with methods:</a:t>
            </a:r>
          </a:p>
          <a:p>
            <a:pPr lvl="1"/>
            <a:r>
              <a:rPr lang="en-US" sz="1900" dirty="0" err="1" smtClean="0"/>
              <a:t>rentVehicle</a:t>
            </a:r>
            <a:r>
              <a:rPr lang="en-US" sz="1900" dirty="0" smtClean="0"/>
              <a:t>(): For renting out a vehicle.</a:t>
            </a:r>
          </a:p>
          <a:p>
            <a:pPr lvl="1"/>
            <a:r>
              <a:rPr lang="en-US" sz="1900" dirty="0" err="1" smtClean="0"/>
              <a:t>returnVehicle</a:t>
            </a:r>
            <a:r>
              <a:rPr lang="en-US" sz="1900" dirty="0" smtClean="0"/>
              <a:t>(): For returning the rented vehicle.</a:t>
            </a:r>
          </a:p>
          <a:p>
            <a:pPr lvl="1"/>
            <a:endParaRPr lang="en-US" sz="1900" dirty="0" smtClean="0"/>
          </a:p>
          <a:p>
            <a:r>
              <a:rPr lang="en-US" sz="1900" b="1" dirty="0" smtClean="0"/>
              <a:t>Concrete Classes</a:t>
            </a:r>
            <a:r>
              <a:rPr lang="en-US" sz="1900" dirty="0" smtClean="0"/>
              <a:t> (Car, Bike, and Truck):</a:t>
            </a:r>
          </a:p>
          <a:p>
            <a:r>
              <a:rPr lang="en-US" sz="1900" dirty="0" smtClean="0"/>
              <a:t>Concrete classes that extend the Vehicle class and implement the </a:t>
            </a:r>
            <a:r>
              <a:rPr lang="en-US" sz="1900" dirty="0" err="1" smtClean="0"/>
              <a:t>RentalService</a:t>
            </a:r>
            <a:r>
              <a:rPr lang="en-US" sz="1900" dirty="0" smtClean="0"/>
              <a:t> interface.</a:t>
            </a:r>
          </a:p>
          <a:p>
            <a:r>
              <a:rPr lang="en-US" sz="1900" dirty="0" smtClean="0"/>
              <a:t>Each class should provide its own implementation of the </a:t>
            </a:r>
            <a:r>
              <a:rPr lang="en-US" sz="1900" dirty="0" err="1" smtClean="0"/>
              <a:t>showDetails</a:t>
            </a:r>
            <a:r>
              <a:rPr lang="en-US" sz="1900" dirty="0" smtClean="0"/>
              <a:t>(), </a:t>
            </a:r>
            <a:r>
              <a:rPr lang="en-US" sz="1900" dirty="0" err="1" smtClean="0"/>
              <a:t>rentVehicle</a:t>
            </a:r>
            <a:r>
              <a:rPr lang="en-US" sz="1900" dirty="0" smtClean="0"/>
              <a:t>(), and </a:t>
            </a:r>
            <a:r>
              <a:rPr lang="en-US" sz="1900" dirty="0" err="1" smtClean="0"/>
              <a:t>returnVehicle</a:t>
            </a:r>
            <a:r>
              <a:rPr lang="en-US" sz="1900" dirty="0" smtClean="0"/>
              <a:t>() methods.</a:t>
            </a:r>
          </a:p>
          <a:p>
            <a:pPr lvl="1"/>
            <a:endParaRPr lang="en-US" sz="19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System Functionality</a:t>
            </a:r>
            <a:r>
              <a:rPr lang="en-US" sz="2400" dirty="0" smtClean="0"/>
              <a:t>:</a:t>
            </a:r>
          </a:p>
          <a:p>
            <a:r>
              <a:rPr lang="en-US" sz="2400" dirty="0" smtClean="0"/>
              <a:t>Create different vehicles (e.g., a car, bike, and truck).</a:t>
            </a:r>
          </a:p>
          <a:p>
            <a:r>
              <a:rPr lang="en-US" sz="2400" dirty="0" smtClean="0"/>
              <a:t>Display the vehicle details.</a:t>
            </a:r>
          </a:p>
          <a:p>
            <a:r>
              <a:rPr lang="en-US" sz="2400" dirty="0" smtClean="0"/>
              <a:t>Rent out and return vehicles while displaying appropriate messages.</a:t>
            </a:r>
          </a:p>
          <a:p>
            <a:endParaRPr lang="en-US" sz="2400" dirty="0" smtClean="0"/>
          </a:p>
          <a:p>
            <a:r>
              <a:rPr lang="en-US" sz="2400" b="1" dirty="0" smtClean="0"/>
              <a:t>Input: (</a:t>
            </a:r>
            <a:r>
              <a:rPr lang="en-US" sz="2400" b="1" dirty="0" err="1" smtClean="0"/>
              <a:t>Referes</a:t>
            </a:r>
            <a:r>
              <a:rPr lang="en-US" sz="2400" b="1" dirty="0" smtClean="0"/>
              <a:t> Model and Rent per day)</a:t>
            </a:r>
          </a:p>
          <a:p>
            <a:r>
              <a:rPr lang="en-US" sz="2400" dirty="0" smtClean="0"/>
              <a:t>Sedan 1500</a:t>
            </a:r>
          </a:p>
          <a:p>
            <a:r>
              <a:rPr lang="en-US" sz="2400" dirty="0" smtClean="0"/>
              <a:t>Yamaha 800</a:t>
            </a:r>
          </a:p>
          <a:p>
            <a:r>
              <a:rPr lang="en-US" sz="2400" dirty="0" err="1" smtClean="0"/>
              <a:t>Mahendra</a:t>
            </a:r>
            <a:r>
              <a:rPr lang="en-US" sz="2400" dirty="0" smtClean="0"/>
              <a:t> 2000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err="1" smtClean="0"/>
              <a:t>Ouput</a:t>
            </a:r>
            <a:r>
              <a:rPr lang="en-US" sz="2000" b="1" dirty="0" smtClean="0"/>
              <a:t>:</a:t>
            </a:r>
          </a:p>
          <a:p>
            <a:endParaRPr lang="en-IN" sz="2000" b="1" dirty="0" smtClean="0"/>
          </a:p>
          <a:p>
            <a:r>
              <a:rPr lang="en-US" sz="2000" dirty="0" smtClean="0"/>
              <a:t>Vehicle Type: Car</a:t>
            </a:r>
          </a:p>
          <a:p>
            <a:r>
              <a:rPr lang="en-US" sz="2000" dirty="0" smtClean="0"/>
              <a:t>Model: Sedan</a:t>
            </a:r>
          </a:p>
          <a:p>
            <a:r>
              <a:rPr lang="en-US" sz="2000" dirty="0" smtClean="0"/>
              <a:t>Rental Price per day: $50</a:t>
            </a:r>
          </a:p>
          <a:p>
            <a:r>
              <a:rPr lang="en-US" sz="2000" dirty="0" smtClean="0"/>
              <a:t>Renting out the car: Sedan</a:t>
            </a:r>
          </a:p>
          <a:p>
            <a:r>
              <a:rPr lang="en-US" sz="2000" dirty="0" smtClean="0"/>
              <a:t>Returning the car: Sedan</a:t>
            </a:r>
          </a:p>
          <a:p>
            <a:endParaRPr lang="en-US" sz="2000" dirty="0" smtClean="0"/>
          </a:p>
          <a:p>
            <a:r>
              <a:rPr lang="en-US" sz="2000" dirty="0" smtClean="0"/>
              <a:t>Vehicle Type: Bike</a:t>
            </a:r>
          </a:p>
          <a:p>
            <a:r>
              <a:rPr lang="en-US" sz="2000" dirty="0" smtClean="0"/>
              <a:t>Model: Yamaha</a:t>
            </a:r>
          </a:p>
          <a:p>
            <a:r>
              <a:rPr lang="en-US" sz="2000" dirty="0" smtClean="0"/>
              <a:t>Rental Price per day: $20</a:t>
            </a:r>
          </a:p>
          <a:p>
            <a:r>
              <a:rPr lang="en-US" sz="2000" dirty="0" smtClean="0"/>
              <a:t>Renting out the bike: Yamaha</a:t>
            </a:r>
          </a:p>
          <a:p>
            <a:r>
              <a:rPr lang="en-US" sz="2000" dirty="0" smtClean="0"/>
              <a:t>Returning the bike: Yamaha</a:t>
            </a:r>
          </a:p>
          <a:p>
            <a:endParaRPr lang="en-US" sz="2000" dirty="0" smtClean="0"/>
          </a:p>
          <a:p>
            <a:r>
              <a:rPr lang="en-US" sz="2000" dirty="0" smtClean="0"/>
              <a:t>Vehicle Type: Truck</a:t>
            </a:r>
          </a:p>
          <a:p>
            <a:r>
              <a:rPr lang="en-US" sz="2000" dirty="0" smtClean="0"/>
              <a:t>Model: </a:t>
            </a:r>
            <a:r>
              <a:rPr lang="en-US" sz="2000" dirty="0" err="1" smtClean="0"/>
              <a:t>Mahendra</a:t>
            </a:r>
            <a:endParaRPr lang="en-US" sz="2000" dirty="0" smtClean="0"/>
          </a:p>
          <a:p>
            <a:r>
              <a:rPr lang="en-US" sz="2000" dirty="0" smtClean="0"/>
              <a:t>Rental Price per day: $100</a:t>
            </a:r>
          </a:p>
          <a:p>
            <a:r>
              <a:rPr lang="en-US" sz="2000" dirty="0" smtClean="0"/>
              <a:t>Renting out the truck: </a:t>
            </a:r>
            <a:r>
              <a:rPr lang="en-US" sz="2000" dirty="0" err="1" smtClean="0"/>
              <a:t>Mahendra</a:t>
            </a:r>
            <a:endParaRPr lang="en-US" sz="2000" dirty="0" smtClean="0"/>
          </a:p>
          <a:p>
            <a:r>
              <a:rPr lang="en-US" sz="2000" dirty="0" smtClean="0"/>
              <a:t>Returning the truck: </a:t>
            </a:r>
            <a:r>
              <a:rPr lang="en-US" sz="2000" dirty="0" err="1" smtClean="0"/>
              <a:t>Mahendra</a:t>
            </a:r>
            <a:endParaRPr lang="en-US" sz="2000" dirty="0" smtClean="0"/>
          </a:p>
          <a:p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9144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Nunito Sans" pitchFamily="2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45257" y="228601"/>
            <a:ext cx="860155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altLang="en-US" sz="4800" b="1" dirty="0" smtClean="0">
                <a:solidFill>
                  <a:schemeClr val="bg1"/>
                </a:solidFill>
                <a:latin typeface="Nunito Sans" pitchFamily="2" charset="0"/>
                <a:sym typeface="+mn-ea"/>
              </a:rPr>
              <a:t> </a:t>
            </a:r>
            <a:endParaRPr lang="en-US" sz="4800" b="1" dirty="0">
              <a:solidFill>
                <a:schemeClr val="bg1"/>
              </a:solidFill>
              <a:latin typeface="Nunito Sans" pitchFamily="2" charset="0"/>
              <a:sym typeface="+mn-ea"/>
            </a:endParaRPr>
          </a:p>
        </p:txBody>
      </p:sp>
      <p:sp>
        <p:nvSpPr>
          <p:cNvPr id="8" name="TextBox 14"/>
          <p:cNvSpPr txBox="1"/>
          <p:nvPr/>
        </p:nvSpPr>
        <p:spPr>
          <a:xfrm>
            <a:off x="285720" y="1000108"/>
            <a:ext cx="8358246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4.Problem Statement:</a:t>
            </a:r>
          </a:p>
          <a:p>
            <a:r>
              <a:rPr lang="en-US" sz="2000" dirty="0" smtClean="0"/>
              <a:t>You are designing a </a:t>
            </a:r>
            <a:r>
              <a:rPr lang="en-US" sz="2000" b="1" dirty="0" smtClean="0"/>
              <a:t>Library Management System</a:t>
            </a:r>
            <a:r>
              <a:rPr lang="en-US" sz="2000" dirty="0" smtClean="0"/>
              <a:t> where users can borrow different types of books.</a:t>
            </a:r>
          </a:p>
          <a:p>
            <a:r>
              <a:rPr lang="en-US" sz="2000" b="1" dirty="0" smtClean="0"/>
              <a:t>Requirements:</a:t>
            </a:r>
          </a:p>
          <a:p>
            <a:r>
              <a:rPr lang="en-US" sz="2000" dirty="0" smtClean="0"/>
              <a:t>Create an abstract class Book with:</a:t>
            </a:r>
          </a:p>
          <a:p>
            <a:pPr lvl="1"/>
            <a:r>
              <a:rPr lang="en-US" sz="2000" dirty="0" smtClean="0"/>
              <a:t>Attributes: title, author, ISBN</a:t>
            </a:r>
          </a:p>
          <a:p>
            <a:pPr lvl="1"/>
            <a:r>
              <a:rPr lang="en-US" sz="2000" dirty="0" smtClean="0"/>
              <a:t>An abstract method </a:t>
            </a:r>
            <a:r>
              <a:rPr lang="en-US" sz="2000" dirty="0" err="1" smtClean="0"/>
              <a:t>displayInfo</a:t>
            </a:r>
            <a:r>
              <a:rPr lang="en-US" sz="2000" dirty="0" smtClean="0"/>
              <a:t>()</a:t>
            </a:r>
          </a:p>
          <a:p>
            <a:r>
              <a:rPr lang="en-US" sz="2000" dirty="0" smtClean="0"/>
              <a:t>Create classes </a:t>
            </a:r>
            <a:r>
              <a:rPr lang="en-US" sz="2000" dirty="0" err="1" smtClean="0"/>
              <a:t>FictionBook</a:t>
            </a:r>
            <a:r>
              <a:rPr lang="en-US" sz="2000" dirty="0" smtClean="0"/>
              <a:t> and </a:t>
            </a:r>
            <a:r>
              <a:rPr lang="en-US" sz="2000" dirty="0" err="1" smtClean="0"/>
              <a:t>ScienceBook</a:t>
            </a:r>
            <a:r>
              <a:rPr lang="en-US" sz="2000" dirty="0" smtClean="0"/>
              <a:t> that:</a:t>
            </a:r>
          </a:p>
          <a:p>
            <a:pPr lvl="1"/>
            <a:r>
              <a:rPr lang="en-US" sz="2000" dirty="0" smtClean="0"/>
              <a:t>Extend Book</a:t>
            </a:r>
          </a:p>
          <a:p>
            <a:pPr lvl="1"/>
            <a:r>
              <a:rPr lang="en-US" sz="2000" dirty="0" smtClean="0"/>
              <a:t>Implement </a:t>
            </a:r>
            <a:r>
              <a:rPr lang="en-US" sz="2000" dirty="0" err="1" smtClean="0"/>
              <a:t>displayInfo</a:t>
            </a:r>
            <a:r>
              <a:rPr lang="en-US" sz="2000" dirty="0" smtClean="0"/>
              <a:t>() method uniquely</a:t>
            </a:r>
          </a:p>
          <a:p>
            <a:r>
              <a:rPr lang="en-US" sz="2000" dirty="0" smtClean="0"/>
              <a:t>Create a method </a:t>
            </a:r>
            <a:r>
              <a:rPr lang="en-US" sz="2000" dirty="0" err="1" smtClean="0"/>
              <a:t>borrowBook</a:t>
            </a:r>
            <a:r>
              <a:rPr lang="en-US" sz="2000" dirty="0" smtClean="0"/>
              <a:t>() to check availability and issue the book.</a:t>
            </a:r>
          </a:p>
          <a:p>
            <a:endParaRPr lang="en-US" sz="2000" dirty="0" smtClean="0"/>
          </a:p>
          <a:p>
            <a:r>
              <a:rPr lang="en-US" sz="2000" b="1" dirty="0" smtClean="0"/>
              <a:t>Input 1:</a:t>
            </a:r>
          </a:p>
          <a:p>
            <a:r>
              <a:rPr lang="en-US" sz="2000" dirty="0" err="1" smtClean="0"/>
              <a:t>FictionBook</a:t>
            </a:r>
            <a:r>
              <a:rPr lang="en-US" sz="2000" dirty="0" smtClean="0"/>
              <a:t> book1("The Alchemist", "Paulo Coelho", "12345");</a:t>
            </a:r>
          </a:p>
          <a:p>
            <a:r>
              <a:rPr lang="en-US" sz="2000" dirty="0" err="1" smtClean="0"/>
              <a:t>ScienceBook</a:t>
            </a:r>
            <a:r>
              <a:rPr lang="en-US" sz="2000" dirty="0" smtClean="0"/>
              <a:t> book2("A Brief History of Time", "Stephen Hawking", "67890");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book1.displayInfo();</a:t>
            </a:r>
          </a:p>
          <a:p>
            <a:r>
              <a:rPr lang="en-US" sz="2000" b="1" dirty="0" smtClean="0"/>
              <a:t>book2.displayInfo();</a:t>
            </a:r>
          </a:p>
          <a:p>
            <a:endParaRPr 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1659</TotalTime>
  <Words>2170</Words>
  <Application>Microsoft Office PowerPoint</Application>
  <PresentationFormat>On-screen Show (4:3)</PresentationFormat>
  <Paragraphs>387</Paragraphs>
  <Slides>27</Slides>
  <Notes>26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 E L L</dc:creator>
  <cp:lastModifiedBy>D E L L</cp:lastModifiedBy>
  <cp:revision>88</cp:revision>
  <dcterms:created xsi:type="dcterms:W3CDTF">2024-08-26T01:50:26Z</dcterms:created>
  <dcterms:modified xsi:type="dcterms:W3CDTF">2025-02-12T15:50:41Z</dcterms:modified>
</cp:coreProperties>
</file>