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0"/>
  </p:notesMasterIdLst>
  <p:sldIdLst>
    <p:sldId id="272" r:id="rId2"/>
    <p:sldId id="271" r:id="rId3"/>
    <p:sldId id="273" r:id="rId4"/>
    <p:sldId id="406" r:id="rId5"/>
    <p:sldId id="407" r:id="rId6"/>
    <p:sldId id="408" r:id="rId7"/>
    <p:sldId id="310" r:id="rId8"/>
    <p:sldId id="404" r:id="rId9"/>
    <p:sldId id="411" r:id="rId10"/>
    <p:sldId id="409" r:id="rId11"/>
    <p:sldId id="410" r:id="rId12"/>
    <p:sldId id="412" r:id="rId13"/>
    <p:sldId id="415" r:id="rId14"/>
    <p:sldId id="414" r:id="rId15"/>
    <p:sldId id="413" r:id="rId16"/>
    <p:sldId id="416" r:id="rId17"/>
    <p:sldId id="417" r:id="rId18"/>
    <p:sldId id="418" r:id="rId19"/>
    <p:sldId id="419" r:id="rId20"/>
    <p:sldId id="422" r:id="rId21"/>
    <p:sldId id="420" r:id="rId22"/>
    <p:sldId id="421" r:id="rId23"/>
    <p:sldId id="423" r:id="rId24"/>
    <p:sldId id="424" r:id="rId25"/>
    <p:sldId id="425" r:id="rId26"/>
    <p:sldId id="426" r:id="rId27"/>
    <p:sldId id="427" r:id="rId28"/>
    <p:sldId id="289" r:id="rId29"/>
  </p:sldIdLst>
  <p:sldSz cx="12192000" cy="6858000"/>
  <p:notesSz cx="6858000" cy="9144000"/>
  <p:embeddedFontLst>
    <p:embeddedFont>
      <p:font typeface="Nunito Sans" charset="0"/>
      <p:regular r:id="rId31"/>
      <p:bold r:id="rId32"/>
      <p:italic r:id="rId33"/>
      <p:boldItalic r:id="rId34"/>
    </p:embeddedFont>
    <p:embeddedFont>
      <p:font typeface="Nunito Sans SemiBold" charset="0"/>
      <p:bold r:id="rId35"/>
      <p:boldItalic r:id="rId36"/>
    </p:embeddedFont>
    <p:embeddedFont>
      <p:font typeface="Calibri" pitchFamily="3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68"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28" autoAdjust="0"/>
    <p:restoredTop sz="89599" autoAdjust="0"/>
  </p:normalViewPr>
  <p:slideViewPr>
    <p:cSldViewPr>
      <p:cViewPr varScale="1">
        <p:scale>
          <a:sx n="65" d="100"/>
          <a:sy n="65" d="100"/>
        </p:scale>
        <p:origin x="-126" y="-120"/>
      </p:cViewPr>
      <p:guideLst>
        <p:guide orient="horz" pos="768"/>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954352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1: Start wit the first element and</a:t>
            </a:r>
            <a:r>
              <a:rPr lang="en-US" baseline="0" dirty="0" smtClean="0"/>
              <a:t> compare it with the adjacent element. 8&gt;5 then swap</a:t>
            </a:r>
          </a:p>
          <a:p>
            <a:r>
              <a:rPr lang="en-US" baseline="0" dirty="0" smtClean="0"/>
              <a:t>Step 2: Compare 2</a:t>
            </a:r>
            <a:r>
              <a:rPr lang="en-US" baseline="30000" dirty="0" smtClean="0"/>
              <a:t>nd</a:t>
            </a:r>
            <a:r>
              <a:rPr lang="en-US" baseline="0" dirty="0" smtClean="0"/>
              <a:t> &amp; 3</a:t>
            </a:r>
            <a:r>
              <a:rPr lang="en-US" baseline="30000" dirty="0" smtClean="0"/>
              <a:t>rd</a:t>
            </a:r>
            <a:r>
              <a:rPr lang="en-US" baseline="0" dirty="0" smtClean="0"/>
              <a:t> element, (8&gt;2)then swap</a:t>
            </a:r>
          </a:p>
          <a:p>
            <a:r>
              <a:rPr lang="en-US" baseline="0" dirty="0" smtClean="0"/>
              <a:t>Step 3: Next, </a:t>
            </a:r>
            <a:r>
              <a:rPr lang="en-US" baseline="0" dirty="0" err="1" smtClean="0"/>
              <a:t>CoAmpare</a:t>
            </a:r>
            <a:r>
              <a:rPr lang="en-US" baseline="0" dirty="0" smtClean="0"/>
              <a:t> 3</a:t>
            </a:r>
            <a:r>
              <a:rPr lang="en-US" baseline="30000" dirty="0" smtClean="0"/>
              <a:t>rd</a:t>
            </a:r>
            <a:r>
              <a:rPr lang="en-US" baseline="0" dirty="0" smtClean="0"/>
              <a:t> &amp; 4</a:t>
            </a:r>
            <a:r>
              <a:rPr lang="en-US" baseline="30000" dirty="0" smtClean="0"/>
              <a:t>th</a:t>
            </a:r>
            <a:r>
              <a:rPr lang="en-US" baseline="0" dirty="0" smtClean="0"/>
              <a:t> element, (8&gt;6)again swap the element</a:t>
            </a:r>
          </a:p>
          <a:p>
            <a:r>
              <a:rPr lang="en-US" baseline="0" dirty="0" smtClean="0"/>
              <a:t>Step 4: Compare 4</a:t>
            </a:r>
            <a:r>
              <a:rPr lang="en-US" baseline="30000" dirty="0" smtClean="0"/>
              <a:t>th</a:t>
            </a:r>
            <a:r>
              <a:rPr lang="en-US" baseline="0" dirty="0" smtClean="0"/>
              <a:t> &amp; 5</a:t>
            </a:r>
            <a:r>
              <a:rPr lang="en-US" baseline="30000" dirty="0" smtClean="0"/>
              <a:t>th</a:t>
            </a:r>
            <a:r>
              <a:rPr lang="en-US" baseline="0" dirty="0" smtClean="0"/>
              <a:t> element(8&lt;12), swap it.</a:t>
            </a:r>
          </a:p>
          <a:p>
            <a:r>
              <a:rPr lang="en-US" baseline="0" dirty="0" smtClean="0"/>
              <a:t>Step 5: After the completing the first loop it is not sorted</a:t>
            </a:r>
          </a:p>
          <a:p>
            <a:r>
              <a:rPr lang="en-IN" dirty="0" smtClean="0"/>
              <a:t>This means we will have to keep repeating this set of actions again and again until the entire array of elements are sorted</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116621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1035893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3882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3845128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3924752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3868679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2462618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2414041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341389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2676026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Scenario</a:t>
            </a:r>
          </a:p>
          <a:p>
            <a:r>
              <a:rPr lang="en-IN" sz="1200" b="0" i="0" kern="1200" dirty="0" smtClean="0">
                <a:solidFill>
                  <a:schemeClr val="tx1"/>
                </a:solidFill>
                <a:effectLst/>
                <a:latin typeface="+mn-lt"/>
                <a:ea typeface="+mn-ea"/>
                <a:cs typeface="+mn-cs"/>
              </a:rPr>
              <a:t>It was a Saturday morning and Maria was in the grocery shop with her list of grocery items. The list kept on changing as she moved from one section of the shop to another. She added few items, removed few and kept on scanning the list.</a:t>
            </a:r>
            <a:r>
              <a:rPr lang="en-IN" dirty="0" smtClean="0"/>
              <a:t/>
            </a:r>
            <a:br>
              <a:rPr lang="en-IN" dirty="0" smtClean="0"/>
            </a:br>
            <a:r>
              <a:rPr lang="en-IN" sz="1200" b="0" i="0" kern="1200" dirty="0" smtClean="0">
                <a:solidFill>
                  <a:schemeClr val="tx1"/>
                </a:solidFill>
                <a:effectLst/>
                <a:latin typeface="+mn-lt"/>
                <a:ea typeface="+mn-ea"/>
                <a:cs typeface="+mn-cs"/>
              </a:rPr>
              <a:t>She in fact, started with a list of 4 items and ended up buying many more.</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4076935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Scenario</a:t>
            </a:r>
          </a:p>
          <a:p>
            <a:r>
              <a:rPr lang="en-IN" sz="1200" b="0" i="0" kern="1200" dirty="0" smtClean="0">
                <a:solidFill>
                  <a:schemeClr val="tx1"/>
                </a:solidFill>
                <a:effectLst/>
                <a:latin typeface="+mn-lt"/>
                <a:ea typeface="+mn-ea"/>
                <a:cs typeface="+mn-cs"/>
              </a:rPr>
              <a:t>It was a Saturday morning and Maria was in the grocery shop with her list of grocery items. The list kept on changing as she moved from one section of the shop to another. She added few items, removed few and kept on scanning the list.</a:t>
            </a:r>
            <a:r>
              <a:rPr lang="en-IN" dirty="0" smtClean="0"/>
              <a:t/>
            </a:r>
            <a:br>
              <a:rPr lang="en-IN" dirty="0" smtClean="0"/>
            </a:br>
            <a:r>
              <a:rPr lang="en-IN" sz="1200" b="0" i="0" kern="1200" dirty="0" smtClean="0">
                <a:solidFill>
                  <a:schemeClr val="tx1"/>
                </a:solidFill>
                <a:effectLst/>
                <a:latin typeface="+mn-lt"/>
                <a:ea typeface="+mn-ea"/>
                <a:cs typeface="+mn-cs"/>
              </a:rPr>
              <a:t>She in fact, started with a list of 4 items and ended up buying many more.</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48473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Scenario</a:t>
            </a:r>
          </a:p>
          <a:p>
            <a:r>
              <a:rPr lang="en-IN" sz="1200" b="0" i="0" kern="1200" dirty="0" smtClean="0">
                <a:solidFill>
                  <a:schemeClr val="tx1"/>
                </a:solidFill>
                <a:effectLst/>
                <a:latin typeface="+mn-lt"/>
                <a:ea typeface="+mn-ea"/>
                <a:cs typeface="+mn-cs"/>
              </a:rPr>
              <a:t>It was a Saturday morning and Maria was in the grocery shop with her list of grocery items. The list kept on changing as she moved from one section of the shop to another. She added few items, removed few and kept on scanning the list.</a:t>
            </a:r>
            <a:r>
              <a:rPr lang="en-IN" dirty="0" smtClean="0"/>
              <a:t/>
            </a:r>
            <a:br>
              <a:rPr lang="en-IN" dirty="0" smtClean="0"/>
            </a:br>
            <a:r>
              <a:rPr lang="en-IN" sz="1200" b="0" i="0" kern="1200" dirty="0" smtClean="0">
                <a:solidFill>
                  <a:schemeClr val="tx1"/>
                </a:solidFill>
                <a:effectLst/>
                <a:latin typeface="+mn-lt"/>
                <a:ea typeface="+mn-ea"/>
                <a:cs typeface="+mn-cs"/>
              </a:rPr>
              <a:t>She in fact, started with a list of 4 items and ended up buying many more.</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47383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409104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377557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273470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6/25/2024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mergeSort</a:t>
            </a:r>
            <a:r>
              <a:rPr lang="en-US" sz="2000" b="1" dirty="0" smtClean="0">
                <a:solidFill>
                  <a:schemeClr val="bg1"/>
                </a:solidFill>
                <a:latin typeface="Courier New" panose="02070309020205020404" pitchFamily="49" charset="0"/>
                <a:cs typeface="Courier New" panose="02070309020205020404" pitchFamily="49" charset="0"/>
              </a:rPr>
              <a:t>(l):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if </a:t>
            </a:r>
            <a:r>
              <a:rPr lang="en-US" sz="2000" b="1" dirty="0" err="1" smtClean="0">
                <a:solidFill>
                  <a:schemeClr val="bg1"/>
                </a:solidFill>
                <a:latin typeface="Courier New" panose="02070309020205020404" pitchFamily="49" charset="0"/>
                <a:cs typeface="Courier New" panose="02070309020205020404" pitchFamily="49" charset="0"/>
              </a:rPr>
              <a:t>len</a:t>
            </a:r>
            <a:r>
              <a:rPr lang="en-US" sz="2000" b="1" dirty="0" smtClean="0">
                <a:solidFill>
                  <a:schemeClr val="bg1"/>
                </a:solidFill>
                <a:latin typeface="Courier New" panose="02070309020205020404" pitchFamily="49" charset="0"/>
                <a:cs typeface="Courier New" panose="02070309020205020404" pitchFamily="49" charset="0"/>
              </a:rPr>
              <a:t>(l) </a:t>
            </a:r>
            <a:r>
              <a:rPr lang="en-US" sz="2000" b="1" dirty="0">
                <a:solidFill>
                  <a:schemeClr val="bg1"/>
                </a:solidFill>
                <a:latin typeface="Courier New" panose="02070309020205020404" pitchFamily="49" charset="0"/>
                <a:cs typeface="Courier New" panose="02070309020205020404" pitchFamily="49" charset="0"/>
              </a:rPr>
              <a:t>&gt; 1:</a:t>
            </a:r>
          </a:p>
          <a:p>
            <a:r>
              <a:rPr lang="en-US" sz="2000" b="1" dirty="0">
                <a:solidFill>
                  <a:schemeClr val="bg1"/>
                </a:solidFill>
                <a:latin typeface="Courier New" panose="02070309020205020404" pitchFamily="49" charset="0"/>
                <a:cs typeface="Courier New" panose="02070309020205020404" pitchFamily="49" charset="0"/>
              </a:rPr>
              <a:t>        mid = </a:t>
            </a:r>
            <a:r>
              <a:rPr lang="en-US" sz="2000" b="1" dirty="0" err="1" smtClean="0">
                <a:solidFill>
                  <a:schemeClr val="bg1"/>
                </a:solidFill>
                <a:latin typeface="Courier New" panose="02070309020205020404" pitchFamily="49" charset="0"/>
                <a:cs typeface="Courier New" panose="02070309020205020404" pitchFamily="49" charset="0"/>
              </a:rPr>
              <a:t>len</a:t>
            </a:r>
            <a:r>
              <a:rPr lang="en-US" sz="2000" b="1" dirty="0" smtClean="0">
                <a:solidFill>
                  <a:schemeClr val="bg1"/>
                </a:solidFill>
                <a:latin typeface="Courier New" panose="02070309020205020404" pitchFamily="49" charset="0"/>
                <a:cs typeface="Courier New" panose="02070309020205020404" pitchFamily="49" charset="0"/>
              </a:rPr>
              <a:t>(l) </a:t>
            </a:r>
            <a:r>
              <a:rPr lang="en-US" sz="2000" b="1" dirty="0">
                <a:solidFill>
                  <a:schemeClr val="bg1"/>
                </a:solidFill>
                <a:latin typeface="Courier New" panose="02070309020205020404" pitchFamily="49" charset="0"/>
                <a:cs typeface="Courier New" panose="02070309020205020404" pitchFamily="49" charset="0"/>
              </a:rPr>
              <a:t>// 2</a:t>
            </a:r>
          </a:p>
          <a:p>
            <a:r>
              <a:rPr lang="en-US" sz="2000" b="1" dirty="0">
                <a:solidFill>
                  <a:schemeClr val="bg1"/>
                </a:solidFill>
                <a:latin typeface="Courier New" panose="02070309020205020404" pitchFamily="49" charset="0"/>
                <a:cs typeface="Courier New" panose="02070309020205020404" pitchFamily="49" charset="0"/>
              </a:rPr>
              <a:t>        left = </a:t>
            </a:r>
            <a:r>
              <a:rPr lang="en-US" sz="2000" b="1" dirty="0" smtClean="0">
                <a:solidFill>
                  <a:schemeClr val="bg1"/>
                </a:solidFill>
                <a:latin typeface="Courier New" panose="02070309020205020404" pitchFamily="49" charset="0"/>
                <a:cs typeface="Courier New" panose="02070309020205020404" pitchFamily="49" charset="0"/>
              </a:rPr>
              <a:t>l[:</a:t>
            </a:r>
            <a:r>
              <a:rPr lang="en-US" sz="2000" b="1" dirty="0">
                <a:solidFill>
                  <a:schemeClr val="bg1"/>
                </a:solidFill>
                <a:latin typeface="Courier New" panose="02070309020205020404" pitchFamily="49" charset="0"/>
                <a:cs typeface="Courier New" panose="02070309020205020404" pitchFamily="49" charset="0"/>
              </a:rPr>
              <a:t>mid]</a:t>
            </a:r>
          </a:p>
          <a:p>
            <a:r>
              <a:rPr lang="en-US" sz="2000" b="1" dirty="0">
                <a:solidFill>
                  <a:schemeClr val="bg1"/>
                </a:solidFill>
                <a:latin typeface="Courier New" panose="02070309020205020404" pitchFamily="49" charset="0"/>
                <a:cs typeface="Courier New" panose="02070309020205020404" pitchFamily="49" charset="0"/>
              </a:rPr>
              <a:t>        right = </a:t>
            </a:r>
            <a:r>
              <a:rPr lang="en-US" sz="2000" b="1" dirty="0" smtClean="0">
                <a:solidFill>
                  <a:schemeClr val="bg1"/>
                </a:solidFill>
                <a:latin typeface="Courier New" panose="02070309020205020404" pitchFamily="49" charset="0"/>
                <a:cs typeface="Courier New" panose="02070309020205020404" pitchFamily="49" charset="0"/>
              </a:rPr>
              <a:t>l[mid</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mergeSort</a:t>
            </a:r>
            <a:r>
              <a:rPr lang="en-US" sz="2000" b="1" dirty="0">
                <a:solidFill>
                  <a:schemeClr val="bg1"/>
                </a:solidFill>
                <a:latin typeface="Courier New" panose="02070309020205020404" pitchFamily="49" charset="0"/>
                <a:cs typeface="Courier New" panose="02070309020205020404" pitchFamily="49" charset="0"/>
              </a:rPr>
              <a:t>(left)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mergeSort</a:t>
            </a:r>
            <a:r>
              <a:rPr lang="en-US" sz="2000" b="1" dirty="0">
                <a:solidFill>
                  <a:schemeClr val="bg1"/>
                </a:solidFill>
                <a:latin typeface="Courier New" panose="02070309020205020404" pitchFamily="49" charset="0"/>
                <a:cs typeface="Courier New" panose="02070309020205020404" pitchFamily="49" charset="0"/>
              </a:rPr>
              <a:t>(right)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 0</a:t>
            </a:r>
          </a:p>
          <a:p>
            <a:r>
              <a:rPr lang="en-US" sz="2000" b="1" dirty="0">
                <a:solidFill>
                  <a:schemeClr val="bg1"/>
                </a:solidFill>
                <a:latin typeface="Courier New" panose="02070309020205020404" pitchFamily="49" charset="0"/>
                <a:cs typeface="Courier New" panose="02070309020205020404" pitchFamily="49" charset="0"/>
              </a:rPr>
              <a:t>        j = 0</a:t>
            </a:r>
          </a:p>
          <a:p>
            <a:r>
              <a:rPr lang="en-US" sz="2000" b="1" dirty="0">
                <a:solidFill>
                  <a:schemeClr val="bg1"/>
                </a:solidFill>
                <a:latin typeface="Courier New" panose="02070309020205020404" pitchFamily="49" charset="0"/>
                <a:cs typeface="Courier New" panose="02070309020205020404" pitchFamily="49" charset="0"/>
              </a:rPr>
              <a:t>        k = 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while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&lt; </a:t>
            </a:r>
            <a:r>
              <a:rPr lang="en-US" sz="2000" b="1" dirty="0" err="1">
                <a:solidFill>
                  <a:schemeClr val="bg1"/>
                </a:solidFill>
                <a:latin typeface="Courier New" panose="02070309020205020404" pitchFamily="49" charset="0"/>
                <a:cs typeface="Courier New" panose="02070309020205020404" pitchFamily="49" charset="0"/>
              </a:rPr>
              <a:t>len</a:t>
            </a:r>
            <a:r>
              <a:rPr lang="en-US" sz="2000" b="1" dirty="0">
                <a:solidFill>
                  <a:schemeClr val="bg1"/>
                </a:solidFill>
                <a:latin typeface="Courier New" panose="02070309020205020404" pitchFamily="49" charset="0"/>
                <a:cs typeface="Courier New" panose="02070309020205020404" pitchFamily="49" charset="0"/>
              </a:rPr>
              <a:t>(left) and j &lt; </a:t>
            </a:r>
            <a:r>
              <a:rPr lang="en-US" sz="2000" b="1" dirty="0" err="1">
                <a:solidFill>
                  <a:schemeClr val="bg1"/>
                </a:solidFill>
                <a:latin typeface="Courier New" panose="02070309020205020404" pitchFamily="49" charset="0"/>
                <a:cs typeface="Courier New" panose="02070309020205020404" pitchFamily="49" charset="0"/>
              </a:rPr>
              <a:t>len</a:t>
            </a:r>
            <a:r>
              <a:rPr lang="en-US" sz="2000" b="1" dirty="0">
                <a:solidFill>
                  <a:schemeClr val="bg1"/>
                </a:solidFill>
                <a:latin typeface="Courier New" panose="02070309020205020404" pitchFamily="49" charset="0"/>
                <a:cs typeface="Courier New" panose="02070309020205020404" pitchFamily="49" charset="0"/>
              </a:rPr>
              <a:t>(right):</a:t>
            </a:r>
          </a:p>
          <a:p>
            <a:r>
              <a:rPr lang="en-US" sz="2000" b="1" dirty="0">
                <a:solidFill>
                  <a:schemeClr val="bg1"/>
                </a:solidFill>
                <a:latin typeface="Courier New" panose="02070309020205020404" pitchFamily="49" charset="0"/>
                <a:cs typeface="Courier New" panose="02070309020205020404" pitchFamily="49" charset="0"/>
              </a:rPr>
              <a:t>            if left[</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&lt; right[j]:</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l[k</a:t>
            </a:r>
            <a:r>
              <a:rPr lang="en-US" sz="2000" b="1" dirty="0">
                <a:solidFill>
                  <a:schemeClr val="bg1"/>
                </a:solidFill>
                <a:latin typeface="Courier New" panose="02070309020205020404" pitchFamily="49" charset="0"/>
                <a:cs typeface="Courier New" panose="02070309020205020404" pitchFamily="49" charset="0"/>
              </a:rPr>
              <a:t>] = left[i]</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 1</a:t>
            </a:r>
          </a:p>
          <a:p>
            <a:r>
              <a:rPr lang="en-US" sz="2000" b="1" dirty="0">
                <a:solidFill>
                  <a:schemeClr val="bg1"/>
                </a:solidFill>
                <a:latin typeface="Courier New" panose="02070309020205020404" pitchFamily="49" charset="0"/>
                <a:cs typeface="Courier New" panose="02070309020205020404" pitchFamily="49" charset="0"/>
              </a:rPr>
              <a:t>            else: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l[k</a:t>
            </a:r>
            <a:r>
              <a:rPr lang="en-US" sz="2000" b="1" dirty="0">
                <a:solidFill>
                  <a:schemeClr val="bg1"/>
                </a:solidFill>
                <a:latin typeface="Courier New" panose="02070309020205020404" pitchFamily="49" charset="0"/>
                <a:cs typeface="Courier New" panose="02070309020205020404" pitchFamily="49" charset="0"/>
              </a:rPr>
              <a:t>] = right[j]</a:t>
            </a:r>
          </a:p>
          <a:p>
            <a:r>
              <a:rPr lang="en-US" sz="2000" b="1" dirty="0">
                <a:solidFill>
                  <a:schemeClr val="bg1"/>
                </a:solidFill>
                <a:latin typeface="Courier New" panose="02070309020205020404" pitchFamily="49" charset="0"/>
                <a:cs typeface="Courier New" panose="02070309020205020404" pitchFamily="49" charset="0"/>
              </a:rPr>
              <a:t>                j += 1</a:t>
            </a:r>
          </a:p>
          <a:p>
            <a:r>
              <a:rPr lang="en-US" sz="2000" b="1" dirty="0">
                <a:solidFill>
                  <a:schemeClr val="bg1"/>
                </a:solidFill>
                <a:latin typeface="Courier New" panose="02070309020205020404" pitchFamily="49" charset="0"/>
                <a:cs typeface="Courier New" panose="02070309020205020404" pitchFamily="49" charset="0"/>
              </a:rPr>
              <a:t>            k += 1</a:t>
            </a:r>
          </a:p>
          <a:p>
            <a:r>
              <a:rPr lang="en-US" sz="2000" b="1" dirty="0">
                <a:solidFill>
                  <a:schemeClr val="bg1"/>
                </a:solidFill>
                <a:latin typeface="Courier New" panose="02070309020205020404" pitchFamily="49" charset="0"/>
                <a:cs typeface="Courier New" panose="02070309020205020404" pitchFamily="49" charset="0"/>
              </a:rPr>
              <a:t>        while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&lt; </a:t>
            </a:r>
            <a:r>
              <a:rPr lang="en-US" sz="2000" b="1" dirty="0" err="1">
                <a:solidFill>
                  <a:schemeClr val="bg1"/>
                </a:solidFill>
                <a:latin typeface="Courier New" panose="02070309020205020404" pitchFamily="49" charset="0"/>
                <a:cs typeface="Courier New" panose="02070309020205020404" pitchFamily="49" charset="0"/>
              </a:rPr>
              <a:t>len</a:t>
            </a:r>
            <a:r>
              <a:rPr lang="en-US" sz="2000" b="1" dirty="0">
                <a:solidFill>
                  <a:schemeClr val="bg1"/>
                </a:solidFill>
                <a:latin typeface="Courier New" panose="02070309020205020404" pitchFamily="49" charset="0"/>
                <a:cs typeface="Courier New" panose="02070309020205020404" pitchFamily="49" charset="0"/>
              </a:rPr>
              <a:t>(left):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l[k</a:t>
            </a:r>
            <a:r>
              <a:rPr lang="en-US" sz="2000" b="1" dirty="0">
                <a:solidFill>
                  <a:schemeClr val="bg1"/>
                </a:solidFill>
                <a:latin typeface="Courier New" panose="02070309020205020404" pitchFamily="49" charset="0"/>
                <a:cs typeface="Courier New" panose="02070309020205020404" pitchFamily="49" charset="0"/>
              </a:rPr>
              <a:t>] = left[i]</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a:t>
            </a:r>
            <a:r>
              <a:rPr lang="en-US" sz="2000" b="1" dirty="0">
                <a:solidFill>
                  <a:schemeClr val="bg1"/>
                </a:solidFill>
                <a:latin typeface="Courier New" panose="02070309020205020404" pitchFamily="49" charset="0"/>
                <a:cs typeface="Courier New" panose="02070309020205020404" pitchFamily="49" charset="0"/>
              </a:rPr>
              <a:t> += 1</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50052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k += 1</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while j &lt; </a:t>
            </a:r>
            <a:r>
              <a:rPr lang="en-US" sz="2000" b="1" dirty="0" err="1">
                <a:solidFill>
                  <a:schemeClr val="bg1"/>
                </a:solidFill>
                <a:latin typeface="Courier New" panose="02070309020205020404" pitchFamily="49" charset="0"/>
                <a:cs typeface="Courier New" panose="02070309020205020404" pitchFamily="49" charset="0"/>
              </a:rPr>
              <a:t>len</a:t>
            </a:r>
            <a:r>
              <a:rPr lang="en-US" sz="2000" b="1" dirty="0">
                <a:solidFill>
                  <a:schemeClr val="bg1"/>
                </a:solidFill>
                <a:latin typeface="Courier New" panose="02070309020205020404" pitchFamily="49" charset="0"/>
                <a:cs typeface="Courier New" panose="02070309020205020404" pitchFamily="49" charset="0"/>
              </a:rPr>
              <a:t>(right):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l[k</a:t>
            </a:r>
            <a:r>
              <a:rPr lang="en-US" sz="2000" b="1" dirty="0">
                <a:solidFill>
                  <a:schemeClr val="bg1"/>
                </a:solidFill>
                <a:latin typeface="Courier New" panose="02070309020205020404" pitchFamily="49" charset="0"/>
                <a:cs typeface="Courier New" panose="02070309020205020404" pitchFamily="49" charset="0"/>
              </a:rPr>
              <a:t>]=right[j]</a:t>
            </a:r>
          </a:p>
          <a:p>
            <a:r>
              <a:rPr lang="en-US" sz="2000" b="1" dirty="0">
                <a:solidFill>
                  <a:schemeClr val="bg1"/>
                </a:solidFill>
                <a:latin typeface="Courier New" panose="02070309020205020404" pitchFamily="49" charset="0"/>
                <a:cs typeface="Courier New" panose="02070309020205020404" pitchFamily="49" charset="0"/>
              </a:rPr>
              <a:t>            j += 1</a:t>
            </a:r>
          </a:p>
          <a:p>
            <a:r>
              <a:rPr lang="en-US" sz="2000" b="1" dirty="0">
                <a:solidFill>
                  <a:schemeClr val="bg1"/>
                </a:solidFill>
                <a:latin typeface="Courier New" panose="02070309020205020404" pitchFamily="49" charset="0"/>
                <a:cs typeface="Courier New" panose="02070309020205020404" pitchFamily="49" charset="0"/>
              </a:rPr>
              <a:t>            k += 1</a:t>
            </a:r>
          </a:p>
          <a:p>
            <a:r>
              <a:rPr lang="en-US" sz="2000" b="1" dirty="0" smtClean="0">
                <a:solidFill>
                  <a:schemeClr val="bg1"/>
                </a:solidFill>
                <a:latin typeface="Courier New" panose="02070309020205020404" pitchFamily="49" charset="0"/>
                <a:cs typeface="Courier New" panose="02070309020205020404" pitchFamily="49" charset="0"/>
              </a:rPr>
              <a:t>l </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n </a:t>
            </a:r>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(input())</a:t>
            </a:r>
          </a:p>
          <a:p>
            <a:r>
              <a:rPr lang="en-US" sz="2000" b="1" dirty="0">
                <a:solidFill>
                  <a:schemeClr val="bg1"/>
                </a:solidFill>
                <a:latin typeface="Courier New" panose="02070309020205020404" pitchFamily="49" charset="0"/>
                <a:cs typeface="Courier New" panose="02070309020205020404" pitchFamily="49" charset="0"/>
              </a:rPr>
              <a:t>for i in range(1, </a:t>
            </a:r>
            <a:r>
              <a:rPr lang="en-US" sz="2000" b="1" dirty="0" smtClean="0">
                <a:solidFill>
                  <a:schemeClr val="bg1"/>
                </a:solidFill>
                <a:latin typeface="Courier New" panose="02070309020205020404" pitchFamily="49" charset="0"/>
                <a:cs typeface="Courier New" panose="02070309020205020404" pitchFamily="49" charset="0"/>
              </a:rPr>
              <a:t>n </a:t>
            </a:r>
            <a:r>
              <a:rPr lang="en-US" sz="2000" b="1" dirty="0">
                <a:solidFill>
                  <a:schemeClr val="bg1"/>
                </a:solidFill>
                <a:latin typeface="Courier New" panose="02070309020205020404" pitchFamily="49" charset="0"/>
                <a:cs typeface="Courier New" panose="02070309020205020404" pitchFamily="49" charset="0"/>
              </a:rPr>
              <a:t>+ 1):</a:t>
            </a:r>
          </a:p>
          <a:p>
            <a:r>
              <a:rPr lang="en-US" sz="2000" b="1" dirty="0">
                <a:solidFill>
                  <a:schemeClr val="bg1"/>
                </a:solidFill>
                <a:latin typeface="Courier New" panose="02070309020205020404" pitchFamily="49" charset="0"/>
                <a:cs typeface="Courier New" panose="02070309020205020404" pitchFamily="49" charset="0"/>
              </a:rPr>
              <a:t>    value = </a:t>
            </a:r>
            <a:r>
              <a:rPr lang="en-US" sz="2000" b="1" dirty="0" err="1">
                <a:solidFill>
                  <a:schemeClr val="bg1"/>
                </a:solidFill>
                <a:latin typeface="Courier New" panose="02070309020205020404" pitchFamily="49" charset="0"/>
                <a:cs typeface="Courier New" panose="02070309020205020404" pitchFamily="49" charset="0"/>
              </a:rPr>
              <a:t>int</a:t>
            </a:r>
            <a:r>
              <a:rPr lang="en-US" sz="2000" b="1" dirty="0">
                <a:solidFill>
                  <a:schemeClr val="bg1"/>
                </a:solidFill>
                <a:latin typeface="Courier New" panose="02070309020205020404" pitchFamily="49" charset="0"/>
                <a:cs typeface="Courier New" panose="02070309020205020404" pitchFamily="49" charset="0"/>
              </a:rPr>
              <a:t>(input())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l.append</a:t>
            </a:r>
            <a:r>
              <a:rPr lang="en-US" sz="2000" b="1" dirty="0" smtClean="0">
                <a:solidFill>
                  <a:schemeClr val="bg1"/>
                </a:solidFill>
                <a:latin typeface="Courier New" panose="02070309020205020404" pitchFamily="49" charset="0"/>
                <a:cs typeface="Courier New" panose="02070309020205020404" pitchFamily="49" charset="0"/>
              </a:rPr>
              <a:t>(value</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err="1" smtClean="0">
                <a:solidFill>
                  <a:schemeClr val="bg1"/>
                </a:solidFill>
                <a:latin typeface="Courier New" panose="02070309020205020404" pitchFamily="49" charset="0"/>
                <a:cs typeface="Courier New" panose="02070309020205020404" pitchFamily="49" charset="0"/>
              </a:rPr>
              <a:t>mergeSort</a:t>
            </a:r>
            <a:r>
              <a:rPr lang="en-US" sz="2000" b="1" dirty="0" smtClean="0">
                <a:solidFill>
                  <a:schemeClr val="bg1"/>
                </a:solidFill>
                <a:latin typeface="Courier New" panose="02070309020205020404" pitchFamily="49" charset="0"/>
                <a:cs typeface="Courier New" panose="02070309020205020404" pitchFamily="49" charset="0"/>
              </a:rPr>
              <a:t>(l)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print(l)</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65003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12F8620D-ACA5-4154-9CD4-FEE085EEB036}"/>
              </a:ext>
            </a:extLst>
          </p:cNvPr>
          <p:cNvSpPr txBox="1"/>
          <p:nvPr/>
        </p:nvSpPr>
        <p:spPr>
          <a:xfrm>
            <a:off x="598714" y="818821"/>
            <a:ext cx="11285500" cy="784830"/>
          </a:xfrm>
          <a:prstGeom prst="rect">
            <a:avLst/>
          </a:prstGeom>
          <a:noFill/>
        </p:spPr>
        <p:txBody>
          <a:bodyPr wrap="square" rtlCol="0">
            <a:spAutoFit/>
          </a:bodyPr>
          <a:lstStyle/>
          <a:p>
            <a:r>
              <a:rPr lang="en-US" sz="4500" b="1" dirty="0" smtClean="0">
                <a:latin typeface="Nunito Sans" panose="00000500000000000000" pitchFamily="2" charset="0"/>
              </a:rPr>
              <a:t>Bubble Sort</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sp>
        <p:nvSpPr>
          <p:cNvPr id="8" name="TextBox 7">
            <a:extLst>
              <a:ext uri="{FF2B5EF4-FFF2-40B4-BE49-F238E27FC236}">
                <a16:creationId xmlns:a16="http://schemas.microsoft.com/office/drawing/2014/main" xmlns="" id="{27E0DB8F-9B5F-4B8C-8D1F-BA48621F517E}"/>
              </a:ext>
            </a:extLst>
          </p:cNvPr>
          <p:cNvSpPr txBox="1"/>
          <p:nvPr/>
        </p:nvSpPr>
        <p:spPr>
          <a:xfrm>
            <a:off x="631844" y="1553993"/>
            <a:ext cx="10950806" cy="17754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500" dirty="0">
                <a:latin typeface="Nunito Sans" panose="00000500000000000000" pitchFamily="2" charset="0"/>
              </a:rPr>
              <a:t>Bubble Sort in C is a sorting algorithm where we repeatedly iterate through the array and swap adjacent elements that are unordered. </a:t>
            </a:r>
          </a:p>
          <a:p>
            <a:pPr marL="342900" indent="-342900">
              <a:lnSpc>
                <a:spcPct val="150000"/>
              </a:lnSpc>
              <a:buFont typeface="Arial" panose="020B0604020202020204" pitchFamily="34" charset="0"/>
              <a:buChar char="•"/>
            </a:pPr>
            <a:r>
              <a:rPr lang="en-IN" sz="2500" dirty="0" smtClean="0">
                <a:latin typeface="Nunito Sans" panose="00000500000000000000" pitchFamily="2" charset="0"/>
              </a:rPr>
              <a:t>Repeat </a:t>
            </a:r>
            <a:r>
              <a:rPr lang="en-IN" sz="2500" dirty="0">
                <a:latin typeface="Nunito Sans" panose="00000500000000000000" pitchFamily="2" charset="0"/>
              </a:rPr>
              <a:t>this until the array is sorted.</a:t>
            </a:r>
            <a:endParaRPr lang="en-IN" sz="2500" dirty="0" smtClean="0">
              <a:latin typeface="Nunito Sans" panose="00000500000000000000" pitchFamily="2" charset="0"/>
            </a:endParaRPr>
          </a:p>
        </p:txBody>
      </p:sp>
    </p:spTree>
    <p:extLst>
      <p:ext uri="{BB962C8B-B14F-4D97-AF65-F5344CB8AC3E}">
        <p14:creationId xmlns:p14="http://schemas.microsoft.com/office/powerpoint/2010/main" val="4039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12F8620D-ACA5-4154-9CD4-FEE085EEB036}"/>
              </a:ext>
            </a:extLst>
          </p:cNvPr>
          <p:cNvSpPr txBox="1"/>
          <p:nvPr/>
        </p:nvSpPr>
        <p:spPr>
          <a:xfrm>
            <a:off x="598714" y="818821"/>
            <a:ext cx="11285500" cy="784830"/>
          </a:xfrm>
          <a:prstGeom prst="rect">
            <a:avLst/>
          </a:prstGeom>
          <a:noFill/>
        </p:spPr>
        <p:txBody>
          <a:bodyPr wrap="square" rtlCol="0">
            <a:spAutoFit/>
          </a:bodyPr>
          <a:lstStyle/>
          <a:p>
            <a:r>
              <a:rPr lang="en-US" sz="4500" b="1" dirty="0" smtClean="0">
                <a:latin typeface="Nunito Sans" panose="00000500000000000000" pitchFamily="2" charset="0"/>
              </a:rPr>
              <a:t>Implementation</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593235057"/>
              </p:ext>
            </p:extLst>
          </p:nvPr>
        </p:nvGraphicFramePr>
        <p:xfrm>
          <a:off x="1828800" y="1794294"/>
          <a:ext cx="7620000" cy="544529"/>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1943058031"/>
                    </a:ext>
                  </a:extLst>
                </a:gridCol>
                <a:gridCol w="1524000">
                  <a:extLst>
                    <a:ext uri="{9D8B030D-6E8A-4147-A177-3AD203B41FA5}">
                      <a16:colId xmlns:a16="http://schemas.microsoft.com/office/drawing/2014/main" xmlns="" val="4127345938"/>
                    </a:ext>
                  </a:extLst>
                </a:gridCol>
                <a:gridCol w="1524000">
                  <a:extLst>
                    <a:ext uri="{9D8B030D-6E8A-4147-A177-3AD203B41FA5}">
                      <a16:colId xmlns:a16="http://schemas.microsoft.com/office/drawing/2014/main" xmlns="" val="4255309975"/>
                    </a:ext>
                  </a:extLst>
                </a:gridCol>
                <a:gridCol w="1524000">
                  <a:extLst>
                    <a:ext uri="{9D8B030D-6E8A-4147-A177-3AD203B41FA5}">
                      <a16:colId xmlns:a16="http://schemas.microsoft.com/office/drawing/2014/main" xmlns="" val="303470225"/>
                    </a:ext>
                  </a:extLst>
                </a:gridCol>
                <a:gridCol w="1524000">
                  <a:extLst>
                    <a:ext uri="{9D8B030D-6E8A-4147-A177-3AD203B41FA5}">
                      <a16:colId xmlns:a16="http://schemas.microsoft.com/office/drawing/2014/main" xmlns="" val="1147760365"/>
                    </a:ext>
                  </a:extLst>
                </a:gridCol>
              </a:tblGrid>
              <a:tr h="544529">
                <a:tc>
                  <a:txBody>
                    <a:bodyPr/>
                    <a:lstStyle/>
                    <a:p>
                      <a:pPr algn="ctr"/>
                      <a:r>
                        <a:rPr lang="en-IN" sz="2500" b="0" dirty="0" smtClean="0">
                          <a:latin typeface="Courier New" panose="02070309020205020404" pitchFamily="49" charset="0"/>
                          <a:cs typeface="Courier New" panose="02070309020205020404" pitchFamily="49" charset="0"/>
                        </a:rPr>
                        <a:t>8</a:t>
                      </a:r>
                      <a:endParaRPr lang="en-IN" sz="2500" b="0" dirty="0">
                        <a:latin typeface="Courier New" panose="02070309020205020404" pitchFamily="49" charset="0"/>
                        <a:cs typeface="Courier New" panose="02070309020205020404" pitchFamily="49" charset="0"/>
                      </a:endParaRPr>
                    </a:p>
                  </a:txBody>
                  <a:tcPr anchor="ctr"/>
                </a:tc>
                <a:tc>
                  <a:txBody>
                    <a:bodyPr/>
                    <a:lstStyle/>
                    <a:p>
                      <a:pPr algn="ctr"/>
                      <a:r>
                        <a:rPr lang="en-IN" sz="2500" b="0" dirty="0" smtClean="0">
                          <a:latin typeface="Courier New" panose="02070309020205020404" pitchFamily="49" charset="0"/>
                          <a:cs typeface="Courier New" panose="02070309020205020404" pitchFamily="49" charset="0"/>
                        </a:rPr>
                        <a:t>5</a:t>
                      </a:r>
                      <a:endParaRPr lang="en-IN" sz="2500" b="0" dirty="0">
                        <a:latin typeface="Courier New" panose="02070309020205020404" pitchFamily="49" charset="0"/>
                        <a:cs typeface="Courier New" panose="02070309020205020404" pitchFamily="49" charset="0"/>
                      </a:endParaRPr>
                    </a:p>
                  </a:txBody>
                  <a:tcPr anchor="ctr"/>
                </a:tc>
                <a:tc>
                  <a:txBody>
                    <a:bodyPr/>
                    <a:lstStyle/>
                    <a:p>
                      <a:pPr algn="ctr"/>
                      <a:r>
                        <a:rPr lang="en-IN" sz="2500" b="0" dirty="0" smtClean="0">
                          <a:latin typeface="Courier New" panose="02070309020205020404" pitchFamily="49" charset="0"/>
                          <a:cs typeface="Courier New" panose="02070309020205020404" pitchFamily="49" charset="0"/>
                        </a:rPr>
                        <a:t>2</a:t>
                      </a:r>
                      <a:endParaRPr lang="en-IN" sz="2500" b="0" dirty="0">
                        <a:latin typeface="Courier New" panose="02070309020205020404" pitchFamily="49" charset="0"/>
                        <a:cs typeface="Courier New" panose="02070309020205020404" pitchFamily="49" charset="0"/>
                      </a:endParaRPr>
                    </a:p>
                  </a:txBody>
                  <a:tcPr anchor="ctr"/>
                </a:tc>
                <a:tc>
                  <a:txBody>
                    <a:bodyPr/>
                    <a:lstStyle/>
                    <a:p>
                      <a:pPr algn="ctr"/>
                      <a:r>
                        <a:rPr lang="en-IN" sz="2500" b="0" dirty="0" smtClean="0">
                          <a:latin typeface="Courier New" panose="02070309020205020404" pitchFamily="49" charset="0"/>
                          <a:cs typeface="Courier New" panose="02070309020205020404" pitchFamily="49" charset="0"/>
                        </a:rPr>
                        <a:t>6</a:t>
                      </a:r>
                      <a:endParaRPr lang="en-IN" sz="2500" b="0" dirty="0">
                        <a:latin typeface="Courier New" panose="02070309020205020404" pitchFamily="49" charset="0"/>
                        <a:cs typeface="Courier New" panose="02070309020205020404" pitchFamily="49" charset="0"/>
                      </a:endParaRPr>
                    </a:p>
                  </a:txBody>
                  <a:tcPr anchor="ctr"/>
                </a:tc>
                <a:tc>
                  <a:txBody>
                    <a:bodyPr/>
                    <a:lstStyle/>
                    <a:p>
                      <a:pPr algn="ctr"/>
                      <a:r>
                        <a:rPr lang="en-IN" sz="2500" b="0" dirty="0" smtClean="0"/>
                        <a:t>12</a:t>
                      </a:r>
                      <a:endParaRPr lang="en-IN" sz="2500" b="0" dirty="0"/>
                    </a:p>
                  </a:txBody>
                  <a:tcPr anchor="ctr"/>
                </a:tc>
                <a:extLst>
                  <a:ext uri="{0D108BD9-81ED-4DB2-BD59-A6C34878D82A}">
                    <a16:rowId xmlns:a16="http://schemas.microsoft.com/office/drawing/2014/main" xmlns="" val="2702104858"/>
                  </a:ext>
                </a:extLst>
              </a:tr>
            </a:tbl>
          </a:graphicData>
        </a:graphic>
      </p:graphicFrame>
      <p:cxnSp>
        <p:nvCxnSpPr>
          <p:cNvPr id="11" name="Straight Connector 10"/>
          <p:cNvCxnSpPr/>
          <p:nvPr/>
        </p:nvCxnSpPr>
        <p:spPr>
          <a:xfrm>
            <a:off x="2590800" y="2286000"/>
            <a:ext cx="0" cy="328177"/>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4114800" y="2286000"/>
            <a:ext cx="0" cy="328177"/>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2590800" y="2614177"/>
            <a:ext cx="1524000"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3342661942"/>
              </p:ext>
            </p:extLst>
          </p:nvPr>
        </p:nvGraphicFramePr>
        <p:xfrm>
          <a:off x="4800601" y="2819400"/>
          <a:ext cx="4648200" cy="47244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xmlns="" val="926825075"/>
                    </a:ext>
                  </a:extLst>
                </a:gridCol>
                <a:gridCol w="1549400">
                  <a:extLst>
                    <a:ext uri="{9D8B030D-6E8A-4147-A177-3AD203B41FA5}">
                      <a16:colId xmlns:a16="http://schemas.microsoft.com/office/drawing/2014/main" xmlns="" val="1520658362"/>
                    </a:ext>
                  </a:extLst>
                </a:gridCol>
                <a:gridCol w="1549400">
                  <a:extLst>
                    <a:ext uri="{9D8B030D-6E8A-4147-A177-3AD203B41FA5}">
                      <a16:colId xmlns:a16="http://schemas.microsoft.com/office/drawing/2014/main" xmlns="" val="2007681353"/>
                    </a:ext>
                  </a:extLst>
                </a:gridCol>
              </a:tblGrid>
              <a:tr h="248691">
                <a:tc>
                  <a:txBody>
                    <a:bodyPr/>
                    <a:lstStyle/>
                    <a:p>
                      <a:pPr algn="ctr"/>
                      <a:r>
                        <a:rPr lang="en-IN" sz="2500" b="0" dirty="0" smtClean="0">
                          <a:latin typeface="Courier New" panose="02070309020205020404" pitchFamily="49" charset="0"/>
                          <a:cs typeface="Courier New" panose="02070309020205020404" pitchFamily="49" charset="0"/>
                        </a:rPr>
                        <a:t>2</a:t>
                      </a:r>
                      <a:endParaRPr lang="en-IN" sz="2500" b="0" dirty="0">
                        <a:latin typeface="Courier New" panose="02070309020205020404" pitchFamily="49" charset="0"/>
                        <a:cs typeface="Courier New" panose="02070309020205020404" pitchFamily="49" charset="0"/>
                      </a:endParaRPr>
                    </a:p>
                  </a:txBody>
                  <a:tcPr anchor="ctr"/>
                </a:tc>
                <a:tc>
                  <a:txBody>
                    <a:bodyPr/>
                    <a:lstStyle/>
                    <a:p>
                      <a:pPr algn="ctr"/>
                      <a:r>
                        <a:rPr lang="en-IN" sz="2500" b="0" dirty="0" smtClean="0">
                          <a:latin typeface="Courier New" panose="02070309020205020404" pitchFamily="49" charset="0"/>
                          <a:cs typeface="Courier New" panose="02070309020205020404" pitchFamily="49" charset="0"/>
                        </a:rPr>
                        <a:t>6</a:t>
                      </a:r>
                      <a:endParaRPr lang="en-IN" sz="2500" b="0" dirty="0">
                        <a:latin typeface="Courier New" panose="02070309020205020404" pitchFamily="49" charset="0"/>
                        <a:cs typeface="Courier New" panose="02070309020205020404" pitchFamily="49" charset="0"/>
                      </a:endParaRPr>
                    </a:p>
                  </a:txBody>
                  <a:tcPr anchor="ctr"/>
                </a:tc>
                <a:tc>
                  <a:txBody>
                    <a:bodyPr/>
                    <a:lstStyle/>
                    <a:p>
                      <a:pPr algn="ctr"/>
                      <a:r>
                        <a:rPr lang="en-IN" sz="2500" b="0" dirty="0" smtClean="0">
                          <a:latin typeface="Courier New" panose="02070309020205020404" pitchFamily="49" charset="0"/>
                          <a:cs typeface="Courier New" panose="02070309020205020404" pitchFamily="49" charset="0"/>
                        </a:rPr>
                        <a:t>12</a:t>
                      </a:r>
                      <a:endParaRPr lang="en-IN" sz="2500" b="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xmlns="" val="144740125"/>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234712521"/>
              </p:ext>
            </p:extLst>
          </p:nvPr>
        </p:nvGraphicFramePr>
        <p:xfrm>
          <a:off x="1808670" y="2819400"/>
          <a:ext cx="2984742" cy="477661"/>
        </p:xfrm>
        <a:graphic>
          <a:graphicData uri="http://schemas.openxmlformats.org/drawingml/2006/table">
            <a:tbl>
              <a:tblPr firstRow="1" bandRow="1">
                <a:tableStyleId>{5C22544A-7EE6-4342-B048-85BDC9FD1C3A}</a:tableStyleId>
              </a:tblPr>
              <a:tblGrid>
                <a:gridCol w="1492371">
                  <a:extLst>
                    <a:ext uri="{9D8B030D-6E8A-4147-A177-3AD203B41FA5}">
                      <a16:colId xmlns:a16="http://schemas.microsoft.com/office/drawing/2014/main" xmlns="" val="370849052"/>
                    </a:ext>
                  </a:extLst>
                </a:gridCol>
                <a:gridCol w="1492371">
                  <a:extLst>
                    <a:ext uri="{9D8B030D-6E8A-4147-A177-3AD203B41FA5}">
                      <a16:colId xmlns:a16="http://schemas.microsoft.com/office/drawing/2014/main" xmlns="" val="1300096515"/>
                    </a:ext>
                  </a:extLst>
                </a:gridCol>
              </a:tblGrid>
              <a:tr h="477661">
                <a:tc>
                  <a:txBody>
                    <a:bodyPr/>
                    <a:lstStyle/>
                    <a:p>
                      <a:pPr algn="ctr"/>
                      <a:r>
                        <a:rPr lang="en-IN" sz="2500" b="0" dirty="0" smtClean="0">
                          <a:latin typeface="Courier New" panose="02070309020205020404" pitchFamily="49" charset="0"/>
                          <a:cs typeface="Courier New" panose="02070309020205020404" pitchFamily="49" charset="0"/>
                        </a:rPr>
                        <a:t>5</a:t>
                      </a:r>
                      <a:endParaRPr lang="en-IN" sz="2500" b="0" dirty="0">
                        <a:latin typeface="Courier New" panose="02070309020205020404" pitchFamily="49" charset="0"/>
                        <a:cs typeface="Courier New" panose="02070309020205020404" pitchFamily="49" charset="0"/>
                      </a:endParaRPr>
                    </a:p>
                  </a:txBody>
                  <a:tcPr anchor="ctr">
                    <a:solidFill>
                      <a:schemeClr val="accent2">
                        <a:lumMod val="75000"/>
                      </a:schemeClr>
                    </a:solidFill>
                  </a:tcPr>
                </a:tc>
                <a:tc>
                  <a:txBody>
                    <a:bodyPr/>
                    <a:lstStyle/>
                    <a:p>
                      <a:pPr algn="ctr"/>
                      <a:r>
                        <a:rPr lang="en-IN" sz="2500" b="0" dirty="0" smtClean="0">
                          <a:latin typeface="Courier New" panose="02070309020205020404" pitchFamily="49" charset="0"/>
                          <a:cs typeface="Courier New" panose="02070309020205020404" pitchFamily="49" charset="0"/>
                        </a:rPr>
                        <a:t>8</a:t>
                      </a:r>
                      <a:endParaRPr lang="en-IN" sz="2500" b="0" dirty="0">
                        <a:latin typeface="Courier New" panose="02070309020205020404" pitchFamily="49" charset="0"/>
                        <a:cs typeface="Courier New" panose="02070309020205020404" pitchFamily="49" charset="0"/>
                      </a:endParaRPr>
                    </a:p>
                  </a:txBody>
                  <a:tcPr anchor="ctr">
                    <a:solidFill>
                      <a:schemeClr val="accent2">
                        <a:lumMod val="75000"/>
                      </a:schemeClr>
                    </a:solidFill>
                  </a:tcPr>
                </a:tc>
                <a:extLst>
                  <a:ext uri="{0D108BD9-81ED-4DB2-BD59-A6C34878D82A}">
                    <a16:rowId xmlns:a16="http://schemas.microsoft.com/office/drawing/2014/main" xmlns="" val="283347480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167395625"/>
              </p:ext>
            </p:extLst>
          </p:nvPr>
        </p:nvGraphicFramePr>
        <p:xfrm>
          <a:off x="1834551" y="3777638"/>
          <a:ext cx="1442049" cy="480562"/>
        </p:xfrm>
        <a:graphic>
          <a:graphicData uri="http://schemas.openxmlformats.org/drawingml/2006/table">
            <a:tbl>
              <a:tblPr firstRow="1" bandRow="1">
                <a:tableStyleId>{5C22544A-7EE6-4342-B048-85BDC9FD1C3A}</a:tableStyleId>
              </a:tblPr>
              <a:tblGrid>
                <a:gridCol w="1442049">
                  <a:extLst>
                    <a:ext uri="{9D8B030D-6E8A-4147-A177-3AD203B41FA5}">
                      <a16:colId xmlns:a16="http://schemas.microsoft.com/office/drawing/2014/main" xmlns="" val="425435046"/>
                    </a:ext>
                  </a:extLst>
                </a:gridCol>
              </a:tblGrid>
              <a:tr h="480562">
                <a:tc>
                  <a:txBody>
                    <a:bodyPr/>
                    <a:lstStyle/>
                    <a:p>
                      <a:pPr algn="ctr"/>
                      <a:r>
                        <a:rPr lang="en-IN" sz="2500" b="0" dirty="0" smtClean="0">
                          <a:latin typeface="Courier New" panose="02070309020205020404" pitchFamily="49" charset="0"/>
                          <a:cs typeface="Courier New" panose="02070309020205020404" pitchFamily="49" charset="0"/>
                        </a:rPr>
                        <a:t>5</a:t>
                      </a:r>
                      <a:endParaRPr lang="en-IN" sz="2500" b="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xmlns="" val="3527119466"/>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636040921"/>
              </p:ext>
            </p:extLst>
          </p:nvPr>
        </p:nvGraphicFramePr>
        <p:xfrm>
          <a:off x="3256722" y="3780539"/>
          <a:ext cx="2984742" cy="477661"/>
        </p:xfrm>
        <a:graphic>
          <a:graphicData uri="http://schemas.openxmlformats.org/drawingml/2006/table">
            <a:tbl>
              <a:tblPr firstRow="1" bandRow="1">
                <a:tableStyleId>{5C22544A-7EE6-4342-B048-85BDC9FD1C3A}</a:tableStyleId>
              </a:tblPr>
              <a:tblGrid>
                <a:gridCol w="1492371">
                  <a:extLst>
                    <a:ext uri="{9D8B030D-6E8A-4147-A177-3AD203B41FA5}">
                      <a16:colId xmlns:a16="http://schemas.microsoft.com/office/drawing/2014/main" xmlns="" val="370849052"/>
                    </a:ext>
                  </a:extLst>
                </a:gridCol>
                <a:gridCol w="1492371">
                  <a:extLst>
                    <a:ext uri="{9D8B030D-6E8A-4147-A177-3AD203B41FA5}">
                      <a16:colId xmlns:a16="http://schemas.microsoft.com/office/drawing/2014/main" xmlns="" val="1300096515"/>
                    </a:ext>
                  </a:extLst>
                </a:gridCol>
              </a:tblGrid>
              <a:tr h="477661">
                <a:tc>
                  <a:txBody>
                    <a:bodyPr/>
                    <a:lstStyle/>
                    <a:p>
                      <a:pPr algn="ctr"/>
                      <a:r>
                        <a:rPr lang="en-IN" sz="2500" b="0" dirty="0" smtClean="0">
                          <a:latin typeface="Courier New" panose="02070309020205020404" pitchFamily="49" charset="0"/>
                          <a:cs typeface="Courier New" panose="02070309020205020404" pitchFamily="49" charset="0"/>
                        </a:rPr>
                        <a:t>2</a:t>
                      </a:r>
                      <a:endParaRPr lang="en-IN" sz="2500" b="0" dirty="0">
                        <a:latin typeface="Courier New" panose="02070309020205020404" pitchFamily="49" charset="0"/>
                        <a:cs typeface="Courier New" panose="02070309020205020404" pitchFamily="49" charset="0"/>
                      </a:endParaRPr>
                    </a:p>
                  </a:txBody>
                  <a:tcPr anchor="ctr">
                    <a:solidFill>
                      <a:schemeClr val="accent2">
                        <a:lumMod val="75000"/>
                      </a:schemeClr>
                    </a:solidFill>
                  </a:tcPr>
                </a:tc>
                <a:tc>
                  <a:txBody>
                    <a:bodyPr/>
                    <a:lstStyle/>
                    <a:p>
                      <a:pPr algn="ctr"/>
                      <a:r>
                        <a:rPr lang="en-IN" sz="2500" b="0" dirty="0" smtClean="0">
                          <a:latin typeface="Courier New" panose="02070309020205020404" pitchFamily="49" charset="0"/>
                          <a:cs typeface="Courier New" panose="02070309020205020404" pitchFamily="49" charset="0"/>
                        </a:rPr>
                        <a:t>8</a:t>
                      </a:r>
                      <a:endParaRPr lang="en-IN" sz="2500" b="0" dirty="0">
                        <a:latin typeface="Courier New" panose="02070309020205020404" pitchFamily="49" charset="0"/>
                        <a:cs typeface="Courier New" panose="02070309020205020404" pitchFamily="49" charset="0"/>
                      </a:endParaRPr>
                    </a:p>
                  </a:txBody>
                  <a:tcPr anchor="ctr">
                    <a:solidFill>
                      <a:schemeClr val="accent2">
                        <a:lumMod val="75000"/>
                      </a:schemeClr>
                    </a:solidFill>
                  </a:tcPr>
                </a:tc>
                <a:extLst>
                  <a:ext uri="{0D108BD9-81ED-4DB2-BD59-A6C34878D82A}">
                    <a16:rowId xmlns:a16="http://schemas.microsoft.com/office/drawing/2014/main" xmlns="" val="2833474804"/>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13810476"/>
              </p:ext>
            </p:extLst>
          </p:nvPr>
        </p:nvGraphicFramePr>
        <p:xfrm>
          <a:off x="6241464" y="3780539"/>
          <a:ext cx="3207336" cy="477661"/>
        </p:xfrm>
        <a:graphic>
          <a:graphicData uri="http://schemas.openxmlformats.org/drawingml/2006/table">
            <a:tbl>
              <a:tblPr firstRow="1" bandRow="1">
                <a:tableStyleId>{5C22544A-7EE6-4342-B048-85BDC9FD1C3A}</a:tableStyleId>
              </a:tblPr>
              <a:tblGrid>
                <a:gridCol w="1603668">
                  <a:extLst>
                    <a:ext uri="{9D8B030D-6E8A-4147-A177-3AD203B41FA5}">
                      <a16:colId xmlns:a16="http://schemas.microsoft.com/office/drawing/2014/main" xmlns="" val="370849052"/>
                    </a:ext>
                  </a:extLst>
                </a:gridCol>
                <a:gridCol w="1603668">
                  <a:extLst>
                    <a:ext uri="{9D8B030D-6E8A-4147-A177-3AD203B41FA5}">
                      <a16:colId xmlns:a16="http://schemas.microsoft.com/office/drawing/2014/main" xmlns="" val="1300096515"/>
                    </a:ext>
                  </a:extLst>
                </a:gridCol>
              </a:tblGrid>
              <a:tr h="477661">
                <a:tc>
                  <a:txBody>
                    <a:bodyPr/>
                    <a:lstStyle/>
                    <a:p>
                      <a:pPr algn="ctr"/>
                      <a:r>
                        <a:rPr lang="en-IN" sz="2500" b="0" dirty="0" smtClean="0">
                          <a:latin typeface="Courier New" panose="02070309020205020404" pitchFamily="49" charset="0"/>
                          <a:cs typeface="Courier New" panose="02070309020205020404" pitchFamily="49" charset="0"/>
                        </a:rPr>
                        <a:t>6</a:t>
                      </a:r>
                      <a:endParaRPr lang="en-IN" sz="2500" b="0" dirty="0">
                        <a:latin typeface="Courier New" panose="02070309020205020404" pitchFamily="49" charset="0"/>
                        <a:cs typeface="Courier New" panose="02070309020205020404" pitchFamily="49" charset="0"/>
                      </a:endParaRPr>
                    </a:p>
                  </a:txBody>
                  <a:tcPr anchor="ctr">
                    <a:solidFill>
                      <a:schemeClr val="tx2">
                        <a:lumMod val="60000"/>
                        <a:lumOff val="40000"/>
                      </a:schemeClr>
                    </a:solidFill>
                  </a:tcPr>
                </a:tc>
                <a:tc>
                  <a:txBody>
                    <a:bodyPr/>
                    <a:lstStyle/>
                    <a:p>
                      <a:pPr algn="ctr"/>
                      <a:r>
                        <a:rPr lang="en-IN" sz="2500" b="0" dirty="0" smtClean="0">
                          <a:latin typeface="Courier New" panose="02070309020205020404" pitchFamily="49" charset="0"/>
                          <a:cs typeface="Courier New" panose="02070309020205020404" pitchFamily="49" charset="0"/>
                        </a:rPr>
                        <a:t>12</a:t>
                      </a:r>
                      <a:endParaRPr lang="en-IN" sz="2500" b="0" dirty="0">
                        <a:latin typeface="Courier New" panose="02070309020205020404" pitchFamily="49" charset="0"/>
                        <a:cs typeface="Courier New" panose="02070309020205020404" pitchFamily="49" charset="0"/>
                      </a:endParaRPr>
                    </a:p>
                  </a:txBody>
                  <a:tcPr anchor="ctr">
                    <a:solidFill>
                      <a:schemeClr val="tx2">
                        <a:lumMod val="60000"/>
                        <a:lumOff val="40000"/>
                      </a:schemeClr>
                    </a:solidFill>
                  </a:tcPr>
                </a:tc>
                <a:extLst>
                  <a:ext uri="{0D108BD9-81ED-4DB2-BD59-A6C34878D82A}">
                    <a16:rowId xmlns:a16="http://schemas.microsoft.com/office/drawing/2014/main" xmlns="" val="2833474804"/>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90683555"/>
              </p:ext>
            </p:extLst>
          </p:nvPr>
        </p:nvGraphicFramePr>
        <p:xfrm>
          <a:off x="1742785" y="4746899"/>
          <a:ext cx="2984742" cy="477661"/>
        </p:xfrm>
        <a:graphic>
          <a:graphicData uri="http://schemas.openxmlformats.org/drawingml/2006/table">
            <a:tbl>
              <a:tblPr firstRow="1" bandRow="1">
                <a:tableStyleId>{5C22544A-7EE6-4342-B048-85BDC9FD1C3A}</a:tableStyleId>
              </a:tblPr>
              <a:tblGrid>
                <a:gridCol w="1492371">
                  <a:extLst>
                    <a:ext uri="{9D8B030D-6E8A-4147-A177-3AD203B41FA5}">
                      <a16:colId xmlns:a16="http://schemas.microsoft.com/office/drawing/2014/main" xmlns="" val="370849052"/>
                    </a:ext>
                  </a:extLst>
                </a:gridCol>
                <a:gridCol w="1492371">
                  <a:extLst>
                    <a:ext uri="{9D8B030D-6E8A-4147-A177-3AD203B41FA5}">
                      <a16:colId xmlns:a16="http://schemas.microsoft.com/office/drawing/2014/main" xmlns="" val="1300096515"/>
                    </a:ext>
                  </a:extLst>
                </a:gridCol>
              </a:tblGrid>
              <a:tr h="477661">
                <a:tc>
                  <a:txBody>
                    <a:bodyPr/>
                    <a:lstStyle/>
                    <a:p>
                      <a:pPr algn="ctr"/>
                      <a:r>
                        <a:rPr lang="en-IN" sz="2500" b="0" dirty="0" smtClean="0">
                          <a:latin typeface="Courier New" panose="02070309020205020404" pitchFamily="49" charset="0"/>
                          <a:cs typeface="Courier New" panose="02070309020205020404" pitchFamily="49" charset="0"/>
                        </a:rPr>
                        <a:t>5</a:t>
                      </a:r>
                      <a:endParaRPr lang="en-IN" sz="2500" b="0" dirty="0">
                        <a:latin typeface="Courier New" panose="02070309020205020404" pitchFamily="49" charset="0"/>
                        <a:cs typeface="Courier New" panose="02070309020205020404" pitchFamily="49" charset="0"/>
                      </a:endParaRPr>
                    </a:p>
                  </a:txBody>
                  <a:tcPr anchor="ctr">
                    <a:solidFill>
                      <a:schemeClr val="tx2">
                        <a:lumMod val="60000"/>
                        <a:lumOff val="40000"/>
                      </a:schemeClr>
                    </a:solidFill>
                  </a:tcPr>
                </a:tc>
                <a:tc>
                  <a:txBody>
                    <a:bodyPr/>
                    <a:lstStyle/>
                    <a:p>
                      <a:pPr algn="ctr"/>
                      <a:r>
                        <a:rPr lang="en-IN" sz="2500" b="0" dirty="0" smtClean="0">
                          <a:latin typeface="Courier New" panose="02070309020205020404" pitchFamily="49" charset="0"/>
                          <a:cs typeface="Courier New" panose="02070309020205020404" pitchFamily="49" charset="0"/>
                        </a:rPr>
                        <a:t>2</a:t>
                      </a:r>
                      <a:endParaRPr lang="en-IN" sz="2500" b="0" dirty="0">
                        <a:latin typeface="Courier New" panose="02070309020205020404" pitchFamily="49" charset="0"/>
                        <a:cs typeface="Courier New" panose="02070309020205020404" pitchFamily="49" charset="0"/>
                      </a:endParaRPr>
                    </a:p>
                  </a:txBody>
                  <a:tcPr anchor="ctr">
                    <a:solidFill>
                      <a:schemeClr val="tx2">
                        <a:lumMod val="60000"/>
                        <a:lumOff val="40000"/>
                      </a:schemeClr>
                    </a:solidFill>
                  </a:tcPr>
                </a:tc>
                <a:extLst>
                  <a:ext uri="{0D108BD9-81ED-4DB2-BD59-A6C34878D82A}">
                    <a16:rowId xmlns:a16="http://schemas.microsoft.com/office/drawing/2014/main" xmlns="" val="2833474804"/>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940035952"/>
              </p:ext>
            </p:extLst>
          </p:nvPr>
        </p:nvGraphicFramePr>
        <p:xfrm>
          <a:off x="4727527" y="4746899"/>
          <a:ext cx="2984742" cy="477661"/>
        </p:xfrm>
        <a:graphic>
          <a:graphicData uri="http://schemas.openxmlformats.org/drawingml/2006/table">
            <a:tbl>
              <a:tblPr firstRow="1" bandRow="1">
                <a:tableStyleId>{5C22544A-7EE6-4342-B048-85BDC9FD1C3A}</a:tableStyleId>
              </a:tblPr>
              <a:tblGrid>
                <a:gridCol w="1492371">
                  <a:extLst>
                    <a:ext uri="{9D8B030D-6E8A-4147-A177-3AD203B41FA5}">
                      <a16:colId xmlns:a16="http://schemas.microsoft.com/office/drawing/2014/main" xmlns="" val="370849052"/>
                    </a:ext>
                  </a:extLst>
                </a:gridCol>
                <a:gridCol w="1492371">
                  <a:extLst>
                    <a:ext uri="{9D8B030D-6E8A-4147-A177-3AD203B41FA5}">
                      <a16:colId xmlns:a16="http://schemas.microsoft.com/office/drawing/2014/main" xmlns="" val="1300096515"/>
                    </a:ext>
                  </a:extLst>
                </a:gridCol>
              </a:tblGrid>
              <a:tr h="477661">
                <a:tc>
                  <a:txBody>
                    <a:bodyPr/>
                    <a:lstStyle/>
                    <a:p>
                      <a:pPr algn="ctr"/>
                      <a:r>
                        <a:rPr lang="en-IN" sz="2500" b="0" dirty="0" smtClean="0">
                          <a:latin typeface="Courier New" panose="02070309020205020404" pitchFamily="49" charset="0"/>
                          <a:cs typeface="Courier New" panose="02070309020205020404" pitchFamily="49" charset="0"/>
                        </a:rPr>
                        <a:t>6</a:t>
                      </a:r>
                      <a:endParaRPr lang="en-IN" sz="2500" b="0" dirty="0">
                        <a:latin typeface="Courier New" panose="02070309020205020404" pitchFamily="49" charset="0"/>
                        <a:cs typeface="Courier New" panose="02070309020205020404" pitchFamily="49" charset="0"/>
                      </a:endParaRPr>
                    </a:p>
                  </a:txBody>
                  <a:tcPr anchor="ctr">
                    <a:solidFill>
                      <a:schemeClr val="accent2">
                        <a:lumMod val="75000"/>
                      </a:schemeClr>
                    </a:solidFill>
                  </a:tcPr>
                </a:tc>
                <a:tc>
                  <a:txBody>
                    <a:bodyPr/>
                    <a:lstStyle/>
                    <a:p>
                      <a:pPr algn="ctr"/>
                      <a:r>
                        <a:rPr lang="en-IN" sz="2500" b="0" dirty="0" smtClean="0">
                          <a:latin typeface="Courier New" panose="02070309020205020404" pitchFamily="49" charset="0"/>
                          <a:cs typeface="Courier New" panose="02070309020205020404" pitchFamily="49" charset="0"/>
                        </a:rPr>
                        <a:t>8</a:t>
                      </a:r>
                      <a:endParaRPr lang="en-IN" sz="2500" b="0" dirty="0">
                        <a:latin typeface="Courier New" panose="02070309020205020404" pitchFamily="49" charset="0"/>
                        <a:cs typeface="Courier New" panose="02070309020205020404" pitchFamily="49" charset="0"/>
                      </a:endParaRPr>
                    </a:p>
                  </a:txBody>
                  <a:tcPr anchor="ctr">
                    <a:solidFill>
                      <a:schemeClr val="accent2">
                        <a:lumMod val="75000"/>
                      </a:schemeClr>
                    </a:solidFill>
                  </a:tcPr>
                </a:tc>
                <a:extLst>
                  <a:ext uri="{0D108BD9-81ED-4DB2-BD59-A6C34878D82A}">
                    <a16:rowId xmlns:a16="http://schemas.microsoft.com/office/drawing/2014/main" xmlns="" val="2833474804"/>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256066090"/>
              </p:ext>
            </p:extLst>
          </p:nvPr>
        </p:nvGraphicFramePr>
        <p:xfrm>
          <a:off x="7712269" y="4746899"/>
          <a:ext cx="1736531" cy="480562"/>
        </p:xfrm>
        <a:graphic>
          <a:graphicData uri="http://schemas.openxmlformats.org/drawingml/2006/table">
            <a:tbl>
              <a:tblPr firstRow="1" bandRow="1">
                <a:tableStyleId>{5C22544A-7EE6-4342-B048-85BDC9FD1C3A}</a:tableStyleId>
              </a:tblPr>
              <a:tblGrid>
                <a:gridCol w="1736531">
                  <a:extLst>
                    <a:ext uri="{9D8B030D-6E8A-4147-A177-3AD203B41FA5}">
                      <a16:colId xmlns:a16="http://schemas.microsoft.com/office/drawing/2014/main" xmlns="" val="425435046"/>
                    </a:ext>
                  </a:extLst>
                </a:gridCol>
              </a:tblGrid>
              <a:tr h="480562">
                <a:tc>
                  <a:txBody>
                    <a:bodyPr/>
                    <a:lstStyle/>
                    <a:p>
                      <a:pPr algn="ctr"/>
                      <a:r>
                        <a:rPr lang="en-IN" sz="2500" b="0" dirty="0" smtClean="0">
                          <a:latin typeface="Courier New" panose="02070309020205020404" pitchFamily="49" charset="0"/>
                          <a:cs typeface="Courier New" panose="02070309020205020404" pitchFamily="49" charset="0"/>
                        </a:rPr>
                        <a:t>12</a:t>
                      </a:r>
                      <a:endParaRPr lang="en-IN" sz="2500" b="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xmlns="" val="3527119466"/>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595640606"/>
              </p:ext>
            </p:extLst>
          </p:nvPr>
        </p:nvGraphicFramePr>
        <p:xfrm>
          <a:off x="1722657" y="5691638"/>
          <a:ext cx="2984742" cy="477661"/>
        </p:xfrm>
        <a:graphic>
          <a:graphicData uri="http://schemas.openxmlformats.org/drawingml/2006/table">
            <a:tbl>
              <a:tblPr firstRow="1" bandRow="1">
                <a:tableStyleId>{5C22544A-7EE6-4342-B048-85BDC9FD1C3A}</a:tableStyleId>
              </a:tblPr>
              <a:tblGrid>
                <a:gridCol w="1492371">
                  <a:extLst>
                    <a:ext uri="{9D8B030D-6E8A-4147-A177-3AD203B41FA5}">
                      <a16:colId xmlns:a16="http://schemas.microsoft.com/office/drawing/2014/main" xmlns="" val="370849052"/>
                    </a:ext>
                  </a:extLst>
                </a:gridCol>
                <a:gridCol w="1492371">
                  <a:extLst>
                    <a:ext uri="{9D8B030D-6E8A-4147-A177-3AD203B41FA5}">
                      <a16:colId xmlns:a16="http://schemas.microsoft.com/office/drawing/2014/main" xmlns="" val="1300096515"/>
                    </a:ext>
                  </a:extLst>
                </a:gridCol>
              </a:tblGrid>
              <a:tr h="477661">
                <a:tc>
                  <a:txBody>
                    <a:bodyPr/>
                    <a:lstStyle/>
                    <a:p>
                      <a:pPr algn="ctr"/>
                      <a:r>
                        <a:rPr lang="en-IN" sz="2500" b="0" dirty="0" smtClean="0">
                          <a:latin typeface="Courier New" panose="02070309020205020404" pitchFamily="49" charset="0"/>
                          <a:cs typeface="Courier New" panose="02070309020205020404" pitchFamily="49" charset="0"/>
                        </a:rPr>
                        <a:t>5</a:t>
                      </a:r>
                      <a:endParaRPr lang="en-IN" sz="2500" b="0" dirty="0">
                        <a:latin typeface="Courier New" panose="02070309020205020404" pitchFamily="49" charset="0"/>
                        <a:cs typeface="Courier New" panose="02070309020205020404" pitchFamily="49" charset="0"/>
                      </a:endParaRPr>
                    </a:p>
                  </a:txBody>
                  <a:tcPr anchor="ctr">
                    <a:solidFill>
                      <a:schemeClr val="tx2">
                        <a:lumMod val="60000"/>
                        <a:lumOff val="40000"/>
                      </a:schemeClr>
                    </a:solidFill>
                  </a:tcPr>
                </a:tc>
                <a:tc>
                  <a:txBody>
                    <a:bodyPr/>
                    <a:lstStyle/>
                    <a:p>
                      <a:pPr algn="ctr"/>
                      <a:r>
                        <a:rPr lang="en-IN" sz="2500" b="0" dirty="0" smtClean="0">
                          <a:latin typeface="Courier New" panose="02070309020205020404" pitchFamily="49" charset="0"/>
                          <a:cs typeface="Courier New" panose="02070309020205020404" pitchFamily="49" charset="0"/>
                        </a:rPr>
                        <a:t>2</a:t>
                      </a:r>
                      <a:endParaRPr lang="en-IN" sz="2500" b="0" dirty="0">
                        <a:latin typeface="Courier New" panose="02070309020205020404" pitchFamily="49" charset="0"/>
                        <a:cs typeface="Courier New" panose="02070309020205020404" pitchFamily="49" charset="0"/>
                      </a:endParaRPr>
                    </a:p>
                  </a:txBody>
                  <a:tcPr anchor="ctr">
                    <a:solidFill>
                      <a:schemeClr val="tx2">
                        <a:lumMod val="60000"/>
                        <a:lumOff val="40000"/>
                      </a:schemeClr>
                    </a:solidFill>
                  </a:tcPr>
                </a:tc>
                <a:extLst>
                  <a:ext uri="{0D108BD9-81ED-4DB2-BD59-A6C34878D82A}">
                    <a16:rowId xmlns:a16="http://schemas.microsoft.com/office/drawing/2014/main" xmlns="" val="2833474804"/>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039608931"/>
              </p:ext>
            </p:extLst>
          </p:nvPr>
        </p:nvGraphicFramePr>
        <p:xfrm>
          <a:off x="4707399" y="5691638"/>
          <a:ext cx="2984742" cy="477661"/>
        </p:xfrm>
        <a:graphic>
          <a:graphicData uri="http://schemas.openxmlformats.org/drawingml/2006/table">
            <a:tbl>
              <a:tblPr firstRow="1" bandRow="1">
                <a:tableStyleId>{5C22544A-7EE6-4342-B048-85BDC9FD1C3A}</a:tableStyleId>
              </a:tblPr>
              <a:tblGrid>
                <a:gridCol w="1492371">
                  <a:extLst>
                    <a:ext uri="{9D8B030D-6E8A-4147-A177-3AD203B41FA5}">
                      <a16:colId xmlns:a16="http://schemas.microsoft.com/office/drawing/2014/main" xmlns="" val="370849052"/>
                    </a:ext>
                  </a:extLst>
                </a:gridCol>
                <a:gridCol w="1492371">
                  <a:extLst>
                    <a:ext uri="{9D8B030D-6E8A-4147-A177-3AD203B41FA5}">
                      <a16:colId xmlns:a16="http://schemas.microsoft.com/office/drawing/2014/main" xmlns="" val="1300096515"/>
                    </a:ext>
                  </a:extLst>
                </a:gridCol>
              </a:tblGrid>
              <a:tr h="477661">
                <a:tc>
                  <a:txBody>
                    <a:bodyPr/>
                    <a:lstStyle/>
                    <a:p>
                      <a:pPr algn="ctr"/>
                      <a:r>
                        <a:rPr lang="en-IN" sz="2500" b="0" dirty="0" smtClean="0">
                          <a:latin typeface="Courier New" panose="02070309020205020404" pitchFamily="49" charset="0"/>
                          <a:cs typeface="Courier New" panose="02070309020205020404" pitchFamily="49" charset="0"/>
                        </a:rPr>
                        <a:t>6</a:t>
                      </a:r>
                      <a:endParaRPr lang="en-IN" sz="2500" b="0" dirty="0">
                        <a:latin typeface="Courier New" panose="02070309020205020404" pitchFamily="49" charset="0"/>
                        <a:cs typeface="Courier New" panose="02070309020205020404" pitchFamily="49" charset="0"/>
                      </a:endParaRPr>
                    </a:p>
                  </a:txBody>
                  <a:tcPr anchor="ctr">
                    <a:solidFill>
                      <a:schemeClr val="tx2">
                        <a:lumMod val="60000"/>
                        <a:lumOff val="40000"/>
                      </a:schemeClr>
                    </a:solidFill>
                  </a:tcPr>
                </a:tc>
                <a:tc>
                  <a:txBody>
                    <a:bodyPr/>
                    <a:lstStyle/>
                    <a:p>
                      <a:pPr algn="ctr"/>
                      <a:r>
                        <a:rPr lang="en-IN" sz="2500" b="0" dirty="0" smtClean="0">
                          <a:latin typeface="Courier New" panose="02070309020205020404" pitchFamily="49" charset="0"/>
                          <a:cs typeface="Courier New" panose="02070309020205020404" pitchFamily="49" charset="0"/>
                        </a:rPr>
                        <a:t>8</a:t>
                      </a:r>
                      <a:endParaRPr lang="en-IN" sz="2500" b="0" dirty="0">
                        <a:latin typeface="Courier New" panose="02070309020205020404" pitchFamily="49" charset="0"/>
                        <a:cs typeface="Courier New" panose="02070309020205020404" pitchFamily="49" charset="0"/>
                      </a:endParaRPr>
                    </a:p>
                  </a:txBody>
                  <a:tcPr anchor="ctr">
                    <a:solidFill>
                      <a:schemeClr val="tx2">
                        <a:lumMod val="60000"/>
                        <a:lumOff val="40000"/>
                      </a:schemeClr>
                    </a:solidFill>
                  </a:tcPr>
                </a:tc>
                <a:extLst>
                  <a:ext uri="{0D108BD9-81ED-4DB2-BD59-A6C34878D82A}">
                    <a16:rowId xmlns:a16="http://schemas.microsoft.com/office/drawing/2014/main" xmlns="" val="2833474804"/>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4281753752"/>
              </p:ext>
            </p:extLst>
          </p:nvPr>
        </p:nvGraphicFramePr>
        <p:xfrm>
          <a:off x="7692141" y="5691638"/>
          <a:ext cx="1736531" cy="480562"/>
        </p:xfrm>
        <a:graphic>
          <a:graphicData uri="http://schemas.openxmlformats.org/drawingml/2006/table">
            <a:tbl>
              <a:tblPr firstRow="1" bandRow="1">
                <a:tableStyleId>{5C22544A-7EE6-4342-B048-85BDC9FD1C3A}</a:tableStyleId>
              </a:tblPr>
              <a:tblGrid>
                <a:gridCol w="1736531">
                  <a:extLst>
                    <a:ext uri="{9D8B030D-6E8A-4147-A177-3AD203B41FA5}">
                      <a16:colId xmlns:a16="http://schemas.microsoft.com/office/drawing/2014/main" xmlns="" val="425435046"/>
                    </a:ext>
                  </a:extLst>
                </a:gridCol>
              </a:tblGrid>
              <a:tr h="480562">
                <a:tc>
                  <a:txBody>
                    <a:bodyPr/>
                    <a:lstStyle/>
                    <a:p>
                      <a:pPr algn="ctr"/>
                      <a:r>
                        <a:rPr lang="en-IN" sz="2500" b="0" dirty="0" smtClean="0">
                          <a:latin typeface="Courier New" panose="02070309020205020404" pitchFamily="49" charset="0"/>
                          <a:cs typeface="Courier New" panose="02070309020205020404" pitchFamily="49" charset="0"/>
                        </a:rPr>
                        <a:t>12</a:t>
                      </a:r>
                      <a:endParaRPr lang="en-IN" sz="2500" b="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xmlns="" val="3527119466"/>
                  </a:ext>
                </a:extLst>
              </a:tr>
            </a:tbl>
          </a:graphicData>
        </a:graphic>
      </p:graphicFrame>
      <p:cxnSp>
        <p:nvCxnSpPr>
          <p:cNvPr id="30" name="Straight Connector 29"/>
          <p:cNvCxnSpPr/>
          <p:nvPr/>
        </p:nvCxnSpPr>
        <p:spPr>
          <a:xfrm>
            <a:off x="4038600" y="3276600"/>
            <a:ext cx="0" cy="328177"/>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a:xfrm>
            <a:off x="5562600" y="3276600"/>
            <a:ext cx="0" cy="328177"/>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a:xfrm>
            <a:off x="4038600" y="3604777"/>
            <a:ext cx="1524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Straight Connector 32"/>
          <p:cNvCxnSpPr/>
          <p:nvPr/>
        </p:nvCxnSpPr>
        <p:spPr>
          <a:xfrm>
            <a:off x="5479464" y="4243823"/>
            <a:ext cx="0" cy="328177"/>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7003464" y="4243823"/>
            <a:ext cx="0" cy="328177"/>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Straight Connector 34"/>
          <p:cNvCxnSpPr/>
          <p:nvPr/>
        </p:nvCxnSpPr>
        <p:spPr>
          <a:xfrm>
            <a:off x="5479464" y="4572000"/>
            <a:ext cx="152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0261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4D3C6A22-10DC-4F3C-B084-234422ABF7AC}"/>
              </a:ext>
            </a:extLst>
          </p:cNvPr>
          <p:cNvSpPr txBox="1"/>
          <p:nvPr/>
        </p:nvSpPr>
        <p:spPr>
          <a:xfrm>
            <a:off x="598714" y="34290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a16="http://schemas.microsoft.com/office/drawing/2014/main" xmlns="" id="{46523B0F-AEEE-4ACA-B4C4-0A56864A83DD}"/>
              </a:ext>
            </a:extLst>
          </p:cNvPr>
          <p:cNvSpPr txBox="1"/>
          <p:nvPr/>
        </p:nvSpPr>
        <p:spPr>
          <a:xfrm>
            <a:off x="6553200" y="34290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xmlns="" id="{7BA56857-6EED-4C75-B709-B35ECE345522}"/>
              </a:ext>
            </a:extLst>
          </p:cNvPr>
          <p:cNvSpPr txBox="1"/>
          <p:nvPr/>
        </p:nvSpPr>
        <p:spPr>
          <a:xfrm>
            <a:off x="6553200" y="3837764"/>
            <a:ext cx="5040086" cy="477054"/>
          </a:xfrm>
          <a:prstGeom prst="rect">
            <a:avLst/>
          </a:prstGeom>
          <a:noFill/>
        </p:spPr>
        <p:txBody>
          <a:bodyPr wrap="square" rtlCol="0">
            <a:spAutoFit/>
          </a:bodyPr>
          <a:lstStyle/>
          <a:p>
            <a:r>
              <a:rPr lang="en-US" sz="2500" dirty="0" smtClean="0">
                <a:latin typeface="Nunito Sans" panose="00000500000000000000" pitchFamily="2" charset="0"/>
              </a:rPr>
              <a:t>1 3 5 6 9</a:t>
            </a:r>
            <a:endParaRPr lang="en-US" sz="2500" dirty="0">
              <a:latin typeface="Nunito Sans" panose="00000500000000000000" pitchFamily="2" charset="0"/>
            </a:endParaRPr>
          </a:p>
        </p:txBody>
      </p:sp>
      <p:sp>
        <p:nvSpPr>
          <p:cNvPr id="16" name="Rectangle 15">
            <a:extLst>
              <a:ext uri="{FF2B5EF4-FFF2-40B4-BE49-F238E27FC236}">
                <a16:creationId xmlns:a16="http://schemas.microsoft.com/office/drawing/2014/main" xmlns=""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a16="http://schemas.microsoft.com/office/drawing/2014/main" xmlns=""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Program to </a:t>
            </a:r>
            <a:r>
              <a:rPr lang="en-US" sz="2500" dirty="0" smtClean="0">
                <a:latin typeface="Nunito Sans" panose="00000500000000000000" pitchFamily="2" charset="0"/>
              </a:rPr>
              <a:t>print the elements in ascending order using Bubble sort</a:t>
            </a:r>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9" name="TextBox 8">
            <a:extLst>
              <a:ext uri="{FF2B5EF4-FFF2-40B4-BE49-F238E27FC236}">
                <a16:creationId xmlns:a16="http://schemas.microsoft.com/office/drawing/2014/main" xmlns="" id="{BD9C2037-6B9B-492A-B198-CC2BC66F216F}"/>
              </a:ext>
            </a:extLst>
          </p:cNvPr>
          <p:cNvSpPr txBox="1"/>
          <p:nvPr/>
        </p:nvSpPr>
        <p:spPr>
          <a:xfrm>
            <a:off x="685800" y="3837764"/>
            <a:ext cx="5040086" cy="2785378"/>
          </a:xfrm>
          <a:prstGeom prst="rect">
            <a:avLst/>
          </a:prstGeom>
          <a:noFill/>
        </p:spPr>
        <p:txBody>
          <a:bodyPr wrap="square" rtlCol="0">
            <a:spAutoFit/>
          </a:bodyPr>
          <a:lstStyle/>
          <a:p>
            <a:r>
              <a:rPr lang="en-US" sz="2500" dirty="0">
                <a:latin typeface="Nunito Sans" panose="00000500000000000000" pitchFamily="2" charset="0"/>
              </a:rPr>
              <a:t>5</a:t>
            </a:r>
            <a:endParaRPr lang="en-US" sz="2500" dirty="0" smtClean="0">
              <a:latin typeface="Nunito Sans" panose="00000500000000000000" pitchFamily="2" charset="0"/>
            </a:endParaRPr>
          </a:p>
          <a:p>
            <a:r>
              <a:rPr lang="en-US" sz="2500" dirty="0" smtClean="0">
                <a:latin typeface="Nunito Sans" panose="00000500000000000000" pitchFamily="2" charset="0"/>
              </a:rPr>
              <a:t>6</a:t>
            </a:r>
          </a:p>
          <a:p>
            <a:r>
              <a:rPr lang="en-US" sz="2500" dirty="0" smtClean="0">
                <a:latin typeface="Nunito Sans" panose="00000500000000000000" pitchFamily="2" charset="0"/>
              </a:rPr>
              <a:t>3</a:t>
            </a:r>
          </a:p>
          <a:p>
            <a:r>
              <a:rPr lang="en-US" sz="2500" dirty="0" smtClean="0">
                <a:latin typeface="Nunito Sans" panose="00000500000000000000" pitchFamily="2" charset="0"/>
              </a:rPr>
              <a:t>5</a:t>
            </a:r>
          </a:p>
          <a:p>
            <a:r>
              <a:rPr lang="en-US" sz="2500" dirty="0" smtClean="0">
                <a:latin typeface="Nunito Sans" panose="00000500000000000000" pitchFamily="2" charset="0"/>
              </a:rPr>
              <a:t>1</a:t>
            </a:r>
          </a:p>
          <a:p>
            <a:r>
              <a:rPr lang="en-US" sz="2500" dirty="0">
                <a:latin typeface="Nunito Sans" panose="00000500000000000000" pitchFamily="2" charset="0"/>
              </a:rPr>
              <a:t>9</a:t>
            </a:r>
            <a:endParaRPr lang="en-US" sz="2500" dirty="0" smtClean="0">
              <a:latin typeface="Nunito Sans" panose="00000500000000000000" pitchFamily="2" charset="0"/>
            </a:endParaRPr>
          </a:p>
          <a:p>
            <a:endParaRPr lang="en-US" sz="2500" dirty="0">
              <a:latin typeface="Nunito Sans" panose="00000500000000000000" pitchFamily="2" charset="0"/>
            </a:endParaRPr>
          </a:p>
        </p:txBody>
      </p:sp>
    </p:spTree>
    <p:extLst>
      <p:ext uri="{BB962C8B-B14F-4D97-AF65-F5344CB8AC3E}">
        <p14:creationId xmlns:p14="http://schemas.microsoft.com/office/powerpoint/2010/main" val="3320871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err="1">
                <a:solidFill>
                  <a:schemeClr val="bg1"/>
                </a:solidFill>
                <a:latin typeface="Courier New" panose="02070309020205020404" pitchFamily="49" charset="0"/>
                <a:cs typeface="Courier New" panose="02070309020205020404" pitchFamily="49" charset="0"/>
              </a:rPr>
              <a:t>def</a:t>
            </a:r>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bubblesort</a:t>
            </a:r>
            <a:r>
              <a:rPr lang="en-IN" sz="2000" b="1" dirty="0">
                <a:solidFill>
                  <a:schemeClr val="bg1"/>
                </a:solidFill>
                <a:latin typeface="Courier New" panose="02070309020205020404" pitchFamily="49" charset="0"/>
                <a:cs typeface="Courier New" panose="02070309020205020404" pitchFamily="49" charset="0"/>
              </a:rPr>
              <a:t>(a, </a:t>
            </a:r>
            <a:r>
              <a:rPr lang="en-IN" sz="2000" b="1" dirty="0" smtClean="0">
                <a:solidFill>
                  <a:schemeClr val="bg1"/>
                </a:solidFill>
                <a:latin typeface="Courier New" panose="02070309020205020404" pitchFamily="49" charset="0"/>
                <a:cs typeface="Courier New" panose="02070309020205020404" pitchFamily="49" charset="0"/>
              </a:rPr>
              <a:t>n):</a:t>
            </a:r>
            <a:endParaRPr lang="en-IN" sz="2000" b="1" dirty="0">
              <a:solidFill>
                <a:schemeClr val="bg1"/>
              </a:solidFill>
              <a:latin typeface="Courier New" panose="02070309020205020404" pitchFamily="49" charset="0"/>
              <a:cs typeface="Courier New" panose="02070309020205020404" pitchFamily="49" charset="0"/>
            </a:endParaRPr>
          </a:p>
          <a:p>
            <a:r>
              <a:rPr lang="en-IN" sz="2000" b="1" dirty="0">
                <a:solidFill>
                  <a:schemeClr val="bg1"/>
                </a:solidFill>
                <a:latin typeface="Courier New" panose="02070309020205020404" pitchFamily="49" charset="0"/>
                <a:cs typeface="Courier New" panose="02070309020205020404" pitchFamily="49" charset="0"/>
              </a:rPr>
              <a:t>    for i in </a:t>
            </a:r>
            <a:r>
              <a:rPr lang="en-IN" sz="2000" b="1" dirty="0" smtClean="0">
                <a:solidFill>
                  <a:schemeClr val="bg1"/>
                </a:solidFill>
                <a:latin typeface="Courier New" panose="02070309020205020404" pitchFamily="49" charset="0"/>
                <a:cs typeface="Courier New" panose="02070309020205020404" pitchFamily="49" charset="0"/>
              </a:rPr>
              <a:t>range(n </a:t>
            </a:r>
            <a:r>
              <a:rPr lang="en-IN" sz="2000" b="1" dirty="0">
                <a:solidFill>
                  <a:schemeClr val="bg1"/>
                </a:solidFill>
                <a:latin typeface="Courier New" panose="02070309020205020404" pitchFamily="49" charset="0"/>
                <a:cs typeface="Courier New" panose="02070309020205020404" pitchFamily="49" charset="0"/>
              </a:rPr>
              <a:t>-1):</a:t>
            </a:r>
          </a:p>
          <a:p>
            <a:r>
              <a:rPr lang="en-IN" sz="2000" b="1" dirty="0">
                <a:solidFill>
                  <a:schemeClr val="bg1"/>
                </a:solidFill>
                <a:latin typeface="Courier New" panose="02070309020205020404" pitchFamily="49" charset="0"/>
                <a:cs typeface="Courier New" panose="02070309020205020404" pitchFamily="49" charset="0"/>
              </a:rPr>
              <a:t>        for j in </a:t>
            </a:r>
            <a:r>
              <a:rPr lang="en-IN" sz="2000" b="1" dirty="0" smtClean="0">
                <a:solidFill>
                  <a:schemeClr val="bg1"/>
                </a:solidFill>
                <a:latin typeface="Courier New" panose="02070309020205020404" pitchFamily="49" charset="0"/>
                <a:cs typeface="Courier New" panose="02070309020205020404" pitchFamily="49" charset="0"/>
              </a:rPr>
              <a:t>range(n </a:t>
            </a:r>
            <a:r>
              <a:rPr lang="en-IN" sz="2000" b="1" dirty="0">
                <a:solidFill>
                  <a:schemeClr val="bg1"/>
                </a:solidFill>
                <a:latin typeface="Courier New" panose="02070309020205020404" pitchFamily="49" charset="0"/>
                <a:cs typeface="Courier New" panose="02070309020205020404" pitchFamily="49" charset="0"/>
              </a:rPr>
              <a:t>- i - 1):</a:t>
            </a:r>
          </a:p>
          <a:p>
            <a:r>
              <a:rPr lang="en-IN" sz="2000" b="1" dirty="0">
                <a:solidFill>
                  <a:schemeClr val="bg1"/>
                </a:solidFill>
                <a:latin typeface="Courier New" panose="02070309020205020404" pitchFamily="49" charset="0"/>
                <a:cs typeface="Courier New" panose="02070309020205020404" pitchFamily="49" charset="0"/>
              </a:rPr>
              <a:t>            if(a[j] &gt; a[j + 1]):</a:t>
            </a:r>
          </a:p>
          <a:p>
            <a:r>
              <a:rPr lang="en-IN" sz="2000" b="1" dirty="0">
                <a:solidFill>
                  <a:schemeClr val="bg1"/>
                </a:solidFill>
                <a:latin typeface="Courier New" panose="02070309020205020404" pitchFamily="49" charset="0"/>
                <a:cs typeface="Courier New" panose="02070309020205020404" pitchFamily="49" charset="0"/>
              </a:rPr>
              <a:t>                 temp = a[j]</a:t>
            </a:r>
          </a:p>
          <a:p>
            <a:r>
              <a:rPr lang="en-IN" sz="2000" b="1" dirty="0">
                <a:solidFill>
                  <a:schemeClr val="bg1"/>
                </a:solidFill>
                <a:latin typeface="Courier New" panose="02070309020205020404" pitchFamily="49" charset="0"/>
                <a:cs typeface="Courier New" panose="02070309020205020404" pitchFamily="49" charset="0"/>
              </a:rPr>
              <a:t>                 a[j] = a[j + 1]</a:t>
            </a:r>
          </a:p>
          <a:p>
            <a:r>
              <a:rPr lang="en-IN" sz="2000" b="1" dirty="0">
                <a:solidFill>
                  <a:schemeClr val="bg1"/>
                </a:solidFill>
                <a:latin typeface="Courier New" panose="02070309020205020404" pitchFamily="49" charset="0"/>
                <a:cs typeface="Courier New" panose="02070309020205020404" pitchFamily="49" charset="0"/>
              </a:rPr>
              <a:t>                 a[j + 1] = temp</a:t>
            </a:r>
          </a:p>
          <a:p>
            <a:endParaRPr lang="en-IN" sz="2000" b="1" dirty="0">
              <a:solidFill>
                <a:schemeClr val="bg1"/>
              </a:solidFill>
              <a:latin typeface="Courier New" panose="02070309020205020404" pitchFamily="49" charset="0"/>
              <a:cs typeface="Courier New" panose="02070309020205020404" pitchFamily="49" charset="0"/>
            </a:endParaRPr>
          </a:p>
          <a:p>
            <a:r>
              <a:rPr lang="en-IN" sz="2000" b="1" dirty="0">
                <a:solidFill>
                  <a:schemeClr val="bg1"/>
                </a:solidFill>
                <a:latin typeface="Courier New" panose="02070309020205020404" pitchFamily="49" charset="0"/>
                <a:cs typeface="Courier New" panose="02070309020205020404" pitchFamily="49" charset="0"/>
              </a:rPr>
              <a:t>a = []</a:t>
            </a:r>
          </a:p>
          <a:p>
            <a:r>
              <a:rPr lang="en-IN" sz="2000" b="1" dirty="0" smtClean="0">
                <a:solidFill>
                  <a:schemeClr val="bg1"/>
                </a:solidFill>
                <a:latin typeface="Courier New" panose="02070309020205020404" pitchFamily="49" charset="0"/>
                <a:cs typeface="Courier New" panose="02070309020205020404" pitchFamily="49" charset="0"/>
              </a:rPr>
              <a:t>n </a:t>
            </a:r>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int</a:t>
            </a:r>
            <a:r>
              <a:rPr lang="en-IN" sz="2000" b="1" dirty="0">
                <a:solidFill>
                  <a:schemeClr val="bg1"/>
                </a:solidFill>
                <a:latin typeface="Courier New" panose="02070309020205020404" pitchFamily="49" charset="0"/>
                <a:cs typeface="Courier New" panose="02070309020205020404" pitchFamily="49" charset="0"/>
              </a:rPr>
              <a:t>(input())</a:t>
            </a:r>
          </a:p>
          <a:p>
            <a:r>
              <a:rPr lang="en-IN" sz="2000" b="1" dirty="0">
                <a:solidFill>
                  <a:schemeClr val="bg1"/>
                </a:solidFill>
                <a:latin typeface="Courier New" panose="02070309020205020404" pitchFamily="49" charset="0"/>
                <a:cs typeface="Courier New" panose="02070309020205020404" pitchFamily="49" charset="0"/>
              </a:rPr>
              <a:t>for i in </a:t>
            </a:r>
            <a:r>
              <a:rPr lang="en-IN" sz="2000" b="1" dirty="0" smtClean="0">
                <a:solidFill>
                  <a:schemeClr val="bg1"/>
                </a:solidFill>
                <a:latin typeface="Courier New" panose="02070309020205020404" pitchFamily="49" charset="0"/>
                <a:cs typeface="Courier New" panose="02070309020205020404" pitchFamily="49" charset="0"/>
              </a:rPr>
              <a:t>range(n):</a:t>
            </a:r>
            <a:endParaRPr lang="en-IN" sz="2000" b="1" dirty="0">
              <a:solidFill>
                <a:schemeClr val="bg1"/>
              </a:solidFill>
              <a:latin typeface="Courier New" panose="02070309020205020404" pitchFamily="49" charset="0"/>
              <a:cs typeface="Courier New" panose="02070309020205020404" pitchFamily="49" charset="0"/>
            </a:endParaRPr>
          </a:p>
          <a:p>
            <a:r>
              <a:rPr lang="en-IN" sz="2000" b="1" dirty="0">
                <a:solidFill>
                  <a:schemeClr val="bg1"/>
                </a:solidFill>
                <a:latin typeface="Courier New" panose="02070309020205020404" pitchFamily="49" charset="0"/>
                <a:cs typeface="Courier New" panose="02070309020205020404" pitchFamily="49" charset="0"/>
              </a:rPr>
              <a:t>    value = </a:t>
            </a:r>
            <a:r>
              <a:rPr lang="en-IN" sz="2000" b="1" dirty="0" err="1">
                <a:solidFill>
                  <a:schemeClr val="bg1"/>
                </a:solidFill>
                <a:latin typeface="Courier New" panose="02070309020205020404" pitchFamily="49" charset="0"/>
                <a:cs typeface="Courier New" panose="02070309020205020404" pitchFamily="49" charset="0"/>
              </a:rPr>
              <a:t>int</a:t>
            </a:r>
            <a:r>
              <a:rPr lang="en-IN" sz="2000" b="1" dirty="0">
                <a:solidFill>
                  <a:schemeClr val="bg1"/>
                </a:solidFill>
                <a:latin typeface="Courier New" panose="02070309020205020404" pitchFamily="49" charset="0"/>
                <a:cs typeface="Courier New" panose="02070309020205020404" pitchFamily="49" charset="0"/>
              </a:rPr>
              <a:t>(input())</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a.append</a:t>
            </a:r>
            <a:r>
              <a:rPr lang="en-IN" sz="2000" b="1" dirty="0">
                <a:solidFill>
                  <a:schemeClr val="bg1"/>
                </a:solidFill>
                <a:latin typeface="Courier New" panose="02070309020205020404" pitchFamily="49" charset="0"/>
                <a:cs typeface="Courier New" panose="02070309020205020404" pitchFamily="49" charset="0"/>
              </a:rPr>
              <a:t>(value)</a:t>
            </a:r>
          </a:p>
          <a:p>
            <a:endParaRPr lang="en-IN" sz="2000" b="1" dirty="0">
              <a:solidFill>
                <a:schemeClr val="bg1"/>
              </a:solidFill>
              <a:latin typeface="Courier New" panose="02070309020205020404" pitchFamily="49" charset="0"/>
              <a:cs typeface="Courier New" panose="02070309020205020404" pitchFamily="49" charset="0"/>
            </a:endParaRPr>
          </a:p>
          <a:p>
            <a:r>
              <a:rPr lang="en-IN" sz="2000" b="1" dirty="0" err="1">
                <a:solidFill>
                  <a:schemeClr val="bg1"/>
                </a:solidFill>
                <a:latin typeface="Courier New" panose="02070309020205020404" pitchFamily="49" charset="0"/>
                <a:cs typeface="Courier New" panose="02070309020205020404" pitchFamily="49" charset="0"/>
              </a:rPr>
              <a:t>bubblesort</a:t>
            </a:r>
            <a:r>
              <a:rPr lang="en-IN" sz="2000" b="1" dirty="0">
                <a:solidFill>
                  <a:schemeClr val="bg1"/>
                </a:solidFill>
                <a:latin typeface="Courier New" panose="02070309020205020404" pitchFamily="49" charset="0"/>
                <a:cs typeface="Courier New" panose="02070309020205020404" pitchFamily="49" charset="0"/>
              </a:rPr>
              <a:t>(a, </a:t>
            </a:r>
            <a:r>
              <a:rPr lang="en-IN" sz="2000" b="1" dirty="0" smtClean="0">
                <a:solidFill>
                  <a:schemeClr val="bg1"/>
                </a:solidFill>
                <a:latin typeface="Courier New" panose="02070309020205020404" pitchFamily="49" charset="0"/>
                <a:cs typeface="Courier New" panose="02070309020205020404" pitchFamily="49" charset="0"/>
              </a:rPr>
              <a:t>n)</a:t>
            </a:r>
            <a:endParaRPr lang="en-IN" sz="2000" b="1" dirty="0">
              <a:solidFill>
                <a:schemeClr val="bg1"/>
              </a:solidFill>
              <a:latin typeface="Courier New" panose="02070309020205020404" pitchFamily="49" charset="0"/>
              <a:cs typeface="Courier New" panose="02070309020205020404" pitchFamily="49" charset="0"/>
            </a:endParaRPr>
          </a:p>
          <a:p>
            <a:r>
              <a:rPr lang="en-IN" sz="2000" b="1" dirty="0">
                <a:solidFill>
                  <a:schemeClr val="bg1"/>
                </a:solidFill>
                <a:latin typeface="Courier New" panose="02070309020205020404" pitchFamily="49" charset="0"/>
                <a:cs typeface="Courier New" panose="02070309020205020404" pitchFamily="49" charset="0"/>
              </a:rPr>
              <a:t>print(a)</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86260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12F8620D-ACA5-4154-9CD4-FEE085EEB036}"/>
              </a:ext>
            </a:extLst>
          </p:cNvPr>
          <p:cNvSpPr txBox="1"/>
          <p:nvPr/>
        </p:nvSpPr>
        <p:spPr>
          <a:xfrm>
            <a:off x="598714" y="818821"/>
            <a:ext cx="11285500" cy="784830"/>
          </a:xfrm>
          <a:prstGeom prst="rect">
            <a:avLst/>
          </a:prstGeom>
          <a:noFill/>
        </p:spPr>
        <p:txBody>
          <a:bodyPr wrap="square" rtlCol="0">
            <a:spAutoFit/>
          </a:bodyPr>
          <a:lstStyle/>
          <a:p>
            <a:r>
              <a:rPr lang="en-US" sz="4500" b="1" dirty="0" smtClean="0">
                <a:latin typeface="Nunito Sans" panose="00000500000000000000" pitchFamily="2" charset="0"/>
              </a:rPr>
              <a:t>Insertion Sort</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sp>
        <p:nvSpPr>
          <p:cNvPr id="8" name="TextBox 7">
            <a:extLst>
              <a:ext uri="{FF2B5EF4-FFF2-40B4-BE49-F238E27FC236}">
                <a16:creationId xmlns:a16="http://schemas.microsoft.com/office/drawing/2014/main" xmlns="" id="{27E0DB8F-9B5F-4B8C-8D1F-BA48621F517E}"/>
              </a:ext>
            </a:extLst>
          </p:cNvPr>
          <p:cNvSpPr txBox="1"/>
          <p:nvPr/>
        </p:nvSpPr>
        <p:spPr>
          <a:xfrm>
            <a:off x="631844" y="1553993"/>
            <a:ext cx="10950806" cy="119840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500" dirty="0">
                <a:latin typeface="Nunito Sans" panose="00000500000000000000" pitchFamily="2" charset="0"/>
              </a:rPr>
              <a:t>Insertion sort is a simple sorting algorithm that builds the final sorted </a:t>
            </a:r>
            <a:r>
              <a:rPr lang="en-IN" sz="2500" dirty="0" smtClean="0">
                <a:latin typeface="Nunito Sans" panose="00000500000000000000" pitchFamily="2" charset="0"/>
              </a:rPr>
              <a:t>array </a:t>
            </a:r>
            <a:r>
              <a:rPr lang="en-IN" sz="2500" dirty="0">
                <a:latin typeface="Nunito Sans" panose="00000500000000000000" pitchFamily="2" charset="0"/>
              </a:rPr>
              <a:t>one item at a </a:t>
            </a:r>
            <a:r>
              <a:rPr lang="en-IN" sz="2500" dirty="0" smtClean="0">
                <a:latin typeface="Nunito Sans" panose="00000500000000000000" pitchFamily="2" charset="0"/>
              </a:rPr>
              <a:t>time.</a:t>
            </a:r>
          </a:p>
        </p:txBody>
      </p:sp>
    </p:spTree>
    <p:extLst>
      <p:ext uri="{BB962C8B-B14F-4D97-AF65-F5344CB8AC3E}">
        <p14:creationId xmlns:p14="http://schemas.microsoft.com/office/powerpoint/2010/main" val="269500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4D3C6A22-10DC-4F3C-B084-234422ABF7AC}"/>
              </a:ext>
            </a:extLst>
          </p:cNvPr>
          <p:cNvSpPr txBox="1"/>
          <p:nvPr/>
        </p:nvSpPr>
        <p:spPr>
          <a:xfrm>
            <a:off x="598714" y="34290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a16="http://schemas.microsoft.com/office/drawing/2014/main" xmlns="" id="{46523B0F-AEEE-4ACA-B4C4-0A56864A83DD}"/>
              </a:ext>
            </a:extLst>
          </p:cNvPr>
          <p:cNvSpPr txBox="1"/>
          <p:nvPr/>
        </p:nvSpPr>
        <p:spPr>
          <a:xfrm>
            <a:off x="6553200" y="34290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xmlns="" id="{7BA56857-6EED-4C75-B709-B35ECE345522}"/>
              </a:ext>
            </a:extLst>
          </p:cNvPr>
          <p:cNvSpPr txBox="1"/>
          <p:nvPr/>
        </p:nvSpPr>
        <p:spPr>
          <a:xfrm>
            <a:off x="6553200" y="3837764"/>
            <a:ext cx="5040086" cy="477054"/>
          </a:xfrm>
          <a:prstGeom prst="rect">
            <a:avLst/>
          </a:prstGeom>
          <a:noFill/>
        </p:spPr>
        <p:txBody>
          <a:bodyPr wrap="square" rtlCol="0">
            <a:spAutoFit/>
          </a:bodyPr>
          <a:lstStyle/>
          <a:p>
            <a:r>
              <a:rPr lang="en-US" sz="2500" dirty="0" smtClean="0">
                <a:latin typeface="Nunito Sans" panose="00000500000000000000" pitchFamily="2" charset="0"/>
              </a:rPr>
              <a:t>8 10 12</a:t>
            </a:r>
            <a:endParaRPr lang="en-US" sz="2500" dirty="0">
              <a:latin typeface="Nunito Sans" panose="00000500000000000000" pitchFamily="2" charset="0"/>
            </a:endParaRPr>
          </a:p>
        </p:txBody>
      </p:sp>
      <p:sp>
        <p:nvSpPr>
          <p:cNvPr id="16" name="Rectangle 15">
            <a:extLst>
              <a:ext uri="{FF2B5EF4-FFF2-40B4-BE49-F238E27FC236}">
                <a16:creationId xmlns:a16="http://schemas.microsoft.com/office/drawing/2014/main" xmlns=""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a16="http://schemas.microsoft.com/office/drawing/2014/main" xmlns=""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Program to </a:t>
            </a:r>
            <a:r>
              <a:rPr lang="en-US" sz="2500" dirty="0" smtClean="0">
                <a:latin typeface="Nunito Sans" panose="00000500000000000000" pitchFamily="2" charset="0"/>
              </a:rPr>
              <a:t>print the elements in ascending order using Insertion sort</a:t>
            </a:r>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9" name="TextBox 8">
            <a:extLst>
              <a:ext uri="{FF2B5EF4-FFF2-40B4-BE49-F238E27FC236}">
                <a16:creationId xmlns:a16="http://schemas.microsoft.com/office/drawing/2014/main" xmlns="" id="{BD9C2037-6B9B-492A-B198-CC2BC66F216F}"/>
              </a:ext>
            </a:extLst>
          </p:cNvPr>
          <p:cNvSpPr txBox="1"/>
          <p:nvPr/>
        </p:nvSpPr>
        <p:spPr>
          <a:xfrm>
            <a:off x="685800" y="3837764"/>
            <a:ext cx="5040086" cy="1631216"/>
          </a:xfrm>
          <a:prstGeom prst="rect">
            <a:avLst/>
          </a:prstGeom>
          <a:noFill/>
        </p:spPr>
        <p:txBody>
          <a:bodyPr wrap="square" rtlCol="0">
            <a:spAutoFit/>
          </a:bodyPr>
          <a:lstStyle/>
          <a:p>
            <a:r>
              <a:rPr lang="en-US" sz="2500" dirty="0" smtClean="0">
                <a:latin typeface="Nunito Sans" panose="00000500000000000000" pitchFamily="2" charset="0"/>
              </a:rPr>
              <a:t>3</a:t>
            </a:r>
          </a:p>
          <a:p>
            <a:r>
              <a:rPr lang="en-US" sz="2500" dirty="0" smtClean="0">
                <a:latin typeface="Nunito Sans" panose="00000500000000000000" pitchFamily="2" charset="0"/>
              </a:rPr>
              <a:t>12</a:t>
            </a:r>
          </a:p>
          <a:p>
            <a:r>
              <a:rPr lang="en-US" sz="2500" dirty="0" smtClean="0">
                <a:latin typeface="Nunito Sans" panose="00000500000000000000" pitchFamily="2" charset="0"/>
              </a:rPr>
              <a:t>10</a:t>
            </a:r>
          </a:p>
          <a:p>
            <a:r>
              <a:rPr lang="en-US" sz="2500" dirty="0">
                <a:latin typeface="Nunito Sans" panose="00000500000000000000" pitchFamily="2" charset="0"/>
              </a:rPr>
              <a:t>8</a:t>
            </a:r>
          </a:p>
        </p:txBody>
      </p:sp>
    </p:spTree>
    <p:extLst>
      <p:ext uri="{BB962C8B-B14F-4D97-AF65-F5344CB8AC3E}">
        <p14:creationId xmlns:p14="http://schemas.microsoft.com/office/powerpoint/2010/main" val="3714767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err="1">
                <a:solidFill>
                  <a:schemeClr val="bg1"/>
                </a:solidFill>
                <a:latin typeface="Courier New" panose="02070309020205020404" pitchFamily="49" charset="0"/>
                <a:cs typeface="Courier New" panose="02070309020205020404" pitchFamily="49" charset="0"/>
              </a:rPr>
              <a:t>def</a:t>
            </a:r>
            <a:r>
              <a:rPr lang="en-IN" sz="2000" b="1" dirty="0">
                <a:solidFill>
                  <a:schemeClr val="bg1"/>
                </a:solidFill>
                <a:latin typeface="Courier New" panose="02070309020205020404" pitchFamily="49" charset="0"/>
                <a:cs typeface="Courier New" panose="02070309020205020404" pitchFamily="49" charset="0"/>
              </a:rPr>
              <a:t> </a:t>
            </a:r>
            <a:r>
              <a:rPr lang="en-IN" sz="2000" b="1" dirty="0" err="1" smtClean="0">
                <a:solidFill>
                  <a:schemeClr val="bg1"/>
                </a:solidFill>
                <a:latin typeface="Courier New" panose="02070309020205020404" pitchFamily="49" charset="0"/>
                <a:cs typeface="Courier New" panose="02070309020205020404" pitchFamily="49" charset="0"/>
              </a:rPr>
              <a:t>insertion_sort</a:t>
            </a:r>
            <a:r>
              <a:rPr lang="en-IN" sz="2000" b="1" dirty="0" smtClean="0">
                <a:solidFill>
                  <a:schemeClr val="bg1"/>
                </a:solidFill>
                <a:latin typeface="Courier New" panose="02070309020205020404" pitchFamily="49" charset="0"/>
                <a:cs typeface="Courier New" panose="02070309020205020404" pitchFamily="49" charset="0"/>
              </a:rPr>
              <a:t>(l):</a:t>
            </a:r>
            <a:endParaRPr lang="en-IN" sz="2000" b="1" dirty="0">
              <a:solidFill>
                <a:schemeClr val="bg1"/>
              </a:solidFill>
              <a:latin typeface="Courier New" panose="02070309020205020404" pitchFamily="49" charset="0"/>
              <a:cs typeface="Courier New" panose="02070309020205020404" pitchFamily="49" charset="0"/>
            </a:endParaRPr>
          </a:p>
          <a:p>
            <a:r>
              <a:rPr lang="en-IN" sz="2000" b="1" dirty="0">
                <a:solidFill>
                  <a:schemeClr val="bg1"/>
                </a:solidFill>
                <a:latin typeface="Courier New" panose="02070309020205020404" pitchFamily="49" charset="0"/>
                <a:cs typeface="Courier New" panose="02070309020205020404" pitchFamily="49" charset="0"/>
              </a:rPr>
              <a:t>    for i in range(1, </a:t>
            </a:r>
            <a:r>
              <a:rPr lang="en-IN" sz="2000" b="1" dirty="0" err="1" smtClean="0">
                <a:solidFill>
                  <a:schemeClr val="bg1"/>
                </a:solidFill>
                <a:latin typeface="Courier New" panose="02070309020205020404" pitchFamily="49" charset="0"/>
                <a:cs typeface="Courier New" panose="02070309020205020404" pitchFamily="49" charset="0"/>
              </a:rPr>
              <a:t>len</a:t>
            </a:r>
            <a:r>
              <a:rPr lang="en-IN" sz="2000" b="1" dirty="0" smtClean="0">
                <a:solidFill>
                  <a:schemeClr val="bg1"/>
                </a:solidFill>
                <a:latin typeface="Courier New" panose="02070309020205020404" pitchFamily="49" charset="0"/>
                <a:cs typeface="Courier New" panose="02070309020205020404" pitchFamily="49" charset="0"/>
              </a:rPr>
              <a:t>(l)):</a:t>
            </a:r>
            <a:endParaRPr lang="en-IN" sz="2000" b="1" dirty="0">
              <a:solidFill>
                <a:schemeClr val="bg1"/>
              </a:solidFill>
              <a:latin typeface="Courier New" panose="02070309020205020404" pitchFamily="49" charset="0"/>
              <a:cs typeface="Courier New" panose="02070309020205020404" pitchFamily="49" charset="0"/>
            </a:endParaRPr>
          </a:p>
          <a:p>
            <a:r>
              <a:rPr lang="en-IN" sz="2000" b="1" dirty="0">
                <a:solidFill>
                  <a:schemeClr val="bg1"/>
                </a:solidFill>
                <a:latin typeface="Courier New" panose="02070309020205020404" pitchFamily="49" charset="0"/>
                <a:cs typeface="Courier New" panose="02070309020205020404" pitchFamily="49" charset="0"/>
              </a:rPr>
              <a:t>        temp = </a:t>
            </a:r>
            <a:r>
              <a:rPr lang="en-IN" sz="2000" b="1" dirty="0" smtClean="0">
                <a:solidFill>
                  <a:schemeClr val="bg1"/>
                </a:solidFill>
                <a:latin typeface="Courier New" panose="02070309020205020404" pitchFamily="49" charset="0"/>
                <a:cs typeface="Courier New" panose="02070309020205020404" pitchFamily="49" charset="0"/>
              </a:rPr>
              <a:t>l[i</a:t>
            </a:r>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j = </a:t>
            </a:r>
            <a:r>
              <a:rPr lang="en-IN" sz="2000" b="1" dirty="0" err="1">
                <a:solidFill>
                  <a:schemeClr val="bg1"/>
                </a:solidFill>
                <a:latin typeface="Courier New" panose="02070309020205020404" pitchFamily="49" charset="0"/>
                <a:cs typeface="Courier New" panose="02070309020205020404" pitchFamily="49" charset="0"/>
              </a:rPr>
              <a:t>i</a:t>
            </a:r>
            <a:r>
              <a:rPr lang="en-IN" sz="2000" b="1" dirty="0">
                <a:solidFill>
                  <a:schemeClr val="bg1"/>
                </a:solidFill>
                <a:latin typeface="Courier New" panose="02070309020205020404" pitchFamily="49" charset="0"/>
                <a:cs typeface="Courier New" panose="02070309020205020404" pitchFamily="49" charset="0"/>
              </a:rPr>
              <a:t> - 1</a:t>
            </a:r>
          </a:p>
          <a:p>
            <a:r>
              <a:rPr lang="en-IN" sz="2000" b="1" dirty="0">
                <a:solidFill>
                  <a:schemeClr val="bg1"/>
                </a:solidFill>
                <a:latin typeface="Courier New" panose="02070309020205020404" pitchFamily="49" charset="0"/>
                <a:cs typeface="Courier New" panose="02070309020205020404" pitchFamily="49" charset="0"/>
              </a:rPr>
              <a:t>        while (j &gt;= 0 and temp &lt; </a:t>
            </a:r>
            <a:r>
              <a:rPr lang="en-IN" sz="2000" b="1" dirty="0" smtClean="0">
                <a:solidFill>
                  <a:schemeClr val="bg1"/>
                </a:solidFill>
                <a:latin typeface="Courier New" panose="02070309020205020404" pitchFamily="49" charset="0"/>
                <a:cs typeface="Courier New" panose="02070309020205020404" pitchFamily="49" charset="0"/>
              </a:rPr>
              <a:t>l[j</a:t>
            </a:r>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smtClean="0">
                <a:solidFill>
                  <a:schemeClr val="bg1"/>
                </a:solidFill>
                <a:latin typeface="Courier New" panose="02070309020205020404" pitchFamily="49" charset="0"/>
                <a:cs typeface="Courier New" panose="02070309020205020404" pitchFamily="49" charset="0"/>
              </a:rPr>
              <a:t>l[j </a:t>
            </a:r>
            <a:r>
              <a:rPr lang="en-IN" sz="2000" b="1" dirty="0">
                <a:solidFill>
                  <a:schemeClr val="bg1"/>
                </a:solidFill>
                <a:latin typeface="Courier New" panose="02070309020205020404" pitchFamily="49" charset="0"/>
                <a:cs typeface="Courier New" panose="02070309020205020404" pitchFamily="49" charset="0"/>
              </a:rPr>
              <a:t>+ 1] = </a:t>
            </a:r>
            <a:r>
              <a:rPr lang="en-IN" sz="2000" b="1" dirty="0" smtClean="0">
                <a:solidFill>
                  <a:schemeClr val="bg1"/>
                </a:solidFill>
                <a:latin typeface="Courier New" panose="02070309020205020404" pitchFamily="49" charset="0"/>
                <a:cs typeface="Courier New" panose="02070309020205020404" pitchFamily="49" charset="0"/>
              </a:rPr>
              <a:t>l[j</a:t>
            </a:r>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j = j - 1</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smtClean="0">
                <a:solidFill>
                  <a:schemeClr val="bg1"/>
                </a:solidFill>
                <a:latin typeface="Courier New" panose="02070309020205020404" pitchFamily="49" charset="0"/>
                <a:cs typeface="Courier New" panose="02070309020205020404" pitchFamily="49" charset="0"/>
              </a:rPr>
              <a:t>l[j </a:t>
            </a:r>
            <a:r>
              <a:rPr lang="en-IN" sz="2000" b="1" dirty="0">
                <a:solidFill>
                  <a:schemeClr val="bg1"/>
                </a:solidFill>
                <a:latin typeface="Courier New" panose="02070309020205020404" pitchFamily="49" charset="0"/>
                <a:cs typeface="Courier New" panose="02070309020205020404" pitchFamily="49" charset="0"/>
              </a:rPr>
              <a:t>+ 1] = temp</a:t>
            </a:r>
          </a:p>
          <a:p>
            <a:r>
              <a:rPr lang="en-IN" sz="2000" b="1" dirty="0">
                <a:solidFill>
                  <a:schemeClr val="bg1"/>
                </a:solidFill>
                <a:latin typeface="Courier New" panose="02070309020205020404" pitchFamily="49" charset="0"/>
                <a:cs typeface="Courier New" panose="02070309020205020404" pitchFamily="49" charset="0"/>
              </a:rPr>
              <a:t> </a:t>
            </a:r>
          </a:p>
          <a:p>
            <a:r>
              <a:rPr lang="en-IN" sz="2000" b="1" dirty="0" smtClean="0">
                <a:solidFill>
                  <a:schemeClr val="bg1"/>
                </a:solidFill>
                <a:latin typeface="Courier New" panose="02070309020205020404" pitchFamily="49" charset="0"/>
                <a:cs typeface="Courier New" panose="02070309020205020404" pitchFamily="49" charset="0"/>
              </a:rPr>
              <a:t>l </a:t>
            </a:r>
            <a:r>
              <a:rPr lang="en-IN" sz="2000" b="1" dirty="0">
                <a:solidFill>
                  <a:schemeClr val="bg1"/>
                </a:solidFill>
                <a:latin typeface="Courier New" panose="02070309020205020404" pitchFamily="49" charset="0"/>
                <a:cs typeface="Courier New" panose="02070309020205020404" pitchFamily="49" charset="0"/>
              </a:rPr>
              <a:t>= []</a:t>
            </a:r>
          </a:p>
          <a:p>
            <a:r>
              <a:rPr lang="en-IN" sz="2000" b="1" dirty="0" smtClean="0">
                <a:solidFill>
                  <a:schemeClr val="bg1"/>
                </a:solidFill>
                <a:latin typeface="Courier New" panose="02070309020205020404" pitchFamily="49" charset="0"/>
                <a:cs typeface="Courier New" panose="02070309020205020404" pitchFamily="49" charset="0"/>
              </a:rPr>
              <a:t>n </a:t>
            </a:r>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int</a:t>
            </a:r>
            <a:r>
              <a:rPr lang="en-IN" sz="2000" b="1" dirty="0">
                <a:solidFill>
                  <a:schemeClr val="bg1"/>
                </a:solidFill>
                <a:latin typeface="Courier New" panose="02070309020205020404" pitchFamily="49" charset="0"/>
                <a:cs typeface="Courier New" panose="02070309020205020404" pitchFamily="49" charset="0"/>
              </a:rPr>
              <a:t>(input())</a:t>
            </a:r>
          </a:p>
          <a:p>
            <a:r>
              <a:rPr lang="en-IN" sz="2000" b="1" dirty="0">
                <a:solidFill>
                  <a:schemeClr val="bg1"/>
                </a:solidFill>
                <a:latin typeface="Courier New" panose="02070309020205020404" pitchFamily="49" charset="0"/>
                <a:cs typeface="Courier New" panose="02070309020205020404" pitchFamily="49" charset="0"/>
              </a:rPr>
              <a:t>for i in range(1, </a:t>
            </a:r>
            <a:r>
              <a:rPr lang="en-IN" sz="2000" b="1" dirty="0" smtClean="0">
                <a:solidFill>
                  <a:schemeClr val="bg1"/>
                </a:solidFill>
                <a:latin typeface="Courier New" panose="02070309020205020404" pitchFamily="49" charset="0"/>
                <a:cs typeface="Courier New" panose="02070309020205020404" pitchFamily="49" charset="0"/>
              </a:rPr>
              <a:t>n </a:t>
            </a:r>
            <a:r>
              <a:rPr lang="en-IN" sz="2000" b="1" dirty="0">
                <a:solidFill>
                  <a:schemeClr val="bg1"/>
                </a:solidFill>
                <a:latin typeface="Courier New" panose="02070309020205020404" pitchFamily="49" charset="0"/>
                <a:cs typeface="Courier New" panose="02070309020205020404" pitchFamily="49" charset="0"/>
              </a:rPr>
              <a:t>+ 1):</a:t>
            </a:r>
          </a:p>
          <a:p>
            <a:r>
              <a:rPr lang="en-IN" sz="2000" b="1" dirty="0">
                <a:solidFill>
                  <a:schemeClr val="bg1"/>
                </a:solidFill>
                <a:latin typeface="Courier New" panose="02070309020205020404" pitchFamily="49" charset="0"/>
                <a:cs typeface="Courier New" panose="02070309020205020404" pitchFamily="49" charset="0"/>
              </a:rPr>
              <a:t>    value = </a:t>
            </a:r>
            <a:r>
              <a:rPr lang="en-IN" sz="2000" b="1" dirty="0" err="1">
                <a:solidFill>
                  <a:schemeClr val="bg1"/>
                </a:solidFill>
                <a:latin typeface="Courier New" panose="02070309020205020404" pitchFamily="49" charset="0"/>
                <a:cs typeface="Courier New" panose="02070309020205020404" pitchFamily="49" charset="0"/>
              </a:rPr>
              <a:t>int</a:t>
            </a:r>
            <a:r>
              <a:rPr lang="en-IN" sz="2000" b="1" dirty="0">
                <a:solidFill>
                  <a:schemeClr val="bg1"/>
                </a:solidFill>
                <a:latin typeface="Courier New" panose="02070309020205020404" pitchFamily="49" charset="0"/>
                <a:cs typeface="Courier New" panose="02070309020205020404" pitchFamily="49" charset="0"/>
              </a:rPr>
              <a:t>(input())</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smtClean="0">
                <a:solidFill>
                  <a:schemeClr val="bg1"/>
                </a:solidFill>
                <a:latin typeface="Courier New" panose="02070309020205020404" pitchFamily="49" charset="0"/>
                <a:cs typeface="Courier New" panose="02070309020205020404" pitchFamily="49" charset="0"/>
              </a:rPr>
              <a:t>l.append</a:t>
            </a:r>
            <a:r>
              <a:rPr lang="en-IN" sz="2000" b="1" dirty="0" smtClean="0">
                <a:solidFill>
                  <a:schemeClr val="bg1"/>
                </a:solidFill>
                <a:latin typeface="Courier New" panose="02070309020205020404" pitchFamily="49" charset="0"/>
                <a:cs typeface="Courier New" panose="02070309020205020404" pitchFamily="49" charset="0"/>
              </a:rPr>
              <a:t>(value</a:t>
            </a:r>
            <a:r>
              <a:rPr lang="en-IN" sz="2000" b="1" dirty="0">
                <a:solidFill>
                  <a:schemeClr val="bg1"/>
                </a:solidFill>
                <a:latin typeface="Courier New" panose="02070309020205020404" pitchFamily="49" charset="0"/>
                <a:cs typeface="Courier New" panose="02070309020205020404" pitchFamily="49" charset="0"/>
              </a:rPr>
              <a:t>)</a:t>
            </a:r>
          </a:p>
          <a:p>
            <a:r>
              <a:rPr lang="en-IN" sz="2000" b="1" dirty="0" err="1" smtClean="0">
                <a:solidFill>
                  <a:schemeClr val="bg1"/>
                </a:solidFill>
                <a:latin typeface="Courier New" panose="02070309020205020404" pitchFamily="49" charset="0"/>
                <a:cs typeface="Courier New" panose="02070309020205020404" pitchFamily="49" charset="0"/>
              </a:rPr>
              <a:t>insertion_sort</a:t>
            </a:r>
            <a:r>
              <a:rPr lang="en-IN" sz="2000" b="1" dirty="0" smtClean="0">
                <a:solidFill>
                  <a:schemeClr val="bg1"/>
                </a:solidFill>
                <a:latin typeface="Courier New" panose="02070309020205020404" pitchFamily="49" charset="0"/>
                <a:cs typeface="Courier New" panose="02070309020205020404" pitchFamily="49" charset="0"/>
              </a:rPr>
              <a:t>(l)</a:t>
            </a:r>
            <a:endParaRPr lang="en-IN" sz="2000" b="1" dirty="0">
              <a:solidFill>
                <a:schemeClr val="bg1"/>
              </a:solidFill>
              <a:latin typeface="Courier New" panose="02070309020205020404" pitchFamily="49" charset="0"/>
              <a:cs typeface="Courier New" panose="02070309020205020404" pitchFamily="49" charset="0"/>
            </a:endParaRPr>
          </a:p>
          <a:p>
            <a:r>
              <a:rPr lang="en-IN" sz="2000" b="1" dirty="0" smtClean="0">
                <a:solidFill>
                  <a:schemeClr val="bg1"/>
                </a:solidFill>
                <a:latin typeface="Courier New" panose="02070309020205020404" pitchFamily="49" charset="0"/>
                <a:cs typeface="Courier New" panose="02070309020205020404" pitchFamily="49" charset="0"/>
              </a:rPr>
              <a:t>print(l)</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33680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12F8620D-ACA5-4154-9CD4-FEE085EEB036}"/>
              </a:ext>
            </a:extLst>
          </p:cNvPr>
          <p:cNvSpPr txBox="1"/>
          <p:nvPr/>
        </p:nvSpPr>
        <p:spPr>
          <a:xfrm>
            <a:off x="598714" y="818821"/>
            <a:ext cx="11285500" cy="784830"/>
          </a:xfrm>
          <a:prstGeom prst="rect">
            <a:avLst/>
          </a:prstGeom>
          <a:noFill/>
        </p:spPr>
        <p:txBody>
          <a:bodyPr wrap="square" rtlCol="0">
            <a:spAutoFit/>
          </a:bodyPr>
          <a:lstStyle/>
          <a:p>
            <a:r>
              <a:rPr lang="en-US" sz="4500" b="1" dirty="0" smtClean="0">
                <a:latin typeface="Nunito Sans" panose="00000500000000000000" pitchFamily="2" charset="0"/>
              </a:rPr>
              <a:t>Quick Sort</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sp>
        <p:nvSpPr>
          <p:cNvPr id="8" name="TextBox 7">
            <a:extLst>
              <a:ext uri="{FF2B5EF4-FFF2-40B4-BE49-F238E27FC236}">
                <a16:creationId xmlns:a16="http://schemas.microsoft.com/office/drawing/2014/main" xmlns="" id="{27E0DB8F-9B5F-4B8C-8D1F-BA48621F517E}"/>
              </a:ext>
            </a:extLst>
          </p:cNvPr>
          <p:cNvSpPr txBox="1"/>
          <p:nvPr/>
        </p:nvSpPr>
        <p:spPr>
          <a:xfrm>
            <a:off x="631844" y="1553993"/>
            <a:ext cx="10950806" cy="182357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500" dirty="0" err="1" smtClean="0">
                <a:latin typeface="Nunito Sans" panose="00000500000000000000" pitchFamily="2" charset="0"/>
              </a:rPr>
              <a:t>QuickSort</a:t>
            </a:r>
            <a:r>
              <a:rPr lang="en-IN" sz="2500" dirty="0" smtClean="0">
                <a:latin typeface="Nunito Sans" panose="00000500000000000000" pitchFamily="2" charset="0"/>
              </a:rPr>
              <a:t> </a:t>
            </a:r>
            <a:r>
              <a:rPr lang="en-IN" sz="2500" dirty="0">
                <a:latin typeface="Nunito Sans" panose="00000500000000000000" pitchFamily="2" charset="0"/>
              </a:rPr>
              <a:t>is a Divide and Conquer algorithm</a:t>
            </a:r>
            <a:r>
              <a:rPr lang="en-IN" sz="2500" dirty="0" smtClean="0">
                <a:latin typeface="Nunito Sans" panose="00000500000000000000" pitchFamily="2" charset="0"/>
              </a:rPr>
              <a:t>.</a:t>
            </a:r>
          </a:p>
          <a:p>
            <a:pPr marL="342900" indent="-342900">
              <a:lnSpc>
                <a:spcPct val="150000"/>
              </a:lnSpc>
              <a:buFont typeface="Arial" panose="020B0604020202020204" pitchFamily="34" charset="0"/>
              <a:buChar char="•"/>
            </a:pPr>
            <a:r>
              <a:rPr lang="en-IN" sz="2500" dirty="0" smtClean="0">
                <a:latin typeface="Nunito Sans" panose="00000500000000000000" pitchFamily="2" charset="0"/>
              </a:rPr>
              <a:t>It </a:t>
            </a:r>
            <a:r>
              <a:rPr lang="en-IN" sz="2500" dirty="0">
                <a:latin typeface="Nunito Sans" panose="00000500000000000000" pitchFamily="2" charset="0"/>
              </a:rPr>
              <a:t>picks an element as pivot and partitions the given array around the picked pivot. </a:t>
            </a:r>
            <a:endParaRPr lang="en-IN" sz="2500" dirty="0" smtClean="0">
              <a:latin typeface="Nunito Sans" panose="00000500000000000000" pitchFamily="2" charset="0"/>
            </a:endParaRPr>
          </a:p>
        </p:txBody>
      </p:sp>
    </p:spTree>
    <p:extLst>
      <p:ext uri="{BB962C8B-B14F-4D97-AF65-F5344CB8AC3E}">
        <p14:creationId xmlns:p14="http://schemas.microsoft.com/office/powerpoint/2010/main" val="130020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Sorting</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12F8620D-ACA5-4154-9CD4-FEE085EEB036}"/>
              </a:ext>
            </a:extLst>
          </p:cNvPr>
          <p:cNvSpPr txBox="1"/>
          <p:nvPr/>
        </p:nvSpPr>
        <p:spPr>
          <a:xfrm>
            <a:off x="598714" y="818821"/>
            <a:ext cx="11285500" cy="784830"/>
          </a:xfrm>
          <a:prstGeom prst="rect">
            <a:avLst/>
          </a:prstGeom>
          <a:noFill/>
        </p:spPr>
        <p:txBody>
          <a:bodyPr wrap="square" rtlCol="0">
            <a:spAutoFit/>
          </a:bodyPr>
          <a:lstStyle/>
          <a:p>
            <a:r>
              <a:rPr lang="en-US" sz="4500" b="1" dirty="0" smtClean="0">
                <a:latin typeface="Nunito Sans" panose="00000500000000000000" pitchFamily="2" charset="0"/>
              </a:rPr>
              <a:t>Quick Sort</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sp>
        <p:nvSpPr>
          <p:cNvPr id="8" name="TextBox 7">
            <a:extLst>
              <a:ext uri="{FF2B5EF4-FFF2-40B4-BE49-F238E27FC236}">
                <a16:creationId xmlns:a16="http://schemas.microsoft.com/office/drawing/2014/main" xmlns="" id="{27E0DB8F-9B5F-4B8C-8D1F-BA48621F517E}"/>
              </a:ext>
            </a:extLst>
          </p:cNvPr>
          <p:cNvSpPr txBox="1"/>
          <p:nvPr/>
        </p:nvSpPr>
        <p:spPr>
          <a:xfrm>
            <a:off x="631844" y="1553993"/>
            <a:ext cx="10950806" cy="3554819"/>
          </a:xfrm>
          <a:prstGeom prst="rect">
            <a:avLst/>
          </a:prstGeom>
          <a:noFill/>
        </p:spPr>
        <p:txBody>
          <a:bodyPr wrap="square" rtlCol="0">
            <a:spAutoFit/>
          </a:bodyPr>
          <a:lstStyle/>
          <a:p>
            <a:pPr>
              <a:lnSpc>
                <a:spcPct val="150000"/>
              </a:lnSpc>
            </a:pPr>
            <a:r>
              <a:rPr lang="en-IN" sz="2500" dirty="0" smtClean="0">
                <a:latin typeface="Nunito Sans" panose="00000500000000000000" pitchFamily="2" charset="0"/>
              </a:rPr>
              <a:t>There </a:t>
            </a:r>
            <a:r>
              <a:rPr lang="en-IN" sz="2500" dirty="0">
                <a:latin typeface="Nunito Sans" panose="00000500000000000000" pitchFamily="2" charset="0"/>
              </a:rPr>
              <a:t>are many different versions of </a:t>
            </a:r>
            <a:r>
              <a:rPr lang="en-IN" sz="2500" dirty="0" err="1">
                <a:latin typeface="Nunito Sans" panose="00000500000000000000" pitchFamily="2" charset="0"/>
              </a:rPr>
              <a:t>quickSort</a:t>
            </a:r>
            <a:r>
              <a:rPr lang="en-IN" sz="2500" dirty="0">
                <a:latin typeface="Nunito Sans" panose="00000500000000000000" pitchFamily="2" charset="0"/>
              </a:rPr>
              <a:t> that pick pivot in different ways</a:t>
            </a:r>
            <a:r>
              <a:rPr lang="en-IN" sz="2500" dirty="0" smtClean="0">
                <a:latin typeface="Nunito Sans" panose="00000500000000000000" pitchFamily="2" charset="0"/>
              </a:rPr>
              <a:t>.</a:t>
            </a:r>
            <a:endParaRPr lang="en-IN" sz="2500" dirty="0">
              <a:latin typeface="Nunito Sans" panose="00000500000000000000" pitchFamily="2" charset="0"/>
            </a:endParaRPr>
          </a:p>
          <a:p>
            <a:pPr marL="457200" indent="-457200">
              <a:lnSpc>
                <a:spcPct val="150000"/>
              </a:lnSpc>
              <a:buFont typeface="+mj-lt"/>
              <a:buAutoNum type="arabicPeriod"/>
            </a:pPr>
            <a:r>
              <a:rPr lang="en-IN" sz="2500" dirty="0">
                <a:latin typeface="Nunito Sans" panose="00000500000000000000" pitchFamily="2" charset="0"/>
              </a:rPr>
              <a:t>Always pick first element as pivot.</a:t>
            </a:r>
          </a:p>
          <a:p>
            <a:pPr marL="457200" indent="-457200">
              <a:lnSpc>
                <a:spcPct val="150000"/>
              </a:lnSpc>
              <a:buFont typeface="+mj-lt"/>
              <a:buAutoNum type="arabicPeriod"/>
            </a:pPr>
            <a:r>
              <a:rPr lang="en-IN" sz="2500" dirty="0">
                <a:latin typeface="Nunito Sans" panose="00000500000000000000" pitchFamily="2" charset="0"/>
              </a:rPr>
              <a:t>Always pick last element as </a:t>
            </a:r>
            <a:r>
              <a:rPr lang="en-IN" sz="2500" dirty="0" smtClean="0">
                <a:latin typeface="Nunito Sans" panose="00000500000000000000" pitchFamily="2" charset="0"/>
              </a:rPr>
              <a:t>pivot</a:t>
            </a:r>
            <a:endParaRPr lang="en-IN" sz="2500" dirty="0">
              <a:latin typeface="Nunito Sans" panose="00000500000000000000" pitchFamily="2" charset="0"/>
            </a:endParaRPr>
          </a:p>
          <a:p>
            <a:pPr marL="457200" indent="-457200">
              <a:lnSpc>
                <a:spcPct val="150000"/>
              </a:lnSpc>
              <a:buFont typeface="+mj-lt"/>
              <a:buAutoNum type="arabicPeriod"/>
            </a:pPr>
            <a:r>
              <a:rPr lang="en-IN" sz="2500" dirty="0">
                <a:latin typeface="Nunito Sans" panose="00000500000000000000" pitchFamily="2" charset="0"/>
              </a:rPr>
              <a:t>Pick a random element as pivot.</a:t>
            </a:r>
          </a:p>
          <a:p>
            <a:pPr marL="457200" indent="-457200">
              <a:lnSpc>
                <a:spcPct val="150000"/>
              </a:lnSpc>
              <a:buFont typeface="+mj-lt"/>
              <a:buAutoNum type="arabicPeriod"/>
            </a:pPr>
            <a:r>
              <a:rPr lang="en-IN" sz="2500" dirty="0">
                <a:latin typeface="Nunito Sans" panose="00000500000000000000" pitchFamily="2" charset="0"/>
              </a:rPr>
              <a:t>Pick median as pivot.</a:t>
            </a:r>
            <a:endParaRPr lang="en-IN" sz="2500" dirty="0" smtClean="0">
              <a:latin typeface="Nunito Sans" panose="00000500000000000000" pitchFamily="2" charset="0"/>
            </a:endParaRPr>
          </a:p>
        </p:txBody>
      </p:sp>
    </p:spTree>
    <p:extLst>
      <p:ext uri="{BB962C8B-B14F-4D97-AF65-F5344CB8AC3E}">
        <p14:creationId xmlns:p14="http://schemas.microsoft.com/office/powerpoint/2010/main" val="197913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4D3C6A22-10DC-4F3C-B084-234422ABF7AC}"/>
              </a:ext>
            </a:extLst>
          </p:cNvPr>
          <p:cNvSpPr txBox="1"/>
          <p:nvPr/>
        </p:nvSpPr>
        <p:spPr>
          <a:xfrm>
            <a:off x="598714" y="34290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a16="http://schemas.microsoft.com/office/drawing/2014/main" xmlns="" id="{46523B0F-AEEE-4ACA-B4C4-0A56864A83DD}"/>
              </a:ext>
            </a:extLst>
          </p:cNvPr>
          <p:cNvSpPr txBox="1"/>
          <p:nvPr/>
        </p:nvSpPr>
        <p:spPr>
          <a:xfrm>
            <a:off x="6553200" y="34290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xmlns="" id="{7BA56857-6EED-4C75-B709-B35ECE345522}"/>
              </a:ext>
            </a:extLst>
          </p:cNvPr>
          <p:cNvSpPr txBox="1"/>
          <p:nvPr/>
        </p:nvSpPr>
        <p:spPr>
          <a:xfrm>
            <a:off x="6553200" y="3837764"/>
            <a:ext cx="5040086" cy="477054"/>
          </a:xfrm>
          <a:prstGeom prst="rect">
            <a:avLst/>
          </a:prstGeom>
          <a:noFill/>
        </p:spPr>
        <p:txBody>
          <a:bodyPr wrap="square" rtlCol="0">
            <a:spAutoFit/>
          </a:bodyPr>
          <a:lstStyle/>
          <a:p>
            <a:r>
              <a:rPr lang="en-US" sz="2500" dirty="0" smtClean="0">
                <a:latin typeface="Nunito Sans" panose="00000500000000000000" pitchFamily="2" charset="0"/>
              </a:rPr>
              <a:t>19 21 40 55</a:t>
            </a:r>
            <a:endParaRPr lang="en-US" sz="2500" dirty="0">
              <a:latin typeface="Nunito Sans" panose="00000500000000000000" pitchFamily="2" charset="0"/>
            </a:endParaRPr>
          </a:p>
        </p:txBody>
      </p:sp>
      <p:sp>
        <p:nvSpPr>
          <p:cNvPr id="16" name="Rectangle 15">
            <a:extLst>
              <a:ext uri="{FF2B5EF4-FFF2-40B4-BE49-F238E27FC236}">
                <a16:creationId xmlns:a16="http://schemas.microsoft.com/office/drawing/2014/main" xmlns=""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a16="http://schemas.microsoft.com/office/drawing/2014/main" xmlns=""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Program to </a:t>
            </a:r>
            <a:r>
              <a:rPr lang="en-US" sz="2500" dirty="0" smtClean="0">
                <a:latin typeface="Nunito Sans" panose="00000500000000000000" pitchFamily="2" charset="0"/>
              </a:rPr>
              <a:t>print the elements in ascending order using  Quick sort</a:t>
            </a:r>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9" name="TextBox 8">
            <a:extLst>
              <a:ext uri="{FF2B5EF4-FFF2-40B4-BE49-F238E27FC236}">
                <a16:creationId xmlns:a16="http://schemas.microsoft.com/office/drawing/2014/main" xmlns="" id="{BD9C2037-6B9B-492A-B198-CC2BC66F216F}"/>
              </a:ext>
            </a:extLst>
          </p:cNvPr>
          <p:cNvSpPr txBox="1"/>
          <p:nvPr/>
        </p:nvSpPr>
        <p:spPr>
          <a:xfrm>
            <a:off x="685800" y="3837764"/>
            <a:ext cx="5040086" cy="2015936"/>
          </a:xfrm>
          <a:prstGeom prst="rect">
            <a:avLst/>
          </a:prstGeom>
          <a:noFill/>
        </p:spPr>
        <p:txBody>
          <a:bodyPr wrap="square" rtlCol="0">
            <a:spAutoFit/>
          </a:bodyPr>
          <a:lstStyle/>
          <a:p>
            <a:r>
              <a:rPr lang="en-US" sz="2500" dirty="0">
                <a:latin typeface="Nunito Sans" panose="00000500000000000000" pitchFamily="2" charset="0"/>
              </a:rPr>
              <a:t>4</a:t>
            </a:r>
            <a:endParaRPr lang="en-US" sz="2500" dirty="0" smtClean="0">
              <a:latin typeface="Nunito Sans" panose="00000500000000000000" pitchFamily="2" charset="0"/>
            </a:endParaRPr>
          </a:p>
          <a:p>
            <a:r>
              <a:rPr lang="en-US" sz="2500" dirty="0" smtClean="0">
                <a:latin typeface="Nunito Sans" panose="00000500000000000000" pitchFamily="2" charset="0"/>
              </a:rPr>
              <a:t>21</a:t>
            </a:r>
          </a:p>
          <a:p>
            <a:r>
              <a:rPr lang="en-US" sz="2500" dirty="0" smtClean="0">
                <a:latin typeface="Nunito Sans" panose="00000500000000000000" pitchFamily="2" charset="0"/>
              </a:rPr>
              <a:t>19</a:t>
            </a:r>
          </a:p>
          <a:p>
            <a:r>
              <a:rPr lang="en-US" sz="2500" dirty="0" smtClean="0">
                <a:latin typeface="Nunito Sans" panose="00000500000000000000" pitchFamily="2" charset="0"/>
              </a:rPr>
              <a:t>55</a:t>
            </a:r>
          </a:p>
          <a:p>
            <a:r>
              <a:rPr lang="en-US" sz="2500" dirty="0" smtClean="0">
                <a:latin typeface="Nunito Sans" panose="00000500000000000000" pitchFamily="2" charset="0"/>
              </a:rPr>
              <a:t>40</a:t>
            </a:r>
          </a:p>
        </p:txBody>
      </p:sp>
    </p:spTree>
    <p:extLst>
      <p:ext uri="{BB962C8B-B14F-4D97-AF65-F5344CB8AC3E}">
        <p14:creationId xmlns:p14="http://schemas.microsoft.com/office/powerpoint/2010/main" val="3704329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err="1">
                <a:solidFill>
                  <a:schemeClr val="bg1"/>
                </a:solidFill>
                <a:latin typeface="Courier New" panose="02070309020205020404" pitchFamily="49" charset="0"/>
                <a:cs typeface="Courier New" panose="02070309020205020404" pitchFamily="49" charset="0"/>
              </a:rPr>
              <a:t>def</a:t>
            </a:r>
            <a:r>
              <a:rPr lang="en-IN" sz="2000" b="1" dirty="0">
                <a:solidFill>
                  <a:schemeClr val="bg1"/>
                </a:solidFill>
                <a:latin typeface="Courier New" panose="02070309020205020404" pitchFamily="49" charset="0"/>
                <a:cs typeface="Courier New" panose="02070309020205020404" pitchFamily="49" charset="0"/>
              </a:rPr>
              <a:t> partition(</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 low, high):</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i</a:t>
            </a:r>
            <a:r>
              <a:rPr lang="en-IN" sz="2000" b="1" dirty="0">
                <a:solidFill>
                  <a:schemeClr val="bg1"/>
                </a:solidFill>
                <a:latin typeface="Courier New" panose="02070309020205020404" pitchFamily="49" charset="0"/>
                <a:cs typeface="Courier New" panose="02070309020205020404" pitchFamily="49" charset="0"/>
              </a:rPr>
              <a:t> = (low -1)</a:t>
            </a:r>
          </a:p>
          <a:p>
            <a:r>
              <a:rPr lang="en-IN" sz="2000" b="1" dirty="0">
                <a:solidFill>
                  <a:schemeClr val="bg1"/>
                </a:solidFill>
                <a:latin typeface="Courier New" panose="02070309020205020404" pitchFamily="49" charset="0"/>
                <a:cs typeface="Courier New" panose="02070309020205020404" pitchFamily="49" charset="0"/>
              </a:rPr>
              <a:t>    pivot = </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[high]</a:t>
            </a:r>
          </a:p>
          <a:p>
            <a:r>
              <a:rPr lang="en-IN" sz="2000" b="1" dirty="0">
                <a:solidFill>
                  <a:schemeClr val="bg1"/>
                </a:solidFill>
                <a:latin typeface="Courier New" panose="02070309020205020404" pitchFamily="49" charset="0"/>
                <a:cs typeface="Courier New" panose="02070309020205020404" pitchFamily="49" charset="0"/>
              </a:rPr>
              <a:t>    for j in range(low, high):</a:t>
            </a:r>
          </a:p>
          <a:p>
            <a:r>
              <a:rPr lang="en-IN" sz="2000" b="1" dirty="0">
                <a:solidFill>
                  <a:schemeClr val="bg1"/>
                </a:solidFill>
                <a:latin typeface="Courier New" panose="02070309020205020404" pitchFamily="49" charset="0"/>
                <a:cs typeface="Courier New" panose="02070309020205020404" pitchFamily="49" charset="0"/>
              </a:rPr>
              <a:t>        if </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[j] &lt;= pivot:</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i</a:t>
            </a:r>
            <a:r>
              <a:rPr lang="en-IN" sz="2000" b="1" dirty="0">
                <a:solidFill>
                  <a:schemeClr val="bg1"/>
                </a:solidFill>
                <a:latin typeface="Courier New" panose="02070309020205020404" pitchFamily="49" charset="0"/>
                <a:cs typeface="Courier New" panose="02070309020205020404" pitchFamily="49" charset="0"/>
              </a:rPr>
              <a:t> += 1</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i</a:t>
            </a:r>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[j] = </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[j], </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i</a:t>
            </a:r>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[i+1],</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[high] = </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[high], </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[i+1]</a:t>
            </a:r>
          </a:p>
          <a:p>
            <a:r>
              <a:rPr lang="en-IN" sz="2000" b="1" dirty="0">
                <a:solidFill>
                  <a:schemeClr val="bg1"/>
                </a:solidFill>
                <a:latin typeface="Courier New" panose="02070309020205020404" pitchFamily="49" charset="0"/>
                <a:cs typeface="Courier New" panose="02070309020205020404" pitchFamily="49" charset="0"/>
              </a:rPr>
              <a:t>    return (i+1)</a:t>
            </a:r>
          </a:p>
          <a:p>
            <a:r>
              <a:rPr lang="en-IN" sz="2000" b="1" dirty="0">
                <a:solidFill>
                  <a:schemeClr val="bg1"/>
                </a:solidFill>
                <a:latin typeface="Courier New" panose="02070309020205020404" pitchFamily="49" charset="0"/>
                <a:cs typeface="Courier New" panose="02070309020205020404" pitchFamily="49" charset="0"/>
              </a:rPr>
              <a:t>            </a:t>
            </a:r>
          </a:p>
          <a:p>
            <a:r>
              <a:rPr lang="en-IN" sz="2000" b="1" dirty="0" err="1">
                <a:solidFill>
                  <a:schemeClr val="bg1"/>
                </a:solidFill>
                <a:latin typeface="Courier New" panose="02070309020205020404" pitchFamily="49" charset="0"/>
                <a:cs typeface="Courier New" panose="02070309020205020404" pitchFamily="49" charset="0"/>
              </a:rPr>
              <a:t>def</a:t>
            </a:r>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quick_sort</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 low, high):</a:t>
            </a:r>
          </a:p>
          <a:p>
            <a:r>
              <a:rPr lang="en-IN" sz="2000" b="1" dirty="0">
                <a:solidFill>
                  <a:schemeClr val="bg1"/>
                </a:solidFill>
                <a:latin typeface="Courier New" panose="02070309020205020404" pitchFamily="49" charset="0"/>
                <a:cs typeface="Courier New" panose="02070309020205020404" pitchFamily="49" charset="0"/>
              </a:rPr>
              <a:t>    if low &lt; high:</a:t>
            </a:r>
          </a:p>
          <a:p>
            <a:r>
              <a:rPr lang="en-IN" sz="2000" b="1" dirty="0">
                <a:solidFill>
                  <a:schemeClr val="bg1"/>
                </a:solidFill>
                <a:latin typeface="Courier New" panose="02070309020205020404" pitchFamily="49" charset="0"/>
                <a:cs typeface="Courier New" panose="02070309020205020404" pitchFamily="49" charset="0"/>
              </a:rPr>
              <a:t>        pi = partition(</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 low, high)</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quick_sort</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 low, pi-1)</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quick_sort</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 pi+1, high)</a:t>
            </a:r>
          </a:p>
          <a:p>
            <a:r>
              <a:rPr lang="en-IN" sz="2000" b="1" dirty="0" err="1">
                <a:solidFill>
                  <a:schemeClr val="bg1"/>
                </a:solidFill>
                <a:latin typeface="Courier New" panose="02070309020205020404" pitchFamily="49" charset="0"/>
                <a:cs typeface="Courier New" panose="02070309020205020404" pitchFamily="49" charset="0"/>
              </a:rPr>
              <a:t>lst</a:t>
            </a:r>
            <a:r>
              <a:rPr lang="en-IN" sz="2000" b="1" dirty="0">
                <a:solidFill>
                  <a:schemeClr val="bg1"/>
                </a:solidFill>
                <a:latin typeface="Courier New" panose="02070309020205020404" pitchFamily="49" charset="0"/>
                <a:cs typeface="Courier New" panose="02070309020205020404" pitchFamily="49" charset="0"/>
              </a:rPr>
              <a:t> = []</a:t>
            </a:r>
          </a:p>
          <a:p>
            <a:r>
              <a:rPr lang="en-IN" sz="2000" b="1" dirty="0">
                <a:solidFill>
                  <a:schemeClr val="bg1"/>
                </a:solidFill>
                <a:latin typeface="Courier New" panose="02070309020205020404" pitchFamily="49" charset="0"/>
                <a:cs typeface="Courier New" panose="02070309020205020404" pitchFamily="49" charset="0"/>
              </a:rPr>
              <a:t>size = </a:t>
            </a:r>
            <a:r>
              <a:rPr lang="en-IN" sz="2000" b="1" dirty="0" err="1">
                <a:solidFill>
                  <a:schemeClr val="bg1"/>
                </a:solidFill>
                <a:latin typeface="Courier New" panose="02070309020205020404" pitchFamily="49" charset="0"/>
                <a:cs typeface="Courier New" panose="02070309020205020404" pitchFamily="49" charset="0"/>
              </a:rPr>
              <a:t>int</a:t>
            </a:r>
            <a:r>
              <a:rPr lang="en-IN" sz="2000" b="1" dirty="0">
                <a:solidFill>
                  <a:schemeClr val="bg1"/>
                </a:solidFill>
                <a:latin typeface="Courier New" panose="02070309020205020404" pitchFamily="49" charset="0"/>
                <a:cs typeface="Courier New" panose="02070309020205020404" pitchFamily="49" charset="0"/>
              </a:rPr>
              <a:t>(input())</a:t>
            </a:r>
          </a:p>
          <a:p>
            <a:r>
              <a:rPr lang="en-IN" sz="2000" b="1" dirty="0">
                <a:solidFill>
                  <a:schemeClr val="bg1"/>
                </a:solidFill>
                <a:latin typeface="Courier New" panose="02070309020205020404" pitchFamily="49" charset="0"/>
                <a:cs typeface="Courier New" panose="02070309020205020404" pitchFamily="49" charset="0"/>
              </a:rPr>
              <a:t>for </a:t>
            </a:r>
            <a:r>
              <a:rPr lang="en-IN" sz="2000" b="1" dirty="0" err="1">
                <a:solidFill>
                  <a:schemeClr val="bg1"/>
                </a:solidFill>
                <a:latin typeface="Courier New" panose="02070309020205020404" pitchFamily="49" charset="0"/>
                <a:cs typeface="Courier New" panose="02070309020205020404" pitchFamily="49" charset="0"/>
              </a:rPr>
              <a:t>i</a:t>
            </a:r>
            <a:r>
              <a:rPr lang="en-IN" sz="2000" b="1" dirty="0">
                <a:solidFill>
                  <a:schemeClr val="bg1"/>
                </a:solidFill>
                <a:latin typeface="Courier New" panose="02070309020205020404" pitchFamily="49" charset="0"/>
                <a:cs typeface="Courier New" panose="02070309020205020404" pitchFamily="49" charset="0"/>
              </a:rPr>
              <a:t> in range(size):</a:t>
            </a:r>
          </a:p>
          <a:p>
            <a:r>
              <a:rPr lang="en-IN" sz="2000" b="1" dirty="0">
                <a:solidFill>
                  <a:schemeClr val="bg1"/>
                </a:solidFill>
                <a:latin typeface="Courier New" panose="02070309020205020404" pitchFamily="49" charset="0"/>
                <a:cs typeface="Courier New" panose="02070309020205020404" pitchFamily="49" charset="0"/>
              </a:rPr>
              <a:t>    elements = </a:t>
            </a:r>
            <a:r>
              <a:rPr lang="en-IN" sz="2000" b="1" dirty="0" err="1">
                <a:solidFill>
                  <a:schemeClr val="bg1"/>
                </a:solidFill>
                <a:latin typeface="Courier New" panose="02070309020205020404" pitchFamily="49" charset="0"/>
                <a:cs typeface="Courier New" panose="02070309020205020404" pitchFamily="49" charset="0"/>
              </a:rPr>
              <a:t>int</a:t>
            </a:r>
            <a:r>
              <a:rPr lang="en-IN" sz="2000" b="1" dirty="0">
                <a:solidFill>
                  <a:schemeClr val="bg1"/>
                </a:solidFill>
                <a:latin typeface="Courier New" panose="02070309020205020404" pitchFamily="49" charset="0"/>
                <a:cs typeface="Courier New" panose="02070309020205020404" pitchFamily="49" charset="0"/>
              </a:rPr>
              <a:t>(input())</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lst.append</a:t>
            </a:r>
            <a:r>
              <a:rPr lang="en-IN" sz="2000" b="1" dirty="0">
                <a:solidFill>
                  <a:schemeClr val="bg1"/>
                </a:solidFill>
                <a:latin typeface="Courier New" panose="02070309020205020404" pitchFamily="49" charset="0"/>
                <a:cs typeface="Courier New" panose="02070309020205020404" pitchFamily="49" charset="0"/>
              </a:rPr>
              <a:t>(elements)</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62444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a:solidFill>
                  <a:schemeClr val="bg1"/>
                </a:solidFill>
                <a:latin typeface="Courier New" panose="02070309020205020404" pitchFamily="49" charset="0"/>
                <a:cs typeface="Courier New" panose="02070309020205020404" pitchFamily="49" charset="0"/>
              </a:rPr>
              <a:t>low = 0</a:t>
            </a:r>
          </a:p>
          <a:p>
            <a:r>
              <a:rPr lang="en-IN" sz="2000" b="1" dirty="0">
                <a:solidFill>
                  <a:schemeClr val="bg1"/>
                </a:solidFill>
                <a:latin typeface="Courier New" panose="02070309020205020404" pitchFamily="49" charset="0"/>
                <a:cs typeface="Courier New" panose="02070309020205020404" pitchFamily="49" charset="0"/>
              </a:rPr>
              <a:t>high = </a:t>
            </a:r>
            <a:r>
              <a:rPr lang="en-IN" sz="2000" b="1" dirty="0" err="1">
                <a:solidFill>
                  <a:schemeClr val="bg1"/>
                </a:solidFill>
                <a:latin typeface="Courier New" panose="02070309020205020404" pitchFamily="49" charset="0"/>
                <a:cs typeface="Courier New" panose="02070309020205020404" pitchFamily="49" charset="0"/>
              </a:rPr>
              <a:t>len</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lst</a:t>
            </a:r>
            <a:r>
              <a:rPr lang="en-IN" sz="2000" b="1" dirty="0">
                <a:solidFill>
                  <a:schemeClr val="bg1"/>
                </a:solidFill>
                <a:latin typeface="Courier New" panose="02070309020205020404" pitchFamily="49" charset="0"/>
                <a:cs typeface="Courier New" panose="02070309020205020404" pitchFamily="49" charset="0"/>
              </a:rPr>
              <a:t>) - 1</a:t>
            </a:r>
          </a:p>
          <a:p>
            <a:r>
              <a:rPr lang="en-IN" sz="2000" b="1" dirty="0" err="1">
                <a:solidFill>
                  <a:schemeClr val="bg1"/>
                </a:solidFill>
                <a:latin typeface="Courier New" panose="02070309020205020404" pitchFamily="49" charset="0"/>
                <a:cs typeface="Courier New" panose="02070309020205020404" pitchFamily="49" charset="0"/>
              </a:rPr>
              <a:t>quick_sort</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lst</a:t>
            </a:r>
            <a:r>
              <a:rPr lang="en-IN" sz="2000" b="1" dirty="0">
                <a:solidFill>
                  <a:schemeClr val="bg1"/>
                </a:solidFill>
                <a:latin typeface="Courier New" panose="02070309020205020404" pitchFamily="49" charset="0"/>
                <a:cs typeface="Courier New" panose="02070309020205020404" pitchFamily="49" charset="0"/>
              </a:rPr>
              <a:t>, low, high)</a:t>
            </a:r>
          </a:p>
          <a:p>
            <a:r>
              <a:rPr lang="en-IN" sz="2000" b="1" dirty="0">
                <a:solidFill>
                  <a:schemeClr val="bg1"/>
                </a:solidFill>
                <a:latin typeface="Courier New" panose="02070309020205020404" pitchFamily="49" charset="0"/>
                <a:cs typeface="Courier New" panose="02070309020205020404" pitchFamily="49" charset="0"/>
              </a:rPr>
              <a:t>print(</a:t>
            </a:r>
            <a:r>
              <a:rPr lang="en-IN" sz="2000" b="1" dirty="0" err="1">
                <a:solidFill>
                  <a:schemeClr val="bg1"/>
                </a:solidFill>
                <a:latin typeface="Courier New" panose="02070309020205020404" pitchFamily="49" charset="0"/>
                <a:cs typeface="Courier New" panose="02070309020205020404" pitchFamily="49" charset="0"/>
              </a:rPr>
              <a:t>lst</a:t>
            </a:r>
            <a:r>
              <a:rPr lang="en-IN"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36955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12F8620D-ACA5-4154-9CD4-FEE085EEB036}"/>
              </a:ext>
            </a:extLst>
          </p:cNvPr>
          <p:cNvSpPr txBox="1"/>
          <p:nvPr/>
        </p:nvSpPr>
        <p:spPr>
          <a:xfrm>
            <a:off x="598714" y="818821"/>
            <a:ext cx="11285500" cy="784830"/>
          </a:xfrm>
          <a:prstGeom prst="rect">
            <a:avLst/>
          </a:prstGeom>
          <a:noFill/>
        </p:spPr>
        <p:txBody>
          <a:bodyPr wrap="square" rtlCol="0">
            <a:spAutoFit/>
          </a:bodyPr>
          <a:lstStyle/>
          <a:p>
            <a:r>
              <a:rPr lang="en-US" sz="4500" b="1" dirty="0" smtClean="0">
                <a:latin typeface="Nunito Sans" panose="00000500000000000000" pitchFamily="2" charset="0"/>
              </a:rPr>
              <a:t>Selection Sort</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sp>
        <p:nvSpPr>
          <p:cNvPr id="8" name="TextBox 7">
            <a:extLst>
              <a:ext uri="{FF2B5EF4-FFF2-40B4-BE49-F238E27FC236}">
                <a16:creationId xmlns:a16="http://schemas.microsoft.com/office/drawing/2014/main" xmlns="" id="{27E0DB8F-9B5F-4B8C-8D1F-BA48621F517E}"/>
              </a:ext>
            </a:extLst>
          </p:cNvPr>
          <p:cNvSpPr txBox="1"/>
          <p:nvPr/>
        </p:nvSpPr>
        <p:spPr>
          <a:xfrm>
            <a:off x="631844" y="1553993"/>
            <a:ext cx="10950806" cy="17754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500" dirty="0" smtClean="0">
                <a:latin typeface="Nunito Sans" panose="00000500000000000000" pitchFamily="2" charset="0"/>
              </a:rPr>
              <a:t>Selection </a:t>
            </a:r>
            <a:r>
              <a:rPr lang="en-IN" sz="2500" dirty="0">
                <a:latin typeface="Nunito Sans" panose="00000500000000000000" pitchFamily="2" charset="0"/>
              </a:rPr>
              <a:t>Sort algorithm, the smallest element is searched and placed at the starting of the list by swapping the smallest element found with the first element of the list.</a:t>
            </a:r>
            <a:endParaRPr lang="en-IN" sz="2500" dirty="0" smtClean="0">
              <a:latin typeface="Nunito Sans" panose="00000500000000000000" pitchFamily="2" charset="0"/>
            </a:endParaRPr>
          </a:p>
        </p:txBody>
      </p:sp>
    </p:spTree>
    <p:extLst>
      <p:ext uri="{BB962C8B-B14F-4D97-AF65-F5344CB8AC3E}">
        <p14:creationId xmlns:p14="http://schemas.microsoft.com/office/powerpoint/2010/main" val="120809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4D3C6A22-10DC-4F3C-B084-234422ABF7AC}"/>
              </a:ext>
            </a:extLst>
          </p:cNvPr>
          <p:cNvSpPr txBox="1"/>
          <p:nvPr/>
        </p:nvSpPr>
        <p:spPr>
          <a:xfrm>
            <a:off x="598714" y="34290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a16="http://schemas.microsoft.com/office/drawing/2014/main" xmlns="" id="{46523B0F-AEEE-4ACA-B4C4-0A56864A83DD}"/>
              </a:ext>
            </a:extLst>
          </p:cNvPr>
          <p:cNvSpPr txBox="1"/>
          <p:nvPr/>
        </p:nvSpPr>
        <p:spPr>
          <a:xfrm>
            <a:off x="6553200" y="34290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xmlns="" id="{7BA56857-6EED-4C75-B709-B35ECE345522}"/>
              </a:ext>
            </a:extLst>
          </p:cNvPr>
          <p:cNvSpPr txBox="1"/>
          <p:nvPr/>
        </p:nvSpPr>
        <p:spPr>
          <a:xfrm>
            <a:off x="6553200" y="3837764"/>
            <a:ext cx="5040086" cy="477054"/>
          </a:xfrm>
          <a:prstGeom prst="rect">
            <a:avLst/>
          </a:prstGeom>
          <a:noFill/>
        </p:spPr>
        <p:txBody>
          <a:bodyPr wrap="square" rtlCol="0">
            <a:spAutoFit/>
          </a:bodyPr>
          <a:lstStyle/>
          <a:p>
            <a:r>
              <a:rPr lang="en-US" sz="2500" dirty="0" smtClean="0">
                <a:latin typeface="Nunito Sans" panose="00000500000000000000" pitchFamily="2" charset="0"/>
              </a:rPr>
              <a:t>1 4 5 9</a:t>
            </a:r>
            <a:endParaRPr lang="en-US" sz="2500" dirty="0">
              <a:latin typeface="Nunito Sans" panose="00000500000000000000" pitchFamily="2" charset="0"/>
            </a:endParaRPr>
          </a:p>
        </p:txBody>
      </p:sp>
      <p:sp>
        <p:nvSpPr>
          <p:cNvPr id="16" name="Rectangle 15">
            <a:extLst>
              <a:ext uri="{FF2B5EF4-FFF2-40B4-BE49-F238E27FC236}">
                <a16:creationId xmlns:a16="http://schemas.microsoft.com/office/drawing/2014/main" xmlns=""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a16="http://schemas.microsoft.com/office/drawing/2014/main" xmlns=""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Program to </a:t>
            </a:r>
            <a:r>
              <a:rPr lang="en-US" sz="2500" dirty="0" smtClean="0">
                <a:latin typeface="Nunito Sans" panose="00000500000000000000" pitchFamily="2" charset="0"/>
              </a:rPr>
              <a:t>print the elements in ascending order using  Selection sort</a:t>
            </a:r>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9" name="TextBox 8">
            <a:extLst>
              <a:ext uri="{FF2B5EF4-FFF2-40B4-BE49-F238E27FC236}">
                <a16:creationId xmlns:a16="http://schemas.microsoft.com/office/drawing/2014/main" xmlns="" id="{BD9C2037-6B9B-492A-B198-CC2BC66F216F}"/>
              </a:ext>
            </a:extLst>
          </p:cNvPr>
          <p:cNvSpPr txBox="1"/>
          <p:nvPr/>
        </p:nvSpPr>
        <p:spPr>
          <a:xfrm>
            <a:off x="685800" y="3837764"/>
            <a:ext cx="5040086" cy="2015936"/>
          </a:xfrm>
          <a:prstGeom prst="rect">
            <a:avLst/>
          </a:prstGeom>
          <a:noFill/>
        </p:spPr>
        <p:txBody>
          <a:bodyPr wrap="square" rtlCol="0">
            <a:spAutoFit/>
          </a:bodyPr>
          <a:lstStyle/>
          <a:p>
            <a:r>
              <a:rPr lang="en-US" sz="2500" dirty="0" smtClean="0">
                <a:latin typeface="Nunito Sans" panose="00000500000000000000" pitchFamily="2" charset="0"/>
              </a:rPr>
              <a:t>4</a:t>
            </a:r>
          </a:p>
          <a:p>
            <a:r>
              <a:rPr lang="en-US" sz="2500" dirty="0" smtClean="0">
                <a:latin typeface="Nunito Sans" panose="00000500000000000000" pitchFamily="2" charset="0"/>
              </a:rPr>
              <a:t>1</a:t>
            </a:r>
          </a:p>
          <a:p>
            <a:r>
              <a:rPr lang="en-US" sz="2500" dirty="0" smtClean="0">
                <a:latin typeface="Nunito Sans" panose="00000500000000000000" pitchFamily="2" charset="0"/>
              </a:rPr>
              <a:t>9</a:t>
            </a:r>
          </a:p>
          <a:p>
            <a:r>
              <a:rPr lang="en-US" sz="2500" dirty="0" smtClean="0">
                <a:latin typeface="Nunito Sans" panose="00000500000000000000" pitchFamily="2" charset="0"/>
              </a:rPr>
              <a:t>5</a:t>
            </a:r>
          </a:p>
          <a:p>
            <a:r>
              <a:rPr lang="en-US" sz="2500" dirty="0" smtClean="0">
                <a:latin typeface="Nunito Sans" panose="00000500000000000000" pitchFamily="2" charset="0"/>
              </a:rPr>
              <a:t>4</a:t>
            </a:r>
          </a:p>
        </p:txBody>
      </p:sp>
    </p:spTree>
    <p:extLst>
      <p:ext uri="{BB962C8B-B14F-4D97-AF65-F5344CB8AC3E}">
        <p14:creationId xmlns:p14="http://schemas.microsoft.com/office/powerpoint/2010/main" val="1852107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err="1">
                <a:solidFill>
                  <a:schemeClr val="bg1"/>
                </a:solidFill>
                <a:latin typeface="Courier New" panose="02070309020205020404" pitchFamily="49" charset="0"/>
                <a:cs typeface="Courier New" panose="02070309020205020404" pitchFamily="49" charset="0"/>
              </a:rPr>
              <a:t>def</a:t>
            </a:r>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selection_sort</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for </a:t>
            </a:r>
            <a:r>
              <a:rPr lang="en-IN" sz="2000" b="1" dirty="0" err="1">
                <a:solidFill>
                  <a:schemeClr val="bg1"/>
                </a:solidFill>
                <a:latin typeface="Courier New" panose="02070309020205020404" pitchFamily="49" charset="0"/>
                <a:cs typeface="Courier New" panose="02070309020205020404" pitchFamily="49" charset="0"/>
              </a:rPr>
              <a:t>i</a:t>
            </a:r>
            <a:r>
              <a:rPr lang="en-IN" sz="2000" b="1" dirty="0">
                <a:solidFill>
                  <a:schemeClr val="bg1"/>
                </a:solidFill>
                <a:latin typeface="Courier New" panose="02070309020205020404" pitchFamily="49" charset="0"/>
                <a:cs typeface="Courier New" panose="02070309020205020404" pitchFamily="49" charset="0"/>
              </a:rPr>
              <a:t> in range(</a:t>
            </a:r>
            <a:r>
              <a:rPr lang="en-IN" sz="2000" b="1" dirty="0" err="1">
                <a:solidFill>
                  <a:schemeClr val="bg1"/>
                </a:solidFill>
                <a:latin typeface="Courier New" panose="02070309020205020404" pitchFamily="49" charset="0"/>
                <a:cs typeface="Courier New" panose="02070309020205020404" pitchFamily="49" charset="0"/>
              </a:rPr>
              <a:t>len</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smallest_element</a:t>
            </a:r>
            <a:r>
              <a:rPr lang="en-IN" sz="2000" b="1" dirty="0">
                <a:solidFill>
                  <a:schemeClr val="bg1"/>
                </a:solidFill>
                <a:latin typeface="Courier New" panose="02070309020205020404" pitchFamily="49" charset="0"/>
                <a:cs typeface="Courier New" panose="02070309020205020404" pitchFamily="49" charset="0"/>
              </a:rPr>
              <a:t> = min(</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i</a:t>
            </a:r>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index_of_smallest</a:t>
            </a:r>
            <a:r>
              <a:rPr lang="en-IN" sz="2000" b="1" dirty="0">
                <a:solidFill>
                  <a:schemeClr val="bg1"/>
                </a:solidFill>
                <a:latin typeface="Courier New" panose="02070309020205020404" pitchFamily="49" charset="0"/>
                <a:cs typeface="Courier New" panose="02070309020205020404" pitchFamily="49" charset="0"/>
              </a:rPr>
              <a:t> = </a:t>
            </a:r>
            <a:r>
              <a:rPr lang="en-IN" sz="2000" b="1" dirty="0" err="1">
                <a:solidFill>
                  <a:schemeClr val="bg1"/>
                </a:solidFill>
                <a:latin typeface="Courier New" panose="02070309020205020404" pitchFamily="49" charset="0"/>
                <a:cs typeface="Courier New" panose="02070309020205020404" pitchFamily="49" charset="0"/>
              </a:rPr>
              <a:t>sort_list.index</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smallest_element</a:t>
            </a:r>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i</a:t>
            </a:r>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index_of_smallest</a:t>
            </a:r>
            <a:r>
              <a:rPr lang="en-IN" sz="2000" b="1" dirty="0">
                <a:solidFill>
                  <a:schemeClr val="bg1"/>
                </a:solidFill>
                <a:latin typeface="Courier New" panose="02070309020205020404" pitchFamily="49" charset="0"/>
                <a:cs typeface="Courier New" panose="02070309020205020404" pitchFamily="49" charset="0"/>
              </a:rPr>
              <a:t>] = </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index_of_smallest</a:t>
            </a:r>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i</a:t>
            </a:r>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print (</a:t>
            </a:r>
            <a:r>
              <a:rPr lang="en-IN" sz="2000" b="1" dirty="0" err="1">
                <a:solidFill>
                  <a:schemeClr val="bg1"/>
                </a:solidFill>
                <a:latin typeface="Courier New" panose="02070309020205020404" pitchFamily="49" charset="0"/>
                <a:cs typeface="Courier New" panose="02070309020205020404" pitchFamily="49" charset="0"/>
              </a:rPr>
              <a:t>sort_list</a:t>
            </a:r>
            <a:r>
              <a:rPr lang="en-IN" sz="2000" b="1" dirty="0">
                <a:solidFill>
                  <a:schemeClr val="bg1"/>
                </a:solidFill>
                <a:latin typeface="Courier New" panose="02070309020205020404" pitchFamily="49" charset="0"/>
                <a:cs typeface="Courier New" panose="02070309020205020404" pitchFamily="49" charset="0"/>
              </a:rPr>
              <a:t>)</a:t>
            </a:r>
          </a:p>
          <a:p>
            <a:r>
              <a:rPr lang="en-IN" sz="2000" b="1" dirty="0" err="1">
                <a:solidFill>
                  <a:schemeClr val="bg1"/>
                </a:solidFill>
                <a:latin typeface="Courier New" panose="02070309020205020404" pitchFamily="49" charset="0"/>
                <a:cs typeface="Courier New" panose="02070309020205020404" pitchFamily="49" charset="0"/>
              </a:rPr>
              <a:t>lst</a:t>
            </a:r>
            <a:r>
              <a:rPr lang="en-IN" sz="2000" b="1" dirty="0">
                <a:solidFill>
                  <a:schemeClr val="bg1"/>
                </a:solidFill>
                <a:latin typeface="Courier New" panose="02070309020205020404" pitchFamily="49" charset="0"/>
                <a:cs typeface="Courier New" panose="02070309020205020404" pitchFamily="49" charset="0"/>
              </a:rPr>
              <a:t> = []</a:t>
            </a:r>
          </a:p>
          <a:p>
            <a:r>
              <a:rPr lang="en-IN" sz="2000" b="1" dirty="0">
                <a:solidFill>
                  <a:schemeClr val="bg1"/>
                </a:solidFill>
                <a:latin typeface="Courier New" panose="02070309020205020404" pitchFamily="49" charset="0"/>
                <a:cs typeface="Courier New" panose="02070309020205020404" pitchFamily="49" charset="0"/>
              </a:rPr>
              <a:t>size = </a:t>
            </a:r>
            <a:r>
              <a:rPr lang="en-IN" sz="2000" b="1" dirty="0" err="1">
                <a:solidFill>
                  <a:schemeClr val="bg1"/>
                </a:solidFill>
                <a:latin typeface="Courier New" panose="02070309020205020404" pitchFamily="49" charset="0"/>
                <a:cs typeface="Courier New" panose="02070309020205020404" pitchFamily="49" charset="0"/>
              </a:rPr>
              <a:t>int</a:t>
            </a:r>
            <a:r>
              <a:rPr lang="en-IN" sz="2000" b="1" dirty="0">
                <a:solidFill>
                  <a:schemeClr val="bg1"/>
                </a:solidFill>
                <a:latin typeface="Courier New" panose="02070309020205020404" pitchFamily="49" charset="0"/>
                <a:cs typeface="Courier New" panose="02070309020205020404" pitchFamily="49" charset="0"/>
              </a:rPr>
              <a:t>(input())</a:t>
            </a:r>
          </a:p>
          <a:p>
            <a:r>
              <a:rPr lang="en-IN" sz="2000" b="1" dirty="0">
                <a:solidFill>
                  <a:schemeClr val="bg1"/>
                </a:solidFill>
                <a:latin typeface="Courier New" panose="02070309020205020404" pitchFamily="49" charset="0"/>
                <a:cs typeface="Courier New" panose="02070309020205020404" pitchFamily="49" charset="0"/>
              </a:rPr>
              <a:t>for </a:t>
            </a:r>
            <a:r>
              <a:rPr lang="en-IN" sz="2000" b="1" dirty="0" err="1">
                <a:solidFill>
                  <a:schemeClr val="bg1"/>
                </a:solidFill>
                <a:latin typeface="Courier New" panose="02070309020205020404" pitchFamily="49" charset="0"/>
                <a:cs typeface="Courier New" panose="02070309020205020404" pitchFamily="49" charset="0"/>
              </a:rPr>
              <a:t>i</a:t>
            </a:r>
            <a:r>
              <a:rPr lang="en-IN" sz="2000" b="1" dirty="0">
                <a:solidFill>
                  <a:schemeClr val="bg1"/>
                </a:solidFill>
                <a:latin typeface="Courier New" panose="02070309020205020404" pitchFamily="49" charset="0"/>
                <a:cs typeface="Courier New" panose="02070309020205020404" pitchFamily="49" charset="0"/>
              </a:rPr>
              <a:t> in range(size):</a:t>
            </a:r>
          </a:p>
          <a:p>
            <a:r>
              <a:rPr lang="en-IN" sz="2000" b="1" dirty="0">
                <a:solidFill>
                  <a:schemeClr val="bg1"/>
                </a:solidFill>
                <a:latin typeface="Courier New" panose="02070309020205020404" pitchFamily="49" charset="0"/>
                <a:cs typeface="Courier New" panose="02070309020205020404" pitchFamily="49" charset="0"/>
              </a:rPr>
              <a:t>    elements = </a:t>
            </a:r>
            <a:r>
              <a:rPr lang="en-IN" sz="2000" b="1" dirty="0" err="1">
                <a:solidFill>
                  <a:schemeClr val="bg1"/>
                </a:solidFill>
                <a:latin typeface="Courier New" panose="02070309020205020404" pitchFamily="49" charset="0"/>
                <a:cs typeface="Courier New" panose="02070309020205020404" pitchFamily="49" charset="0"/>
              </a:rPr>
              <a:t>int</a:t>
            </a:r>
            <a:r>
              <a:rPr lang="en-IN" sz="2000" b="1" dirty="0">
                <a:solidFill>
                  <a:schemeClr val="bg1"/>
                </a:solidFill>
                <a:latin typeface="Courier New" panose="02070309020205020404" pitchFamily="49" charset="0"/>
                <a:cs typeface="Courier New" panose="02070309020205020404" pitchFamily="49" charset="0"/>
              </a:rPr>
              <a:t>(input())</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lst.append</a:t>
            </a:r>
            <a:r>
              <a:rPr lang="en-IN" sz="2000" b="1" dirty="0">
                <a:solidFill>
                  <a:schemeClr val="bg1"/>
                </a:solidFill>
                <a:latin typeface="Courier New" panose="02070309020205020404" pitchFamily="49" charset="0"/>
                <a:cs typeface="Courier New" panose="02070309020205020404" pitchFamily="49" charset="0"/>
              </a:rPr>
              <a:t>(elements)</a:t>
            </a:r>
          </a:p>
          <a:p>
            <a:r>
              <a:rPr lang="en-IN" sz="2000" b="1" dirty="0" err="1">
                <a:solidFill>
                  <a:schemeClr val="bg1"/>
                </a:solidFill>
                <a:latin typeface="Courier New" panose="02070309020205020404" pitchFamily="49" charset="0"/>
                <a:cs typeface="Courier New" panose="02070309020205020404" pitchFamily="49" charset="0"/>
              </a:rPr>
              <a:t>selection_sort</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lst</a:t>
            </a:r>
            <a:r>
              <a:rPr lang="en-IN"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5511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a:solidFill>
                  <a:schemeClr val="bg1"/>
                </a:solidFill>
                <a:latin typeface="Courier New" panose="02070309020205020404" pitchFamily="49" charset="0"/>
                <a:cs typeface="Courier New" panose="02070309020205020404" pitchFamily="49" charset="0"/>
              </a:rPr>
              <a:t>low = 0</a:t>
            </a:r>
          </a:p>
          <a:p>
            <a:r>
              <a:rPr lang="en-IN" sz="2000" b="1" dirty="0">
                <a:solidFill>
                  <a:schemeClr val="bg1"/>
                </a:solidFill>
                <a:latin typeface="Courier New" panose="02070309020205020404" pitchFamily="49" charset="0"/>
                <a:cs typeface="Courier New" panose="02070309020205020404" pitchFamily="49" charset="0"/>
              </a:rPr>
              <a:t>high = </a:t>
            </a:r>
            <a:r>
              <a:rPr lang="en-IN" sz="2000" b="1" dirty="0" err="1">
                <a:solidFill>
                  <a:schemeClr val="bg1"/>
                </a:solidFill>
                <a:latin typeface="Courier New" panose="02070309020205020404" pitchFamily="49" charset="0"/>
                <a:cs typeface="Courier New" panose="02070309020205020404" pitchFamily="49" charset="0"/>
              </a:rPr>
              <a:t>len</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lst</a:t>
            </a:r>
            <a:r>
              <a:rPr lang="en-IN" sz="2000" b="1" dirty="0">
                <a:solidFill>
                  <a:schemeClr val="bg1"/>
                </a:solidFill>
                <a:latin typeface="Courier New" panose="02070309020205020404" pitchFamily="49" charset="0"/>
                <a:cs typeface="Courier New" panose="02070309020205020404" pitchFamily="49" charset="0"/>
              </a:rPr>
              <a:t>) - 1</a:t>
            </a:r>
          </a:p>
          <a:p>
            <a:r>
              <a:rPr lang="en-IN" sz="2000" b="1" dirty="0" err="1">
                <a:solidFill>
                  <a:schemeClr val="bg1"/>
                </a:solidFill>
                <a:latin typeface="Courier New" panose="02070309020205020404" pitchFamily="49" charset="0"/>
                <a:cs typeface="Courier New" panose="02070309020205020404" pitchFamily="49" charset="0"/>
              </a:rPr>
              <a:t>quick_sort</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lst</a:t>
            </a:r>
            <a:r>
              <a:rPr lang="en-IN" sz="2000" b="1" dirty="0">
                <a:solidFill>
                  <a:schemeClr val="bg1"/>
                </a:solidFill>
                <a:latin typeface="Courier New" panose="02070309020205020404" pitchFamily="49" charset="0"/>
                <a:cs typeface="Courier New" panose="02070309020205020404" pitchFamily="49" charset="0"/>
              </a:rPr>
              <a:t>, low, high)</a:t>
            </a:r>
          </a:p>
          <a:p>
            <a:r>
              <a:rPr lang="en-IN" sz="2000" b="1" dirty="0">
                <a:solidFill>
                  <a:schemeClr val="bg1"/>
                </a:solidFill>
                <a:latin typeface="Courier New" panose="02070309020205020404" pitchFamily="49" charset="0"/>
                <a:cs typeface="Courier New" panose="02070309020205020404" pitchFamily="49" charset="0"/>
              </a:rPr>
              <a:t>print(</a:t>
            </a:r>
            <a:r>
              <a:rPr lang="en-IN" sz="2000" b="1" dirty="0" err="1">
                <a:solidFill>
                  <a:schemeClr val="bg1"/>
                </a:solidFill>
                <a:latin typeface="Courier New" panose="02070309020205020404" pitchFamily="49" charset="0"/>
                <a:cs typeface="Courier New" panose="02070309020205020404" pitchFamily="49" charset="0"/>
              </a:rPr>
              <a:t>lst</a:t>
            </a:r>
            <a:r>
              <a:rPr lang="en-IN"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76050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solidFill>
                  <a:schemeClr val="bg1"/>
                </a:solidFill>
                <a:latin typeface="Nunito Sans SemiBold" panose="00000700000000000000" pitchFamily="2" charset="0"/>
              </a:rPr>
              <a:t>Sorting</a:t>
            </a:r>
            <a:endParaRPr lang="en-US" sz="6000" dirty="0">
              <a:solidFill>
                <a:schemeClr val="bg1"/>
              </a:solidFill>
              <a:latin typeface="Nunito Sans SemiBold" panose="00000700000000000000" pitchFamily="2" charset="0"/>
            </a:endParaRPr>
          </a:p>
        </p:txBody>
      </p:sp>
      <p:sp>
        <p:nvSpPr>
          <p:cNvPr id="8" name="Rectangle 7">
            <a:extLst>
              <a:ext uri="{FF2B5EF4-FFF2-40B4-BE49-F238E27FC236}">
                <a16:creationId xmlns:a16="http://schemas.microsoft.com/office/drawing/2014/main" xmlns="" id="{F518A9BD-82D1-4655-B000-55CDF5E31AA0}"/>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47590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12F8620D-ACA5-4154-9CD4-FEE085EEB036}"/>
              </a:ext>
            </a:extLst>
          </p:cNvPr>
          <p:cNvSpPr txBox="1"/>
          <p:nvPr/>
        </p:nvSpPr>
        <p:spPr>
          <a:xfrm>
            <a:off x="598714" y="818821"/>
            <a:ext cx="11285500" cy="784830"/>
          </a:xfrm>
          <a:prstGeom prst="rect">
            <a:avLst/>
          </a:prstGeom>
          <a:noFill/>
        </p:spPr>
        <p:txBody>
          <a:bodyPr wrap="square" rtlCol="0">
            <a:spAutoFit/>
          </a:bodyPr>
          <a:lstStyle/>
          <a:p>
            <a:r>
              <a:rPr lang="en-US" sz="4500" b="1" dirty="0" smtClean="0">
                <a:latin typeface="Nunito Sans" panose="00000500000000000000" pitchFamily="2" charset="0"/>
              </a:rPr>
              <a:t>What is Sorting?</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sp>
        <p:nvSpPr>
          <p:cNvPr id="8" name="TextBox 7">
            <a:extLst>
              <a:ext uri="{FF2B5EF4-FFF2-40B4-BE49-F238E27FC236}">
                <a16:creationId xmlns:a16="http://schemas.microsoft.com/office/drawing/2014/main" xmlns="" id="{27E0DB8F-9B5F-4B8C-8D1F-BA48621F517E}"/>
              </a:ext>
            </a:extLst>
          </p:cNvPr>
          <p:cNvSpPr txBox="1"/>
          <p:nvPr/>
        </p:nvSpPr>
        <p:spPr>
          <a:xfrm>
            <a:off x="631844" y="1553993"/>
            <a:ext cx="10950806" cy="292964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500" dirty="0">
                <a:latin typeface="Nunito Sans" panose="00000500000000000000" pitchFamily="2" charset="0"/>
              </a:rPr>
              <a:t>Sorting is a process of ordering or placing a list of elements from a collection in some kind of order. </a:t>
            </a:r>
            <a:endParaRPr lang="en-IN" sz="2500" dirty="0" smtClean="0">
              <a:latin typeface="Nunito Sans" panose="00000500000000000000" pitchFamily="2" charset="0"/>
            </a:endParaRPr>
          </a:p>
          <a:p>
            <a:pPr marL="342900" indent="-342900">
              <a:lnSpc>
                <a:spcPct val="150000"/>
              </a:lnSpc>
              <a:buFont typeface="Arial" panose="020B0604020202020204" pitchFamily="34" charset="0"/>
              <a:buChar char="•"/>
            </a:pPr>
            <a:r>
              <a:rPr lang="en-IN" sz="2500" dirty="0" smtClean="0">
                <a:latin typeface="Nunito Sans" panose="00000500000000000000" pitchFamily="2" charset="0"/>
              </a:rPr>
              <a:t>It </a:t>
            </a:r>
            <a:r>
              <a:rPr lang="en-IN" sz="2500" dirty="0">
                <a:latin typeface="Nunito Sans" panose="00000500000000000000" pitchFamily="2" charset="0"/>
              </a:rPr>
              <a:t>is nothing but storage of data in sorted order. </a:t>
            </a:r>
            <a:endParaRPr lang="en-IN" sz="2500" dirty="0" smtClean="0">
              <a:latin typeface="Nunito Sans" panose="00000500000000000000" pitchFamily="2" charset="0"/>
            </a:endParaRPr>
          </a:p>
          <a:p>
            <a:pPr marL="342900" indent="-342900">
              <a:lnSpc>
                <a:spcPct val="150000"/>
              </a:lnSpc>
              <a:buFont typeface="Arial" panose="020B0604020202020204" pitchFamily="34" charset="0"/>
              <a:buChar char="•"/>
            </a:pPr>
            <a:r>
              <a:rPr lang="en-IN" sz="2500" dirty="0" smtClean="0">
                <a:latin typeface="Nunito Sans" panose="00000500000000000000" pitchFamily="2" charset="0"/>
              </a:rPr>
              <a:t>Sorting </a:t>
            </a:r>
            <a:r>
              <a:rPr lang="en-IN" sz="2500" dirty="0">
                <a:latin typeface="Nunito Sans" panose="00000500000000000000" pitchFamily="2" charset="0"/>
              </a:rPr>
              <a:t>can be done in ascending and descending order. </a:t>
            </a:r>
            <a:endParaRPr lang="en-IN" sz="2500" dirty="0" smtClean="0">
              <a:latin typeface="Nunito Sans" panose="00000500000000000000" pitchFamily="2" charset="0"/>
            </a:endParaRPr>
          </a:p>
          <a:p>
            <a:pPr marL="342900" indent="-342900">
              <a:lnSpc>
                <a:spcPct val="150000"/>
              </a:lnSpc>
              <a:buFont typeface="Arial" panose="020B0604020202020204" pitchFamily="34" charset="0"/>
              <a:buChar char="•"/>
            </a:pPr>
            <a:r>
              <a:rPr lang="en-IN" sz="2500" dirty="0" smtClean="0">
                <a:latin typeface="Nunito Sans" panose="00000500000000000000" pitchFamily="2" charset="0"/>
              </a:rPr>
              <a:t>It </a:t>
            </a:r>
            <a:r>
              <a:rPr lang="en-IN" sz="2500" dirty="0">
                <a:latin typeface="Nunito Sans" panose="00000500000000000000" pitchFamily="2" charset="0"/>
              </a:rPr>
              <a:t>arranges the data in a sequence which makes searching easier.</a:t>
            </a:r>
          </a:p>
        </p:txBody>
      </p:sp>
    </p:spTree>
    <p:extLst>
      <p:ext uri="{BB962C8B-B14F-4D97-AF65-F5344CB8AC3E}">
        <p14:creationId xmlns:p14="http://schemas.microsoft.com/office/powerpoint/2010/main" val="219295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12F8620D-ACA5-4154-9CD4-FEE085EEB036}"/>
              </a:ext>
            </a:extLst>
          </p:cNvPr>
          <p:cNvSpPr txBox="1"/>
          <p:nvPr/>
        </p:nvSpPr>
        <p:spPr>
          <a:xfrm>
            <a:off x="598714" y="818821"/>
            <a:ext cx="11285500" cy="784830"/>
          </a:xfrm>
          <a:prstGeom prst="rect">
            <a:avLst/>
          </a:prstGeom>
          <a:noFill/>
        </p:spPr>
        <p:txBody>
          <a:bodyPr wrap="square" rtlCol="0">
            <a:spAutoFit/>
          </a:bodyPr>
          <a:lstStyle/>
          <a:p>
            <a:r>
              <a:rPr lang="en-US" sz="4500" b="1" dirty="0" smtClean="0">
                <a:latin typeface="Nunito Sans" panose="00000500000000000000" pitchFamily="2" charset="0"/>
              </a:rPr>
              <a:t>Sorting Techniques</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sp>
        <p:nvSpPr>
          <p:cNvPr id="8" name="TextBox 7">
            <a:extLst>
              <a:ext uri="{FF2B5EF4-FFF2-40B4-BE49-F238E27FC236}">
                <a16:creationId xmlns:a16="http://schemas.microsoft.com/office/drawing/2014/main" xmlns="" id="{27E0DB8F-9B5F-4B8C-8D1F-BA48621F517E}"/>
              </a:ext>
            </a:extLst>
          </p:cNvPr>
          <p:cNvSpPr txBox="1"/>
          <p:nvPr/>
        </p:nvSpPr>
        <p:spPr>
          <a:xfrm>
            <a:off x="631844" y="1553993"/>
            <a:ext cx="10950806" cy="355481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500" dirty="0" smtClean="0">
                <a:latin typeface="Nunito Sans" panose="00000500000000000000" pitchFamily="2" charset="0"/>
              </a:rPr>
              <a:t>Merge sort</a:t>
            </a:r>
          </a:p>
          <a:p>
            <a:pPr marL="342900" indent="-342900">
              <a:lnSpc>
                <a:spcPct val="150000"/>
              </a:lnSpc>
              <a:buFont typeface="Arial" panose="020B0604020202020204" pitchFamily="34" charset="0"/>
              <a:buChar char="•"/>
            </a:pPr>
            <a:r>
              <a:rPr lang="en-IN" sz="2500" dirty="0" smtClean="0">
                <a:latin typeface="Nunito Sans" panose="00000500000000000000" pitchFamily="2" charset="0"/>
              </a:rPr>
              <a:t>Bubble Sort</a:t>
            </a:r>
          </a:p>
          <a:p>
            <a:pPr marL="342900" indent="-342900">
              <a:lnSpc>
                <a:spcPct val="150000"/>
              </a:lnSpc>
              <a:buFont typeface="Arial" panose="020B0604020202020204" pitchFamily="34" charset="0"/>
              <a:buChar char="•"/>
            </a:pPr>
            <a:r>
              <a:rPr lang="en-IN" sz="2500" dirty="0" smtClean="0">
                <a:latin typeface="Nunito Sans" panose="00000500000000000000" pitchFamily="2" charset="0"/>
              </a:rPr>
              <a:t>Insertion Sort</a:t>
            </a:r>
          </a:p>
          <a:p>
            <a:pPr marL="342900" indent="-342900">
              <a:lnSpc>
                <a:spcPct val="150000"/>
              </a:lnSpc>
              <a:buFont typeface="Arial" panose="020B0604020202020204" pitchFamily="34" charset="0"/>
              <a:buChar char="•"/>
            </a:pPr>
            <a:r>
              <a:rPr lang="en-IN" sz="2500" dirty="0" smtClean="0">
                <a:latin typeface="Nunito Sans" panose="00000500000000000000" pitchFamily="2" charset="0"/>
              </a:rPr>
              <a:t>Quick Sort</a:t>
            </a:r>
          </a:p>
          <a:p>
            <a:pPr marL="342900" indent="-342900">
              <a:lnSpc>
                <a:spcPct val="150000"/>
              </a:lnSpc>
              <a:buFont typeface="Arial" panose="020B0604020202020204" pitchFamily="34" charset="0"/>
              <a:buChar char="•"/>
            </a:pPr>
            <a:r>
              <a:rPr lang="en-IN" sz="2500" dirty="0" smtClean="0">
                <a:latin typeface="Nunito Sans" panose="00000500000000000000" pitchFamily="2" charset="0"/>
              </a:rPr>
              <a:t>Selection Sort</a:t>
            </a:r>
          </a:p>
          <a:p>
            <a:pPr marL="342900" indent="-342900">
              <a:lnSpc>
                <a:spcPct val="150000"/>
              </a:lnSpc>
              <a:buFont typeface="Arial" panose="020B0604020202020204" pitchFamily="34" charset="0"/>
              <a:buChar char="•"/>
            </a:pPr>
            <a:r>
              <a:rPr lang="en-IN" sz="2500" dirty="0" smtClean="0">
                <a:latin typeface="Nunito Sans" panose="00000500000000000000" pitchFamily="2" charset="0"/>
              </a:rPr>
              <a:t>Comparison Sort</a:t>
            </a:r>
          </a:p>
        </p:txBody>
      </p:sp>
    </p:spTree>
    <p:extLst>
      <p:ext uri="{BB962C8B-B14F-4D97-AF65-F5344CB8AC3E}">
        <p14:creationId xmlns:p14="http://schemas.microsoft.com/office/powerpoint/2010/main" val="340004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12F8620D-ACA5-4154-9CD4-FEE085EEB036}"/>
              </a:ext>
            </a:extLst>
          </p:cNvPr>
          <p:cNvSpPr txBox="1"/>
          <p:nvPr/>
        </p:nvSpPr>
        <p:spPr>
          <a:xfrm>
            <a:off x="598714" y="818821"/>
            <a:ext cx="11285500" cy="784830"/>
          </a:xfrm>
          <a:prstGeom prst="rect">
            <a:avLst/>
          </a:prstGeom>
          <a:noFill/>
        </p:spPr>
        <p:txBody>
          <a:bodyPr wrap="square" rtlCol="0">
            <a:spAutoFit/>
          </a:bodyPr>
          <a:lstStyle/>
          <a:p>
            <a:r>
              <a:rPr lang="en-US" sz="4500" b="1" dirty="0" smtClean="0">
                <a:latin typeface="Nunito Sans" panose="00000500000000000000" pitchFamily="2" charset="0"/>
              </a:rPr>
              <a:t>Merge Sort</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sp>
        <p:nvSpPr>
          <p:cNvPr id="8" name="TextBox 7">
            <a:extLst>
              <a:ext uri="{FF2B5EF4-FFF2-40B4-BE49-F238E27FC236}">
                <a16:creationId xmlns:a16="http://schemas.microsoft.com/office/drawing/2014/main" xmlns="" id="{27E0DB8F-9B5F-4B8C-8D1F-BA48621F517E}"/>
              </a:ext>
            </a:extLst>
          </p:cNvPr>
          <p:cNvSpPr txBox="1"/>
          <p:nvPr/>
        </p:nvSpPr>
        <p:spPr>
          <a:xfrm>
            <a:off x="631844" y="1553993"/>
            <a:ext cx="10950806"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500" dirty="0">
                <a:latin typeface="Nunito Sans" panose="00000500000000000000" pitchFamily="2" charset="0"/>
              </a:rPr>
              <a:t>Merge sort is a recursive algorithm that continually splits a list in half</a:t>
            </a:r>
            <a:r>
              <a:rPr lang="en-IN" sz="2500" dirty="0" smtClean="0">
                <a:latin typeface="Nunito Sans" panose="00000500000000000000" pitchFamily="2" charset="0"/>
              </a:rPr>
              <a:t>.</a:t>
            </a:r>
          </a:p>
          <a:p>
            <a:pPr marL="342900" indent="-342900">
              <a:lnSpc>
                <a:spcPct val="150000"/>
              </a:lnSpc>
              <a:buFont typeface="Arial" panose="020B0604020202020204" pitchFamily="34" charset="0"/>
              <a:buChar char="•"/>
            </a:pPr>
            <a:r>
              <a:rPr lang="en-IN" sz="2500" dirty="0">
                <a:latin typeface="Nunito Sans" panose="00000500000000000000" pitchFamily="2" charset="0"/>
              </a:rPr>
              <a:t> Once the two halves are </a:t>
            </a:r>
            <a:r>
              <a:rPr lang="en-IN" sz="2500" dirty="0" smtClean="0">
                <a:latin typeface="Nunito Sans" panose="00000500000000000000" pitchFamily="2" charset="0"/>
              </a:rPr>
              <a:t>sorted then, merge is </a:t>
            </a:r>
            <a:r>
              <a:rPr lang="en-IN" sz="2500" dirty="0">
                <a:latin typeface="Nunito Sans" panose="00000500000000000000" pitchFamily="2" charset="0"/>
              </a:rPr>
              <a:t>performed. </a:t>
            </a:r>
            <a:endParaRPr lang="en-IN" sz="2500" dirty="0" smtClean="0">
              <a:latin typeface="Nunito Sans" panose="00000500000000000000" pitchFamily="2" charset="0"/>
            </a:endParaRPr>
          </a:p>
          <a:p>
            <a:pPr marL="342900" indent="-342900">
              <a:lnSpc>
                <a:spcPct val="150000"/>
              </a:lnSpc>
              <a:buFont typeface="Arial" panose="020B0604020202020204" pitchFamily="34" charset="0"/>
              <a:buChar char="•"/>
            </a:pPr>
            <a:r>
              <a:rPr lang="en-IN" sz="2500" dirty="0">
                <a:latin typeface="Nunito Sans" panose="00000500000000000000" pitchFamily="2" charset="0"/>
              </a:rPr>
              <a:t>Merging is the process of taking two smaller sorted lists and combining them together into a </a:t>
            </a:r>
            <a:r>
              <a:rPr lang="en-IN" sz="2500" dirty="0" smtClean="0">
                <a:latin typeface="Nunito Sans" panose="00000500000000000000" pitchFamily="2" charset="0"/>
              </a:rPr>
              <a:t>single sorted new </a:t>
            </a:r>
            <a:r>
              <a:rPr lang="en-IN" sz="2500" dirty="0">
                <a:latin typeface="Nunito Sans" panose="00000500000000000000" pitchFamily="2" charset="0"/>
              </a:rPr>
              <a:t>list.</a:t>
            </a:r>
            <a:endParaRPr lang="en-IN" sz="2500" dirty="0" smtClean="0">
              <a:latin typeface="Nunito Sans" panose="00000500000000000000" pitchFamily="2" charset="0"/>
            </a:endParaRPr>
          </a:p>
        </p:txBody>
      </p:sp>
    </p:spTree>
    <p:extLst>
      <p:ext uri="{BB962C8B-B14F-4D97-AF65-F5344CB8AC3E}">
        <p14:creationId xmlns:p14="http://schemas.microsoft.com/office/powerpoint/2010/main" val="3311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I</a:t>
            </a:r>
            <a:r>
              <a:rPr lang="en-US" sz="4500" b="1" dirty="0" smtClean="0">
                <a:latin typeface="Nunito Sans" panose="00000500000000000000" pitchFamily="2" charset="0"/>
              </a:rPr>
              <a:t>mplementation</a:t>
            </a:r>
            <a:endParaRPr lang="en-US" sz="4500" b="1" dirty="0">
              <a:latin typeface="Nunito Sans" panose="00000500000000000000" pitchFamily="2" charset="0"/>
            </a:endParaRP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71368078"/>
              </p:ext>
            </p:extLst>
          </p:nvPr>
        </p:nvGraphicFramePr>
        <p:xfrm>
          <a:off x="1828800" y="1644730"/>
          <a:ext cx="8127999" cy="56507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xmlns="" val="4106227109"/>
                    </a:ext>
                  </a:extLst>
                </a:gridCol>
                <a:gridCol w="903111">
                  <a:extLst>
                    <a:ext uri="{9D8B030D-6E8A-4147-A177-3AD203B41FA5}">
                      <a16:colId xmlns:a16="http://schemas.microsoft.com/office/drawing/2014/main" xmlns="" val="3928618934"/>
                    </a:ext>
                  </a:extLst>
                </a:gridCol>
                <a:gridCol w="903111">
                  <a:extLst>
                    <a:ext uri="{9D8B030D-6E8A-4147-A177-3AD203B41FA5}">
                      <a16:colId xmlns:a16="http://schemas.microsoft.com/office/drawing/2014/main" xmlns="" val="1216574442"/>
                    </a:ext>
                  </a:extLst>
                </a:gridCol>
                <a:gridCol w="903111">
                  <a:extLst>
                    <a:ext uri="{9D8B030D-6E8A-4147-A177-3AD203B41FA5}">
                      <a16:colId xmlns:a16="http://schemas.microsoft.com/office/drawing/2014/main" xmlns="" val="536904242"/>
                    </a:ext>
                  </a:extLst>
                </a:gridCol>
                <a:gridCol w="903111">
                  <a:extLst>
                    <a:ext uri="{9D8B030D-6E8A-4147-A177-3AD203B41FA5}">
                      <a16:colId xmlns:a16="http://schemas.microsoft.com/office/drawing/2014/main" xmlns="" val="3906382224"/>
                    </a:ext>
                  </a:extLst>
                </a:gridCol>
                <a:gridCol w="903111">
                  <a:extLst>
                    <a:ext uri="{9D8B030D-6E8A-4147-A177-3AD203B41FA5}">
                      <a16:colId xmlns:a16="http://schemas.microsoft.com/office/drawing/2014/main" xmlns="" val="3120471820"/>
                    </a:ext>
                  </a:extLst>
                </a:gridCol>
                <a:gridCol w="677334">
                  <a:extLst>
                    <a:ext uri="{9D8B030D-6E8A-4147-A177-3AD203B41FA5}">
                      <a16:colId xmlns:a16="http://schemas.microsoft.com/office/drawing/2014/main" xmlns="" val="3367701843"/>
                    </a:ext>
                  </a:extLst>
                </a:gridCol>
                <a:gridCol w="1128888">
                  <a:extLst>
                    <a:ext uri="{9D8B030D-6E8A-4147-A177-3AD203B41FA5}">
                      <a16:colId xmlns:a16="http://schemas.microsoft.com/office/drawing/2014/main" xmlns="" val="3981107896"/>
                    </a:ext>
                  </a:extLst>
                </a:gridCol>
                <a:gridCol w="903111">
                  <a:extLst>
                    <a:ext uri="{9D8B030D-6E8A-4147-A177-3AD203B41FA5}">
                      <a16:colId xmlns:a16="http://schemas.microsoft.com/office/drawing/2014/main" xmlns="" val="2998740289"/>
                    </a:ext>
                  </a:extLst>
                </a:gridCol>
              </a:tblGrid>
              <a:tr h="565070">
                <a:tc>
                  <a:txBody>
                    <a:bodyPr/>
                    <a:lstStyle/>
                    <a:p>
                      <a:pPr algn="ctr"/>
                      <a:r>
                        <a:rPr lang="en-IN" b="0" dirty="0" smtClean="0"/>
                        <a:t>54</a:t>
                      </a:r>
                      <a:endParaRPr lang="en-IN" b="0" dirty="0"/>
                    </a:p>
                  </a:txBody>
                  <a:tcPr anchor="ctr"/>
                </a:tc>
                <a:tc>
                  <a:txBody>
                    <a:bodyPr/>
                    <a:lstStyle/>
                    <a:p>
                      <a:pPr algn="ctr"/>
                      <a:r>
                        <a:rPr lang="en-IN" b="0" dirty="0" smtClean="0"/>
                        <a:t>26</a:t>
                      </a:r>
                      <a:endParaRPr lang="en-IN" b="0" dirty="0"/>
                    </a:p>
                  </a:txBody>
                  <a:tcPr anchor="ctr"/>
                </a:tc>
                <a:tc>
                  <a:txBody>
                    <a:bodyPr/>
                    <a:lstStyle/>
                    <a:p>
                      <a:pPr algn="ctr"/>
                      <a:r>
                        <a:rPr lang="en-IN" b="0" dirty="0" smtClean="0"/>
                        <a:t>93</a:t>
                      </a:r>
                      <a:endParaRPr lang="en-IN" b="0" dirty="0"/>
                    </a:p>
                  </a:txBody>
                  <a:tcPr anchor="ctr"/>
                </a:tc>
                <a:tc>
                  <a:txBody>
                    <a:bodyPr/>
                    <a:lstStyle/>
                    <a:p>
                      <a:pPr algn="ctr"/>
                      <a:r>
                        <a:rPr lang="en-IN" b="0" dirty="0" smtClean="0"/>
                        <a:t>17</a:t>
                      </a:r>
                      <a:endParaRPr lang="en-IN" b="0" dirty="0"/>
                    </a:p>
                  </a:txBody>
                  <a:tcPr anchor="ctr"/>
                </a:tc>
                <a:tc>
                  <a:txBody>
                    <a:bodyPr/>
                    <a:lstStyle/>
                    <a:p>
                      <a:pPr algn="ctr"/>
                      <a:r>
                        <a:rPr lang="en-IN" b="0" dirty="0" smtClean="0"/>
                        <a:t>77</a:t>
                      </a:r>
                      <a:endParaRPr lang="en-IN" b="0" dirty="0"/>
                    </a:p>
                  </a:txBody>
                  <a:tcPr anchor="ctr"/>
                </a:tc>
                <a:tc>
                  <a:txBody>
                    <a:bodyPr/>
                    <a:lstStyle/>
                    <a:p>
                      <a:pPr algn="ctr"/>
                      <a:r>
                        <a:rPr lang="en-IN" b="0" dirty="0" smtClean="0"/>
                        <a:t>31</a:t>
                      </a:r>
                      <a:endParaRPr lang="en-IN" b="0" dirty="0"/>
                    </a:p>
                  </a:txBody>
                  <a:tcPr anchor="ctr"/>
                </a:tc>
                <a:tc>
                  <a:txBody>
                    <a:bodyPr/>
                    <a:lstStyle/>
                    <a:p>
                      <a:pPr algn="ctr"/>
                      <a:r>
                        <a:rPr lang="en-IN" b="0" dirty="0" smtClean="0"/>
                        <a:t>44</a:t>
                      </a:r>
                      <a:endParaRPr lang="en-IN" b="0" dirty="0"/>
                    </a:p>
                  </a:txBody>
                  <a:tcPr anchor="ctr"/>
                </a:tc>
                <a:tc>
                  <a:txBody>
                    <a:bodyPr/>
                    <a:lstStyle/>
                    <a:p>
                      <a:pPr algn="ctr"/>
                      <a:r>
                        <a:rPr lang="en-IN" b="0" dirty="0" smtClean="0"/>
                        <a:t>55</a:t>
                      </a:r>
                      <a:endParaRPr lang="en-IN" b="0" dirty="0"/>
                    </a:p>
                  </a:txBody>
                  <a:tcPr anchor="ctr"/>
                </a:tc>
                <a:tc>
                  <a:txBody>
                    <a:bodyPr/>
                    <a:lstStyle/>
                    <a:p>
                      <a:pPr algn="ctr"/>
                      <a:r>
                        <a:rPr lang="en-IN" b="0" dirty="0" smtClean="0"/>
                        <a:t>20</a:t>
                      </a:r>
                      <a:endParaRPr lang="en-IN" b="0" dirty="0"/>
                    </a:p>
                  </a:txBody>
                  <a:tcPr anchor="ctr"/>
                </a:tc>
                <a:extLst>
                  <a:ext uri="{0D108BD9-81ED-4DB2-BD59-A6C34878D82A}">
                    <a16:rowId xmlns:a16="http://schemas.microsoft.com/office/drawing/2014/main" xmlns="" val="284641915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954388610"/>
              </p:ext>
            </p:extLst>
          </p:nvPr>
        </p:nvGraphicFramePr>
        <p:xfrm>
          <a:off x="603630" y="2578571"/>
          <a:ext cx="4100820" cy="474881"/>
        </p:xfrm>
        <a:graphic>
          <a:graphicData uri="http://schemas.openxmlformats.org/drawingml/2006/table">
            <a:tbl>
              <a:tblPr firstRow="1" bandRow="1">
                <a:tableStyleId>{5C22544A-7EE6-4342-B048-85BDC9FD1C3A}</a:tableStyleId>
              </a:tblPr>
              <a:tblGrid>
                <a:gridCol w="1025205">
                  <a:extLst>
                    <a:ext uri="{9D8B030D-6E8A-4147-A177-3AD203B41FA5}">
                      <a16:colId xmlns:a16="http://schemas.microsoft.com/office/drawing/2014/main" xmlns="" val="2767063373"/>
                    </a:ext>
                  </a:extLst>
                </a:gridCol>
                <a:gridCol w="1025205">
                  <a:extLst>
                    <a:ext uri="{9D8B030D-6E8A-4147-A177-3AD203B41FA5}">
                      <a16:colId xmlns:a16="http://schemas.microsoft.com/office/drawing/2014/main" xmlns="" val="249201522"/>
                    </a:ext>
                  </a:extLst>
                </a:gridCol>
                <a:gridCol w="1025205">
                  <a:extLst>
                    <a:ext uri="{9D8B030D-6E8A-4147-A177-3AD203B41FA5}">
                      <a16:colId xmlns:a16="http://schemas.microsoft.com/office/drawing/2014/main" xmlns="" val="2166005251"/>
                    </a:ext>
                  </a:extLst>
                </a:gridCol>
                <a:gridCol w="1025205">
                  <a:extLst>
                    <a:ext uri="{9D8B030D-6E8A-4147-A177-3AD203B41FA5}">
                      <a16:colId xmlns:a16="http://schemas.microsoft.com/office/drawing/2014/main" xmlns="" val="1566556002"/>
                    </a:ext>
                  </a:extLst>
                </a:gridCol>
              </a:tblGrid>
              <a:tr h="474881">
                <a:tc>
                  <a:txBody>
                    <a:bodyPr/>
                    <a:lstStyle/>
                    <a:p>
                      <a:pPr algn="ctr"/>
                      <a:r>
                        <a:rPr lang="en-IN" b="0" dirty="0" smtClean="0"/>
                        <a:t>54</a:t>
                      </a:r>
                      <a:endParaRPr lang="en-IN" b="0" dirty="0"/>
                    </a:p>
                  </a:txBody>
                  <a:tcPr anchor="ctr"/>
                </a:tc>
                <a:tc>
                  <a:txBody>
                    <a:bodyPr/>
                    <a:lstStyle/>
                    <a:p>
                      <a:pPr algn="ctr"/>
                      <a:r>
                        <a:rPr lang="en-IN" b="0" dirty="0" smtClean="0"/>
                        <a:t>26</a:t>
                      </a:r>
                      <a:endParaRPr lang="en-IN" b="0" dirty="0"/>
                    </a:p>
                  </a:txBody>
                  <a:tcPr anchor="ctr"/>
                </a:tc>
                <a:tc>
                  <a:txBody>
                    <a:bodyPr/>
                    <a:lstStyle/>
                    <a:p>
                      <a:pPr algn="ctr"/>
                      <a:r>
                        <a:rPr lang="en-IN" b="0" dirty="0" smtClean="0"/>
                        <a:t>93</a:t>
                      </a:r>
                      <a:endParaRPr lang="en-IN" b="0" dirty="0"/>
                    </a:p>
                  </a:txBody>
                  <a:tcPr anchor="ctr"/>
                </a:tc>
                <a:tc>
                  <a:txBody>
                    <a:bodyPr/>
                    <a:lstStyle/>
                    <a:p>
                      <a:pPr algn="ctr"/>
                      <a:r>
                        <a:rPr lang="en-IN" b="0" dirty="0" smtClean="0"/>
                        <a:t>17</a:t>
                      </a:r>
                      <a:endParaRPr lang="en-IN" b="0" dirty="0"/>
                    </a:p>
                  </a:txBody>
                  <a:tcPr anchor="ctr"/>
                </a:tc>
                <a:extLst>
                  <a:ext uri="{0D108BD9-81ED-4DB2-BD59-A6C34878D82A}">
                    <a16:rowId xmlns:a16="http://schemas.microsoft.com/office/drawing/2014/main" xmlns="" val="92589595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99233587"/>
              </p:ext>
            </p:extLst>
          </p:nvPr>
        </p:nvGraphicFramePr>
        <p:xfrm>
          <a:off x="5573532" y="2578571"/>
          <a:ext cx="4100820" cy="474881"/>
        </p:xfrm>
        <a:graphic>
          <a:graphicData uri="http://schemas.openxmlformats.org/drawingml/2006/table">
            <a:tbl>
              <a:tblPr firstRow="1" bandRow="1">
                <a:tableStyleId>{5C22544A-7EE6-4342-B048-85BDC9FD1C3A}</a:tableStyleId>
              </a:tblPr>
              <a:tblGrid>
                <a:gridCol w="1025205">
                  <a:extLst>
                    <a:ext uri="{9D8B030D-6E8A-4147-A177-3AD203B41FA5}">
                      <a16:colId xmlns:a16="http://schemas.microsoft.com/office/drawing/2014/main" xmlns="" val="2767063373"/>
                    </a:ext>
                  </a:extLst>
                </a:gridCol>
                <a:gridCol w="1025205">
                  <a:extLst>
                    <a:ext uri="{9D8B030D-6E8A-4147-A177-3AD203B41FA5}">
                      <a16:colId xmlns:a16="http://schemas.microsoft.com/office/drawing/2014/main" xmlns="" val="249201522"/>
                    </a:ext>
                  </a:extLst>
                </a:gridCol>
                <a:gridCol w="1025205">
                  <a:extLst>
                    <a:ext uri="{9D8B030D-6E8A-4147-A177-3AD203B41FA5}">
                      <a16:colId xmlns:a16="http://schemas.microsoft.com/office/drawing/2014/main" xmlns="" val="2166005251"/>
                    </a:ext>
                  </a:extLst>
                </a:gridCol>
                <a:gridCol w="1025205">
                  <a:extLst>
                    <a:ext uri="{9D8B030D-6E8A-4147-A177-3AD203B41FA5}">
                      <a16:colId xmlns:a16="http://schemas.microsoft.com/office/drawing/2014/main" xmlns="" val="1566556002"/>
                    </a:ext>
                  </a:extLst>
                </a:gridCol>
              </a:tblGrid>
              <a:tr h="474881">
                <a:tc>
                  <a:txBody>
                    <a:bodyPr/>
                    <a:lstStyle/>
                    <a:p>
                      <a:pPr algn="ctr"/>
                      <a:r>
                        <a:rPr lang="en-IN" b="0" dirty="0" smtClean="0"/>
                        <a:t>77</a:t>
                      </a:r>
                      <a:endParaRPr lang="en-IN" b="0" dirty="0"/>
                    </a:p>
                  </a:txBody>
                  <a:tcPr anchor="ctr"/>
                </a:tc>
                <a:tc>
                  <a:txBody>
                    <a:bodyPr/>
                    <a:lstStyle/>
                    <a:p>
                      <a:pPr algn="ctr"/>
                      <a:r>
                        <a:rPr lang="en-IN" b="0" dirty="0" smtClean="0"/>
                        <a:t>31</a:t>
                      </a:r>
                      <a:endParaRPr lang="en-IN" b="0" dirty="0"/>
                    </a:p>
                  </a:txBody>
                  <a:tcPr anchor="ctr"/>
                </a:tc>
                <a:tc>
                  <a:txBody>
                    <a:bodyPr/>
                    <a:lstStyle/>
                    <a:p>
                      <a:pPr algn="ctr"/>
                      <a:r>
                        <a:rPr lang="en-IN" b="0" dirty="0" smtClean="0"/>
                        <a:t>44</a:t>
                      </a:r>
                      <a:endParaRPr lang="en-IN" b="0" dirty="0"/>
                    </a:p>
                  </a:txBody>
                  <a:tcPr anchor="ctr"/>
                </a:tc>
                <a:tc>
                  <a:txBody>
                    <a:bodyPr/>
                    <a:lstStyle/>
                    <a:p>
                      <a:pPr algn="ctr"/>
                      <a:r>
                        <a:rPr lang="en-IN" b="0" dirty="0" smtClean="0"/>
                        <a:t>55</a:t>
                      </a:r>
                      <a:endParaRPr lang="en-IN" b="0" dirty="0"/>
                    </a:p>
                  </a:txBody>
                  <a:tcPr anchor="ctr"/>
                </a:tc>
                <a:extLst>
                  <a:ext uri="{0D108BD9-81ED-4DB2-BD59-A6C34878D82A}">
                    <a16:rowId xmlns:a16="http://schemas.microsoft.com/office/drawing/2014/main" xmlns="" val="92589595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69287350"/>
              </p:ext>
            </p:extLst>
          </p:nvPr>
        </p:nvGraphicFramePr>
        <p:xfrm>
          <a:off x="9666978" y="2578570"/>
          <a:ext cx="838200" cy="474881"/>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573474319"/>
                    </a:ext>
                  </a:extLst>
                </a:gridCol>
              </a:tblGrid>
              <a:tr h="474881">
                <a:tc>
                  <a:txBody>
                    <a:bodyPr/>
                    <a:lstStyle/>
                    <a:p>
                      <a:pPr algn="ctr"/>
                      <a:r>
                        <a:rPr lang="en-IN" b="0" dirty="0" smtClean="0"/>
                        <a:t>20</a:t>
                      </a:r>
                      <a:endParaRPr lang="en-IN" b="0" dirty="0"/>
                    </a:p>
                  </a:txBody>
                  <a:tcPr anchor="ctr"/>
                </a:tc>
                <a:extLst>
                  <a:ext uri="{0D108BD9-81ED-4DB2-BD59-A6C34878D82A}">
                    <a16:rowId xmlns:a16="http://schemas.microsoft.com/office/drawing/2014/main" xmlns="" val="355042985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9939067"/>
              </p:ext>
            </p:extLst>
          </p:nvPr>
        </p:nvGraphicFramePr>
        <p:xfrm>
          <a:off x="540972" y="3544192"/>
          <a:ext cx="1973628" cy="533838"/>
        </p:xfrm>
        <a:graphic>
          <a:graphicData uri="http://schemas.openxmlformats.org/drawingml/2006/table">
            <a:tbl>
              <a:tblPr firstRow="1" bandRow="1">
                <a:tableStyleId>{5C22544A-7EE6-4342-B048-85BDC9FD1C3A}</a:tableStyleId>
              </a:tblPr>
              <a:tblGrid>
                <a:gridCol w="986814">
                  <a:extLst>
                    <a:ext uri="{9D8B030D-6E8A-4147-A177-3AD203B41FA5}">
                      <a16:colId xmlns:a16="http://schemas.microsoft.com/office/drawing/2014/main" xmlns="" val="3590391403"/>
                    </a:ext>
                  </a:extLst>
                </a:gridCol>
                <a:gridCol w="986814">
                  <a:extLst>
                    <a:ext uri="{9D8B030D-6E8A-4147-A177-3AD203B41FA5}">
                      <a16:colId xmlns:a16="http://schemas.microsoft.com/office/drawing/2014/main" xmlns="" val="3614317618"/>
                    </a:ext>
                  </a:extLst>
                </a:gridCol>
              </a:tblGrid>
              <a:tr h="533838">
                <a:tc>
                  <a:txBody>
                    <a:bodyPr/>
                    <a:lstStyle/>
                    <a:p>
                      <a:pPr algn="ctr"/>
                      <a:r>
                        <a:rPr lang="en-IN" b="0" dirty="0" smtClean="0"/>
                        <a:t>54</a:t>
                      </a:r>
                      <a:endParaRPr lang="en-IN" b="0" dirty="0"/>
                    </a:p>
                  </a:txBody>
                  <a:tcPr anchor="ctr"/>
                </a:tc>
                <a:tc>
                  <a:txBody>
                    <a:bodyPr/>
                    <a:lstStyle/>
                    <a:p>
                      <a:pPr algn="ctr"/>
                      <a:r>
                        <a:rPr lang="en-IN" b="0" dirty="0" smtClean="0"/>
                        <a:t>26</a:t>
                      </a:r>
                      <a:endParaRPr lang="en-IN" b="0" dirty="0"/>
                    </a:p>
                  </a:txBody>
                  <a:tcPr anchor="ctr"/>
                </a:tc>
                <a:extLst>
                  <a:ext uri="{0D108BD9-81ED-4DB2-BD59-A6C34878D82A}">
                    <a16:rowId xmlns:a16="http://schemas.microsoft.com/office/drawing/2014/main" xmlns="" val="205910748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4917068"/>
              </p:ext>
            </p:extLst>
          </p:nvPr>
        </p:nvGraphicFramePr>
        <p:xfrm>
          <a:off x="2895600" y="3544192"/>
          <a:ext cx="1973628" cy="533838"/>
        </p:xfrm>
        <a:graphic>
          <a:graphicData uri="http://schemas.openxmlformats.org/drawingml/2006/table">
            <a:tbl>
              <a:tblPr firstRow="1" bandRow="1">
                <a:tableStyleId>{5C22544A-7EE6-4342-B048-85BDC9FD1C3A}</a:tableStyleId>
              </a:tblPr>
              <a:tblGrid>
                <a:gridCol w="986814">
                  <a:extLst>
                    <a:ext uri="{9D8B030D-6E8A-4147-A177-3AD203B41FA5}">
                      <a16:colId xmlns:a16="http://schemas.microsoft.com/office/drawing/2014/main" xmlns="" val="3590391403"/>
                    </a:ext>
                  </a:extLst>
                </a:gridCol>
                <a:gridCol w="986814">
                  <a:extLst>
                    <a:ext uri="{9D8B030D-6E8A-4147-A177-3AD203B41FA5}">
                      <a16:colId xmlns:a16="http://schemas.microsoft.com/office/drawing/2014/main" xmlns="" val="3614317618"/>
                    </a:ext>
                  </a:extLst>
                </a:gridCol>
              </a:tblGrid>
              <a:tr h="533838">
                <a:tc>
                  <a:txBody>
                    <a:bodyPr/>
                    <a:lstStyle/>
                    <a:p>
                      <a:pPr algn="ctr"/>
                      <a:r>
                        <a:rPr lang="en-IN" b="0" dirty="0" smtClean="0"/>
                        <a:t>93</a:t>
                      </a:r>
                      <a:endParaRPr lang="en-IN" b="0" dirty="0"/>
                    </a:p>
                  </a:txBody>
                  <a:tcPr anchor="ctr"/>
                </a:tc>
                <a:tc>
                  <a:txBody>
                    <a:bodyPr/>
                    <a:lstStyle/>
                    <a:p>
                      <a:pPr algn="ctr"/>
                      <a:r>
                        <a:rPr lang="en-IN" b="0" dirty="0" smtClean="0"/>
                        <a:t>17</a:t>
                      </a:r>
                      <a:endParaRPr lang="en-IN" b="0" dirty="0"/>
                    </a:p>
                  </a:txBody>
                  <a:tcPr anchor="ctr"/>
                </a:tc>
                <a:extLst>
                  <a:ext uri="{0D108BD9-81ED-4DB2-BD59-A6C34878D82A}">
                    <a16:rowId xmlns:a16="http://schemas.microsoft.com/office/drawing/2014/main" xmlns="" val="205910748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030904664"/>
              </p:ext>
            </p:extLst>
          </p:nvPr>
        </p:nvGraphicFramePr>
        <p:xfrm>
          <a:off x="555797" y="4648200"/>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54</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667178811"/>
              </p:ext>
            </p:extLst>
          </p:nvPr>
        </p:nvGraphicFramePr>
        <p:xfrm>
          <a:off x="1728754" y="4636824"/>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26</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93103165"/>
              </p:ext>
            </p:extLst>
          </p:nvPr>
        </p:nvGraphicFramePr>
        <p:xfrm>
          <a:off x="3007486" y="4636824"/>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93</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406807540"/>
              </p:ext>
            </p:extLst>
          </p:nvPr>
        </p:nvGraphicFramePr>
        <p:xfrm>
          <a:off x="4406585" y="4636824"/>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17</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676121566"/>
              </p:ext>
            </p:extLst>
          </p:nvPr>
        </p:nvGraphicFramePr>
        <p:xfrm>
          <a:off x="5309748" y="3543127"/>
          <a:ext cx="1973628" cy="496630"/>
        </p:xfrm>
        <a:graphic>
          <a:graphicData uri="http://schemas.openxmlformats.org/drawingml/2006/table">
            <a:tbl>
              <a:tblPr firstRow="1" bandRow="1">
                <a:tableStyleId>{5C22544A-7EE6-4342-B048-85BDC9FD1C3A}</a:tableStyleId>
              </a:tblPr>
              <a:tblGrid>
                <a:gridCol w="986814">
                  <a:extLst>
                    <a:ext uri="{9D8B030D-6E8A-4147-A177-3AD203B41FA5}">
                      <a16:colId xmlns:a16="http://schemas.microsoft.com/office/drawing/2014/main" xmlns="" val="3590391403"/>
                    </a:ext>
                  </a:extLst>
                </a:gridCol>
                <a:gridCol w="986814">
                  <a:extLst>
                    <a:ext uri="{9D8B030D-6E8A-4147-A177-3AD203B41FA5}">
                      <a16:colId xmlns:a16="http://schemas.microsoft.com/office/drawing/2014/main" xmlns="" val="3614317618"/>
                    </a:ext>
                  </a:extLst>
                </a:gridCol>
              </a:tblGrid>
              <a:tr h="496630">
                <a:tc>
                  <a:txBody>
                    <a:bodyPr/>
                    <a:lstStyle/>
                    <a:p>
                      <a:pPr algn="ctr"/>
                      <a:r>
                        <a:rPr lang="en-IN" b="0" dirty="0" smtClean="0"/>
                        <a:t>77</a:t>
                      </a:r>
                      <a:endParaRPr lang="en-IN" b="0" dirty="0"/>
                    </a:p>
                  </a:txBody>
                  <a:tcPr anchor="ctr"/>
                </a:tc>
                <a:tc>
                  <a:txBody>
                    <a:bodyPr/>
                    <a:lstStyle/>
                    <a:p>
                      <a:pPr algn="ctr"/>
                      <a:r>
                        <a:rPr lang="en-IN" b="0" dirty="0" smtClean="0"/>
                        <a:t>31</a:t>
                      </a:r>
                      <a:endParaRPr lang="en-IN" b="0" dirty="0"/>
                    </a:p>
                  </a:txBody>
                  <a:tcPr anchor="ctr"/>
                </a:tc>
                <a:extLst>
                  <a:ext uri="{0D108BD9-81ED-4DB2-BD59-A6C34878D82A}">
                    <a16:rowId xmlns:a16="http://schemas.microsoft.com/office/drawing/2014/main" xmlns="" val="205910748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312174370"/>
              </p:ext>
            </p:extLst>
          </p:nvPr>
        </p:nvGraphicFramePr>
        <p:xfrm>
          <a:off x="7891498" y="3571363"/>
          <a:ext cx="1973628" cy="533838"/>
        </p:xfrm>
        <a:graphic>
          <a:graphicData uri="http://schemas.openxmlformats.org/drawingml/2006/table">
            <a:tbl>
              <a:tblPr firstRow="1" bandRow="1">
                <a:tableStyleId>{5C22544A-7EE6-4342-B048-85BDC9FD1C3A}</a:tableStyleId>
              </a:tblPr>
              <a:tblGrid>
                <a:gridCol w="986814">
                  <a:extLst>
                    <a:ext uri="{9D8B030D-6E8A-4147-A177-3AD203B41FA5}">
                      <a16:colId xmlns:a16="http://schemas.microsoft.com/office/drawing/2014/main" xmlns="" val="3590391403"/>
                    </a:ext>
                  </a:extLst>
                </a:gridCol>
                <a:gridCol w="986814">
                  <a:extLst>
                    <a:ext uri="{9D8B030D-6E8A-4147-A177-3AD203B41FA5}">
                      <a16:colId xmlns:a16="http://schemas.microsoft.com/office/drawing/2014/main" xmlns="" val="3614317618"/>
                    </a:ext>
                  </a:extLst>
                </a:gridCol>
              </a:tblGrid>
              <a:tr h="533838">
                <a:tc>
                  <a:txBody>
                    <a:bodyPr/>
                    <a:lstStyle/>
                    <a:p>
                      <a:pPr algn="ctr"/>
                      <a:r>
                        <a:rPr lang="en-IN" b="0" dirty="0" smtClean="0"/>
                        <a:t>44</a:t>
                      </a:r>
                      <a:endParaRPr lang="en-IN" b="0" dirty="0"/>
                    </a:p>
                  </a:txBody>
                  <a:tcPr anchor="ctr"/>
                </a:tc>
                <a:tc>
                  <a:txBody>
                    <a:bodyPr/>
                    <a:lstStyle/>
                    <a:p>
                      <a:pPr algn="ctr"/>
                      <a:r>
                        <a:rPr lang="en-IN" b="0" dirty="0" smtClean="0"/>
                        <a:t>55</a:t>
                      </a:r>
                      <a:endParaRPr lang="en-IN" b="0" dirty="0"/>
                    </a:p>
                  </a:txBody>
                  <a:tcPr anchor="ctr"/>
                </a:tc>
                <a:extLst>
                  <a:ext uri="{0D108BD9-81ED-4DB2-BD59-A6C34878D82A}">
                    <a16:rowId xmlns:a16="http://schemas.microsoft.com/office/drawing/2014/main" xmlns="" val="205910748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185452235"/>
              </p:ext>
            </p:extLst>
          </p:nvPr>
        </p:nvGraphicFramePr>
        <p:xfrm>
          <a:off x="9829800" y="3571363"/>
          <a:ext cx="838200" cy="533838"/>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573474319"/>
                    </a:ext>
                  </a:extLst>
                </a:gridCol>
              </a:tblGrid>
              <a:tr h="533838">
                <a:tc>
                  <a:txBody>
                    <a:bodyPr/>
                    <a:lstStyle/>
                    <a:p>
                      <a:pPr algn="ctr"/>
                      <a:r>
                        <a:rPr lang="en-IN" b="0" dirty="0" smtClean="0"/>
                        <a:t>20</a:t>
                      </a:r>
                      <a:endParaRPr lang="en-IN" b="0" dirty="0"/>
                    </a:p>
                  </a:txBody>
                  <a:tcPr anchor="ctr"/>
                </a:tc>
                <a:extLst>
                  <a:ext uri="{0D108BD9-81ED-4DB2-BD59-A6C34878D82A}">
                    <a16:rowId xmlns:a16="http://schemas.microsoft.com/office/drawing/2014/main" xmlns="" val="3550429859"/>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61208264"/>
              </p:ext>
            </p:extLst>
          </p:nvPr>
        </p:nvGraphicFramePr>
        <p:xfrm>
          <a:off x="10439400" y="4648200"/>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20</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472277129"/>
              </p:ext>
            </p:extLst>
          </p:nvPr>
        </p:nvGraphicFramePr>
        <p:xfrm>
          <a:off x="9572062" y="4648200"/>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55</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867272782"/>
              </p:ext>
            </p:extLst>
          </p:nvPr>
        </p:nvGraphicFramePr>
        <p:xfrm>
          <a:off x="8323510" y="4656686"/>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44</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873608380"/>
              </p:ext>
            </p:extLst>
          </p:nvPr>
        </p:nvGraphicFramePr>
        <p:xfrm>
          <a:off x="7055660" y="4656686"/>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31</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621504650"/>
              </p:ext>
            </p:extLst>
          </p:nvPr>
        </p:nvGraphicFramePr>
        <p:xfrm>
          <a:off x="5833919" y="4632537"/>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77</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767942169"/>
              </p:ext>
            </p:extLst>
          </p:nvPr>
        </p:nvGraphicFramePr>
        <p:xfrm>
          <a:off x="9514114" y="5419799"/>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55</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4196138478"/>
              </p:ext>
            </p:extLst>
          </p:nvPr>
        </p:nvGraphicFramePr>
        <p:xfrm>
          <a:off x="10636045" y="5419799"/>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20</a:t>
                      </a:r>
                      <a:endParaRPr lang="en-IN" b="0" dirty="0"/>
                    </a:p>
                  </a:txBody>
                  <a:tcPr anchor="ctr"/>
                </a:tc>
                <a:extLst>
                  <a:ext uri="{0D108BD9-81ED-4DB2-BD59-A6C34878D82A}">
                    <a16:rowId xmlns:a16="http://schemas.microsoft.com/office/drawing/2014/main" xmlns="" val="1287584323"/>
                  </a:ext>
                </a:extLst>
              </a:tr>
            </a:tbl>
          </a:graphicData>
        </a:graphic>
      </p:graphicFrame>
    </p:spTree>
    <p:extLst>
      <p:ext uri="{BB962C8B-B14F-4D97-AF65-F5344CB8AC3E}">
        <p14:creationId xmlns:p14="http://schemas.microsoft.com/office/powerpoint/2010/main" val="272252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par>
                                <p:cTn id="41" presetID="22" presetClass="entr" presetSubtype="8"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left)">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500"/>
                                        <p:tgtEl>
                                          <p:spTgt spid="2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left)">
                                      <p:cBhvr>
                                        <p:cTn id="83" dur="500"/>
                                        <p:tgtEl>
                                          <p:spTgt spid="25"/>
                                        </p:tgtEl>
                                      </p:cBhvr>
                                    </p:animEffect>
                                  </p:childTnLst>
                                </p:cTn>
                              </p:par>
                              <p:par>
                                <p:cTn id="84" presetID="22" presetClass="entr" presetSubtype="8" fill="hold"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left)">
                                      <p:cBhvr>
                                        <p:cTn id="86" dur="500"/>
                                        <p:tgtEl>
                                          <p:spTgt spid="2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wipe(left)">
                                      <p:cBhvr>
                                        <p:cTn id="91" dur="500"/>
                                        <p:tgtEl>
                                          <p:spTgt spid="2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left)">
                                      <p:cBhvr>
                                        <p:cTn id="9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Methods</a:t>
            </a:r>
          </a:p>
        </p:txBody>
      </p:sp>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122572"/>
            <a:ext cx="1993392" cy="430628"/>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17394156"/>
              </p:ext>
            </p:extLst>
          </p:nvPr>
        </p:nvGraphicFramePr>
        <p:xfrm>
          <a:off x="621111" y="1591714"/>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54</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0555481"/>
              </p:ext>
            </p:extLst>
          </p:nvPr>
        </p:nvGraphicFramePr>
        <p:xfrm>
          <a:off x="1794068" y="1580338"/>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26</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33517502"/>
              </p:ext>
            </p:extLst>
          </p:nvPr>
        </p:nvGraphicFramePr>
        <p:xfrm>
          <a:off x="3072800" y="1600200"/>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93</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83218865"/>
              </p:ext>
            </p:extLst>
          </p:nvPr>
        </p:nvGraphicFramePr>
        <p:xfrm>
          <a:off x="4471899" y="1580338"/>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17</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16694044"/>
              </p:ext>
            </p:extLst>
          </p:nvPr>
        </p:nvGraphicFramePr>
        <p:xfrm>
          <a:off x="10742458" y="1605612"/>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20</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529265305"/>
              </p:ext>
            </p:extLst>
          </p:nvPr>
        </p:nvGraphicFramePr>
        <p:xfrm>
          <a:off x="9637376" y="1676400"/>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55</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190337937"/>
              </p:ext>
            </p:extLst>
          </p:nvPr>
        </p:nvGraphicFramePr>
        <p:xfrm>
          <a:off x="8388824" y="1600200"/>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44</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658563176"/>
              </p:ext>
            </p:extLst>
          </p:nvPr>
        </p:nvGraphicFramePr>
        <p:xfrm>
          <a:off x="7120974" y="1600200"/>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31</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939577118"/>
              </p:ext>
            </p:extLst>
          </p:nvPr>
        </p:nvGraphicFramePr>
        <p:xfrm>
          <a:off x="5899233" y="1576051"/>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77</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558427344"/>
              </p:ext>
            </p:extLst>
          </p:nvPr>
        </p:nvGraphicFramePr>
        <p:xfrm>
          <a:off x="685755" y="2367652"/>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26</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203298823"/>
              </p:ext>
            </p:extLst>
          </p:nvPr>
        </p:nvGraphicFramePr>
        <p:xfrm>
          <a:off x="1546397" y="2367652"/>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54</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271113808"/>
              </p:ext>
            </p:extLst>
          </p:nvPr>
        </p:nvGraphicFramePr>
        <p:xfrm>
          <a:off x="3254828" y="2367652"/>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17</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118388711"/>
              </p:ext>
            </p:extLst>
          </p:nvPr>
        </p:nvGraphicFramePr>
        <p:xfrm>
          <a:off x="4180114" y="2367652"/>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93</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472950172"/>
              </p:ext>
            </p:extLst>
          </p:nvPr>
        </p:nvGraphicFramePr>
        <p:xfrm>
          <a:off x="5936627" y="2359564"/>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31</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560579324"/>
              </p:ext>
            </p:extLst>
          </p:nvPr>
        </p:nvGraphicFramePr>
        <p:xfrm>
          <a:off x="7075714" y="2359564"/>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77</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659895923"/>
              </p:ext>
            </p:extLst>
          </p:nvPr>
        </p:nvGraphicFramePr>
        <p:xfrm>
          <a:off x="9846783" y="2438400"/>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20</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4002321087"/>
              </p:ext>
            </p:extLst>
          </p:nvPr>
        </p:nvGraphicFramePr>
        <p:xfrm>
          <a:off x="10733314" y="2430312"/>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55</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1299521674"/>
              </p:ext>
            </p:extLst>
          </p:nvPr>
        </p:nvGraphicFramePr>
        <p:xfrm>
          <a:off x="846485" y="3181311"/>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17</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410220037"/>
              </p:ext>
            </p:extLst>
          </p:nvPr>
        </p:nvGraphicFramePr>
        <p:xfrm>
          <a:off x="1768091" y="3181311"/>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26</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831295989"/>
              </p:ext>
            </p:extLst>
          </p:nvPr>
        </p:nvGraphicFramePr>
        <p:xfrm>
          <a:off x="2658950" y="3181311"/>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54</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091934266"/>
              </p:ext>
            </p:extLst>
          </p:nvPr>
        </p:nvGraphicFramePr>
        <p:xfrm>
          <a:off x="3580556" y="3181311"/>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93</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476715358"/>
              </p:ext>
            </p:extLst>
          </p:nvPr>
        </p:nvGraphicFramePr>
        <p:xfrm>
          <a:off x="7981396" y="3189175"/>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20</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2151597165"/>
              </p:ext>
            </p:extLst>
          </p:nvPr>
        </p:nvGraphicFramePr>
        <p:xfrm>
          <a:off x="8903002" y="3189175"/>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44</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3802223286"/>
              </p:ext>
            </p:extLst>
          </p:nvPr>
        </p:nvGraphicFramePr>
        <p:xfrm>
          <a:off x="9808028" y="3191097"/>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55</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87385636"/>
              </p:ext>
            </p:extLst>
          </p:nvPr>
        </p:nvGraphicFramePr>
        <p:xfrm>
          <a:off x="5764977" y="4038600"/>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20</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2575417832"/>
              </p:ext>
            </p:extLst>
          </p:nvPr>
        </p:nvGraphicFramePr>
        <p:xfrm>
          <a:off x="6690263" y="4038600"/>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31</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1470202606"/>
              </p:ext>
            </p:extLst>
          </p:nvPr>
        </p:nvGraphicFramePr>
        <p:xfrm>
          <a:off x="7615549" y="4038600"/>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44</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3930588035"/>
              </p:ext>
            </p:extLst>
          </p:nvPr>
        </p:nvGraphicFramePr>
        <p:xfrm>
          <a:off x="8540835" y="4038600"/>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55</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292791699"/>
              </p:ext>
            </p:extLst>
          </p:nvPr>
        </p:nvGraphicFramePr>
        <p:xfrm>
          <a:off x="9466121" y="4047842"/>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77</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718503918"/>
              </p:ext>
            </p:extLst>
          </p:nvPr>
        </p:nvGraphicFramePr>
        <p:xfrm>
          <a:off x="1073237" y="5037229"/>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17</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1268074357"/>
              </p:ext>
            </p:extLst>
          </p:nvPr>
        </p:nvGraphicFramePr>
        <p:xfrm>
          <a:off x="1994843" y="5037229"/>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26</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1608949209"/>
              </p:ext>
            </p:extLst>
          </p:nvPr>
        </p:nvGraphicFramePr>
        <p:xfrm>
          <a:off x="2885702" y="5037229"/>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54</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3654823695"/>
              </p:ext>
            </p:extLst>
          </p:nvPr>
        </p:nvGraphicFramePr>
        <p:xfrm>
          <a:off x="3807308" y="5037229"/>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93</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2395689148"/>
              </p:ext>
            </p:extLst>
          </p:nvPr>
        </p:nvGraphicFramePr>
        <p:xfrm>
          <a:off x="4741650" y="5031867"/>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20</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2119206827"/>
              </p:ext>
            </p:extLst>
          </p:nvPr>
        </p:nvGraphicFramePr>
        <p:xfrm>
          <a:off x="5666936" y="5031867"/>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31</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2901745404"/>
              </p:ext>
            </p:extLst>
          </p:nvPr>
        </p:nvGraphicFramePr>
        <p:xfrm>
          <a:off x="6592222" y="5031867"/>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44</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1666945177"/>
              </p:ext>
            </p:extLst>
          </p:nvPr>
        </p:nvGraphicFramePr>
        <p:xfrm>
          <a:off x="7517508" y="5031867"/>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55</a:t>
                      </a:r>
                      <a:endParaRPr lang="en-IN" b="0" dirty="0"/>
                    </a:p>
                  </a:txBody>
                  <a:tcPr anchor="ctr"/>
                </a:tc>
                <a:extLst>
                  <a:ext uri="{0D108BD9-81ED-4DB2-BD59-A6C34878D82A}">
                    <a16:rowId xmlns:a16="http://schemas.microsoft.com/office/drawing/2014/main" xmlns="" val="1287584323"/>
                  </a:ext>
                </a:extLst>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692855753"/>
              </p:ext>
            </p:extLst>
          </p:nvPr>
        </p:nvGraphicFramePr>
        <p:xfrm>
          <a:off x="8442794" y="5041109"/>
          <a:ext cx="925286" cy="457200"/>
        </p:xfrm>
        <a:graphic>
          <a:graphicData uri="http://schemas.openxmlformats.org/drawingml/2006/table">
            <a:tbl>
              <a:tblPr firstRow="1" bandRow="1">
                <a:tableStyleId>{5C22544A-7EE6-4342-B048-85BDC9FD1C3A}</a:tableStyleId>
              </a:tblPr>
              <a:tblGrid>
                <a:gridCol w="925286">
                  <a:extLst>
                    <a:ext uri="{9D8B030D-6E8A-4147-A177-3AD203B41FA5}">
                      <a16:colId xmlns:a16="http://schemas.microsoft.com/office/drawing/2014/main" xmlns="" val="3311931255"/>
                    </a:ext>
                  </a:extLst>
                </a:gridCol>
              </a:tblGrid>
              <a:tr h="457200">
                <a:tc>
                  <a:txBody>
                    <a:bodyPr/>
                    <a:lstStyle/>
                    <a:p>
                      <a:pPr algn="ctr"/>
                      <a:r>
                        <a:rPr lang="en-IN" b="0" dirty="0" smtClean="0"/>
                        <a:t>77</a:t>
                      </a:r>
                      <a:endParaRPr lang="en-IN" b="0" dirty="0"/>
                    </a:p>
                  </a:txBody>
                  <a:tcPr anchor="ctr"/>
                </a:tc>
                <a:extLst>
                  <a:ext uri="{0D108BD9-81ED-4DB2-BD59-A6C34878D82A}">
                    <a16:rowId xmlns:a16="http://schemas.microsoft.com/office/drawing/2014/main" xmlns="" val="1287584323"/>
                  </a:ext>
                </a:extLst>
              </a:tr>
            </a:tbl>
          </a:graphicData>
        </a:graphic>
      </p:graphicFrame>
      <p:cxnSp>
        <p:nvCxnSpPr>
          <p:cNvPr id="3" name="Straight Connector 2"/>
          <p:cNvCxnSpPr/>
          <p:nvPr/>
        </p:nvCxnSpPr>
        <p:spPr>
          <a:xfrm>
            <a:off x="1148398" y="2033251"/>
            <a:ext cx="0" cy="176549"/>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Straight Connector 47"/>
          <p:cNvCxnSpPr/>
          <p:nvPr/>
        </p:nvCxnSpPr>
        <p:spPr>
          <a:xfrm>
            <a:off x="2286001" y="1981200"/>
            <a:ext cx="8953" cy="228600"/>
          </a:xfrm>
          <a:prstGeom prst="line">
            <a:avLst/>
          </a:prstGeom>
        </p:spPr>
        <p:style>
          <a:lnRef idx="3">
            <a:schemeClr val="accent1"/>
          </a:lnRef>
          <a:fillRef idx="0">
            <a:schemeClr val="accent1"/>
          </a:fillRef>
          <a:effectRef idx="2">
            <a:schemeClr val="accent1"/>
          </a:effectRef>
          <a:fontRef idx="minor">
            <a:schemeClr val="tx1"/>
          </a:fontRef>
        </p:style>
      </p:cxnSp>
      <p:cxnSp>
        <p:nvCxnSpPr>
          <p:cNvPr id="51" name="Straight Connector 50"/>
          <p:cNvCxnSpPr/>
          <p:nvPr/>
        </p:nvCxnSpPr>
        <p:spPr>
          <a:xfrm>
            <a:off x="1170669" y="2209800"/>
            <a:ext cx="112428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a:off x="3671676" y="2033251"/>
            <a:ext cx="0" cy="176549"/>
          </a:xfrm>
          <a:prstGeom prst="line">
            <a:avLst/>
          </a:prstGeom>
        </p:spPr>
        <p:style>
          <a:lnRef idx="3">
            <a:schemeClr val="accent1"/>
          </a:lnRef>
          <a:fillRef idx="0">
            <a:schemeClr val="accent1"/>
          </a:fillRef>
          <a:effectRef idx="2">
            <a:schemeClr val="accent1"/>
          </a:effectRef>
          <a:fontRef idx="minor">
            <a:schemeClr val="tx1"/>
          </a:fontRef>
        </p:style>
      </p:cxnSp>
      <p:cxnSp>
        <p:nvCxnSpPr>
          <p:cNvPr id="53" name="Straight Connector 52"/>
          <p:cNvCxnSpPr/>
          <p:nvPr/>
        </p:nvCxnSpPr>
        <p:spPr>
          <a:xfrm>
            <a:off x="4809279" y="1981200"/>
            <a:ext cx="8953" cy="228600"/>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Straight Connector 53"/>
          <p:cNvCxnSpPr/>
          <p:nvPr/>
        </p:nvCxnSpPr>
        <p:spPr>
          <a:xfrm>
            <a:off x="3693947" y="2209800"/>
            <a:ext cx="112428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5" name="Straight Connector 54"/>
          <p:cNvCxnSpPr/>
          <p:nvPr/>
        </p:nvCxnSpPr>
        <p:spPr>
          <a:xfrm>
            <a:off x="6419901" y="2004530"/>
            <a:ext cx="0" cy="176549"/>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7557504" y="1952479"/>
            <a:ext cx="8953" cy="228600"/>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6442172" y="2181079"/>
            <a:ext cx="112428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10158044" y="2106122"/>
            <a:ext cx="0" cy="176549"/>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a:off x="11295647" y="2054071"/>
            <a:ext cx="8953" cy="228600"/>
          </a:xfrm>
          <a:prstGeom prst="line">
            <a:avLst/>
          </a:prstGeom>
        </p:spPr>
        <p:style>
          <a:lnRef idx="3">
            <a:schemeClr val="accent1"/>
          </a:lnRef>
          <a:fillRef idx="0">
            <a:schemeClr val="accent1"/>
          </a:fillRef>
          <a:effectRef idx="2">
            <a:schemeClr val="accent1"/>
          </a:effectRef>
          <a:fontRef idx="minor">
            <a:schemeClr val="tx1"/>
          </a:fontRef>
        </p:style>
      </p:cxnSp>
      <p:cxnSp>
        <p:nvCxnSpPr>
          <p:cNvPr id="60" name="Straight Connector 59"/>
          <p:cNvCxnSpPr/>
          <p:nvPr/>
        </p:nvCxnSpPr>
        <p:spPr>
          <a:xfrm>
            <a:off x="10180315" y="2282671"/>
            <a:ext cx="112428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Straight Connector 60"/>
          <p:cNvCxnSpPr/>
          <p:nvPr/>
        </p:nvCxnSpPr>
        <p:spPr>
          <a:xfrm>
            <a:off x="1538928" y="2806154"/>
            <a:ext cx="0" cy="176549"/>
          </a:xfrm>
          <a:prstGeom prst="line">
            <a:avLst/>
          </a:prstGeom>
        </p:spPr>
        <p:style>
          <a:lnRef idx="3">
            <a:schemeClr val="accent1"/>
          </a:lnRef>
          <a:fillRef idx="0">
            <a:schemeClr val="accent1"/>
          </a:fillRef>
          <a:effectRef idx="2">
            <a:schemeClr val="accent1"/>
          </a:effectRef>
          <a:fontRef idx="minor">
            <a:schemeClr val="tx1"/>
          </a:fontRef>
        </p:style>
      </p:cxnSp>
      <p:cxnSp>
        <p:nvCxnSpPr>
          <p:cNvPr id="62" name="Straight Connector 61"/>
          <p:cNvCxnSpPr/>
          <p:nvPr/>
        </p:nvCxnSpPr>
        <p:spPr>
          <a:xfrm>
            <a:off x="4182047" y="2743200"/>
            <a:ext cx="8953" cy="228600"/>
          </a:xfrm>
          <a:prstGeom prst="line">
            <a:avLst/>
          </a:prstGeom>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flipV="1">
            <a:off x="1561199" y="2952711"/>
            <a:ext cx="2618915" cy="29992"/>
          </a:xfrm>
          <a:prstGeom prst="line">
            <a:avLst/>
          </a:prstGeom>
        </p:spPr>
        <p:style>
          <a:lnRef idx="3">
            <a:schemeClr val="accent1"/>
          </a:lnRef>
          <a:fillRef idx="0">
            <a:schemeClr val="accent1"/>
          </a:fillRef>
          <a:effectRef idx="2">
            <a:schemeClr val="accent1"/>
          </a:effectRef>
          <a:fontRef idx="minor">
            <a:schemeClr val="tx1"/>
          </a:fontRef>
        </p:style>
      </p:cxnSp>
      <p:cxnSp>
        <p:nvCxnSpPr>
          <p:cNvPr id="70" name="Straight Connector 69"/>
          <p:cNvCxnSpPr/>
          <p:nvPr/>
        </p:nvCxnSpPr>
        <p:spPr>
          <a:xfrm>
            <a:off x="8846443" y="1999117"/>
            <a:ext cx="0" cy="983586"/>
          </a:xfrm>
          <a:prstGeom prst="line">
            <a:avLst/>
          </a:prstGeom>
        </p:spPr>
        <p:style>
          <a:lnRef idx="3">
            <a:schemeClr val="accent1"/>
          </a:lnRef>
          <a:fillRef idx="0">
            <a:schemeClr val="accent1"/>
          </a:fillRef>
          <a:effectRef idx="2">
            <a:schemeClr val="accent1"/>
          </a:effectRef>
          <a:fontRef idx="minor">
            <a:schemeClr val="tx1"/>
          </a:fontRef>
        </p:style>
      </p:cxnSp>
      <p:cxnSp>
        <p:nvCxnSpPr>
          <p:cNvPr id="74" name="Straight Connector 73"/>
          <p:cNvCxnSpPr/>
          <p:nvPr/>
        </p:nvCxnSpPr>
        <p:spPr>
          <a:xfrm>
            <a:off x="8846443" y="2982703"/>
            <a:ext cx="112428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6" name="Straight Connector 75"/>
          <p:cNvCxnSpPr/>
          <p:nvPr/>
        </p:nvCxnSpPr>
        <p:spPr>
          <a:xfrm>
            <a:off x="9973247" y="2743200"/>
            <a:ext cx="8953" cy="228600"/>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Straight Connector 76"/>
          <p:cNvCxnSpPr/>
          <p:nvPr/>
        </p:nvCxnSpPr>
        <p:spPr>
          <a:xfrm>
            <a:off x="6333738" y="2743200"/>
            <a:ext cx="0" cy="1066800"/>
          </a:xfrm>
          <a:prstGeom prst="line">
            <a:avLst/>
          </a:prstGeom>
        </p:spPr>
        <p:style>
          <a:lnRef idx="3">
            <a:schemeClr val="accent1"/>
          </a:lnRef>
          <a:fillRef idx="0">
            <a:schemeClr val="accent1"/>
          </a:fillRef>
          <a:effectRef idx="2">
            <a:schemeClr val="accent1"/>
          </a:effectRef>
          <a:fontRef idx="minor">
            <a:schemeClr val="tx1"/>
          </a:fontRef>
        </p:style>
      </p:cxnSp>
      <p:cxnSp>
        <p:nvCxnSpPr>
          <p:cNvPr id="78" name="Straight Connector 77"/>
          <p:cNvCxnSpPr/>
          <p:nvPr/>
        </p:nvCxnSpPr>
        <p:spPr>
          <a:xfrm>
            <a:off x="6333738" y="3810000"/>
            <a:ext cx="220709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0" name="Straight Connector 79"/>
          <p:cNvCxnSpPr/>
          <p:nvPr/>
        </p:nvCxnSpPr>
        <p:spPr>
          <a:xfrm>
            <a:off x="8534400" y="3581400"/>
            <a:ext cx="8953" cy="228600"/>
          </a:xfrm>
          <a:prstGeom prst="line">
            <a:avLst/>
          </a:prstGeom>
        </p:spPr>
        <p:style>
          <a:lnRef idx="3">
            <a:schemeClr val="accent1"/>
          </a:lnRef>
          <a:fillRef idx="0">
            <a:schemeClr val="accent1"/>
          </a:fillRef>
          <a:effectRef idx="2">
            <a:schemeClr val="accent1"/>
          </a:effectRef>
          <a:fontRef idx="minor">
            <a:schemeClr val="tx1"/>
          </a:fontRef>
        </p:style>
      </p:cxnSp>
      <p:cxnSp>
        <p:nvCxnSpPr>
          <p:cNvPr id="83" name="Straight Connector 82"/>
          <p:cNvCxnSpPr/>
          <p:nvPr/>
        </p:nvCxnSpPr>
        <p:spPr>
          <a:xfrm>
            <a:off x="2294954" y="3581400"/>
            <a:ext cx="0" cy="1066800"/>
          </a:xfrm>
          <a:prstGeom prst="line">
            <a:avLst/>
          </a:prstGeom>
        </p:spPr>
        <p:style>
          <a:lnRef idx="3">
            <a:schemeClr val="accent1"/>
          </a:lnRef>
          <a:fillRef idx="0">
            <a:schemeClr val="accent1"/>
          </a:fillRef>
          <a:effectRef idx="2">
            <a:schemeClr val="accent1"/>
          </a:effectRef>
          <a:fontRef idx="minor">
            <a:schemeClr val="tx1"/>
          </a:fontRef>
        </p:style>
      </p:cxnSp>
      <p:cxnSp>
        <p:nvCxnSpPr>
          <p:cNvPr id="85" name="Straight Connector 84"/>
          <p:cNvCxnSpPr/>
          <p:nvPr/>
        </p:nvCxnSpPr>
        <p:spPr>
          <a:xfrm>
            <a:off x="7066761" y="4419600"/>
            <a:ext cx="8953" cy="228600"/>
          </a:xfrm>
          <a:prstGeom prst="line">
            <a:avLst/>
          </a:prstGeom>
        </p:spPr>
        <p:style>
          <a:lnRef idx="3">
            <a:schemeClr val="accent1"/>
          </a:lnRef>
          <a:fillRef idx="0">
            <a:schemeClr val="accent1"/>
          </a:fillRef>
          <a:effectRef idx="2">
            <a:schemeClr val="accent1"/>
          </a:effectRef>
          <a:fontRef idx="minor">
            <a:schemeClr val="tx1"/>
          </a:fontRef>
        </p:style>
      </p:cxnSp>
      <p:cxnSp>
        <p:nvCxnSpPr>
          <p:cNvPr id="86" name="Straight Connector 85"/>
          <p:cNvCxnSpPr/>
          <p:nvPr/>
        </p:nvCxnSpPr>
        <p:spPr>
          <a:xfrm>
            <a:off x="2286001" y="4648200"/>
            <a:ext cx="478971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661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down)">
                                      <p:cBhvr>
                                        <p:cTn id="24" dur="500"/>
                                        <p:tgtEl>
                                          <p:spTgt spid="51"/>
                                        </p:tgtEl>
                                      </p:cBhvr>
                                    </p:animEffect>
                                  </p:childTnLst>
                                </p:cTn>
                              </p:par>
                              <p:par>
                                <p:cTn id="25" presetID="22" presetClass="entr" presetSubtype="4"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par>
                                <p:cTn id="33" presetID="22" presetClass="entr" presetSubtype="8"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down)">
                                      <p:cBhvr>
                                        <p:cTn id="40" dur="500"/>
                                        <p:tgtEl>
                                          <p:spTgt spid="52"/>
                                        </p:tgtEl>
                                      </p:cBhvr>
                                    </p:animEffect>
                                  </p:childTnLst>
                                </p:cTn>
                              </p:par>
                              <p:par>
                                <p:cTn id="41" presetID="22" presetClass="entr" presetSubtype="4"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down)">
                                      <p:cBhvr>
                                        <p:cTn id="43" dur="500"/>
                                        <p:tgtEl>
                                          <p:spTgt spid="54"/>
                                        </p:tgtEl>
                                      </p:cBhvr>
                                    </p:animEffect>
                                  </p:childTnLst>
                                </p:cTn>
                              </p:par>
                              <p:par>
                                <p:cTn id="44" presetID="22" presetClass="entr" presetSubtype="4"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wipe(down)">
                                      <p:cBhvr>
                                        <p:cTn id="46" dur="500"/>
                                        <p:tgtEl>
                                          <p:spTgt spid="5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par>
                                <p:cTn id="52" presetID="22" presetClass="entr" presetSubtype="8"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wipe(down)">
                                      <p:cBhvr>
                                        <p:cTn id="59" dur="500"/>
                                        <p:tgtEl>
                                          <p:spTgt spid="62"/>
                                        </p:tgtEl>
                                      </p:cBhvr>
                                    </p:animEffect>
                                  </p:childTnLst>
                                </p:cTn>
                              </p:par>
                              <p:par>
                                <p:cTn id="60" presetID="22" presetClass="entr" presetSubtype="4" fill="hold" nodeType="with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down)">
                                      <p:cBhvr>
                                        <p:cTn id="62" dur="500"/>
                                        <p:tgtEl>
                                          <p:spTgt spid="61"/>
                                        </p:tgtEl>
                                      </p:cBhvr>
                                    </p:animEffect>
                                  </p:childTnLst>
                                </p:cTn>
                              </p:par>
                              <p:par>
                                <p:cTn id="63" presetID="22" presetClass="entr" presetSubtype="4" fill="hold" nodeType="with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left)">
                                      <p:cBhvr>
                                        <p:cTn id="73" dur="500"/>
                                        <p:tgtEl>
                                          <p:spTgt spid="28"/>
                                        </p:tgtEl>
                                      </p:cBhvr>
                                    </p:animEffect>
                                  </p:childTnLst>
                                </p:cTn>
                              </p:par>
                              <p:par>
                                <p:cTn id="74" presetID="22" presetClass="entr" presetSubtype="8"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par>
                                <p:cTn id="77" presetID="22" presetClass="entr" presetSubtype="8"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left)">
                                      <p:cBhvr>
                                        <p:cTn id="79" dur="500"/>
                                        <p:tgtEl>
                                          <p:spTgt spid="3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wipe(left)">
                                      <p:cBhvr>
                                        <p:cTn id="84" dur="500"/>
                                        <p:tgtEl>
                                          <p:spTgt spid="12"/>
                                        </p:tgtEl>
                                      </p:cBhvr>
                                    </p:animEffect>
                                  </p:childTnLst>
                                </p:cTn>
                              </p:par>
                              <p:par>
                                <p:cTn id="85" presetID="22" presetClass="entr" presetSubtype="8" fill="hold" nodeType="with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left)">
                                      <p:cBhvr>
                                        <p:cTn id="87" dur="500"/>
                                        <p:tgtEl>
                                          <p:spTgt spid="13"/>
                                        </p:tgtEl>
                                      </p:cBhvr>
                                    </p:animEffect>
                                  </p:childTnLst>
                                </p:cTn>
                              </p:par>
                              <p:par>
                                <p:cTn id="88" presetID="22" presetClass="entr" presetSubtype="8" fill="hold" nodeType="with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wipe(left)">
                                      <p:cBhvr>
                                        <p:cTn id="90" dur="500"/>
                                        <p:tgtEl>
                                          <p:spTgt spid="14"/>
                                        </p:tgtEl>
                                      </p:cBhvr>
                                    </p:animEffect>
                                  </p:childTnLst>
                                </p:cTn>
                              </p:par>
                              <p:par>
                                <p:cTn id="91" presetID="22" presetClass="entr" presetSubtype="8" fill="hold" nodeType="with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wipe(left)">
                                      <p:cBhvr>
                                        <p:cTn id="93" dur="500"/>
                                        <p:tgtEl>
                                          <p:spTgt spid="15"/>
                                        </p:tgtEl>
                                      </p:cBhvr>
                                    </p:animEffect>
                                  </p:childTnLst>
                                </p:cTn>
                              </p:par>
                              <p:par>
                                <p:cTn id="94" presetID="22" presetClass="entr" presetSubtype="8" fill="hold" nodeType="with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wipe(left)">
                                      <p:cBhvr>
                                        <p:cTn id="96" dur="500"/>
                                        <p:tgtEl>
                                          <p:spTgt spid="1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wipe(down)">
                                      <p:cBhvr>
                                        <p:cTn id="101" dur="500"/>
                                        <p:tgtEl>
                                          <p:spTgt spid="55"/>
                                        </p:tgtEl>
                                      </p:cBhvr>
                                    </p:animEffect>
                                  </p:childTnLst>
                                </p:cTn>
                              </p:par>
                              <p:par>
                                <p:cTn id="102" presetID="22" presetClass="entr" presetSubtype="4" fill="hold"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wipe(down)">
                                      <p:cBhvr>
                                        <p:cTn id="104" dur="500"/>
                                        <p:tgtEl>
                                          <p:spTgt spid="57"/>
                                        </p:tgtEl>
                                      </p:cBhvr>
                                    </p:animEffect>
                                  </p:childTnLst>
                                </p:cTn>
                              </p:par>
                              <p:par>
                                <p:cTn id="105" presetID="22" presetClass="entr" presetSubtype="4" fill="hold" nodeType="with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wipe(down)">
                                      <p:cBhvr>
                                        <p:cTn id="107" dur="500"/>
                                        <p:tgtEl>
                                          <p:spTgt spid="5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wipe(left)">
                                      <p:cBhvr>
                                        <p:cTn id="112" dur="500"/>
                                        <p:tgtEl>
                                          <p:spTgt spid="23"/>
                                        </p:tgtEl>
                                      </p:cBhvr>
                                    </p:animEffect>
                                  </p:childTnLst>
                                </p:cTn>
                              </p:par>
                              <p:par>
                                <p:cTn id="113" presetID="22" presetClass="entr" presetSubtype="8" fill="hold" nodeType="withEffect">
                                  <p:stCondLst>
                                    <p:cond delay="0"/>
                                  </p:stCondLst>
                                  <p:childTnLst>
                                    <p:set>
                                      <p:cBhvr>
                                        <p:cTn id="114" dur="1" fill="hold">
                                          <p:stCondLst>
                                            <p:cond delay="0"/>
                                          </p:stCondLst>
                                        </p:cTn>
                                        <p:tgtEl>
                                          <p:spTgt spid="24"/>
                                        </p:tgtEl>
                                        <p:attrNameLst>
                                          <p:attrName>style.visibility</p:attrName>
                                        </p:attrNameLst>
                                      </p:cBhvr>
                                      <p:to>
                                        <p:strVal val="visible"/>
                                      </p:to>
                                    </p:set>
                                    <p:animEffect transition="in" filter="wipe(left)">
                                      <p:cBhvr>
                                        <p:cTn id="115" dur="500"/>
                                        <p:tgtEl>
                                          <p:spTgt spid="24"/>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58"/>
                                        </p:tgtEl>
                                        <p:attrNameLst>
                                          <p:attrName>style.visibility</p:attrName>
                                        </p:attrNameLst>
                                      </p:cBhvr>
                                      <p:to>
                                        <p:strVal val="visible"/>
                                      </p:to>
                                    </p:set>
                                    <p:animEffect transition="in" filter="wipe(down)">
                                      <p:cBhvr>
                                        <p:cTn id="120" dur="500"/>
                                        <p:tgtEl>
                                          <p:spTgt spid="58"/>
                                        </p:tgtEl>
                                      </p:cBhvr>
                                    </p:animEffect>
                                  </p:childTnLst>
                                </p:cTn>
                              </p:par>
                              <p:par>
                                <p:cTn id="121" presetID="22" presetClass="entr" presetSubtype="4" fill="hold" nodeType="withEffect">
                                  <p:stCondLst>
                                    <p:cond delay="0"/>
                                  </p:stCondLst>
                                  <p:childTnLst>
                                    <p:set>
                                      <p:cBhvr>
                                        <p:cTn id="122" dur="1" fill="hold">
                                          <p:stCondLst>
                                            <p:cond delay="0"/>
                                          </p:stCondLst>
                                        </p:cTn>
                                        <p:tgtEl>
                                          <p:spTgt spid="60"/>
                                        </p:tgtEl>
                                        <p:attrNameLst>
                                          <p:attrName>style.visibility</p:attrName>
                                        </p:attrNameLst>
                                      </p:cBhvr>
                                      <p:to>
                                        <p:strVal val="visible"/>
                                      </p:to>
                                    </p:set>
                                    <p:animEffect transition="in" filter="wipe(down)">
                                      <p:cBhvr>
                                        <p:cTn id="123" dur="500"/>
                                        <p:tgtEl>
                                          <p:spTgt spid="60"/>
                                        </p:tgtEl>
                                      </p:cBhvr>
                                    </p:animEffect>
                                  </p:childTnLst>
                                </p:cTn>
                              </p:par>
                              <p:par>
                                <p:cTn id="124" presetID="22" presetClass="entr" presetSubtype="4" fill="hold" nodeType="with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wipe(down)">
                                      <p:cBhvr>
                                        <p:cTn id="126" dur="500"/>
                                        <p:tgtEl>
                                          <p:spTgt spid="59"/>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wipe(left)">
                                      <p:cBhvr>
                                        <p:cTn id="131" dur="500"/>
                                        <p:tgtEl>
                                          <p:spTgt spid="26"/>
                                        </p:tgtEl>
                                      </p:cBhvr>
                                    </p:animEffect>
                                  </p:childTnLst>
                                </p:cTn>
                              </p:par>
                              <p:par>
                                <p:cTn id="132" presetID="22" presetClass="entr" presetSubtype="8" fill="hold" nodeType="withEffect">
                                  <p:stCondLst>
                                    <p:cond delay="0"/>
                                  </p:stCondLst>
                                  <p:childTnLst>
                                    <p:set>
                                      <p:cBhvr>
                                        <p:cTn id="133" dur="1" fill="hold">
                                          <p:stCondLst>
                                            <p:cond delay="0"/>
                                          </p:stCondLst>
                                        </p:cTn>
                                        <p:tgtEl>
                                          <p:spTgt spid="25"/>
                                        </p:tgtEl>
                                        <p:attrNameLst>
                                          <p:attrName>style.visibility</p:attrName>
                                        </p:attrNameLst>
                                      </p:cBhvr>
                                      <p:to>
                                        <p:strVal val="visible"/>
                                      </p:to>
                                    </p:set>
                                    <p:animEffect transition="in" filter="wipe(left)">
                                      <p:cBhvr>
                                        <p:cTn id="134" dur="500"/>
                                        <p:tgtEl>
                                          <p:spTgt spid="25"/>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nodeType="clickEffect">
                                  <p:stCondLst>
                                    <p:cond delay="0"/>
                                  </p:stCondLst>
                                  <p:childTnLst>
                                    <p:set>
                                      <p:cBhvr>
                                        <p:cTn id="138" dur="1" fill="hold">
                                          <p:stCondLst>
                                            <p:cond delay="0"/>
                                          </p:stCondLst>
                                        </p:cTn>
                                        <p:tgtEl>
                                          <p:spTgt spid="70"/>
                                        </p:tgtEl>
                                        <p:attrNameLst>
                                          <p:attrName>style.visibility</p:attrName>
                                        </p:attrNameLst>
                                      </p:cBhvr>
                                      <p:to>
                                        <p:strVal val="visible"/>
                                      </p:to>
                                    </p:set>
                                    <p:animEffect transition="in" filter="wipe(down)">
                                      <p:cBhvr>
                                        <p:cTn id="139" dur="500"/>
                                        <p:tgtEl>
                                          <p:spTgt spid="70"/>
                                        </p:tgtEl>
                                      </p:cBhvr>
                                    </p:animEffect>
                                  </p:childTnLst>
                                </p:cTn>
                              </p:par>
                              <p:par>
                                <p:cTn id="140" presetID="22" presetClass="entr" presetSubtype="4" fill="hold" nodeType="withEffect">
                                  <p:stCondLst>
                                    <p:cond delay="0"/>
                                  </p:stCondLst>
                                  <p:childTnLst>
                                    <p:set>
                                      <p:cBhvr>
                                        <p:cTn id="141" dur="1" fill="hold">
                                          <p:stCondLst>
                                            <p:cond delay="0"/>
                                          </p:stCondLst>
                                        </p:cTn>
                                        <p:tgtEl>
                                          <p:spTgt spid="74"/>
                                        </p:tgtEl>
                                        <p:attrNameLst>
                                          <p:attrName>style.visibility</p:attrName>
                                        </p:attrNameLst>
                                      </p:cBhvr>
                                      <p:to>
                                        <p:strVal val="visible"/>
                                      </p:to>
                                    </p:set>
                                    <p:animEffect transition="in" filter="wipe(down)">
                                      <p:cBhvr>
                                        <p:cTn id="142" dur="500"/>
                                        <p:tgtEl>
                                          <p:spTgt spid="74"/>
                                        </p:tgtEl>
                                      </p:cBhvr>
                                    </p:animEffect>
                                  </p:childTnLst>
                                </p:cTn>
                              </p:par>
                              <p:par>
                                <p:cTn id="143" presetID="22" presetClass="entr" presetSubtype="4" fill="hold" nodeType="withEffect">
                                  <p:stCondLst>
                                    <p:cond delay="0"/>
                                  </p:stCondLst>
                                  <p:childTnLst>
                                    <p:set>
                                      <p:cBhvr>
                                        <p:cTn id="144" dur="1" fill="hold">
                                          <p:stCondLst>
                                            <p:cond delay="0"/>
                                          </p:stCondLst>
                                        </p:cTn>
                                        <p:tgtEl>
                                          <p:spTgt spid="76"/>
                                        </p:tgtEl>
                                        <p:attrNameLst>
                                          <p:attrName>style.visibility</p:attrName>
                                        </p:attrNameLst>
                                      </p:cBhvr>
                                      <p:to>
                                        <p:strVal val="visible"/>
                                      </p:to>
                                    </p:set>
                                    <p:animEffect transition="in" filter="wipe(down)">
                                      <p:cBhvr>
                                        <p:cTn id="145" dur="500"/>
                                        <p:tgtEl>
                                          <p:spTgt spid="76"/>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31"/>
                                        </p:tgtEl>
                                        <p:attrNameLst>
                                          <p:attrName>style.visibility</p:attrName>
                                        </p:attrNameLst>
                                      </p:cBhvr>
                                      <p:to>
                                        <p:strVal val="visible"/>
                                      </p:to>
                                    </p:set>
                                    <p:animEffect transition="in" filter="wipe(left)">
                                      <p:cBhvr>
                                        <p:cTn id="150" dur="500"/>
                                        <p:tgtEl>
                                          <p:spTgt spid="31"/>
                                        </p:tgtEl>
                                      </p:cBhvr>
                                    </p:animEffect>
                                  </p:childTnLst>
                                </p:cTn>
                              </p:par>
                              <p:par>
                                <p:cTn id="151" presetID="22" presetClass="entr" presetSubtype="8" fill="hold" nodeType="withEffect">
                                  <p:stCondLst>
                                    <p:cond delay="0"/>
                                  </p:stCondLst>
                                  <p:childTnLst>
                                    <p:set>
                                      <p:cBhvr>
                                        <p:cTn id="152" dur="1" fill="hold">
                                          <p:stCondLst>
                                            <p:cond delay="0"/>
                                          </p:stCondLst>
                                        </p:cTn>
                                        <p:tgtEl>
                                          <p:spTgt spid="32"/>
                                        </p:tgtEl>
                                        <p:attrNameLst>
                                          <p:attrName>style.visibility</p:attrName>
                                        </p:attrNameLst>
                                      </p:cBhvr>
                                      <p:to>
                                        <p:strVal val="visible"/>
                                      </p:to>
                                    </p:set>
                                    <p:animEffect transition="in" filter="wipe(left)">
                                      <p:cBhvr>
                                        <p:cTn id="153" dur="500"/>
                                        <p:tgtEl>
                                          <p:spTgt spid="32"/>
                                        </p:tgtEl>
                                      </p:cBhvr>
                                    </p:animEffect>
                                  </p:childTnLst>
                                </p:cTn>
                              </p:par>
                              <p:par>
                                <p:cTn id="154" presetID="22" presetClass="entr" presetSubtype="8" fill="hold" nodeType="withEffect">
                                  <p:stCondLst>
                                    <p:cond delay="0"/>
                                  </p:stCondLst>
                                  <p:childTnLst>
                                    <p:set>
                                      <p:cBhvr>
                                        <p:cTn id="155" dur="1" fill="hold">
                                          <p:stCondLst>
                                            <p:cond delay="0"/>
                                          </p:stCondLst>
                                        </p:cTn>
                                        <p:tgtEl>
                                          <p:spTgt spid="33"/>
                                        </p:tgtEl>
                                        <p:attrNameLst>
                                          <p:attrName>style.visibility</p:attrName>
                                        </p:attrNameLst>
                                      </p:cBhvr>
                                      <p:to>
                                        <p:strVal val="visible"/>
                                      </p:to>
                                    </p:set>
                                    <p:animEffect transition="in" filter="wipe(left)">
                                      <p:cBhvr>
                                        <p:cTn id="156" dur="500"/>
                                        <p:tgtEl>
                                          <p:spTgt spid="33"/>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nodeType="clickEffect">
                                  <p:stCondLst>
                                    <p:cond delay="0"/>
                                  </p:stCondLst>
                                  <p:childTnLst>
                                    <p:set>
                                      <p:cBhvr>
                                        <p:cTn id="160" dur="1" fill="hold">
                                          <p:stCondLst>
                                            <p:cond delay="0"/>
                                          </p:stCondLst>
                                        </p:cTn>
                                        <p:tgtEl>
                                          <p:spTgt spid="77"/>
                                        </p:tgtEl>
                                        <p:attrNameLst>
                                          <p:attrName>style.visibility</p:attrName>
                                        </p:attrNameLst>
                                      </p:cBhvr>
                                      <p:to>
                                        <p:strVal val="visible"/>
                                      </p:to>
                                    </p:set>
                                    <p:animEffect transition="in" filter="wipe(down)">
                                      <p:cBhvr>
                                        <p:cTn id="161" dur="500"/>
                                        <p:tgtEl>
                                          <p:spTgt spid="77"/>
                                        </p:tgtEl>
                                      </p:cBhvr>
                                    </p:animEffect>
                                  </p:childTnLst>
                                </p:cTn>
                              </p:par>
                              <p:par>
                                <p:cTn id="162" presetID="22" presetClass="entr" presetSubtype="4" fill="hold" nodeType="withEffect">
                                  <p:stCondLst>
                                    <p:cond delay="0"/>
                                  </p:stCondLst>
                                  <p:childTnLst>
                                    <p:set>
                                      <p:cBhvr>
                                        <p:cTn id="163" dur="1" fill="hold">
                                          <p:stCondLst>
                                            <p:cond delay="0"/>
                                          </p:stCondLst>
                                        </p:cTn>
                                        <p:tgtEl>
                                          <p:spTgt spid="80"/>
                                        </p:tgtEl>
                                        <p:attrNameLst>
                                          <p:attrName>style.visibility</p:attrName>
                                        </p:attrNameLst>
                                      </p:cBhvr>
                                      <p:to>
                                        <p:strVal val="visible"/>
                                      </p:to>
                                    </p:set>
                                    <p:animEffect transition="in" filter="wipe(down)">
                                      <p:cBhvr>
                                        <p:cTn id="164" dur="500"/>
                                        <p:tgtEl>
                                          <p:spTgt spid="80"/>
                                        </p:tgtEl>
                                      </p:cBhvr>
                                    </p:animEffect>
                                  </p:childTnLst>
                                </p:cTn>
                              </p:par>
                              <p:par>
                                <p:cTn id="165" presetID="22" presetClass="entr" presetSubtype="4" fill="hold" nodeType="withEffect">
                                  <p:stCondLst>
                                    <p:cond delay="0"/>
                                  </p:stCondLst>
                                  <p:childTnLst>
                                    <p:set>
                                      <p:cBhvr>
                                        <p:cTn id="166" dur="1" fill="hold">
                                          <p:stCondLst>
                                            <p:cond delay="0"/>
                                          </p:stCondLst>
                                        </p:cTn>
                                        <p:tgtEl>
                                          <p:spTgt spid="78"/>
                                        </p:tgtEl>
                                        <p:attrNameLst>
                                          <p:attrName>style.visibility</p:attrName>
                                        </p:attrNameLst>
                                      </p:cBhvr>
                                      <p:to>
                                        <p:strVal val="visible"/>
                                      </p:to>
                                    </p:set>
                                    <p:animEffect transition="in" filter="wipe(down)">
                                      <p:cBhvr>
                                        <p:cTn id="167" dur="500"/>
                                        <p:tgtEl>
                                          <p:spTgt spid="78"/>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34"/>
                                        </p:tgtEl>
                                        <p:attrNameLst>
                                          <p:attrName>style.visibility</p:attrName>
                                        </p:attrNameLst>
                                      </p:cBhvr>
                                      <p:to>
                                        <p:strVal val="visible"/>
                                      </p:to>
                                    </p:set>
                                    <p:animEffect transition="in" filter="wipe(left)">
                                      <p:cBhvr>
                                        <p:cTn id="172" dur="500"/>
                                        <p:tgtEl>
                                          <p:spTgt spid="34"/>
                                        </p:tgtEl>
                                      </p:cBhvr>
                                    </p:animEffect>
                                  </p:childTnLst>
                                </p:cTn>
                              </p:par>
                              <p:par>
                                <p:cTn id="173" presetID="22" presetClass="entr" presetSubtype="8" fill="hold" nodeType="withEffect">
                                  <p:stCondLst>
                                    <p:cond delay="0"/>
                                  </p:stCondLst>
                                  <p:childTnLst>
                                    <p:set>
                                      <p:cBhvr>
                                        <p:cTn id="174" dur="1" fill="hold">
                                          <p:stCondLst>
                                            <p:cond delay="0"/>
                                          </p:stCondLst>
                                        </p:cTn>
                                        <p:tgtEl>
                                          <p:spTgt spid="35"/>
                                        </p:tgtEl>
                                        <p:attrNameLst>
                                          <p:attrName>style.visibility</p:attrName>
                                        </p:attrNameLst>
                                      </p:cBhvr>
                                      <p:to>
                                        <p:strVal val="visible"/>
                                      </p:to>
                                    </p:set>
                                    <p:animEffect transition="in" filter="wipe(left)">
                                      <p:cBhvr>
                                        <p:cTn id="175" dur="500"/>
                                        <p:tgtEl>
                                          <p:spTgt spid="35"/>
                                        </p:tgtEl>
                                      </p:cBhvr>
                                    </p:animEffect>
                                  </p:childTnLst>
                                </p:cTn>
                              </p:par>
                              <p:par>
                                <p:cTn id="176" presetID="22" presetClass="entr" presetSubtype="8" fill="hold" nodeType="withEffect">
                                  <p:stCondLst>
                                    <p:cond delay="0"/>
                                  </p:stCondLst>
                                  <p:childTnLst>
                                    <p:set>
                                      <p:cBhvr>
                                        <p:cTn id="177" dur="1" fill="hold">
                                          <p:stCondLst>
                                            <p:cond delay="0"/>
                                          </p:stCondLst>
                                        </p:cTn>
                                        <p:tgtEl>
                                          <p:spTgt spid="36"/>
                                        </p:tgtEl>
                                        <p:attrNameLst>
                                          <p:attrName>style.visibility</p:attrName>
                                        </p:attrNameLst>
                                      </p:cBhvr>
                                      <p:to>
                                        <p:strVal val="visible"/>
                                      </p:to>
                                    </p:set>
                                    <p:animEffect transition="in" filter="wipe(left)">
                                      <p:cBhvr>
                                        <p:cTn id="178" dur="500"/>
                                        <p:tgtEl>
                                          <p:spTgt spid="36"/>
                                        </p:tgtEl>
                                      </p:cBhvr>
                                    </p:animEffect>
                                  </p:childTnLst>
                                </p:cTn>
                              </p:par>
                              <p:par>
                                <p:cTn id="179" presetID="22" presetClass="entr" presetSubtype="8" fill="hold" nodeType="withEffect">
                                  <p:stCondLst>
                                    <p:cond delay="0"/>
                                  </p:stCondLst>
                                  <p:childTnLst>
                                    <p:set>
                                      <p:cBhvr>
                                        <p:cTn id="180" dur="1" fill="hold">
                                          <p:stCondLst>
                                            <p:cond delay="0"/>
                                          </p:stCondLst>
                                        </p:cTn>
                                        <p:tgtEl>
                                          <p:spTgt spid="37"/>
                                        </p:tgtEl>
                                        <p:attrNameLst>
                                          <p:attrName>style.visibility</p:attrName>
                                        </p:attrNameLst>
                                      </p:cBhvr>
                                      <p:to>
                                        <p:strVal val="visible"/>
                                      </p:to>
                                    </p:set>
                                    <p:animEffect transition="in" filter="wipe(left)">
                                      <p:cBhvr>
                                        <p:cTn id="181" dur="500"/>
                                        <p:tgtEl>
                                          <p:spTgt spid="37"/>
                                        </p:tgtEl>
                                      </p:cBhvr>
                                    </p:animEffect>
                                  </p:childTnLst>
                                </p:cTn>
                              </p:par>
                              <p:par>
                                <p:cTn id="182" presetID="22" presetClass="entr" presetSubtype="8" fill="hold" nodeType="withEffect">
                                  <p:stCondLst>
                                    <p:cond delay="0"/>
                                  </p:stCondLst>
                                  <p:childTnLst>
                                    <p:set>
                                      <p:cBhvr>
                                        <p:cTn id="183" dur="1" fill="hold">
                                          <p:stCondLst>
                                            <p:cond delay="0"/>
                                          </p:stCondLst>
                                        </p:cTn>
                                        <p:tgtEl>
                                          <p:spTgt spid="38"/>
                                        </p:tgtEl>
                                        <p:attrNameLst>
                                          <p:attrName>style.visibility</p:attrName>
                                        </p:attrNameLst>
                                      </p:cBhvr>
                                      <p:to>
                                        <p:strVal val="visible"/>
                                      </p:to>
                                    </p:set>
                                    <p:animEffect transition="in" filter="wipe(left)">
                                      <p:cBhvr>
                                        <p:cTn id="184" dur="500"/>
                                        <p:tgtEl>
                                          <p:spTgt spid="38"/>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nodeType="clickEffect">
                                  <p:stCondLst>
                                    <p:cond delay="0"/>
                                  </p:stCondLst>
                                  <p:childTnLst>
                                    <p:set>
                                      <p:cBhvr>
                                        <p:cTn id="188" dur="1" fill="hold">
                                          <p:stCondLst>
                                            <p:cond delay="0"/>
                                          </p:stCondLst>
                                        </p:cTn>
                                        <p:tgtEl>
                                          <p:spTgt spid="83"/>
                                        </p:tgtEl>
                                        <p:attrNameLst>
                                          <p:attrName>style.visibility</p:attrName>
                                        </p:attrNameLst>
                                      </p:cBhvr>
                                      <p:to>
                                        <p:strVal val="visible"/>
                                      </p:to>
                                    </p:set>
                                    <p:animEffect transition="in" filter="wipe(down)">
                                      <p:cBhvr>
                                        <p:cTn id="189" dur="500"/>
                                        <p:tgtEl>
                                          <p:spTgt spid="83"/>
                                        </p:tgtEl>
                                      </p:cBhvr>
                                    </p:animEffect>
                                  </p:childTnLst>
                                </p:cTn>
                              </p:par>
                              <p:par>
                                <p:cTn id="190" presetID="22" presetClass="entr" presetSubtype="4" fill="hold" nodeType="withEffect">
                                  <p:stCondLst>
                                    <p:cond delay="0"/>
                                  </p:stCondLst>
                                  <p:childTnLst>
                                    <p:set>
                                      <p:cBhvr>
                                        <p:cTn id="191" dur="1" fill="hold">
                                          <p:stCondLst>
                                            <p:cond delay="0"/>
                                          </p:stCondLst>
                                        </p:cTn>
                                        <p:tgtEl>
                                          <p:spTgt spid="86"/>
                                        </p:tgtEl>
                                        <p:attrNameLst>
                                          <p:attrName>style.visibility</p:attrName>
                                        </p:attrNameLst>
                                      </p:cBhvr>
                                      <p:to>
                                        <p:strVal val="visible"/>
                                      </p:to>
                                    </p:set>
                                    <p:animEffect transition="in" filter="wipe(down)">
                                      <p:cBhvr>
                                        <p:cTn id="192" dur="500"/>
                                        <p:tgtEl>
                                          <p:spTgt spid="86"/>
                                        </p:tgtEl>
                                      </p:cBhvr>
                                    </p:animEffect>
                                  </p:childTnLst>
                                </p:cTn>
                              </p:par>
                              <p:par>
                                <p:cTn id="193" presetID="22" presetClass="entr" presetSubtype="4" fill="hold" nodeType="withEffect">
                                  <p:stCondLst>
                                    <p:cond delay="0"/>
                                  </p:stCondLst>
                                  <p:childTnLst>
                                    <p:set>
                                      <p:cBhvr>
                                        <p:cTn id="194" dur="1" fill="hold">
                                          <p:stCondLst>
                                            <p:cond delay="0"/>
                                          </p:stCondLst>
                                        </p:cTn>
                                        <p:tgtEl>
                                          <p:spTgt spid="85"/>
                                        </p:tgtEl>
                                        <p:attrNameLst>
                                          <p:attrName>style.visibility</p:attrName>
                                        </p:attrNameLst>
                                      </p:cBhvr>
                                      <p:to>
                                        <p:strVal val="visible"/>
                                      </p:to>
                                    </p:set>
                                    <p:animEffect transition="in" filter="wipe(down)">
                                      <p:cBhvr>
                                        <p:cTn id="195" dur="500"/>
                                        <p:tgtEl>
                                          <p:spTgt spid="85"/>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nodeType="clickEffect">
                                  <p:stCondLst>
                                    <p:cond delay="0"/>
                                  </p:stCondLst>
                                  <p:childTnLst>
                                    <p:set>
                                      <p:cBhvr>
                                        <p:cTn id="199" dur="1" fill="hold">
                                          <p:stCondLst>
                                            <p:cond delay="0"/>
                                          </p:stCondLst>
                                        </p:cTn>
                                        <p:tgtEl>
                                          <p:spTgt spid="39"/>
                                        </p:tgtEl>
                                        <p:attrNameLst>
                                          <p:attrName>style.visibility</p:attrName>
                                        </p:attrNameLst>
                                      </p:cBhvr>
                                      <p:to>
                                        <p:strVal val="visible"/>
                                      </p:to>
                                    </p:set>
                                    <p:animEffect transition="in" filter="wipe(left)">
                                      <p:cBhvr>
                                        <p:cTn id="200" dur="500"/>
                                        <p:tgtEl>
                                          <p:spTgt spid="39"/>
                                        </p:tgtEl>
                                      </p:cBhvr>
                                    </p:animEffect>
                                  </p:childTnLst>
                                </p:cTn>
                              </p:par>
                              <p:par>
                                <p:cTn id="201" presetID="22" presetClass="entr" presetSubtype="8" fill="hold" nodeType="withEffect">
                                  <p:stCondLst>
                                    <p:cond delay="0"/>
                                  </p:stCondLst>
                                  <p:childTnLst>
                                    <p:set>
                                      <p:cBhvr>
                                        <p:cTn id="202" dur="1" fill="hold">
                                          <p:stCondLst>
                                            <p:cond delay="0"/>
                                          </p:stCondLst>
                                        </p:cTn>
                                        <p:tgtEl>
                                          <p:spTgt spid="40"/>
                                        </p:tgtEl>
                                        <p:attrNameLst>
                                          <p:attrName>style.visibility</p:attrName>
                                        </p:attrNameLst>
                                      </p:cBhvr>
                                      <p:to>
                                        <p:strVal val="visible"/>
                                      </p:to>
                                    </p:set>
                                    <p:animEffect transition="in" filter="wipe(left)">
                                      <p:cBhvr>
                                        <p:cTn id="203" dur="500"/>
                                        <p:tgtEl>
                                          <p:spTgt spid="40"/>
                                        </p:tgtEl>
                                      </p:cBhvr>
                                    </p:animEffect>
                                  </p:childTnLst>
                                </p:cTn>
                              </p:par>
                              <p:par>
                                <p:cTn id="204" presetID="22" presetClass="entr" presetSubtype="8" fill="hold" nodeType="withEffect">
                                  <p:stCondLst>
                                    <p:cond delay="0"/>
                                  </p:stCondLst>
                                  <p:childTnLst>
                                    <p:set>
                                      <p:cBhvr>
                                        <p:cTn id="205" dur="1" fill="hold">
                                          <p:stCondLst>
                                            <p:cond delay="0"/>
                                          </p:stCondLst>
                                        </p:cTn>
                                        <p:tgtEl>
                                          <p:spTgt spid="41"/>
                                        </p:tgtEl>
                                        <p:attrNameLst>
                                          <p:attrName>style.visibility</p:attrName>
                                        </p:attrNameLst>
                                      </p:cBhvr>
                                      <p:to>
                                        <p:strVal val="visible"/>
                                      </p:to>
                                    </p:set>
                                    <p:animEffect transition="in" filter="wipe(left)">
                                      <p:cBhvr>
                                        <p:cTn id="206" dur="500"/>
                                        <p:tgtEl>
                                          <p:spTgt spid="41"/>
                                        </p:tgtEl>
                                      </p:cBhvr>
                                    </p:animEffect>
                                  </p:childTnLst>
                                </p:cTn>
                              </p:par>
                              <p:par>
                                <p:cTn id="207" presetID="22" presetClass="entr" presetSubtype="8" fill="hold" nodeType="withEffect">
                                  <p:stCondLst>
                                    <p:cond delay="0"/>
                                  </p:stCondLst>
                                  <p:childTnLst>
                                    <p:set>
                                      <p:cBhvr>
                                        <p:cTn id="208" dur="1" fill="hold">
                                          <p:stCondLst>
                                            <p:cond delay="0"/>
                                          </p:stCondLst>
                                        </p:cTn>
                                        <p:tgtEl>
                                          <p:spTgt spid="42"/>
                                        </p:tgtEl>
                                        <p:attrNameLst>
                                          <p:attrName>style.visibility</p:attrName>
                                        </p:attrNameLst>
                                      </p:cBhvr>
                                      <p:to>
                                        <p:strVal val="visible"/>
                                      </p:to>
                                    </p:set>
                                    <p:animEffect transition="in" filter="wipe(left)">
                                      <p:cBhvr>
                                        <p:cTn id="209" dur="500"/>
                                        <p:tgtEl>
                                          <p:spTgt spid="42"/>
                                        </p:tgtEl>
                                      </p:cBhvr>
                                    </p:animEffect>
                                  </p:childTnLst>
                                </p:cTn>
                              </p:par>
                              <p:par>
                                <p:cTn id="210" presetID="22" presetClass="entr" presetSubtype="8" fill="hold" nodeType="withEffect">
                                  <p:stCondLst>
                                    <p:cond delay="0"/>
                                  </p:stCondLst>
                                  <p:childTnLst>
                                    <p:set>
                                      <p:cBhvr>
                                        <p:cTn id="211" dur="1" fill="hold">
                                          <p:stCondLst>
                                            <p:cond delay="0"/>
                                          </p:stCondLst>
                                        </p:cTn>
                                        <p:tgtEl>
                                          <p:spTgt spid="43"/>
                                        </p:tgtEl>
                                        <p:attrNameLst>
                                          <p:attrName>style.visibility</p:attrName>
                                        </p:attrNameLst>
                                      </p:cBhvr>
                                      <p:to>
                                        <p:strVal val="visible"/>
                                      </p:to>
                                    </p:set>
                                    <p:animEffect transition="in" filter="wipe(left)">
                                      <p:cBhvr>
                                        <p:cTn id="212" dur="500"/>
                                        <p:tgtEl>
                                          <p:spTgt spid="43"/>
                                        </p:tgtEl>
                                      </p:cBhvr>
                                    </p:animEffect>
                                  </p:childTnLst>
                                </p:cTn>
                              </p:par>
                              <p:par>
                                <p:cTn id="213" presetID="22" presetClass="entr" presetSubtype="8" fill="hold" nodeType="withEffect">
                                  <p:stCondLst>
                                    <p:cond delay="0"/>
                                  </p:stCondLst>
                                  <p:childTnLst>
                                    <p:set>
                                      <p:cBhvr>
                                        <p:cTn id="214" dur="1" fill="hold">
                                          <p:stCondLst>
                                            <p:cond delay="0"/>
                                          </p:stCondLst>
                                        </p:cTn>
                                        <p:tgtEl>
                                          <p:spTgt spid="44"/>
                                        </p:tgtEl>
                                        <p:attrNameLst>
                                          <p:attrName>style.visibility</p:attrName>
                                        </p:attrNameLst>
                                      </p:cBhvr>
                                      <p:to>
                                        <p:strVal val="visible"/>
                                      </p:to>
                                    </p:set>
                                    <p:animEffect transition="in" filter="wipe(left)">
                                      <p:cBhvr>
                                        <p:cTn id="215" dur="500"/>
                                        <p:tgtEl>
                                          <p:spTgt spid="44"/>
                                        </p:tgtEl>
                                      </p:cBhvr>
                                    </p:animEffect>
                                  </p:childTnLst>
                                </p:cTn>
                              </p:par>
                              <p:par>
                                <p:cTn id="216" presetID="22" presetClass="entr" presetSubtype="8" fill="hold" nodeType="withEffect">
                                  <p:stCondLst>
                                    <p:cond delay="0"/>
                                  </p:stCondLst>
                                  <p:childTnLst>
                                    <p:set>
                                      <p:cBhvr>
                                        <p:cTn id="217" dur="1" fill="hold">
                                          <p:stCondLst>
                                            <p:cond delay="0"/>
                                          </p:stCondLst>
                                        </p:cTn>
                                        <p:tgtEl>
                                          <p:spTgt spid="45"/>
                                        </p:tgtEl>
                                        <p:attrNameLst>
                                          <p:attrName>style.visibility</p:attrName>
                                        </p:attrNameLst>
                                      </p:cBhvr>
                                      <p:to>
                                        <p:strVal val="visible"/>
                                      </p:to>
                                    </p:set>
                                    <p:animEffect transition="in" filter="wipe(left)">
                                      <p:cBhvr>
                                        <p:cTn id="218" dur="500"/>
                                        <p:tgtEl>
                                          <p:spTgt spid="45"/>
                                        </p:tgtEl>
                                      </p:cBhvr>
                                    </p:animEffect>
                                  </p:childTnLst>
                                </p:cTn>
                              </p:par>
                              <p:par>
                                <p:cTn id="219" presetID="22" presetClass="entr" presetSubtype="8" fill="hold" nodeType="withEffect">
                                  <p:stCondLst>
                                    <p:cond delay="0"/>
                                  </p:stCondLst>
                                  <p:childTnLst>
                                    <p:set>
                                      <p:cBhvr>
                                        <p:cTn id="220" dur="1" fill="hold">
                                          <p:stCondLst>
                                            <p:cond delay="0"/>
                                          </p:stCondLst>
                                        </p:cTn>
                                        <p:tgtEl>
                                          <p:spTgt spid="46"/>
                                        </p:tgtEl>
                                        <p:attrNameLst>
                                          <p:attrName>style.visibility</p:attrName>
                                        </p:attrNameLst>
                                      </p:cBhvr>
                                      <p:to>
                                        <p:strVal val="visible"/>
                                      </p:to>
                                    </p:set>
                                    <p:animEffect transition="in" filter="wipe(left)">
                                      <p:cBhvr>
                                        <p:cTn id="221" dur="500"/>
                                        <p:tgtEl>
                                          <p:spTgt spid="46"/>
                                        </p:tgtEl>
                                      </p:cBhvr>
                                    </p:animEffect>
                                  </p:childTnLst>
                                </p:cTn>
                              </p:par>
                              <p:par>
                                <p:cTn id="222" presetID="22" presetClass="entr" presetSubtype="8" fill="hold" nodeType="withEffect">
                                  <p:stCondLst>
                                    <p:cond delay="0"/>
                                  </p:stCondLst>
                                  <p:childTnLst>
                                    <p:set>
                                      <p:cBhvr>
                                        <p:cTn id="223" dur="1" fill="hold">
                                          <p:stCondLst>
                                            <p:cond delay="0"/>
                                          </p:stCondLst>
                                        </p:cTn>
                                        <p:tgtEl>
                                          <p:spTgt spid="47"/>
                                        </p:tgtEl>
                                        <p:attrNameLst>
                                          <p:attrName>style.visibility</p:attrName>
                                        </p:attrNameLst>
                                      </p:cBhvr>
                                      <p:to>
                                        <p:strVal val="visible"/>
                                      </p:to>
                                    </p:set>
                                    <p:animEffect transition="in" filter="wipe(left)">
                                      <p:cBhvr>
                                        <p:cTn id="22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4D3C6A22-10DC-4F3C-B084-234422ABF7AC}"/>
              </a:ext>
            </a:extLst>
          </p:cNvPr>
          <p:cNvSpPr txBox="1"/>
          <p:nvPr/>
        </p:nvSpPr>
        <p:spPr>
          <a:xfrm>
            <a:off x="598714" y="34290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a16="http://schemas.microsoft.com/office/drawing/2014/main" xmlns="" id="{46523B0F-AEEE-4ACA-B4C4-0A56864A83DD}"/>
              </a:ext>
            </a:extLst>
          </p:cNvPr>
          <p:cNvSpPr txBox="1"/>
          <p:nvPr/>
        </p:nvSpPr>
        <p:spPr>
          <a:xfrm>
            <a:off x="6553200" y="34290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xmlns="" id="{7BA56857-6EED-4C75-B709-B35ECE345522}"/>
              </a:ext>
            </a:extLst>
          </p:cNvPr>
          <p:cNvSpPr txBox="1"/>
          <p:nvPr/>
        </p:nvSpPr>
        <p:spPr>
          <a:xfrm>
            <a:off x="6553200" y="3837764"/>
            <a:ext cx="5040086" cy="477054"/>
          </a:xfrm>
          <a:prstGeom prst="rect">
            <a:avLst/>
          </a:prstGeom>
          <a:noFill/>
        </p:spPr>
        <p:txBody>
          <a:bodyPr wrap="square" rtlCol="0">
            <a:spAutoFit/>
          </a:bodyPr>
          <a:lstStyle/>
          <a:p>
            <a:r>
              <a:rPr lang="en-US" sz="2500" dirty="0" smtClean="0">
                <a:latin typeface="Nunito Sans" panose="00000500000000000000" pitchFamily="2" charset="0"/>
              </a:rPr>
              <a:t>12 32 54 66</a:t>
            </a:r>
            <a:endParaRPr lang="en-US" sz="2500" dirty="0">
              <a:latin typeface="Nunito Sans" panose="00000500000000000000" pitchFamily="2" charset="0"/>
            </a:endParaRPr>
          </a:p>
        </p:txBody>
      </p:sp>
      <p:sp>
        <p:nvSpPr>
          <p:cNvPr id="16" name="Rectangle 15">
            <a:extLst>
              <a:ext uri="{FF2B5EF4-FFF2-40B4-BE49-F238E27FC236}">
                <a16:creationId xmlns:a16="http://schemas.microsoft.com/office/drawing/2014/main" xmlns=""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sp>
        <p:nvSpPr>
          <p:cNvPr id="18" name="TextBox 17">
            <a:extLst>
              <a:ext uri="{FF2B5EF4-FFF2-40B4-BE49-F238E27FC236}">
                <a16:creationId xmlns:a16="http://schemas.microsoft.com/office/drawing/2014/main" xmlns=""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US" sz="2500" dirty="0">
                <a:latin typeface="Nunito Sans" panose="00000500000000000000" pitchFamily="2" charset="0"/>
              </a:rPr>
              <a:t>Program to </a:t>
            </a:r>
            <a:r>
              <a:rPr lang="en-US" sz="2500" dirty="0" smtClean="0">
                <a:latin typeface="Nunito Sans" panose="00000500000000000000" pitchFamily="2" charset="0"/>
              </a:rPr>
              <a:t>print the elements in ascending order using Merge sort</a:t>
            </a:r>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9" name="TextBox 8">
            <a:extLst>
              <a:ext uri="{FF2B5EF4-FFF2-40B4-BE49-F238E27FC236}">
                <a16:creationId xmlns:a16="http://schemas.microsoft.com/office/drawing/2014/main" xmlns="" id="{BD9C2037-6B9B-492A-B198-CC2BC66F216F}"/>
              </a:ext>
            </a:extLst>
          </p:cNvPr>
          <p:cNvSpPr txBox="1"/>
          <p:nvPr/>
        </p:nvSpPr>
        <p:spPr>
          <a:xfrm>
            <a:off x="685800" y="3837764"/>
            <a:ext cx="5040086" cy="2400657"/>
          </a:xfrm>
          <a:prstGeom prst="rect">
            <a:avLst/>
          </a:prstGeom>
          <a:noFill/>
        </p:spPr>
        <p:txBody>
          <a:bodyPr wrap="square" rtlCol="0">
            <a:spAutoFit/>
          </a:bodyPr>
          <a:lstStyle/>
          <a:p>
            <a:r>
              <a:rPr lang="en-US" sz="2500" dirty="0" smtClean="0">
                <a:latin typeface="Nunito Sans" panose="00000500000000000000" pitchFamily="2" charset="0"/>
              </a:rPr>
              <a:t>4</a:t>
            </a:r>
          </a:p>
          <a:p>
            <a:r>
              <a:rPr lang="en-US" sz="2500" dirty="0" smtClean="0">
                <a:latin typeface="Nunito Sans" panose="00000500000000000000" pitchFamily="2" charset="0"/>
              </a:rPr>
              <a:t>6</a:t>
            </a:r>
            <a:r>
              <a:rPr lang="en-US" sz="2500" dirty="0">
                <a:latin typeface="Nunito Sans" panose="00000500000000000000" pitchFamily="2" charset="0"/>
              </a:rPr>
              <a:t>6</a:t>
            </a:r>
            <a:endParaRPr lang="en-US" sz="2500" dirty="0" smtClean="0">
              <a:latin typeface="Nunito Sans" panose="00000500000000000000" pitchFamily="2" charset="0"/>
            </a:endParaRPr>
          </a:p>
          <a:p>
            <a:r>
              <a:rPr lang="en-US" sz="2500" dirty="0" smtClean="0">
                <a:latin typeface="Nunito Sans" panose="00000500000000000000" pitchFamily="2" charset="0"/>
              </a:rPr>
              <a:t>32</a:t>
            </a:r>
          </a:p>
          <a:p>
            <a:r>
              <a:rPr lang="en-US" sz="2500" dirty="0" smtClean="0">
                <a:latin typeface="Nunito Sans" panose="00000500000000000000" pitchFamily="2" charset="0"/>
              </a:rPr>
              <a:t>54</a:t>
            </a:r>
          </a:p>
          <a:p>
            <a:r>
              <a:rPr lang="en-US" sz="2500" dirty="0" smtClean="0">
                <a:latin typeface="Nunito Sans" panose="00000500000000000000" pitchFamily="2" charset="0"/>
              </a:rPr>
              <a:t>12</a:t>
            </a:r>
          </a:p>
          <a:p>
            <a:endParaRPr lang="en-US" sz="2500" dirty="0">
              <a:latin typeface="Nunito Sans" panose="00000500000000000000" pitchFamily="2" charset="0"/>
            </a:endParaRPr>
          </a:p>
        </p:txBody>
      </p:sp>
    </p:spTree>
    <p:extLst>
      <p:ext uri="{BB962C8B-B14F-4D97-AF65-F5344CB8AC3E}">
        <p14:creationId xmlns:p14="http://schemas.microsoft.com/office/powerpoint/2010/main" val="2775367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1817</Words>
  <Application>Microsoft Office PowerPoint</Application>
  <PresentationFormat>Custom</PresentationFormat>
  <Paragraphs>538</Paragraphs>
  <Slides>28</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Nunito Sans</vt:lpstr>
      <vt:lpstr>Nunito Sans SemiBold</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Praveen</cp:lastModifiedBy>
  <cp:revision>428</cp:revision>
  <dcterms:created xsi:type="dcterms:W3CDTF">2006-08-16T00:00:00Z</dcterms:created>
  <dcterms:modified xsi:type="dcterms:W3CDTF">2024-06-25T17:16:41Z</dcterms:modified>
</cp:coreProperties>
</file>