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81" r:id="rId8"/>
    <p:sldId id="284" r:id="rId9"/>
    <p:sldId id="282" r:id="rId10"/>
    <p:sldId id="294" r:id="rId11"/>
    <p:sldId id="295" r:id="rId12"/>
    <p:sldId id="296" r:id="rId13"/>
    <p:sldId id="290" r:id="rId14"/>
    <p:sldId id="297" r:id="rId15"/>
    <p:sldId id="298"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664352" y="659291"/>
            <a:ext cx="7230417" cy="2616327"/>
          </a:xfrm>
        </p:spPr>
        <p:txBody>
          <a:bodyPr/>
          <a:lstStyle/>
          <a:p>
            <a:r>
              <a:rPr lang="en-US" dirty="0"/>
              <a:t>Restaurant Recommendation system using ML</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828675" y="2673142"/>
            <a:ext cx="8458200" cy="2870407"/>
          </a:xfrm>
        </p:spPr>
        <p:txBody>
          <a:bodyPr/>
          <a:lstStyle/>
          <a:p>
            <a:r>
              <a:rPr lang="en-US" dirty="0"/>
              <a:t>​</a:t>
            </a:r>
          </a:p>
          <a:p>
            <a:r>
              <a:rPr lang="en-IN" dirty="0">
                <a:solidFill>
                  <a:srgbClr val="202C8F"/>
                </a:solidFill>
              </a:rPr>
              <a:t>Swapnil Patil 112115107</a:t>
            </a:r>
          </a:p>
          <a:p>
            <a:r>
              <a:rPr lang="en-IN" dirty="0">
                <a:solidFill>
                  <a:srgbClr val="202C8F"/>
                </a:solidFill>
              </a:rPr>
              <a:t>	           Praveen </a:t>
            </a:r>
            <a:r>
              <a:rPr lang="en-IN" dirty="0" err="1">
                <a:solidFill>
                  <a:srgbClr val="202C8F"/>
                </a:solidFill>
              </a:rPr>
              <a:t>Nayakar</a:t>
            </a:r>
            <a:r>
              <a:rPr lang="en-IN" dirty="0">
                <a:solidFill>
                  <a:srgbClr val="202C8F"/>
                </a:solidFill>
              </a:rPr>
              <a:t> 112115117</a:t>
            </a:r>
          </a:p>
          <a:p>
            <a:r>
              <a:rPr lang="en-IN" dirty="0">
                <a:solidFill>
                  <a:srgbClr val="202C8F"/>
                </a:solidFill>
              </a:rPr>
              <a:t>			              Mir Tahfiz Hafiz 112115090</a:t>
            </a:r>
            <a:endParaRPr lang="en-US" dirty="0"/>
          </a:p>
        </p:txBody>
      </p:sp>
      <p:sp>
        <p:nvSpPr>
          <p:cNvPr id="4" name="TextBox 3">
            <a:extLst>
              <a:ext uri="{FF2B5EF4-FFF2-40B4-BE49-F238E27FC236}">
                <a16:creationId xmlns:a16="http://schemas.microsoft.com/office/drawing/2014/main" id="{F9C9E3EA-D457-D18A-6764-F4AB81FE79ED}"/>
              </a:ext>
            </a:extLst>
          </p:cNvPr>
          <p:cNvSpPr txBox="1"/>
          <p:nvPr/>
        </p:nvSpPr>
        <p:spPr>
          <a:xfrm>
            <a:off x="3305175" y="2967335"/>
            <a:ext cx="5581650" cy="369332"/>
          </a:xfrm>
          <a:prstGeom prst="rect">
            <a:avLst/>
          </a:prstGeom>
          <a:noFill/>
        </p:spPr>
        <p:txBody>
          <a:bodyPr wrap="square" rtlCol="0">
            <a:spAutoFit/>
          </a:bodyPr>
          <a:lstStyle/>
          <a:p>
            <a:pPr algn="ctr"/>
            <a:r>
              <a:rPr lang="en-IN" dirty="0">
                <a:solidFill>
                  <a:srgbClr val="202C8F"/>
                </a:solidFill>
              </a:rPr>
              <a:t>			</a:t>
            </a:r>
            <a:r>
              <a:rPr lang="en-IN" dirty="0"/>
              <a:t>	</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sz="2000" b="0" i="0" dirty="0">
                <a:solidFill>
                  <a:srgbClr val="242424"/>
                </a:solidFill>
                <a:effectLst/>
                <a:latin typeface="source-serif-pro"/>
              </a:rPr>
              <a:t>TF-IDF = Term Frequency (TF) * Inverse Document Frequency (IDF)</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Term Frequency</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sz="2000" b="0" i="0" dirty="0" err="1">
                <a:solidFill>
                  <a:srgbClr val="002060"/>
                </a:solidFill>
                <a:effectLst/>
                <a:latin typeface="sohne"/>
              </a:rPr>
              <a:t>tf</a:t>
            </a:r>
            <a:r>
              <a:rPr lang="en-US" sz="2000" b="0" i="0" dirty="0">
                <a:solidFill>
                  <a:srgbClr val="002060"/>
                </a:solidFill>
                <a:effectLst/>
                <a:latin typeface="sohne"/>
              </a:rPr>
              <a:t>(</a:t>
            </a:r>
            <a:r>
              <a:rPr lang="en-US" sz="2000" b="0" i="0" dirty="0" err="1">
                <a:solidFill>
                  <a:srgbClr val="002060"/>
                </a:solidFill>
                <a:effectLst/>
                <a:latin typeface="sohne"/>
              </a:rPr>
              <a:t>t,d</a:t>
            </a:r>
            <a:r>
              <a:rPr lang="en-US" sz="2000" b="0" i="0" dirty="0">
                <a:solidFill>
                  <a:srgbClr val="002060"/>
                </a:solidFill>
                <a:effectLst/>
                <a:latin typeface="sohne"/>
              </a:rPr>
              <a:t>) = count of t in d / 	     number of words in d</a:t>
            </a:r>
          </a:p>
          <a:p>
            <a:r>
              <a:rPr lang="en-US" sz="2400" dirty="0">
                <a:solidFill>
                  <a:srgbClr val="202C8F"/>
                </a:solidFill>
                <a:latin typeface="Times New Roman" panose="02020603050405020304" pitchFamily="18" charset="0"/>
                <a:cs typeface="Times New Roman" panose="02020603050405020304" pitchFamily="18" charset="0"/>
              </a:rPr>
              <a:t>This measures the frequency of a word in a document.</a:t>
            </a:r>
            <a:r>
              <a:rPr lang="en-US" sz="2400" b="0" i="0" dirty="0">
                <a:solidFill>
                  <a:srgbClr val="202C8F"/>
                </a:solidFill>
                <a:effectLst/>
                <a:latin typeface="Times New Roman" panose="02020603050405020304" pitchFamily="18" charset="0"/>
                <a:cs typeface="Times New Roman" panose="02020603050405020304" pitchFamily="18" charset="0"/>
              </a:rPr>
              <a:t> This highly depends on the length of the document and the generality of the word</a:t>
            </a:r>
            <a:r>
              <a:rPr lang="en-US" sz="2400" b="0" i="0" dirty="0">
                <a:solidFill>
                  <a:srgbClr val="002060"/>
                </a:solidFill>
                <a:effectLst/>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Inverse-Document Frequency</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sz="2000" dirty="0" err="1"/>
              <a:t>idf</a:t>
            </a:r>
            <a:r>
              <a:rPr lang="en-US" sz="2000" dirty="0"/>
              <a:t>(t) = N/</a:t>
            </a:r>
            <a:r>
              <a:rPr lang="en-US" sz="2000" dirty="0" err="1"/>
              <a:t>df</a:t>
            </a:r>
            <a:endParaRPr lang="en-US" sz="2000" dirty="0"/>
          </a:p>
          <a:p>
            <a:r>
              <a:rPr lang="en-US" sz="2000" dirty="0">
                <a:latin typeface="Times New Roman" panose="02020603050405020304" pitchFamily="18" charset="0"/>
                <a:cs typeface="Times New Roman" panose="02020603050405020304" pitchFamily="18" charset="0"/>
              </a:rPr>
              <a:t>IDF is the inverse of the document frequency which measures the informativeness of term t. When we calculate IDF, it will be very low for the most occurring words such as stop words. This finally gives what we want, a relative weightage.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E89D-3CCF-427D-F669-A7F33D544B90}"/>
              </a:ext>
            </a:extLst>
          </p:cNvPr>
          <p:cNvSpPr>
            <a:spLocks noGrp="1"/>
          </p:cNvSpPr>
          <p:nvPr>
            <p:ph type="title"/>
          </p:nvPr>
        </p:nvSpPr>
        <p:spPr>
          <a:xfrm>
            <a:off x="3685032" y="1627632"/>
            <a:ext cx="8165592" cy="768096"/>
          </a:xfrm>
        </p:spPr>
        <p:txBody>
          <a:bodyPr/>
          <a:lstStyle/>
          <a:p>
            <a:r>
              <a:rPr lang="en-IN" dirty="0"/>
              <a:t>workflow</a:t>
            </a:r>
          </a:p>
        </p:txBody>
      </p:sp>
      <p:sp>
        <p:nvSpPr>
          <p:cNvPr id="4" name="Content Placeholder 3">
            <a:extLst>
              <a:ext uri="{FF2B5EF4-FFF2-40B4-BE49-F238E27FC236}">
                <a16:creationId xmlns:a16="http://schemas.microsoft.com/office/drawing/2014/main" id="{1939B8F7-5466-080C-DDED-CE5F767C764B}"/>
              </a:ext>
            </a:extLst>
          </p:cNvPr>
          <p:cNvSpPr>
            <a:spLocks noGrp="1"/>
          </p:cNvSpPr>
          <p:nvPr>
            <p:ph sz="half" idx="2"/>
          </p:nvPr>
        </p:nvSpPr>
        <p:spPr>
          <a:xfrm>
            <a:off x="3685032" y="2877312"/>
            <a:ext cx="7783068" cy="3684588"/>
          </a:xfrm>
        </p:spPr>
        <p:txBody>
          <a:bodyPr/>
          <a:lstStyle/>
          <a:p>
            <a:r>
              <a:rPr kumimoji="0" lang="en-US" altLang="en-US" sz="1800" b="0" u="none" strike="noStrike" cap="none" normalizeH="0" baseline="0" dirty="0">
                <a:ln>
                  <a:noFill/>
                </a:ln>
                <a:solidFill>
                  <a:schemeClr val="tx1"/>
                </a:solidFill>
                <a:effectLst/>
                <a:latin typeface="Times New Roman" panose="02020603050405020304" pitchFamily="18" charset="0"/>
                <a:ea typeface="Roboto Mono" panose="020F0502020204030204" pitchFamily="49" charset="0"/>
                <a:cs typeface="Times New Roman" panose="02020603050405020304" pitchFamily="18" charset="0"/>
              </a:rPr>
              <a:t>Create a list to put top restaurants</a:t>
            </a:r>
          </a:p>
          <a:p>
            <a:r>
              <a:rPr lang="en-IN" sz="1800" dirty="0">
                <a:solidFill>
                  <a:schemeClr val="tx1"/>
                </a:solidFill>
                <a:latin typeface="Times New Roman" panose="02020603050405020304" pitchFamily="18" charset="0"/>
                <a:cs typeface="Times New Roman" panose="02020603050405020304" pitchFamily="18" charset="0"/>
              </a:rPr>
              <a:t>Find the index of the hotel entered</a:t>
            </a:r>
          </a:p>
          <a:p>
            <a:r>
              <a:rPr lang="en-IN" sz="1800" dirty="0">
                <a:solidFill>
                  <a:schemeClr val="tx1"/>
                </a:solidFill>
                <a:latin typeface="Times New Roman" panose="02020603050405020304" pitchFamily="18" charset="0"/>
                <a:cs typeface="Times New Roman" panose="02020603050405020304" pitchFamily="18" charset="0"/>
              </a:rPr>
              <a:t>Find the restaurants with a similar cosine-sim values and order them from biggest number.</a:t>
            </a:r>
          </a:p>
          <a:p>
            <a:r>
              <a:rPr lang="en-IN" sz="1800" dirty="0">
                <a:solidFill>
                  <a:schemeClr val="tx1"/>
                </a:solidFill>
                <a:latin typeface="Times New Roman" panose="02020603050405020304" pitchFamily="18" charset="0"/>
                <a:cs typeface="Times New Roman" panose="02020603050405020304" pitchFamily="18" charset="0"/>
              </a:rPr>
              <a:t>Extract top 30 restaurant index with a similar cosine-sim value</a:t>
            </a:r>
          </a:p>
          <a:p>
            <a:r>
              <a:rPr lang="en-IN" sz="1800" dirty="0">
                <a:solidFill>
                  <a:schemeClr val="tx1"/>
                </a:solidFill>
                <a:latin typeface="Times New Roman" panose="02020603050405020304" pitchFamily="18" charset="0"/>
                <a:cs typeface="Times New Roman" panose="02020603050405020304" pitchFamily="18" charset="0"/>
              </a:rPr>
              <a:t>Names of top 30 restaurants</a:t>
            </a:r>
          </a:p>
          <a:p>
            <a:r>
              <a:rPr lang="en-IN" sz="1800" dirty="0">
                <a:solidFill>
                  <a:schemeClr val="tx1"/>
                </a:solidFill>
                <a:latin typeface="Times New Roman" panose="02020603050405020304" pitchFamily="18" charset="0"/>
                <a:cs typeface="Times New Roman" panose="02020603050405020304" pitchFamily="18" charset="0"/>
              </a:rPr>
              <a:t>Creating the new data set to show similar restaurants</a:t>
            </a:r>
          </a:p>
          <a:p>
            <a:r>
              <a:rPr lang="en-IN" sz="1800" dirty="0">
                <a:solidFill>
                  <a:schemeClr val="tx1"/>
                </a:solidFill>
                <a:latin typeface="Times New Roman" panose="02020603050405020304" pitchFamily="18" charset="0"/>
                <a:cs typeface="Times New Roman" panose="02020603050405020304" pitchFamily="18" charset="0"/>
              </a:rPr>
              <a:t>Creating the top 30 similar restaurants with some of their columns</a:t>
            </a:r>
          </a:p>
          <a:p>
            <a:r>
              <a:rPr lang="en-IN" sz="1800" dirty="0">
                <a:solidFill>
                  <a:schemeClr val="tx1"/>
                </a:solidFill>
                <a:latin typeface="Times New Roman" panose="02020603050405020304" pitchFamily="18" charset="0"/>
                <a:cs typeface="Times New Roman" panose="02020603050405020304" pitchFamily="18" charset="0"/>
              </a:rPr>
              <a:t>Drop the same named restaurants and sort only the top 10 by the highest rating.</a:t>
            </a:r>
          </a:p>
          <a:p>
            <a:endParaRPr lang="en-IN" sz="1800" dirty="0">
              <a:solidFill>
                <a:schemeClr val="tx1"/>
              </a:solidFill>
            </a:endParaRPr>
          </a:p>
          <a:p>
            <a:endParaRPr lang="en-IN" sz="1800" dirty="0"/>
          </a:p>
        </p:txBody>
      </p:sp>
      <p:sp>
        <p:nvSpPr>
          <p:cNvPr id="7" name="Slide Number Placeholder 6">
            <a:extLst>
              <a:ext uri="{FF2B5EF4-FFF2-40B4-BE49-F238E27FC236}">
                <a16:creationId xmlns:a16="http://schemas.microsoft.com/office/drawing/2014/main" id="{A86AF44F-67AA-1C63-9E22-F8DE27E0D059}"/>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42144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8F89-91DA-2D13-62A9-989199147041}"/>
              </a:ext>
            </a:extLst>
          </p:cNvPr>
          <p:cNvSpPr>
            <a:spLocks noGrp="1"/>
          </p:cNvSpPr>
          <p:nvPr>
            <p:ph type="title"/>
          </p:nvPr>
        </p:nvSpPr>
        <p:spPr>
          <a:xfrm>
            <a:off x="4041647" y="895016"/>
            <a:ext cx="3383281" cy="768096"/>
          </a:xfrm>
        </p:spPr>
        <p:txBody>
          <a:bodyPr/>
          <a:lstStyle/>
          <a:p>
            <a:r>
              <a:rPr lang="en-IN" dirty="0"/>
              <a:t>Results</a:t>
            </a:r>
          </a:p>
        </p:txBody>
      </p:sp>
      <p:sp>
        <p:nvSpPr>
          <p:cNvPr id="4" name="Footer Placeholder 3">
            <a:extLst>
              <a:ext uri="{FF2B5EF4-FFF2-40B4-BE49-F238E27FC236}">
                <a16:creationId xmlns:a16="http://schemas.microsoft.com/office/drawing/2014/main" id="{094706B5-DA55-21B8-D594-C525E5464C1B}"/>
              </a:ext>
            </a:extLst>
          </p:cNvPr>
          <p:cNvSpPr>
            <a:spLocks noGrp="1"/>
          </p:cNvSpPr>
          <p:nvPr>
            <p:ph type="ftr" sz="quarter" idx="11"/>
          </p:nvPr>
        </p:nvSpPr>
        <p:spPr>
          <a:xfrm>
            <a:off x="4215003" y="466725"/>
            <a:ext cx="3700272" cy="296084"/>
          </a:xfrm>
        </p:spPr>
        <p:txBody>
          <a:bodyPr/>
          <a:lstStyle/>
          <a:p>
            <a:r>
              <a:rPr lang="en-US" dirty="0"/>
              <a:t>Restaurant Recommendation system using ML</a:t>
            </a:r>
          </a:p>
        </p:txBody>
      </p:sp>
      <p:sp>
        <p:nvSpPr>
          <p:cNvPr id="5" name="Slide Number Placeholder 4">
            <a:extLst>
              <a:ext uri="{FF2B5EF4-FFF2-40B4-BE49-F238E27FC236}">
                <a16:creationId xmlns:a16="http://schemas.microsoft.com/office/drawing/2014/main" id="{673FDC5C-9899-5C65-9C91-F274290BA224}"/>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D35E8463-C375-DE0E-20FE-AA826FB03277}"/>
              </a:ext>
            </a:extLst>
          </p:cNvPr>
          <p:cNvPicPr>
            <a:picLocks noChangeAspect="1"/>
          </p:cNvPicPr>
          <p:nvPr/>
        </p:nvPicPr>
        <p:blipFill>
          <a:blip r:embed="rId2"/>
          <a:stretch>
            <a:fillRect/>
          </a:stretch>
        </p:blipFill>
        <p:spPr>
          <a:xfrm>
            <a:off x="4041647" y="1663112"/>
            <a:ext cx="7392720" cy="4737688"/>
          </a:xfrm>
          <a:prstGeom prst="rect">
            <a:avLst/>
          </a:prstGeom>
        </p:spPr>
      </p:pic>
      <p:sp>
        <p:nvSpPr>
          <p:cNvPr id="10" name="Rectangle 2">
            <a:extLst>
              <a:ext uri="{FF2B5EF4-FFF2-40B4-BE49-F238E27FC236}">
                <a16:creationId xmlns:a16="http://schemas.microsoft.com/office/drawing/2014/main" id="{13E06995-FE63-C318-3296-90EC1F494783}"/>
              </a:ext>
            </a:extLst>
          </p:cNvPr>
          <p:cNvSpPr>
            <a:spLocks noChangeArrowheads="1"/>
          </p:cNvSpPr>
          <p:nvPr/>
        </p:nvSpPr>
        <p:spPr bwMode="auto">
          <a:xfrm>
            <a:off x="7134225" y="1028937"/>
            <a:ext cx="39052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C4043"/>
                </a:solidFill>
                <a:effectLst/>
                <a:latin typeface="Arial Unicode MS"/>
                <a:ea typeface="Roboto Mono" panose="00000009000000000000" pitchFamily="49" charset="0"/>
              </a:rPr>
              <a:t>TOP 10 RESTAURANTS LIKE Pai Vihar WITH SIMILAR REVIEWS: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902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04139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20904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89302"/>
            <a:ext cx="6766560" cy="2700528"/>
          </a:xfrm>
        </p:spPr>
        <p:txBody>
          <a:bodyPr/>
          <a:lstStyle/>
          <a:p>
            <a:r>
              <a:rPr lang="en-US" sz="2400" b="0" i="0" dirty="0">
                <a:effectLst/>
                <a:latin typeface="Times New Roman" panose="02020603050405020304" pitchFamily="18" charset="0"/>
                <a:cs typeface="Times New Roman" panose="02020603050405020304" pitchFamily="18" charset="0"/>
              </a:rPr>
              <a:t>Recommendation systems are a type of information filtering systems because they improve the quality of search results and provide elements that are more relevant to the search item or that are related to the search history of the user. </a:t>
            </a:r>
          </a:p>
          <a:p>
            <a:r>
              <a:rPr lang="en-US" sz="2400" b="0" i="0" dirty="0">
                <a:effectLst/>
                <a:latin typeface="Times New Roman" panose="02020603050405020304" pitchFamily="18" charset="0"/>
                <a:cs typeface="Times New Roman" panose="02020603050405020304" pitchFamily="18" charset="0"/>
              </a:rPr>
              <a:t>These are active information filtering systems that personalize the information provided to a user based on their interests, relevance of the information, etc.</a:t>
            </a:r>
            <a:endParaRPr lang="en-US" sz="2400" dirty="0">
              <a:latin typeface="Times New Roman" panose="02020603050405020304" pitchFamily="18"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3766947" cy="274320"/>
          </a:xfrm>
        </p:spPr>
        <p:txBody>
          <a:bodyPr/>
          <a:lstStyle/>
          <a:p>
            <a:r>
              <a:rPr lang="en-US" dirty="0"/>
              <a:t>Restaurant Recommendation system using ML</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048000" y="2579408"/>
            <a:ext cx="6922168" cy="4936317"/>
          </a:xfrm>
        </p:spPr>
        <p:txBody>
          <a:bodyPr/>
          <a:lstStyle/>
          <a:p>
            <a:pPr algn="l"/>
            <a:r>
              <a:rPr lang="en-US" sz="4000" b="0" i="0" dirty="0">
                <a:effectLst/>
                <a:latin typeface="Inter"/>
              </a:rPr>
              <a:t>two types of recommendation systems:</a:t>
            </a:r>
            <a:br>
              <a:rPr lang="en-US" b="0" i="0" dirty="0">
                <a:effectLst/>
                <a:latin typeface="Inter"/>
              </a:rPr>
            </a:br>
            <a:r>
              <a:rPr lang="en-US" b="0" i="0" dirty="0">
                <a:solidFill>
                  <a:schemeClr val="accent2">
                    <a:lumMod val="50000"/>
                  </a:schemeClr>
                </a:solidFill>
                <a:effectLst/>
                <a:latin typeface="Inter"/>
              </a:rPr>
              <a:t>Content-based filtering</a:t>
            </a:r>
            <a:br>
              <a:rPr lang="en-US" b="0" i="0" dirty="0">
                <a:solidFill>
                  <a:schemeClr val="accent2">
                    <a:lumMod val="50000"/>
                  </a:schemeClr>
                </a:solidFill>
                <a:effectLst/>
                <a:latin typeface="Inter"/>
              </a:rPr>
            </a:br>
            <a:r>
              <a:rPr lang="en-US" b="0" i="0" dirty="0">
                <a:solidFill>
                  <a:schemeClr val="accent2">
                    <a:lumMod val="50000"/>
                  </a:schemeClr>
                </a:solidFill>
                <a:effectLst/>
                <a:latin typeface="Inter"/>
              </a:rPr>
              <a:t>Collaborative filtering</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432514523"/>
              </p:ext>
            </p:extLst>
          </p:nvPr>
        </p:nvGraphicFramePr>
        <p:xfrm>
          <a:off x="755650" y="898358"/>
          <a:ext cx="10189718" cy="4763849"/>
        </p:xfrm>
        <a:graphic>
          <a:graphicData uri="http://schemas.openxmlformats.org/drawingml/2006/table">
            <a:tbl>
              <a:tblPr firstRow="1" bandRow="1">
                <a:tableStyleId>{5C22544A-7EE6-4342-B048-85BDC9FD1C3A}</a:tableStyleId>
              </a:tblPr>
              <a:tblGrid>
                <a:gridCol w="5094859">
                  <a:extLst>
                    <a:ext uri="{9D8B030D-6E8A-4147-A177-3AD203B41FA5}">
                      <a16:colId xmlns:a16="http://schemas.microsoft.com/office/drawing/2014/main" val="1689330750"/>
                    </a:ext>
                  </a:extLst>
                </a:gridCol>
                <a:gridCol w="5094859">
                  <a:extLst>
                    <a:ext uri="{9D8B030D-6E8A-4147-A177-3AD203B41FA5}">
                      <a16:colId xmlns:a16="http://schemas.microsoft.com/office/drawing/2014/main" val="2660631934"/>
                    </a:ext>
                  </a:extLst>
                </a:gridCol>
              </a:tblGrid>
              <a:tr h="1095333">
                <a:tc>
                  <a:txBody>
                    <a:bodyPr/>
                    <a:lstStyle/>
                    <a:p>
                      <a:pPr algn="ctr"/>
                      <a:r>
                        <a:rPr lang="en-IN" sz="1800" b="1" i="0" kern="1200" dirty="0">
                          <a:solidFill>
                            <a:schemeClr val="lt1"/>
                          </a:solidFill>
                          <a:effectLst/>
                          <a:latin typeface="+mn-lt"/>
                          <a:ea typeface="+mn-ea"/>
                          <a:cs typeface="+mn-cs"/>
                        </a:rPr>
                        <a:t>Collaborative Filtering:</a:t>
                      </a:r>
                      <a:endParaRPr lang="en-US" sz="1900" dirty="0">
                        <a:latin typeface="Sabon Next LT" panose="02000500000000000000" pitchFamily="2" charset="0"/>
                        <a:cs typeface="Sabon Next LT" panose="02000500000000000000" pitchFamily="2" charset="0"/>
                      </a:endParaRPr>
                    </a:p>
                  </a:txBody>
                  <a:tcPr marL="96897" marR="96897" marT="48449" marB="48449" anchor="ctr">
                    <a:solidFill>
                      <a:schemeClr val="accent2"/>
                    </a:solidFill>
                  </a:tcPr>
                </a:tc>
                <a:tc>
                  <a:txBody>
                    <a:bodyPr/>
                    <a:lstStyle/>
                    <a:p>
                      <a:pPr algn="ctr"/>
                      <a:r>
                        <a:rPr lang="en-IN" sz="1800" b="1" i="0" kern="1200" dirty="0">
                          <a:solidFill>
                            <a:schemeClr val="lt1"/>
                          </a:solidFill>
                          <a:effectLst/>
                          <a:latin typeface="+mn-lt"/>
                          <a:ea typeface="+mn-ea"/>
                          <a:cs typeface="+mn-cs"/>
                        </a:rPr>
                        <a:t>Content-Based Filtering:</a:t>
                      </a:r>
                      <a:endParaRPr lang="en-US" sz="1900" b="0"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marL="96897" marR="96897" marT="48449" marB="48449" anchor="ctr">
                    <a:solidFill>
                      <a:srgbClr val="DF8C8C"/>
                    </a:solidFill>
                  </a:tcPr>
                </a:tc>
                <a:extLst>
                  <a:ext uri="{0D108BD9-81ED-4DB2-BD59-A6C34878D82A}">
                    <a16:rowId xmlns:a16="http://schemas.microsoft.com/office/drawing/2014/main" val="479928716"/>
                  </a:ext>
                </a:extLst>
              </a:tr>
              <a:tr h="657464">
                <a:tc>
                  <a:txBody>
                    <a:bodyPr/>
                    <a:lstStyle/>
                    <a:p>
                      <a:pPr algn="ctr"/>
                      <a:r>
                        <a:rPr lang="en-US" sz="1900" dirty="0">
                          <a:solidFill>
                            <a:schemeClr val="tx1"/>
                          </a:solidFill>
                          <a:latin typeface="Sabon Next LT" panose="02000500000000000000" pitchFamily="2" charset="0"/>
                          <a:cs typeface="Sabon Next LT" panose="02000500000000000000" pitchFamily="2" charset="0"/>
                        </a:rPr>
                        <a:t>User-Based Collaborative Filtering: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latin typeface="Sabon Next LT" panose="02000500000000000000" pitchFamily="2" charset="0"/>
                          <a:cs typeface="Sabon Next LT" panose="02000500000000000000" pitchFamily="2" charset="0"/>
                        </a:rPr>
                        <a:t> This method recommends items to a user based on the preferences and behavior of users who are similar to them. . It identifies users with similar item preferences and suggests items that those similar users have liked.</a:t>
                      </a:r>
                    </a:p>
                    <a:p>
                      <a:pPr algn="ct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b="0" i="0" kern="1200" dirty="0">
                          <a:solidFill>
                            <a:schemeClr val="dk1"/>
                          </a:solidFill>
                          <a:effectLst/>
                          <a:latin typeface="+mn-lt"/>
                          <a:ea typeface="+mn-ea"/>
                          <a:cs typeface="+mn-cs"/>
                        </a:rPr>
                        <a:t>Content-based recommendation systems use information about the items and a user profile to make recommendations. These systems analyze the content and attributes of items and match them to the user's historical preferences.</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917348">
                <a:tc>
                  <a:txBody>
                    <a:bodyPr/>
                    <a:lstStyle/>
                    <a:p>
                      <a:pPr algn="ctr"/>
                      <a:r>
                        <a:rPr lang="en-US" sz="1900" dirty="0">
                          <a:solidFill>
                            <a:schemeClr val="tx1"/>
                          </a:solidFill>
                          <a:latin typeface="Sabon Next LT" panose="02000500000000000000" pitchFamily="2" charset="0"/>
                          <a:cs typeface="Sabon Next LT" panose="02000500000000000000" pitchFamily="2" charset="0"/>
                        </a:rPr>
                        <a:t>Item-Based Collaborative Filtering: Instead of focusing on user similarity, this approach identifies similarities between items. It recommends items similar to those the user has already shown an interest in.</a:t>
                      </a:r>
                    </a:p>
                  </a:txBody>
                  <a:tcPr marL="96897" marR="96897" marT="48449" marB="48449" anchor="ctr">
                    <a:solidFill>
                      <a:schemeClr val="accent2">
                        <a:lumMod val="20000"/>
                        <a:lumOff val="80000"/>
                      </a:schemeClr>
                    </a:solidFill>
                  </a:tcPr>
                </a:tc>
                <a:tc>
                  <a:txBody>
                    <a:bodyPr/>
                    <a:lstStyle/>
                    <a:p>
                      <a:pPr algn="ct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41595" y="1576577"/>
            <a:ext cx="5221605" cy="776097"/>
          </a:xfrm>
        </p:spPr>
        <p:txBody>
          <a:bodyPr/>
          <a:lstStyle/>
          <a:p>
            <a:r>
              <a:rPr lang="en-US" sz="4000" dirty="0"/>
              <a:t>Methodology</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5509959" y="2667063"/>
            <a:ext cx="4615116" cy="2378075"/>
          </a:xfrm>
        </p:spPr>
        <p:txBody>
          <a:bodyPr/>
          <a:lstStyle/>
          <a:p>
            <a:pPr marL="514350" indent="-514350">
              <a:buAutoNum type="arabicPeriod"/>
            </a:pPr>
            <a:r>
              <a:rPr lang="en-US" sz="3600" dirty="0">
                <a:solidFill>
                  <a:schemeClr val="tx1"/>
                </a:solidFill>
              </a:rPr>
              <a:t>Data Preprocessing</a:t>
            </a:r>
          </a:p>
          <a:p>
            <a:pPr marL="514350" indent="-514350">
              <a:buAutoNum type="arabicPeriod"/>
            </a:pPr>
            <a:r>
              <a:rPr lang="en-US" sz="3600" dirty="0">
                <a:solidFill>
                  <a:schemeClr val="tx1"/>
                </a:solidFill>
              </a:rPr>
              <a:t>Text Preprocessing</a:t>
            </a:r>
          </a:p>
          <a:p>
            <a:pPr marL="514350" indent="-514350">
              <a:buFont typeface="Arial" panose="020B0604020202020204" pitchFamily="34" charset="0"/>
              <a:buAutoNum type="arabicPeriod"/>
            </a:pPr>
            <a:r>
              <a:rPr lang="en-IN" sz="3600" b="0" i="0" dirty="0">
                <a:solidFill>
                  <a:schemeClr val="tx1"/>
                </a:solidFill>
                <a:effectLst/>
                <a:latin typeface="Inter"/>
              </a:rPr>
              <a:t>TF-IDF Vectorization</a:t>
            </a:r>
          </a:p>
          <a:p>
            <a:pPr marL="514350" indent="-514350">
              <a:buAutoNum type="arabicPeriod"/>
            </a:pPr>
            <a:endParaRPr lang="en-US" sz="36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09C5-AE57-D79A-A041-5F38501B07A5}"/>
              </a:ext>
            </a:extLst>
          </p:cNvPr>
          <p:cNvSpPr>
            <a:spLocks noGrp="1"/>
          </p:cNvSpPr>
          <p:nvPr>
            <p:ph type="title"/>
          </p:nvPr>
        </p:nvSpPr>
        <p:spPr>
          <a:xfrm>
            <a:off x="1575815" y="1339977"/>
            <a:ext cx="7282435" cy="768096"/>
          </a:xfrm>
        </p:spPr>
        <p:txBody>
          <a:bodyPr/>
          <a:lstStyle/>
          <a:p>
            <a:r>
              <a:rPr lang="en-IN" sz="4000" dirty="0"/>
              <a:t>1. </a:t>
            </a:r>
            <a:r>
              <a:rPr lang="en-IN" sz="3200" dirty="0"/>
              <a:t>Data preprocessing</a:t>
            </a:r>
            <a:endParaRPr lang="en-IN" sz="1800" dirty="0"/>
          </a:p>
        </p:txBody>
      </p:sp>
      <p:sp>
        <p:nvSpPr>
          <p:cNvPr id="3" name="Content Placeholder 2">
            <a:extLst>
              <a:ext uri="{FF2B5EF4-FFF2-40B4-BE49-F238E27FC236}">
                <a16:creationId xmlns:a16="http://schemas.microsoft.com/office/drawing/2014/main" id="{0C1F53A7-12BA-8F5B-81DC-F0A4513E2491}"/>
              </a:ext>
            </a:extLst>
          </p:cNvPr>
          <p:cNvSpPr>
            <a:spLocks noGrp="1"/>
          </p:cNvSpPr>
          <p:nvPr>
            <p:ph idx="1"/>
          </p:nvPr>
        </p:nvSpPr>
        <p:spPr>
          <a:xfrm>
            <a:off x="1575815" y="2127122"/>
            <a:ext cx="5693664" cy="3639693"/>
          </a:xfrm>
        </p:spPr>
        <p:txBody>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Deleting Unnecessary Columns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Removing the Duplicates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Remove the </a:t>
            </a:r>
            <a:r>
              <a:rPr lang="en-US" b="0" i="0" dirty="0" err="1">
                <a:effectLst/>
                <a:latin typeface="Times New Roman" panose="02020603050405020304" pitchFamily="18" charset="0"/>
                <a:cs typeface="Times New Roman" panose="02020603050405020304" pitchFamily="18" charset="0"/>
              </a:rPr>
              <a:t>NaN</a:t>
            </a:r>
            <a:r>
              <a:rPr lang="en-US" b="0" i="0" dirty="0">
                <a:effectLst/>
                <a:latin typeface="Times New Roman" panose="02020603050405020304" pitchFamily="18" charset="0"/>
                <a:cs typeface="Times New Roman" panose="02020603050405020304" pitchFamily="18" charset="0"/>
              </a:rPr>
              <a:t> values from the dataset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Changing the column names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Data Transformations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Data Cleaning</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Adjust the column names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05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09A5-B3B0-F450-B93F-798362B962FE}"/>
              </a:ext>
            </a:extLst>
          </p:cNvPr>
          <p:cNvSpPr>
            <a:spLocks noGrp="1"/>
          </p:cNvSpPr>
          <p:nvPr>
            <p:ph type="title"/>
          </p:nvPr>
        </p:nvSpPr>
        <p:spPr>
          <a:xfrm>
            <a:off x="1499616" y="1174750"/>
            <a:ext cx="6091809" cy="768096"/>
          </a:xfrm>
        </p:spPr>
        <p:txBody>
          <a:bodyPr/>
          <a:lstStyle/>
          <a:p>
            <a:r>
              <a:rPr lang="en-IN" sz="3200" dirty="0"/>
              <a:t>2.Text Preprocessing</a:t>
            </a:r>
          </a:p>
        </p:txBody>
      </p:sp>
      <p:sp>
        <p:nvSpPr>
          <p:cNvPr id="3" name="Content Placeholder 2">
            <a:extLst>
              <a:ext uri="{FF2B5EF4-FFF2-40B4-BE49-F238E27FC236}">
                <a16:creationId xmlns:a16="http://schemas.microsoft.com/office/drawing/2014/main" id="{BA79F4B5-F99E-9EA6-3337-93A8D1E316B9}"/>
              </a:ext>
            </a:extLst>
          </p:cNvPr>
          <p:cNvSpPr>
            <a:spLocks noGrp="1"/>
          </p:cNvSpPr>
          <p:nvPr>
            <p:ph idx="1"/>
          </p:nvPr>
        </p:nvSpPr>
        <p:spPr>
          <a:xfrm>
            <a:off x="1698688" y="2075307"/>
            <a:ext cx="5693664" cy="3122168"/>
          </a:xfrm>
        </p:spPr>
        <p:txBody>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Lower casing</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Removal of Punctuations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Removal of </a:t>
            </a:r>
            <a:r>
              <a:rPr lang="en-US" b="0" i="0" dirty="0" err="1">
                <a:effectLst/>
                <a:latin typeface="Times New Roman" panose="02020603050405020304" pitchFamily="18" charset="0"/>
                <a:cs typeface="Times New Roman" panose="02020603050405020304" pitchFamily="18" charset="0"/>
              </a:rPr>
              <a:t>Stopwords</a:t>
            </a: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Removal of URLs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Spelling correction</a:t>
            </a:r>
          </a:p>
          <a:p>
            <a:endParaRPr lang="en-IN" dirty="0"/>
          </a:p>
        </p:txBody>
      </p:sp>
    </p:spTree>
    <p:extLst>
      <p:ext uri="{BB962C8B-B14F-4D97-AF65-F5344CB8AC3E}">
        <p14:creationId xmlns:p14="http://schemas.microsoft.com/office/powerpoint/2010/main" val="276137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DD39-BC08-FCB1-61EF-3D3AF170CE09}"/>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TF-IDF Vectorization</a:t>
            </a:r>
            <a:br>
              <a:rPr lang="en-US" b="0"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92CACF0E-468F-AA9E-7F10-8BA0EE0A9B73}"/>
              </a:ext>
            </a:extLst>
          </p:cNvPr>
          <p:cNvSpPr>
            <a:spLocks noGrp="1"/>
          </p:cNvSpPr>
          <p:nvPr>
            <p:ph idx="1"/>
          </p:nvPr>
        </p:nvSpPr>
        <p:spPr>
          <a:xfrm>
            <a:off x="4046220" y="3433953"/>
            <a:ext cx="6766560" cy="2700528"/>
          </a:xfrm>
        </p:spPr>
        <p:txBody>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TF-IDF (Term Frequency-Inverse Document Frequency) vectors for each document. This will give you a matrix where each column represents a word in the general vocabulary (all words that appear in at least one document) and each column represents a restaurant, as before.</a:t>
            </a:r>
          </a:p>
          <a:p>
            <a:pPr algn="l"/>
            <a:r>
              <a:rPr lang="en-US" sz="1800" b="0" i="0" dirty="0">
                <a:solidFill>
                  <a:schemeClr val="tx1"/>
                </a:solidFill>
                <a:effectLst/>
                <a:latin typeface="Times New Roman" panose="02020603050405020304" pitchFamily="18" charset="0"/>
                <a:cs typeface="Times New Roman" panose="02020603050405020304" pitchFamily="18" charset="0"/>
              </a:rPr>
              <a:t>TF-IDF is the statistical method of assessing the meaning of a word in a given document.</a:t>
            </a:r>
          </a:p>
          <a:p>
            <a:endParaRPr lang="en-IN" dirty="0"/>
          </a:p>
        </p:txBody>
      </p:sp>
      <p:sp>
        <p:nvSpPr>
          <p:cNvPr id="4" name="Footer Placeholder 3">
            <a:extLst>
              <a:ext uri="{FF2B5EF4-FFF2-40B4-BE49-F238E27FC236}">
                <a16:creationId xmlns:a16="http://schemas.microsoft.com/office/drawing/2014/main" id="{BCDDBBEA-03FC-8CBB-D23F-2513A968E225}"/>
              </a:ext>
            </a:extLst>
          </p:cNvPr>
          <p:cNvSpPr>
            <a:spLocks noGrp="1"/>
          </p:cNvSpPr>
          <p:nvPr>
            <p:ph type="ftr" sz="quarter" idx="11"/>
          </p:nvPr>
        </p:nvSpPr>
        <p:spPr>
          <a:xfrm>
            <a:off x="4224527" y="457200"/>
            <a:ext cx="3404997" cy="274320"/>
          </a:xfrm>
        </p:spPr>
        <p:txBody>
          <a:bodyPr/>
          <a:lstStyle/>
          <a:p>
            <a:r>
              <a:rPr lang="en-US" dirty="0"/>
              <a:t>Restaurant Recommendation system using ML</a:t>
            </a:r>
          </a:p>
        </p:txBody>
      </p:sp>
      <p:sp>
        <p:nvSpPr>
          <p:cNvPr id="5" name="Slide Number Placeholder 4">
            <a:extLst>
              <a:ext uri="{FF2B5EF4-FFF2-40B4-BE49-F238E27FC236}">
                <a16:creationId xmlns:a16="http://schemas.microsoft.com/office/drawing/2014/main" id="{52658118-3C13-C164-EC2E-E9BAB539DD61}"/>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28582891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{8C284D68-0F8C-47BE-9A50-D5F314083BC1}tf78438558_win32</Template>
  <TotalTime>80</TotalTime>
  <Words>595</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 Unicode MS</vt:lpstr>
      <vt:lpstr>Arial</vt:lpstr>
      <vt:lpstr>Arial Black</vt:lpstr>
      <vt:lpstr>Inter</vt:lpstr>
      <vt:lpstr>Sabon Next LT</vt:lpstr>
      <vt:lpstr>sohne</vt:lpstr>
      <vt:lpstr>source-serif-pro</vt:lpstr>
      <vt:lpstr>Times New Roman</vt:lpstr>
      <vt:lpstr>Office Theme</vt:lpstr>
      <vt:lpstr>Restaurant Recommendation system using ML </vt:lpstr>
      <vt:lpstr>AGENDA</vt:lpstr>
      <vt:lpstr>Introduction</vt:lpstr>
      <vt:lpstr>two types of recommendation systems: Content-based filtering Collaborative filtering</vt:lpstr>
      <vt:lpstr>PowerPoint Presentation</vt:lpstr>
      <vt:lpstr>Methodology</vt:lpstr>
      <vt:lpstr>1. Data preprocessing</vt:lpstr>
      <vt:lpstr>2.Text Preprocessing</vt:lpstr>
      <vt:lpstr>TF-IDF Vectorization </vt:lpstr>
      <vt:lpstr>TF-IDF = Term Frequency (TF) * Inverse Document Frequency (IDF) </vt:lpstr>
      <vt:lpstr>workflow</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Recommendaon system using ML </dc:title>
  <dc:subject/>
  <dc:creator>swapnil patil</dc:creator>
  <cp:lastModifiedBy>Tahfeez Mir</cp:lastModifiedBy>
  <cp:revision>4</cp:revision>
  <dcterms:created xsi:type="dcterms:W3CDTF">2023-11-08T16:56:30Z</dcterms:created>
  <dcterms:modified xsi:type="dcterms:W3CDTF">2023-11-08T18:33:51Z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