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2" r:id="rId2"/>
    <p:sldId id="357" r:id="rId3"/>
    <p:sldId id="358" r:id="rId4"/>
    <p:sldId id="359" r:id="rId5"/>
    <p:sldId id="360" r:id="rId6"/>
    <p:sldId id="304" r:id="rId7"/>
    <p:sldId id="308" r:id="rId8"/>
    <p:sldId id="309" r:id="rId9"/>
    <p:sldId id="361"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DD5-301C-4826-956D-EBE111DD4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0FF1CD-667C-4DE9-AF3B-EE1086BC9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9068F3-28A2-49CE-AEE0-C9B4C93CD5CF}"/>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5" name="Footer Placeholder 4">
            <a:extLst>
              <a:ext uri="{FF2B5EF4-FFF2-40B4-BE49-F238E27FC236}">
                <a16:creationId xmlns:a16="http://schemas.microsoft.com/office/drawing/2014/main" id="{9BD28351-1A8A-4EC5-A8A6-FC4F11EB0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E552A-6D8F-4D7C-9293-CF3B88639AFF}"/>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137827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5AB7-B9A9-4B2C-99A9-30683CC7F4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5CACF6-6256-4BF0-A9D2-1A4967235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86202-3ED6-4719-BD87-75CB7CA83352}"/>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5" name="Footer Placeholder 4">
            <a:extLst>
              <a:ext uri="{FF2B5EF4-FFF2-40B4-BE49-F238E27FC236}">
                <a16:creationId xmlns:a16="http://schemas.microsoft.com/office/drawing/2014/main" id="{4A9ACE8C-6B8C-4A2C-AEDD-9994FD188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FFAF2-ED96-42E8-857B-150698EB47E8}"/>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116054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52352-54DE-468C-AD29-8EBE32234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9C776-2025-4CD3-8CE2-E76A9C578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F9D5F-A50C-4475-91C9-8AED5A49D550}"/>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5" name="Footer Placeholder 4">
            <a:extLst>
              <a:ext uri="{FF2B5EF4-FFF2-40B4-BE49-F238E27FC236}">
                <a16:creationId xmlns:a16="http://schemas.microsoft.com/office/drawing/2014/main" id="{C755B4E7-045D-4586-A77D-56B0BD0BA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5DB2B-9011-4D3F-9FD1-86E6F8B59009}"/>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273541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0E3B-8998-4873-965B-1D811F5121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04C2C-DBF8-470F-A8F4-1CA8CA12CF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66BC9-127C-4E9D-9718-C4759E0906F7}"/>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5" name="Footer Placeholder 4">
            <a:extLst>
              <a:ext uri="{FF2B5EF4-FFF2-40B4-BE49-F238E27FC236}">
                <a16:creationId xmlns:a16="http://schemas.microsoft.com/office/drawing/2014/main" id="{6EACA360-9435-4A1A-960B-01930AF64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B483E-E1BF-4BA9-A226-1EBD33B86121}"/>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182219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0D9F-55BF-45D7-A99F-1A6388B52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E708FD-2096-4F66-9625-EE89DB484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61079-1B05-457D-B6B9-E238061438D6}"/>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5" name="Footer Placeholder 4">
            <a:extLst>
              <a:ext uri="{FF2B5EF4-FFF2-40B4-BE49-F238E27FC236}">
                <a16:creationId xmlns:a16="http://schemas.microsoft.com/office/drawing/2014/main" id="{08A992A7-0C72-4B1D-ACF7-76132F18A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04677A-3D75-4F2E-B101-FB8696422A72}"/>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290900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FC0F-63D9-434C-8E90-DFFB5F4318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AC7D7-BCA2-4AA0-AF16-9ED437AEB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89AB0E-EC59-46C3-940E-7833A16F9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9FF2AC-AA12-407F-A7C9-3B2360D6428E}"/>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6" name="Footer Placeholder 5">
            <a:extLst>
              <a:ext uri="{FF2B5EF4-FFF2-40B4-BE49-F238E27FC236}">
                <a16:creationId xmlns:a16="http://schemas.microsoft.com/office/drawing/2014/main" id="{2D7E5527-BEF5-4FD7-950B-3F13C0619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0ADB4-7F1D-46AA-8E80-E39CA321ADB2}"/>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127691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3FC6-6641-4B56-AC8F-D75525AE2F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A93DAA-E9CA-4808-8023-35CD089EC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BB1E6-ADC0-45EC-8734-8D78AE5ED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14410B-D972-46C2-B2D0-B126C9CA1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B2ABF-079F-4F82-B80A-E40F275D0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1DA1D5-99E1-45CF-973A-133E9CB44910}"/>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8" name="Footer Placeholder 7">
            <a:extLst>
              <a:ext uri="{FF2B5EF4-FFF2-40B4-BE49-F238E27FC236}">
                <a16:creationId xmlns:a16="http://schemas.microsoft.com/office/drawing/2014/main" id="{FA55FE1B-7403-4F44-B9AC-673EF41182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F31448-F432-4FE0-9254-15032920B29B}"/>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91598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2140-1D5D-4B75-AEF8-C4F6223AD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57F163-5916-4CED-89E1-02E32E840FC2}"/>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4" name="Footer Placeholder 3">
            <a:extLst>
              <a:ext uri="{FF2B5EF4-FFF2-40B4-BE49-F238E27FC236}">
                <a16:creationId xmlns:a16="http://schemas.microsoft.com/office/drawing/2014/main" id="{BA8F7D6F-DD20-44AA-8A4A-E290B33F65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D338C5-5EB0-4ED1-85AE-EEB92E021CFF}"/>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119138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F4355-A49D-4B2D-803F-BA50BEFF1CB7}"/>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3" name="Footer Placeholder 2">
            <a:extLst>
              <a:ext uri="{FF2B5EF4-FFF2-40B4-BE49-F238E27FC236}">
                <a16:creationId xmlns:a16="http://schemas.microsoft.com/office/drawing/2014/main" id="{FE4E005D-65ED-4EB0-84DC-A1BD89E436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2E3C9-61CB-4DE6-BC2D-6181F13F9586}"/>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208069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37DB-E3C6-4D0E-8DB1-5D75B294C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21B8B2-A69A-405B-831A-414F03FDE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2DD256-7BD0-4426-AF96-8E1369DE2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A7A9-8370-4D31-8E35-1371FADDFB4F}"/>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6" name="Footer Placeholder 5">
            <a:extLst>
              <a:ext uri="{FF2B5EF4-FFF2-40B4-BE49-F238E27FC236}">
                <a16:creationId xmlns:a16="http://schemas.microsoft.com/office/drawing/2014/main" id="{FEF77DE5-1A97-4E08-A38D-6AEC09386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F3025-D643-44A8-8369-659C5C7D2D84}"/>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392720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0B51-6159-48F1-B66D-003DB9F02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75FB2A-6CD5-4402-919E-DCF8BB7D9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4DA11E-3570-420E-B1D9-FD9A08E64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900B1-5D8B-4BB1-8517-8BF6637E3E25}"/>
              </a:ext>
            </a:extLst>
          </p:cNvPr>
          <p:cNvSpPr>
            <a:spLocks noGrp="1"/>
          </p:cNvSpPr>
          <p:nvPr>
            <p:ph type="dt" sz="half" idx="10"/>
          </p:nvPr>
        </p:nvSpPr>
        <p:spPr/>
        <p:txBody>
          <a:bodyPr/>
          <a:lstStyle/>
          <a:p>
            <a:fld id="{8D7DA2BC-826B-4345-9798-0679A3C162CD}" type="datetimeFigureOut">
              <a:rPr lang="en-IN" smtClean="0"/>
              <a:t>22-12-2021</a:t>
            </a:fld>
            <a:endParaRPr lang="en-IN"/>
          </a:p>
        </p:txBody>
      </p:sp>
      <p:sp>
        <p:nvSpPr>
          <p:cNvPr id="6" name="Footer Placeholder 5">
            <a:extLst>
              <a:ext uri="{FF2B5EF4-FFF2-40B4-BE49-F238E27FC236}">
                <a16:creationId xmlns:a16="http://schemas.microsoft.com/office/drawing/2014/main" id="{59A6ED57-EB99-47A5-8C2B-3F0F0AD7A9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72FB5D-BCE5-426E-ABB8-D335F7CBCF74}"/>
              </a:ext>
            </a:extLst>
          </p:cNvPr>
          <p:cNvSpPr>
            <a:spLocks noGrp="1"/>
          </p:cNvSpPr>
          <p:nvPr>
            <p:ph type="sldNum" sz="quarter" idx="12"/>
          </p:nvPr>
        </p:nvSpPr>
        <p:spPr/>
        <p:txBody>
          <a:bodyPr/>
          <a:lstStyle/>
          <a:p>
            <a:fld id="{D248520E-B949-4E42-AB05-9090C7383130}" type="slidenum">
              <a:rPr lang="en-IN" smtClean="0"/>
              <a:t>‹#›</a:t>
            </a:fld>
            <a:endParaRPr lang="en-IN"/>
          </a:p>
        </p:txBody>
      </p:sp>
    </p:spTree>
    <p:extLst>
      <p:ext uri="{BB962C8B-B14F-4D97-AF65-F5344CB8AC3E}">
        <p14:creationId xmlns:p14="http://schemas.microsoft.com/office/powerpoint/2010/main" val="39165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DA780-6322-4898-92AE-ADBAE052F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40C8D4-906D-43DB-B353-99B2D6990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DAAAB-9FAD-49C5-AF8C-2FDCB9877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DA2BC-826B-4345-9798-0679A3C162CD}" type="datetimeFigureOut">
              <a:rPr lang="en-IN" smtClean="0"/>
              <a:t>22-12-2021</a:t>
            </a:fld>
            <a:endParaRPr lang="en-IN"/>
          </a:p>
        </p:txBody>
      </p:sp>
      <p:sp>
        <p:nvSpPr>
          <p:cNvPr id="5" name="Footer Placeholder 4">
            <a:extLst>
              <a:ext uri="{FF2B5EF4-FFF2-40B4-BE49-F238E27FC236}">
                <a16:creationId xmlns:a16="http://schemas.microsoft.com/office/drawing/2014/main" id="{91DD95DE-1273-4A59-B7D1-96213C7A2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DCF19-62BA-4D56-93B8-899C34FF5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8520E-B949-4E42-AB05-9090C7383130}" type="slidenum">
              <a:rPr lang="en-IN" smtClean="0"/>
              <a:t>‹#›</a:t>
            </a:fld>
            <a:endParaRPr lang="en-IN"/>
          </a:p>
        </p:txBody>
      </p:sp>
    </p:spTree>
    <p:extLst>
      <p:ext uri="{BB962C8B-B14F-4D97-AF65-F5344CB8AC3E}">
        <p14:creationId xmlns:p14="http://schemas.microsoft.com/office/powerpoint/2010/main" val="4154412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12706-65F4-42AD-8F65-A00F3B41135D}"/>
              </a:ext>
            </a:extLst>
          </p:cNvPr>
          <p:cNvSpPr txBox="1"/>
          <p:nvPr/>
        </p:nvSpPr>
        <p:spPr>
          <a:xfrm>
            <a:off x="522514" y="475861"/>
            <a:ext cx="11066105" cy="1384995"/>
          </a:xfrm>
          <a:prstGeom prst="rect">
            <a:avLst/>
          </a:prstGeom>
          <a:noFill/>
        </p:spPr>
        <p:txBody>
          <a:bodyPr wrap="square" rtlCol="0">
            <a:spAutoFit/>
          </a:bodyPr>
          <a:lstStyle/>
          <a:p>
            <a:pPr algn="ctr"/>
            <a:r>
              <a:rPr lang="en-IN" sz="6600" b="1" i="0" u="sng" dirty="0">
                <a:solidFill>
                  <a:srgbClr val="1A202C"/>
                </a:solidFill>
                <a:effectLst/>
                <a:latin typeface="circular"/>
              </a:rPr>
              <a:t>Credit EDA Case Study</a:t>
            </a:r>
          </a:p>
          <a:p>
            <a:pPr algn="ctr"/>
            <a:endParaRPr lang="en-IN" dirty="0"/>
          </a:p>
        </p:txBody>
      </p:sp>
      <p:sp>
        <p:nvSpPr>
          <p:cNvPr id="3" name="TextBox 2">
            <a:extLst>
              <a:ext uri="{FF2B5EF4-FFF2-40B4-BE49-F238E27FC236}">
                <a16:creationId xmlns:a16="http://schemas.microsoft.com/office/drawing/2014/main" id="{94122460-986B-4E87-B189-57369E242A9D}"/>
              </a:ext>
            </a:extLst>
          </p:cNvPr>
          <p:cNvSpPr txBox="1"/>
          <p:nvPr/>
        </p:nvSpPr>
        <p:spPr>
          <a:xfrm>
            <a:off x="522513" y="2911151"/>
            <a:ext cx="11066105" cy="1200329"/>
          </a:xfrm>
          <a:prstGeom prst="rect">
            <a:avLst/>
          </a:prstGeom>
          <a:noFill/>
        </p:spPr>
        <p:txBody>
          <a:bodyPr wrap="square" rtlCol="0">
            <a:spAutoFit/>
          </a:bodyPr>
          <a:lstStyle/>
          <a:p>
            <a:pPr algn="ctr"/>
            <a:r>
              <a:rPr lang="en-US" sz="2400" b="1" u="sng" dirty="0"/>
              <a:t>Performed by :</a:t>
            </a:r>
          </a:p>
          <a:p>
            <a:pPr algn="ctr"/>
            <a:endParaRPr lang="en-US" sz="2400" b="1" u="sng" dirty="0"/>
          </a:p>
          <a:p>
            <a:pPr algn="ctr"/>
            <a:r>
              <a:rPr lang="en-US" sz="2400" b="1" u="sng" dirty="0"/>
              <a:t>Praveen </a:t>
            </a:r>
            <a:r>
              <a:rPr lang="en-US" sz="2400" b="1" u="sng"/>
              <a:t>Niranjan Sharma</a:t>
            </a:r>
            <a:endParaRPr lang="en-IN" b="1" u="sng" dirty="0"/>
          </a:p>
        </p:txBody>
      </p:sp>
    </p:spTree>
    <p:extLst>
      <p:ext uri="{BB962C8B-B14F-4D97-AF65-F5344CB8AC3E}">
        <p14:creationId xmlns:p14="http://schemas.microsoft.com/office/powerpoint/2010/main" val="42529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4AA6B35-40B2-4437-8B1E-2197CFE99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9" y="1836489"/>
            <a:ext cx="10211455" cy="44267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1A5790-FD2C-458C-B44C-256C0952ECC1}"/>
              </a:ext>
            </a:extLst>
          </p:cNvPr>
          <p:cNvSpPr txBox="1"/>
          <p:nvPr/>
        </p:nvSpPr>
        <p:spPr>
          <a:xfrm>
            <a:off x="587829" y="205273"/>
            <a:ext cx="10767526" cy="1631216"/>
          </a:xfrm>
          <a:prstGeom prst="rect">
            <a:avLst/>
          </a:prstGeom>
          <a:noFill/>
        </p:spPr>
        <p:txBody>
          <a:bodyPr wrap="square" rtlCol="0">
            <a:spAutoFit/>
          </a:bodyPr>
          <a:lstStyle/>
          <a:p>
            <a:pPr algn="ctr"/>
            <a:r>
              <a:rPr lang="en-IN" sz="2800" b="1" i="0" u="sng" dirty="0">
                <a:solidFill>
                  <a:srgbClr val="000000"/>
                </a:solidFill>
                <a:effectLst/>
                <a:latin typeface="Helvetica Neue"/>
              </a:rPr>
              <a:t>Analysing categorical data</a:t>
            </a:r>
            <a:endParaRPr lang="en-US" sz="2800" b="0" i="0" u="sng" dirty="0">
              <a:solidFill>
                <a:srgbClr val="000000"/>
              </a:solidFill>
              <a:effectLst/>
              <a:latin typeface="Helvetica Neue"/>
            </a:endParaRPr>
          </a:p>
          <a:p>
            <a:endParaRPr lang="en-US" b="0" i="0" dirty="0">
              <a:solidFill>
                <a:srgbClr val="000000"/>
              </a:solidFill>
              <a:effectLst/>
              <a:latin typeface="Helvetica Neue"/>
            </a:endParaRPr>
          </a:p>
          <a:p>
            <a:r>
              <a:rPr lang="en-US" b="0" i="0" dirty="0">
                <a:solidFill>
                  <a:srgbClr val="000000"/>
                </a:solidFill>
                <a:effectLst/>
                <a:latin typeface="Helvetica Neue"/>
              </a:rPr>
              <a:t>Due to data imbalance, we will separate out the Loan data frame with a target equal to 0 and target equal to 1. And we will analyse them individually and try to find any relationship if it exists.</a:t>
            </a:r>
            <a:endParaRPr lang="en-IN" dirty="0"/>
          </a:p>
          <a:p>
            <a:endParaRPr lang="en-IN" dirty="0"/>
          </a:p>
        </p:txBody>
      </p:sp>
    </p:spTree>
    <p:extLst>
      <p:ext uri="{BB962C8B-B14F-4D97-AF65-F5344CB8AC3E}">
        <p14:creationId xmlns:p14="http://schemas.microsoft.com/office/powerpoint/2010/main" val="409662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A7ABE3-5BF0-4A63-A493-517330E1D2BD}"/>
              </a:ext>
            </a:extLst>
          </p:cNvPr>
          <p:cNvSpPr txBox="1"/>
          <p:nvPr/>
        </p:nvSpPr>
        <p:spPr>
          <a:xfrm>
            <a:off x="1315617" y="5355772"/>
            <a:ext cx="10468947" cy="923330"/>
          </a:xfrm>
          <a:prstGeom prst="rect">
            <a:avLst/>
          </a:prstGeom>
          <a:noFill/>
        </p:spPr>
        <p:txBody>
          <a:bodyPr wrap="square" rtlCol="0">
            <a:spAutoFit/>
          </a:bodyPr>
          <a:lstStyle/>
          <a:p>
            <a:pPr algn="l"/>
            <a:r>
              <a:rPr lang="en-US" b="1" i="0" u="sng" dirty="0">
                <a:solidFill>
                  <a:srgbClr val="000000"/>
                </a:solidFill>
                <a:effectLst/>
                <a:latin typeface="Helvetica Neue"/>
              </a:rPr>
              <a:t>INSIGHTS FROM ABOVE 3 GRAPHS on 'NAME_EDUCATION_TYPE’ </a:t>
            </a:r>
            <a:r>
              <a:rPr lang="en-US" b="1" i="0" dirty="0">
                <a:solidFill>
                  <a:srgbClr val="000000"/>
                </a:solidFill>
                <a:effectLst/>
                <a:latin typeface="Helvetica Neue"/>
              </a:rPr>
              <a:t>:</a:t>
            </a:r>
          </a:p>
          <a:p>
            <a:pPr marL="285750" indent="-285750" algn="l">
              <a:buFont typeface="Arial" panose="020B0604020202020204" pitchFamily="34" charset="0"/>
              <a:buChar char="•"/>
            </a:pPr>
            <a:r>
              <a:rPr lang="en-US" b="0" i="0" dirty="0">
                <a:solidFill>
                  <a:srgbClr val="000000"/>
                </a:solidFill>
                <a:effectLst/>
                <a:latin typeface="Helvetica Neue"/>
              </a:rPr>
              <a:t>Loan Application from Customer with Secondary education have higher chance that they will not default followed by higher education. here we can infer that Academic degree has less defaults.</a:t>
            </a:r>
          </a:p>
        </p:txBody>
      </p:sp>
      <p:pic>
        <p:nvPicPr>
          <p:cNvPr id="24578" name="Picture 2">
            <a:extLst>
              <a:ext uri="{FF2B5EF4-FFF2-40B4-BE49-F238E27FC236}">
                <a16:creationId xmlns:a16="http://schemas.microsoft.com/office/drawing/2014/main" id="{5EB4EA4B-0338-42B6-B3EE-5A946FFD8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659" y="123825"/>
            <a:ext cx="9905125"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4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E80FD-66F6-4F96-985D-537A5543807B}"/>
              </a:ext>
            </a:extLst>
          </p:cNvPr>
          <p:cNvSpPr txBox="1"/>
          <p:nvPr/>
        </p:nvSpPr>
        <p:spPr>
          <a:xfrm>
            <a:off x="1810139" y="167951"/>
            <a:ext cx="8798767" cy="461665"/>
          </a:xfrm>
          <a:prstGeom prst="rect">
            <a:avLst/>
          </a:prstGeom>
          <a:noFill/>
        </p:spPr>
        <p:txBody>
          <a:bodyPr wrap="square" rtlCol="0">
            <a:spAutoFit/>
          </a:bodyPr>
          <a:lstStyle/>
          <a:p>
            <a:pPr algn="ctr"/>
            <a:r>
              <a:rPr lang="en-US" sz="2400" b="1" i="0" u="sng" dirty="0">
                <a:solidFill>
                  <a:srgbClr val="000000"/>
                </a:solidFill>
                <a:effectLst/>
                <a:latin typeface="Helvetica Neue"/>
              </a:rPr>
              <a:t>Univariate Analysis of Categorical columns</a:t>
            </a:r>
          </a:p>
        </p:txBody>
      </p:sp>
      <p:pic>
        <p:nvPicPr>
          <p:cNvPr id="3074" name="Picture 2">
            <a:extLst>
              <a:ext uri="{FF2B5EF4-FFF2-40B4-BE49-F238E27FC236}">
                <a16:creationId xmlns:a16="http://schemas.microsoft.com/office/drawing/2014/main" id="{DA9F9EE3-D87B-4B8E-849A-7071AE017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629616"/>
            <a:ext cx="8801100" cy="62410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F676FD-1405-44E4-94C7-D33C12536B13}"/>
              </a:ext>
            </a:extLst>
          </p:cNvPr>
          <p:cNvSpPr txBox="1"/>
          <p:nvPr/>
        </p:nvSpPr>
        <p:spPr>
          <a:xfrm>
            <a:off x="6531429" y="4021493"/>
            <a:ext cx="4982547" cy="2031325"/>
          </a:xfrm>
          <a:prstGeom prst="rect">
            <a:avLst/>
          </a:prstGeom>
          <a:noFill/>
        </p:spPr>
        <p:txBody>
          <a:bodyPr wrap="square" rtlCol="0">
            <a:spAutoFit/>
          </a:bodyPr>
          <a:lstStyle/>
          <a:p>
            <a:pPr marL="285750" indent="-285750">
              <a:buFont typeface="Arial" panose="020B0604020202020204" pitchFamily="34" charset="0"/>
              <a:buChar char="•"/>
            </a:pPr>
            <a:r>
              <a:rPr lang="en-US" b="1" i="0" u="sng" dirty="0">
                <a:solidFill>
                  <a:srgbClr val="000000"/>
                </a:solidFill>
                <a:effectLst/>
                <a:latin typeface="Helvetica Neue"/>
              </a:rPr>
              <a:t>NAME_CONTRACT_TYPE</a:t>
            </a:r>
            <a:r>
              <a:rPr lang="en-US" b="0" i="0" dirty="0">
                <a:solidFill>
                  <a:srgbClr val="000000"/>
                </a:solidFill>
                <a:effectLst/>
                <a:latin typeface="Helvetica Neue"/>
              </a:rPr>
              <a:t>: Customer with payment difficulty prefer cash loans higher than customer without payment difficulty.              Customer without payment difficulty prefer revolving loans also .Revolving loans are just a small fraction from the total number of loans.</a:t>
            </a:r>
            <a:endParaRPr lang="en-IN" dirty="0"/>
          </a:p>
        </p:txBody>
      </p:sp>
    </p:spTree>
    <p:extLst>
      <p:ext uri="{BB962C8B-B14F-4D97-AF65-F5344CB8AC3E}">
        <p14:creationId xmlns:p14="http://schemas.microsoft.com/office/powerpoint/2010/main" val="311500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1721A98-0DC2-4025-A121-50066642D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57150"/>
            <a:ext cx="8801100"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36DA12-652E-4399-9674-C3B6BDAEADDB}"/>
              </a:ext>
            </a:extLst>
          </p:cNvPr>
          <p:cNvSpPr txBox="1"/>
          <p:nvPr/>
        </p:nvSpPr>
        <p:spPr>
          <a:xfrm>
            <a:off x="6419462" y="4413380"/>
            <a:ext cx="5486400" cy="1200329"/>
          </a:xfrm>
          <a:prstGeom prst="rect">
            <a:avLst/>
          </a:prstGeom>
          <a:noFill/>
        </p:spPr>
        <p:txBody>
          <a:bodyPr wrap="square" rtlCol="0">
            <a:spAutoFit/>
          </a:bodyPr>
          <a:lstStyle/>
          <a:p>
            <a:r>
              <a:rPr lang="en-US" b="1" i="0" u="sng" dirty="0">
                <a:solidFill>
                  <a:srgbClr val="000000"/>
                </a:solidFill>
                <a:effectLst/>
                <a:latin typeface="Helvetica Neue"/>
              </a:rPr>
              <a:t>CODE_GENDER</a:t>
            </a:r>
            <a:r>
              <a:rPr lang="en-US" b="0" i="0" dirty="0">
                <a:solidFill>
                  <a:srgbClr val="000000"/>
                </a:solidFill>
                <a:effectLst/>
                <a:latin typeface="Helvetica Neue"/>
              </a:rPr>
              <a:t>: Less number of males take loan but the defaulters are higher in case of males. Therefore males have a higher chance of not returning their loans.</a:t>
            </a:r>
            <a:endParaRPr lang="en-IN" dirty="0"/>
          </a:p>
        </p:txBody>
      </p:sp>
    </p:spTree>
    <p:extLst>
      <p:ext uri="{BB962C8B-B14F-4D97-AF65-F5344CB8AC3E}">
        <p14:creationId xmlns:p14="http://schemas.microsoft.com/office/powerpoint/2010/main" val="156167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F9ACC3B-BA0C-482A-B65F-29FF2CB37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57150"/>
            <a:ext cx="8801100"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BAD2D0-A3E1-4D52-9524-B5C88807E8A7}"/>
              </a:ext>
            </a:extLst>
          </p:cNvPr>
          <p:cNvSpPr txBox="1"/>
          <p:nvPr/>
        </p:nvSpPr>
        <p:spPr>
          <a:xfrm>
            <a:off x="6494106" y="4349611"/>
            <a:ext cx="4627984" cy="1477328"/>
          </a:xfrm>
          <a:prstGeom prst="rect">
            <a:avLst/>
          </a:prstGeom>
          <a:noFill/>
        </p:spPr>
        <p:txBody>
          <a:bodyPr wrap="square" rtlCol="0">
            <a:spAutoFit/>
          </a:bodyPr>
          <a:lstStyle/>
          <a:p>
            <a:r>
              <a:rPr lang="en-US" b="1" i="0" u="sng" dirty="0">
                <a:solidFill>
                  <a:srgbClr val="000000"/>
                </a:solidFill>
                <a:effectLst/>
                <a:latin typeface="Helvetica Neue"/>
              </a:rPr>
              <a:t>FLAG_OWN_REALTY</a:t>
            </a:r>
            <a:r>
              <a:rPr lang="en-US" b="0" i="0" dirty="0">
                <a:solidFill>
                  <a:srgbClr val="000000"/>
                </a:solidFill>
                <a:effectLst/>
                <a:latin typeface="Helvetica Neue"/>
              </a:rPr>
              <a:t>: The defaulting rate of both categories are approx. same. Thus we can infer that there is no correlation between owning a reality and defaulting the loan.</a:t>
            </a:r>
            <a:endParaRPr lang="en-IN" dirty="0"/>
          </a:p>
        </p:txBody>
      </p:sp>
    </p:spTree>
    <p:extLst>
      <p:ext uri="{BB962C8B-B14F-4D97-AF65-F5344CB8AC3E}">
        <p14:creationId xmlns:p14="http://schemas.microsoft.com/office/powerpoint/2010/main" val="74433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DBCF160-61A9-4E99-878A-C38C4A611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57150"/>
            <a:ext cx="8772525"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B996E7-FBBC-4BE6-AFF4-5F92134D03C0}"/>
              </a:ext>
            </a:extLst>
          </p:cNvPr>
          <p:cNvSpPr txBox="1"/>
          <p:nvPr/>
        </p:nvSpPr>
        <p:spPr>
          <a:xfrm>
            <a:off x="6410131" y="4452248"/>
            <a:ext cx="5197151" cy="1477328"/>
          </a:xfrm>
          <a:prstGeom prst="rect">
            <a:avLst/>
          </a:prstGeom>
          <a:noFill/>
        </p:spPr>
        <p:txBody>
          <a:bodyPr wrap="square" rtlCol="0">
            <a:spAutoFit/>
          </a:bodyPr>
          <a:lstStyle/>
          <a:p>
            <a:r>
              <a:rPr lang="en-US" b="1" i="0" u="sng" dirty="0">
                <a:solidFill>
                  <a:srgbClr val="000000"/>
                </a:solidFill>
                <a:effectLst/>
                <a:latin typeface="Helvetica Neue"/>
              </a:rPr>
              <a:t>NAME_HOUSING_TYPE</a:t>
            </a:r>
            <a:r>
              <a:rPr lang="en-US" b="0" i="0" dirty="0">
                <a:solidFill>
                  <a:srgbClr val="000000"/>
                </a:solidFill>
                <a:effectLst/>
                <a:latin typeface="Helvetica Neue"/>
              </a:rPr>
              <a:t>: Majority of people live in House/apartment People living in office apartments have lowest default rate People living with parents and living in rented apartments have higher chances of defaulting.</a:t>
            </a:r>
            <a:endParaRPr lang="en-IN" dirty="0"/>
          </a:p>
        </p:txBody>
      </p:sp>
    </p:spTree>
    <p:extLst>
      <p:ext uri="{BB962C8B-B14F-4D97-AF65-F5344CB8AC3E}">
        <p14:creationId xmlns:p14="http://schemas.microsoft.com/office/powerpoint/2010/main" val="42417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FE568CD-0E6E-4E69-8334-BAA46EC28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57150"/>
            <a:ext cx="8801100"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9709C1-DC66-482E-88F0-E3FBC3221BA9}"/>
              </a:ext>
            </a:extLst>
          </p:cNvPr>
          <p:cNvSpPr txBox="1"/>
          <p:nvPr/>
        </p:nvSpPr>
        <p:spPr>
          <a:xfrm>
            <a:off x="6624735" y="3778898"/>
            <a:ext cx="4739951" cy="2585323"/>
          </a:xfrm>
          <a:prstGeom prst="rect">
            <a:avLst/>
          </a:prstGeom>
          <a:noFill/>
        </p:spPr>
        <p:txBody>
          <a:bodyPr wrap="square" rtlCol="0">
            <a:spAutoFit/>
          </a:bodyPr>
          <a:lstStyle/>
          <a:p>
            <a:r>
              <a:rPr lang="en-US" b="1" i="0" u="sng" dirty="0">
                <a:solidFill>
                  <a:srgbClr val="000000"/>
                </a:solidFill>
                <a:effectLst/>
                <a:latin typeface="Helvetica Neue"/>
              </a:rPr>
              <a:t>NAME_INCOME_TYPE</a:t>
            </a:r>
            <a:r>
              <a:rPr lang="en-US" b="0" i="0" dirty="0">
                <a:solidFill>
                  <a:srgbClr val="000000"/>
                </a:solidFill>
                <a:effectLst/>
                <a:latin typeface="Helvetica Neue"/>
              </a:rPr>
              <a:t>: Pensioner and state servant defaulter is lower. Working and Commercial associate have higher default rate Student and Businessmen though less in numbers, do not have default record. Safest two categories for providing loan Most of applicants for loans income type is Working, followed by Commercial associate, Pensioner and State servant.</a:t>
            </a:r>
            <a:endParaRPr lang="en-IN" dirty="0"/>
          </a:p>
        </p:txBody>
      </p:sp>
    </p:spTree>
    <p:extLst>
      <p:ext uri="{BB962C8B-B14F-4D97-AF65-F5344CB8AC3E}">
        <p14:creationId xmlns:p14="http://schemas.microsoft.com/office/powerpoint/2010/main" val="280655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8F56592-A19A-41EC-BD1B-8E045565C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57150"/>
            <a:ext cx="8543925"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827C9-0233-45F5-A97A-79043D174B79}"/>
              </a:ext>
            </a:extLst>
          </p:cNvPr>
          <p:cNvSpPr txBox="1"/>
          <p:nvPr/>
        </p:nvSpPr>
        <p:spPr>
          <a:xfrm>
            <a:off x="6354147" y="4245429"/>
            <a:ext cx="5047861" cy="1477328"/>
          </a:xfrm>
          <a:prstGeom prst="rect">
            <a:avLst/>
          </a:prstGeom>
          <a:noFill/>
        </p:spPr>
        <p:txBody>
          <a:bodyPr wrap="square" rtlCol="0">
            <a:spAutoFit/>
          </a:bodyPr>
          <a:lstStyle/>
          <a:p>
            <a:r>
              <a:rPr lang="en-US" b="1" i="0" u="sng" dirty="0">
                <a:solidFill>
                  <a:srgbClr val="000000"/>
                </a:solidFill>
                <a:effectLst/>
                <a:latin typeface="Helvetica Neue"/>
              </a:rPr>
              <a:t>NAME_EDUCATION_TYPE</a:t>
            </a:r>
            <a:r>
              <a:rPr lang="en-US" b="0" i="0" dirty="0">
                <a:solidFill>
                  <a:srgbClr val="000000"/>
                </a:solidFill>
                <a:effectLst/>
                <a:latin typeface="Helvetica Neue"/>
              </a:rPr>
              <a:t>: Most client take loan for secondary education followed by higher education. But the default rate in secondary education is much high and for higher education is much low.</a:t>
            </a:r>
            <a:endParaRPr lang="en-IN" dirty="0"/>
          </a:p>
        </p:txBody>
      </p:sp>
    </p:spTree>
    <p:extLst>
      <p:ext uri="{BB962C8B-B14F-4D97-AF65-F5344CB8AC3E}">
        <p14:creationId xmlns:p14="http://schemas.microsoft.com/office/powerpoint/2010/main" val="346889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579B41F-8682-4FD0-AF5C-2873E8DEF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57150"/>
            <a:ext cx="8801100"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94D02E-8625-4993-883A-33B829849A9E}"/>
              </a:ext>
            </a:extLst>
          </p:cNvPr>
          <p:cNvSpPr txBox="1"/>
          <p:nvPr/>
        </p:nvSpPr>
        <p:spPr>
          <a:xfrm>
            <a:off x="6475445" y="4385387"/>
            <a:ext cx="5150498" cy="1200329"/>
          </a:xfrm>
          <a:prstGeom prst="rect">
            <a:avLst/>
          </a:prstGeom>
          <a:noFill/>
        </p:spPr>
        <p:txBody>
          <a:bodyPr wrap="square" rtlCol="0">
            <a:spAutoFit/>
          </a:bodyPr>
          <a:lstStyle/>
          <a:p>
            <a:r>
              <a:rPr lang="en-US" b="1" i="0" u="sng" dirty="0">
                <a:solidFill>
                  <a:srgbClr val="000000"/>
                </a:solidFill>
                <a:effectLst/>
                <a:latin typeface="Helvetica Neue"/>
              </a:rPr>
              <a:t>NAME_FAMILY_STATUS</a:t>
            </a:r>
            <a:r>
              <a:rPr lang="en-US" b="0" i="0" dirty="0">
                <a:solidFill>
                  <a:srgbClr val="000000"/>
                </a:solidFill>
                <a:effectLst/>
                <a:latin typeface="Helvetica Neue"/>
              </a:rPr>
              <a:t>: Most married people apply for loan, and mostly they are not defaulters. Single and civil marriage have higher default rate.</a:t>
            </a:r>
            <a:endParaRPr lang="en-IN" dirty="0"/>
          </a:p>
        </p:txBody>
      </p:sp>
    </p:spTree>
    <p:extLst>
      <p:ext uri="{BB962C8B-B14F-4D97-AF65-F5344CB8AC3E}">
        <p14:creationId xmlns:p14="http://schemas.microsoft.com/office/powerpoint/2010/main" val="2466521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37B9A0A-4F7A-4FEB-836F-6CC251AA1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57150"/>
            <a:ext cx="8801100"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7B3B7C-50E4-4429-A660-831A7CC4F5BD}"/>
              </a:ext>
            </a:extLst>
          </p:cNvPr>
          <p:cNvSpPr txBox="1"/>
          <p:nvPr/>
        </p:nvSpPr>
        <p:spPr>
          <a:xfrm>
            <a:off x="6550090" y="3946849"/>
            <a:ext cx="5001208" cy="2304661"/>
          </a:xfrm>
          <a:prstGeom prst="rect">
            <a:avLst/>
          </a:prstGeom>
          <a:noFill/>
        </p:spPr>
        <p:txBody>
          <a:bodyPr wrap="square" rtlCol="0">
            <a:spAutoFit/>
          </a:bodyPr>
          <a:lstStyle/>
          <a:p>
            <a:r>
              <a:rPr lang="en-US" b="1" i="0" u="sng" dirty="0">
                <a:solidFill>
                  <a:srgbClr val="000000"/>
                </a:solidFill>
                <a:effectLst/>
                <a:latin typeface="Helvetica Neue"/>
              </a:rPr>
              <a:t>OCCUPATION_TYPE</a:t>
            </a:r>
            <a:r>
              <a:rPr lang="en-US" b="0" i="0" dirty="0">
                <a:solidFill>
                  <a:srgbClr val="000000"/>
                </a:solidFill>
                <a:effectLst/>
                <a:latin typeface="Helvetica Neue"/>
              </a:rPr>
              <a:t>: Laborers and different categories of staffs mostly taken the loan, but the managers and the high skilled tech staffs are most </a:t>
            </a:r>
            <a:r>
              <a:rPr lang="en-US" b="0" i="0" dirty="0" err="1">
                <a:solidFill>
                  <a:srgbClr val="000000"/>
                </a:solidFill>
                <a:effectLst/>
                <a:latin typeface="Helvetica Neue"/>
              </a:rPr>
              <a:t>relaible</a:t>
            </a:r>
            <a:r>
              <a:rPr lang="en-US" b="0" i="0" dirty="0">
                <a:solidFill>
                  <a:srgbClr val="000000"/>
                </a:solidFill>
                <a:effectLst/>
                <a:latin typeface="Helvetica Neue"/>
              </a:rPr>
              <a:t>. Category with highest percent of </a:t>
            </a:r>
            <a:r>
              <a:rPr lang="en-US" b="0" i="0" dirty="0" err="1">
                <a:solidFill>
                  <a:srgbClr val="000000"/>
                </a:solidFill>
                <a:effectLst/>
                <a:latin typeface="Helvetica Neue"/>
              </a:rPr>
              <a:t>defautess</a:t>
            </a:r>
            <a:r>
              <a:rPr lang="en-US" b="0" i="0" dirty="0">
                <a:solidFill>
                  <a:srgbClr val="000000"/>
                </a:solidFill>
                <a:effectLst/>
                <a:latin typeface="Helvetica Neue"/>
              </a:rPr>
              <a:t> are Low-skill Laborers followed by Drivers and Waiters/barmen staff, Security staff, Laborers and Cooking staff IT staff are less likely to apply for Loan.</a:t>
            </a:r>
            <a:endParaRPr lang="en-IN" dirty="0"/>
          </a:p>
        </p:txBody>
      </p:sp>
    </p:spTree>
    <p:extLst>
      <p:ext uri="{BB962C8B-B14F-4D97-AF65-F5344CB8AC3E}">
        <p14:creationId xmlns:p14="http://schemas.microsoft.com/office/powerpoint/2010/main" val="16114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2AB38-C6E9-4A99-8A67-C89D155BCD9F}"/>
              </a:ext>
            </a:extLst>
          </p:cNvPr>
          <p:cNvSpPr txBox="1"/>
          <p:nvPr/>
        </p:nvSpPr>
        <p:spPr>
          <a:xfrm>
            <a:off x="90196" y="0"/>
            <a:ext cx="11896531" cy="6463308"/>
          </a:xfrm>
          <a:prstGeom prst="rect">
            <a:avLst/>
          </a:prstGeom>
          <a:noFill/>
        </p:spPr>
        <p:txBody>
          <a:bodyPr wrap="square" rtlCol="0">
            <a:spAutoFit/>
          </a:bodyPr>
          <a:lstStyle/>
          <a:p>
            <a:pPr algn="l" rtl="0"/>
            <a:endParaRPr lang="en-US" sz="2400" b="1" i="0" u="sng" dirty="0">
              <a:solidFill>
                <a:srgbClr val="000000"/>
              </a:solidFill>
              <a:effectLst/>
              <a:latin typeface="inherit"/>
            </a:endParaRPr>
          </a:p>
          <a:p>
            <a:pPr algn="l" rtl="0"/>
            <a:r>
              <a:rPr lang="en-US" sz="2400" b="1" i="0" u="sng" dirty="0">
                <a:solidFill>
                  <a:srgbClr val="000000"/>
                </a:solidFill>
                <a:effectLst/>
                <a:latin typeface="inherit"/>
              </a:rPr>
              <a:t>Introduction</a:t>
            </a:r>
          </a:p>
          <a:p>
            <a:pPr algn="l" rtl="0"/>
            <a:r>
              <a:rPr lang="en-US" b="0" i="0" dirty="0">
                <a:solidFill>
                  <a:srgbClr val="000000"/>
                </a:solidFill>
                <a:effectLst/>
                <a:latin typeface="Helvetica Neue"/>
              </a:rPr>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a:t>
            </a:r>
          </a:p>
          <a:p>
            <a:endParaRPr lang="en-IN" dirty="0"/>
          </a:p>
          <a:p>
            <a:pPr algn="l" rtl="0"/>
            <a:r>
              <a:rPr lang="en-US" sz="2400" b="1" i="0" u="sng" dirty="0">
                <a:solidFill>
                  <a:srgbClr val="000000"/>
                </a:solidFill>
                <a:effectLst/>
                <a:latin typeface="inherit"/>
              </a:rPr>
              <a:t>Business Understanding</a:t>
            </a:r>
          </a:p>
          <a:p>
            <a:pPr algn="l" rtl="0"/>
            <a:endParaRPr lang="en-US" b="1" i="0" dirty="0">
              <a:solidFill>
                <a:srgbClr val="000000"/>
              </a:solidFill>
              <a:effectLst/>
              <a:latin typeface="inherit"/>
            </a:endParaRPr>
          </a:p>
          <a:p>
            <a:pPr algn="l" rtl="0"/>
            <a:r>
              <a:rPr lang="en-US" b="0" i="0" dirty="0">
                <a:solidFill>
                  <a:srgbClr val="000000"/>
                </a:solidFill>
                <a:effectLst/>
                <a:latin typeface="Helvetica Neue"/>
              </a:rPr>
              <a:t>The loan providing companies find it hard to give loans to the people due to their insufficient or non-existent credit history. Because of that, some consumers use it as their advantage by becoming a defaulter. Suppose you work for a consumer finance company which specializes in lending various types of loans to urban customers. You have to use EDA to analyse the patterns present in the data. This will ensure that the applicants capable of repaying the loan are not rejected.</a:t>
            </a:r>
          </a:p>
          <a:p>
            <a:pPr algn="l" rtl="0"/>
            <a:r>
              <a:rPr lang="en-US" b="0" i="0" dirty="0">
                <a:solidFill>
                  <a:srgbClr val="000000"/>
                </a:solidFill>
                <a:effectLst/>
                <a:latin typeface="Helvetica Neue"/>
              </a:rPr>
              <a:t>When the company receives a loan application, the company has to decide for loan approval based on the applicant’s profile.</a:t>
            </a:r>
          </a:p>
          <a:p>
            <a:pPr algn="l" rtl="0"/>
            <a:r>
              <a:rPr lang="en-US" b="0" i="0" dirty="0">
                <a:solidFill>
                  <a:srgbClr val="000000"/>
                </a:solidFill>
                <a:effectLst/>
                <a:latin typeface="Helvetica Neue"/>
              </a:rPr>
              <a:t> Two types of risks are associated with the bank’s decision:</a:t>
            </a:r>
          </a:p>
          <a:p>
            <a:pPr algn="l" rtl="0">
              <a:buFont typeface="+mj-lt"/>
              <a:buAutoNum type="arabicPeriod"/>
            </a:pPr>
            <a:r>
              <a:rPr lang="en-US" b="0" i="0" dirty="0">
                <a:solidFill>
                  <a:srgbClr val="000000"/>
                </a:solidFill>
                <a:effectLst/>
                <a:latin typeface="Helvetica Neue"/>
              </a:rPr>
              <a:t>If the applicant is likely to repay the loan, then not approving the loan results in a loss of business to the company.</a:t>
            </a:r>
          </a:p>
          <a:p>
            <a:pPr algn="l" rtl="0">
              <a:buFont typeface="+mj-lt"/>
              <a:buAutoNum type="arabicPeriod" startAt="2"/>
            </a:pPr>
            <a:r>
              <a:rPr lang="en-US" b="0" i="0" dirty="0">
                <a:solidFill>
                  <a:srgbClr val="000000"/>
                </a:solidFill>
                <a:effectLst/>
                <a:latin typeface="Helvetica Neue"/>
              </a:rPr>
              <a:t>If the applicant is not likely to repay the loan, i.e. he/she is likely to default, then approving the loan may lead to a financial loss for the company.</a:t>
            </a:r>
          </a:p>
          <a:p>
            <a:endParaRPr lang="en-IN" dirty="0"/>
          </a:p>
          <a:p>
            <a:endParaRPr lang="en-IN" dirty="0"/>
          </a:p>
        </p:txBody>
      </p:sp>
    </p:spTree>
    <p:extLst>
      <p:ext uri="{BB962C8B-B14F-4D97-AF65-F5344CB8AC3E}">
        <p14:creationId xmlns:p14="http://schemas.microsoft.com/office/powerpoint/2010/main" val="2611607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E5AEB9B-7C5E-45CB-BD85-DDF6A4D2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57150"/>
            <a:ext cx="8791575" cy="674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601835-A694-4589-BB25-D67D33C9F6DE}"/>
              </a:ext>
            </a:extLst>
          </p:cNvPr>
          <p:cNvSpPr txBox="1"/>
          <p:nvPr/>
        </p:nvSpPr>
        <p:spPr>
          <a:xfrm>
            <a:off x="6783356" y="4693298"/>
            <a:ext cx="4739951" cy="923330"/>
          </a:xfrm>
          <a:prstGeom prst="rect">
            <a:avLst/>
          </a:prstGeom>
          <a:noFill/>
        </p:spPr>
        <p:txBody>
          <a:bodyPr wrap="square" rtlCol="0">
            <a:spAutoFit/>
          </a:bodyPr>
          <a:lstStyle/>
          <a:p>
            <a:r>
              <a:rPr lang="en-US" b="1" i="0" u="sng" dirty="0">
                <a:solidFill>
                  <a:srgbClr val="000000"/>
                </a:solidFill>
                <a:effectLst/>
                <a:latin typeface="Helvetica Neue"/>
              </a:rPr>
              <a:t>ORGANIZATION_TYPE</a:t>
            </a:r>
            <a:r>
              <a:rPr lang="en-US" b="0" i="0" dirty="0">
                <a:solidFill>
                  <a:srgbClr val="000000"/>
                </a:solidFill>
                <a:effectLst/>
                <a:latin typeface="Helvetica Neue"/>
              </a:rPr>
              <a:t>: Self employed people have relative high defaulting rate as compare to others.</a:t>
            </a:r>
            <a:endParaRPr lang="en-IN" dirty="0"/>
          </a:p>
        </p:txBody>
      </p:sp>
    </p:spTree>
    <p:extLst>
      <p:ext uri="{BB962C8B-B14F-4D97-AF65-F5344CB8AC3E}">
        <p14:creationId xmlns:p14="http://schemas.microsoft.com/office/powerpoint/2010/main" val="289246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574D2-367E-4B93-9630-D4022E6D9BE4}"/>
              </a:ext>
            </a:extLst>
          </p:cNvPr>
          <p:cNvSpPr txBox="1"/>
          <p:nvPr/>
        </p:nvSpPr>
        <p:spPr>
          <a:xfrm>
            <a:off x="2135155" y="0"/>
            <a:ext cx="7921690" cy="1015663"/>
          </a:xfrm>
          <a:prstGeom prst="rect">
            <a:avLst/>
          </a:prstGeom>
          <a:noFill/>
        </p:spPr>
        <p:txBody>
          <a:bodyPr wrap="square" rtlCol="0">
            <a:spAutoFit/>
          </a:bodyPr>
          <a:lstStyle/>
          <a:p>
            <a:pPr algn="ctr"/>
            <a:r>
              <a:rPr lang="en-US" sz="2400" b="1" i="0" u="sng" dirty="0">
                <a:solidFill>
                  <a:srgbClr val="000000"/>
                </a:solidFill>
                <a:effectLst/>
                <a:latin typeface="Helvetica Neue"/>
              </a:rPr>
              <a:t>Univariate Analysis of Numerical columns</a:t>
            </a:r>
          </a:p>
          <a:p>
            <a:pPr marL="285750" indent="-285750">
              <a:buFont typeface="Arial" panose="020B0604020202020204" pitchFamily="34" charset="0"/>
              <a:buChar char="•"/>
            </a:pPr>
            <a:r>
              <a:rPr lang="en-IN" b="1" i="0" u="sng" dirty="0">
                <a:solidFill>
                  <a:srgbClr val="000000"/>
                </a:solidFill>
                <a:effectLst/>
                <a:latin typeface="Helvetica Neue"/>
              </a:rPr>
              <a:t>NON -DEFAULTER</a:t>
            </a:r>
          </a:p>
          <a:p>
            <a:endParaRPr lang="en-IN" dirty="0"/>
          </a:p>
        </p:txBody>
      </p:sp>
      <p:pic>
        <p:nvPicPr>
          <p:cNvPr id="12290" name="Picture 2">
            <a:extLst>
              <a:ext uri="{FF2B5EF4-FFF2-40B4-BE49-F238E27FC236}">
                <a16:creationId xmlns:a16="http://schemas.microsoft.com/office/drawing/2014/main" id="{787645A8-CAD1-45B5-900D-0D4066E4F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18" y="671804"/>
            <a:ext cx="11912082" cy="618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2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34329E-7B4B-4762-9CDF-000C093FCBAA}"/>
              </a:ext>
            </a:extLst>
          </p:cNvPr>
          <p:cNvSpPr txBox="1"/>
          <p:nvPr/>
        </p:nvSpPr>
        <p:spPr>
          <a:xfrm>
            <a:off x="587829" y="177283"/>
            <a:ext cx="9321281" cy="2862322"/>
          </a:xfrm>
          <a:prstGeom prst="rect">
            <a:avLst/>
          </a:prstGeom>
          <a:noFill/>
        </p:spPr>
        <p:txBody>
          <a:bodyPr wrap="square" rtlCol="0">
            <a:spAutoFit/>
          </a:bodyPr>
          <a:lstStyle/>
          <a:p>
            <a:pPr algn="l"/>
            <a:r>
              <a:rPr lang="en-US" b="1" i="0" u="sng" dirty="0">
                <a:solidFill>
                  <a:srgbClr val="000000"/>
                </a:solidFill>
                <a:effectLst/>
                <a:latin typeface="Helvetica Neue"/>
              </a:rPr>
              <a:t>Insights: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1.Credit amount is highly correlated with:</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Goods Price Amount</a:t>
            </a:r>
          </a:p>
          <a:p>
            <a:pPr algn="l"/>
            <a:r>
              <a:rPr lang="en-US" b="0" i="0" dirty="0">
                <a:solidFill>
                  <a:srgbClr val="000000"/>
                </a:solidFill>
                <a:effectLst/>
                <a:latin typeface="Helvetica Neue"/>
              </a:rPr>
              <a:t>Loan Annuity</a:t>
            </a:r>
          </a:p>
          <a:p>
            <a:pPr algn="l"/>
            <a:r>
              <a:rPr lang="en-US" b="0" i="0" dirty="0">
                <a:solidFill>
                  <a:srgbClr val="000000"/>
                </a:solidFill>
                <a:effectLst/>
                <a:latin typeface="Helvetica Neue"/>
              </a:rPr>
              <a:t>Total Income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2.We can also see that repayors have high correlation in number of days employed.</a:t>
            </a:r>
          </a:p>
          <a:p>
            <a:endParaRPr lang="en-IN" dirty="0"/>
          </a:p>
        </p:txBody>
      </p:sp>
      <p:sp>
        <p:nvSpPr>
          <p:cNvPr id="3" name="TextBox 2">
            <a:extLst>
              <a:ext uri="{FF2B5EF4-FFF2-40B4-BE49-F238E27FC236}">
                <a16:creationId xmlns:a16="http://schemas.microsoft.com/office/drawing/2014/main" id="{394B1376-1173-4B61-B361-23F00279C921}"/>
              </a:ext>
            </a:extLst>
          </p:cNvPr>
          <p:cNvSpPr txBox="1"/>
          <p:nvPr/>
        </p:nvSpPr>
        <p:spPr>
          <a:xfrm>
            <a:off x="503853" y="2987398"/>
            <a:ext cx="8994710" cy="3693319"/>
          </a:xfrm>
          <a:prstGeom prst="rect">
            <a:avLst/>
          </a:prstGeom>
          <a:noFill/>
        </p:spPr>
        <p:txBody>
          <a:bodyPr wrap="square" rtlCol="0">
            <a:spAutoFit/>
          </a:bodyPr>
          <a:lstStyle/>
          <a:p>
            <a:r>
              <a:rPr lang="en-US" b="1" i="0" u="sng" dirty="0">
                <a:solidFill>
                  <a:srgbClr val="000000"/>
                </a:solidFill>
                <a:effectLst/>
                <a:latin typeface="Helvetica Neue"/>
              </a:rPr>
              <a:t>Finding the top 10 correlation :</a:t>
            </a:r>
          </a:p>
          <a:p>
            <a:endParaRPr lang="en-IN" dirty="0"/>
          </a:p>
          <a:p>
            <a:r>
              <a:rPr lang="en-IN" dirty="0"/>
              <a:t>DAYS_EMPLOYED                                  FLAG_EMP_PHONE                              0.999758</a:t>
            </a:r>
          </a:p>
          <a:p>
            <a:r>
              <a:rPr lang="en-IN" dirty="0"/>
              <a:t>OBS_60_CNT_SOCIAL_CIRCLE            OBS_30_CNT_SOCIAL_CIRCLE            0.998510</a:t>
            </a:r>
          </a:p>
          <a:p>
            <a:r>
              <a:rPr lang="en-IN" dirty="0"/>
              <a:t>FLOORSMAX_AVG                                FLOORSMAX_MEDI                               0.997253</a:t>
            </a:r>
          </a:p>
          <a:p>
            <a:r>
              <a:rPr lang="en-IN" dirty="0"/>
              <a:t>YEARS_BEGINEXPLUATATION_MEDI  YEARS_BEGINEXPLUATATION_AVG     0.993582</a:t>
            </a:r>
          </a:p>
          <a:p>
            <a:r>
              <a:rPr lang="en-IN" dirty="0"/>
              <a:t>FLOORSMAX_MODE                            FLOORSMAX_MEDI                               0.988153</a:t>
            </a:r>
          </a:p>
          <a:p>
            <a:r>
              <a:rPr lang="en-IN" dirty="0"/>
              <a:t>AMT_CREDIT                                         AMT_GOODS_PRICE                             0.987022</a:t>
            </a:r>
          </a:p>
          <a:p>
            <a:r>
              <a:rPr lang="en-IN" dirty="0"/>
              <a:t>FLOORSMAX_MODE                            FLOORSMAX_AVG                                  0.985603</a:t>
            </a:r>
          </a:p>
          <a:p>
            <a:r>
              <a:rPr lang="en-IN" dirty="0"/>
              <a:t>YEARS_BEGINEXPLUATATION_AVG    YEARS_BEGINEXPLUATATION_MODE  0.971032                            </a:t>
            </a:r>
          </a:p>
          <a:p>
            <a:r>
              <a:rPr lang="en-IN" dirty="0"/>
              <a:t>YEARS_BEGINEXPLUATATION_MEDI  YEARS_BEGINEXPLUATATION_MODE  0.962064</a:t>
            </a:r>
          </a:p>
          <a:p>
            <a:r>
              <a:rPr lang="en-IN" dirty="0"/>
              <a:t>REGION_RATING_CLIENT                    REGION_RATING_CLIENT_W_CITY      0.950149</a:t>
            </a:r>
          </a:p>
          <a:p>
            <a:endParaRPr lang="en-IN" dirty="0"/>
          </a:p>
        </p:txBody>
      </p:sp>
    </p:spTree>
    <p:extLst>
      <p:ext uri="{BB962C8B-B14F-4D97-AF65-F5344CB8AC3E}">
        <p14:creationId xmlns:p14="http://schemas.microsoft.com/office/powerpoint/2010/main" val="221331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C995F6-2ADF-4704-AF14-C3DA2BBFCCFE}"/>
              </a:ext>
            </a:extLst>
          </p:cNvPr>
          <p:cNvSpPr txBox="1"/>
          <p:nvPr/>
        </p:nvSpPr>
        <p:spPr>
          <a:xfrm>
            <a:off x="1129004" y="111967"/>
            <a:ext cx="9041363" cy="369332"/>
          </a:xfrm>
          <a:prstGeom prst="rect">
            <a:avLst/>
          </a:prstGeom>
          <a:noFill/>
        </p:spPr>
        <p:txBody>
          <a:bodyPr wrap="square" rtlCol="0">
            <a:spAutoFit/>
          </a:bodyPr>
          <a:lstStyle/>
          <a:p>
            <a:pPr marL="285750" indent="-285750" algn="ctr">
              <a:buFont typeface="Arial" panose="020B0604020202020204" pitchFamily="34" charset="0"/>
              <a:buChar char="•"/>
            </a:pPr>
            <a:r>
              <a:rPr lang="en-IN" b="1" i="0" u="sng" dirty="0">
                <a:solidFill>
                  <a:srgbClr val="000000"/>
                </a:solidFill>
                <a:effectLst/>
                <a:latin typeface="Helvetica Neue"/>
              </a:rPr>
              <a:t>Defaulter</a:t>
            </a:r>
          </a:p>
        </p:txBody>
      </p:sp>
      <p:pic>
        <p:nvPicPr>
          <p:cNvPr id="13314" name="Picture 2">
            <a:extLst>
              <a:ext uri="{FF2B5EF4-FFF2-40B4-BE49-F238E27FC236}">
                <a16:creationId xmlns:a16="http://schemas.microsoft.com/office/drawing/2014/main" id="{51BB12F2-7974-4E31-AA39-B628F625A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81298"/>
            <a:ext cx="12192000" cy="63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7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A02A6-5245-4820-A7FB-2B17A5145E82}"/>
              </a:ext>
            </a:extLst>
          </p:cNvPr>
          <p:cNvSpPr txBox="1"/>
          <p:nvPr/>
        </p:nvSpPr>
        <p:spPr>
          <a:xfrm>
            <a:off x="569167" y="93306"/>
            <a:ext cx="10338319" cy="2585323"/>
          </a:xfrm>
          <a:prstGeom prst="rect">
            <a:avLst/>
          </a:prstGeom>
          <a:noFill/>
        </p:spPr>
        <p:txBody>
          <a:bodyPr wrap="square" rtlCol="0">
            <a:spAutoFit/>
          </a:bodyPr>
          <a:lstStyle/>
          <a:p>
            <a:pPr algn="l"/>
            <a:endParaRPr lang="en-US" b="1" i="0" dirty="0">
              <a:solidFill>
                <a:srgbClr val="000000"/>
              </a:solidFill>
              <a:effectLst/>
              <a:latin typeface="Helvetica Neue"/>
            </a:endParaRPr>
          </a:p>
          <a:p>
            <a:pPr algn="l"/>
            <a:r>
              <a:rPr lang="en-US" b="1" i="0" u="sng" dirty="0">
                <a:solidFill>
                  <a:srgbClr val="000000"/>
                </a:solidFill>
                <a:effectLst/>
                <a:latin typeface="Helvetica Neue"/>
              </a:rPr>
              <a:t>Insights :</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Credit amount is highly correlated with good price amount which is same as repayors.</a:t>
            </a:r>
          </a:p>
          <a:p>
            <a:pPr marL="285750" indent="-285750" algn="l">
              <a:buFont typeface="Arial" panose="020B0604020202020204" pitchFamily="34" charset="0"/>
              <a:buChar char="•"/>
            </a:pPr>
            <a:r>
              <a:rPr lang="en-US" b="0" i="0" dirty="0">
                <a:solidFill>
                  <a:srgbClr val="000000"/>
                </a:solidFill>
                <a:effectLst/>
                <a:latin typeface="Helvetica Neue"/>
              </a:rPr>
              <a:t>Loan annuity correlation with credit amount has slightly reduced in defaulters when compared to repayors.</a:t>
            </a:r>
          </a:p>
          <a:p>
            <a:pPr marL="285750" indent="-285750" algn="l">
              <a:buFont typeface="Arial" panose="020B0604020202020204" pitchFamily="34" charset="0"/>
              <a:buChar char="•"/>
            </a:pPr>
            <a:r>
              <a:rPr lang="en-US" b="0" i="0" dirty="0">
                <a:solidFill>
                  <a:srgbClr val="000000"/>
                </a:solidFill>
                <a:effectLst/>
                <a:latin typeface="Helvetica Neue"/>
              </a:rPr>
              <a:t>We can also see that repayors have high correlation in number of days employed when compared to defaulters.</a:t>
            </a:r>
          </a:p>
          <a:p>
            <a:endParaRPr lang="en-IN" dirty="0"/>
          </a:p>
        </p:txBody>
      </p:sp>
      <p:sp>
        <p:nvSpPr>
          <p:cNvPr id="3" name="TextBox 2">
            <a:extLst>
              <a:ext uri="{FF2B5EF4-FFF2-40B4-BE49-F238E27FC236}">
                <a16:creationId xmlns:a16="http://schemas.microsoft.com/office/drawing/2014/main" id="{85AFECB1-72AA-4C6D-BBA1-B385BC231290}"/>
              </a:ext>
            </a:extLst>
          </p:cNvPr>
          <p:cNvSpPr txBox="1"/>
          <p:nvPr/>
        </p:nvSpPr>
        <p:spPr>
          <a:xfrm>
            <a:off x="569167" y="2771192"/>
            <a:ext cx="10720874" cy="3416320"/>
          </a:xfrm>
          <a:prstGeom prst="rect">
            <a:avLst/>
          </a:prstGeom>
          <a:noFill/>
        </p:spPr>
        <p:txBody>
          <a:bodyPr wrap="square" rtlCol="0">
            <a:spAutoFit/>
          </a:bodyPr>
          <a:lstStyle/>
          <a:p>
            <a:r>
              <a:rPr lang="en-US" b="1" i="0" u="sng" dirty="0">
                <a:solidFill>
                  <a:srgbClr val="000000"/>
                </a:solidFill>
                <a:effectLst/>
                <a:latin typeface="Helvetica Neue"/>
              </a:rPr>
              <a:t>Finding the top 10 correlation :</a:t>
            </a:r>
          </a:p>
          <a:p>
            <a:endParaRPr lang="en-IN" dirty="0"/>
          </a:p>
          <a:p>
            <a:r>
              <a:rPr lang="en-IN" dirty="0"/>
              <a:t>DAYS_EMPLOYED                                  FLAG_EMP_PHONE                                                0.999702</a:t>
            </a:r>
          </a:p>
          <a:p>
            <a:r>
              <a:rPr lang="en-IN" dirty="0"/>
              <a:t>OBS_60_CNT_SOCIAL_CIRCLE            OBS_30_CNT_SOCIAL_CIRCLE                              0.998270</a:t>
            </a:r>
          </a:p>
          <a:p>
            <a:r>
              <a:rPr lang="en-IN" dirty="0"/>
              <a:t>FLOORSMAX_MEDI                               FLOORSMAX_AVG                                                  0.997295</a:t>
            </a:r>
          </a:p>
          <a:p>
            <a:r>
              <a:rPr lang="en-IN" dirty="0"/>
              <a:t>YEARS_BEGINEXPLUATATION_MEDI   YEARS_BEGINEXPLUATATION_AVG                      0.996124</a:t>
            </a:r>
          </a:p>
          <a:p>
            <a:r>
              <a:rPr lang="en-IN" dirty="0"/>
              <a:t>FLOORSMAX_MODE                              FLOORSMAX_MEDI                                               0.989195</a:t>
            </a:r>
          </a:p>
          <a:p>
            <a:r>
              <a:rPr lang="en-IN" dirty="0"/>
              <a:t>FLOORSMAX_MODE                              FLOORSMAX_AVG                                                 0.986594</a:t>
            </a:r>
          </a:p>
          <a:p>
            <a:r>
              <a:rPr lang="en-IN" dirty="0"/>
              <a:t>AMT_GOODS_PRICE                              AMT_CREDIT                                                          0.982783</a:t>
            </a:r>
          </a:p>
          <a:p>
            <a:r>
              <a:rPr lang="en-IN" dirty="0"/>
              <a:t>YEARS_BEGINEXPLUATATION_AVG      YEARS_BEGINEXPLUATATION_MODE                 0.980466</a:t>
            </a:r>
          </a:p>
          <a:p>
            <a:r>
              <a:rPr lang="en-IN" dirty="0"/>
              <a:t>YEARS_BEGINEXPLUATATION_MODE  YEARS_BEGINEXPLUATATION_MEDI                   0.978073</a:t>
            </a:r>
          </a:p>
          <a:p>
            <a:r>
              <a:rPr lang="en-IN" dirty="0"/>
              <a:t>REGION_RATING_CLIENT_W_CITY      REGION_RATING_CLIENT                                      0.956637</a:t>
            </a:r>
          </a:p>
        </p:txBody>
      </p:sp>
    </p:spTree>
    <p:extLst>
      <p:ext uri="{BB962C8B-B14F-4D97-AF65-F5344CB8AC3E}">
        <p14:creationId xmlns:p14="http://schemas.microsoft.com/office/powerpoint/2010/main" val="403397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F2882-E9F4-493E-ACCF-2652C06A4A23}"/>
              </a:ext>
            </a:extLst>
          </p:cNvPr>
          <p:cNvSpPr txBox="1"/>
          <p:nvPr/>
        </p:nvSpPr>
        <p:spPr>
          <a:xfrm>
            <a:off x="1054359" y="0"/>
            <a:ext cx="9750490" cy="461665"/>
          </a:xfrm>
          <a:prstGeom prst="rect">
            <a:avLst/>
          </a:prstGeom>
          <a:noFill/>
        </p:spPr>
        <p:txBody>
          <a:bodyPr wrap="square" rtlCol="0">
            <a:spAutoFit/>
          </a:bodyPr>
          <a:lstStyle/>
          <a:p>
            <a:pPr algn="ctr"/>
            <a:r>
              <a:rPr lang="en-IN" sz="2400" b="1" i="0" u="sng" dirty="0">
                <a:solidFill>
                  <a:srgbClr val="000000"/>
                </a:solidFill>
                <a:effectLst/>
                <a:latin typeface="Helvetica Neue"/>
              </a:rPr>
              <a:t>Analysis for the outliers</a:t>
            </a:r>
            <a:endParaRPr lang="en-IN" b="1" i="0" u="sng" dirty="0">
              <a:solidFill>
                <a:srgbClr val="000000"/>
              </a:solidFill>
              <a:effectLst/>
              <a:latin typeface="Helvetica Neue"/>
            </a:endParaRPr>
          </a:p>
        </p:txBody>
      </p:sp>
      <p:pic>
        <p:nvPicPr>
          <p:cNvPr id="14338" name="Picture 2">
            <a:extLst>
              <a:ext uri="{FF2B5EF4-FFF2-40B4-BE49-F238E27FC236}">
                <a16:creationId xmlns:a16="http://schemas.microsoft.com/office/drawing/2014/main" id="{E449F218-9E7C-45CB-AA93-086FCBB3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71" y="461665"/>
            <a:ext cx="36195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CFE4012-C6E9-42F3-84BE-FA617A76B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727" y="571404"/>
            <a:ext cx="35623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5F74065C-C84A-43EF-8EF7-475E6D3C5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665" y="571403"/>
            <a:ext cx="35623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2B094D44-31EE-4527-8B1F-2DAC1CF41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271" y="3429000"/>
            <a:ext cx="37623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a:extLst>
              <a:ext uri="{FF2B5EF4-FFF2-40B4-BE49-F238E27FC236}">
                <a16:creationId xmlns:a16="http://schemas.microsoft.com/office/drawing/2014/main" id="{04999AD6-80CB-40FD-9523-6CF33015B7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653" y="3429000"/>
            <a:ext cx="35623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50" name="Picture 14">
            <a:extLst>
              <a:ext uri="{FF2B5EF4-FFF2-40B4-BE49-F238E27FC236}">
                <a16:creationId xmlns:a16="http://schemas.microsoft.com/office/drawing/2014/main" id="{F78B1C59-57F4-464A-B7CD-C0F6C3ED4D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5003" y="3429000"/>
            <a:ext cx="35242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8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1ED2326-D74E-4532-A11E-DF158578A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51" y="2437526"/>
            <a:ext cx="3648075" cy="2524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9203DC-0F64-4D68-809E-38F72F4FC449}"/>
              </a:ext>
            </a:extLst>
          </p:cNvPr>
          <p:cNvSpPr txBox="1"/>
          <p:nvPr/>
        </p:nvSpPr>
        <p:spPr>
          <a:xfrm>
            <a:off x="5038531" y="920621"/>
            <a:ext cx="6951306" cy="5016758"/>
          </a:xfrm>
          <a:prstGeom prst="rect">
            <a:avLst/>
          </a:prstGeom>
          <a:noFill/>
        </p:spPr>
        <p:txBody>
          <a:bodyPr wrap="square" rtlCol="0">
            <a:spAutoFit/>
          </a:bodyPr>
          <a:lstStyle/>
          <a:p>
            <a:pPr algn="l"/>
            <a:r>
              <a:rPr lang="en-US" sz="3200" b="1" i="0" u="sng" dirty="0">
                <a:solidFill>
                  <a:srgbClr val="000000"/>
                </a:solidFill>
                <a:effectLst/>
                <a:latin typeface="Helvetica Neue"/>
              </a:rPr>
              <a:t>Insight:</a:t>
            </a:r>
            <a:endParaRPr lang="en-US" b="1" i="0" u="sng" dirty="0">
              <a:solidFill>
                <a:srgbClr val="000000"/>
              </a:solidFill>
              <a:effectLst/>
              <a:latin typeface="Helvetica Neue"/>
            </a:endParaRPr>
          </a:p>
          <a:p>
            <a:pPr algn="l"/>
            <a:endParaRPr lang="en-US" b="1"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It can be seen that in current application data </a:t>
            </a:r>
            <a:r>
              <a:rPr lang="en-US" b="1" i="0" dirty="0">
                <a:solidFill>
                  <a:srgbClr val="000000"/>
                </a:solidFill>
                <a:effectLst/>
                <a:latin typeface="Helvetica Neue"/>
              </a:rPr>
              <a:t>AMT_ANNUITY</a:t>
            </a:r>
            <a:r>
              <a:rPr lang="en-US" b="0" i="0" dirty="0">
                <a:solidFill>
                  <a:srgbClr val="000000"/>
                </a:solidFill>
                <a:effectLst/>
                <a:latin typeface="Helvetica Neue"/>
              </a:rPr>
              <a:t>, </a:t>
            </a:r>
            <a:r>
              <a:rPr lang="en-US" b="1" i="0" dirty="0">
                <a:solidFill>
                  <a:srgbClr val="000000"/>
                </a:solidFill>
                <a:effectLst/>
                <a:latin typeface="Helvetica Neue"/>
              </a:rPr>
              <a:t>AMT_CREDIT</a:t>
            </a:r>
            <a:r>
              <a:rPr lang="en-US" b="0" i="0" dirty="0">
                <a:solidFill>
                  <a:srgbClr val="000000"/>
                </a:solidFill>
                <a:effectLst/>
                <a:latin typeface="Helvetica Neue"/>
              </a:rPr>
              <a:t>, </a:t>
            </a:r>
            <a:r>
              <a:rPr lang="en-US" b="1" i="0" dirty="0">
                <a:solidFill>
                  <a:srgbClr val="000000"/>
                </a:solidFill>
                <a:effectLst/>
                <a:latin typeface="Helvetica Neue"/>
              </a:rPr>
              <a:t>AMT_GOODS_PRICE</a:t>
            </a:r>
            <a:r>
              <a:rPr lang="en-US" b="0" i="0" dirty="0">
                <a:solidFill>
                  <a:srgbClr val="000000"/>
                </a:solidFill>
                <a:effectLst/>
                <a:latin typeface="Helvetica Neue"/>
              </a:rPr>
              <a:t>,</a:t>
            </a:r>
            <a:r>
              <a:rPr lang="en-US" b="1" i="0" dirty="0">
                <a:solidFill>
                  <a:srgbClr val="000000"/>
                </a:solidFill>
                <a:effectLst/>
                <a:latin typeface="Helvetica Neue"/>
              </a:rPr>
              <a:t>CNT_CHILDREN</a:t>
            </a:r>
            <a:r>
              <a:rPr lang="en-US" b="0" i="0" dirty="0">
                <a:solidFill>
                  <a:srgbClr val="000000"/>
                </a:solidFill>
                <a:effectLst/>
                <a:latin typeface="Helvetica Neue"/>
              </a:rPr>
              <a:t> have some number of outliers.</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AMT_INCOME_TOTAL </a:t>
            </a:r>
            <a:r>
              <a:rPr lang="en-US" b="0" i="0" dirty="0">
                <a:solidFill>
                  <a:srgbClr val="000000"/>
                </a:solidFill>
                <a:effectLst/>
                <a:latin typeface="Helvetica Neue"/>
              </a:rPr>
              <a:t>has huge number of outliers which indicate that few of the loan applicants have high income when compared to the others.</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DAYS_BIRTH</a:t>
            </a:r>
            <a:r>
              <a:rPr lang="en-US" b="0" i="0" dirty="0">
                <a:solidFill>
                  <a:srgbClr val="000000"/>
                </a:solidFill>
                <a:effectLst/>
                <a:latin typeface="Helvetica Neue"/>
              </a:rPr>
              <a:t> has no outliers which means the data available is reliable.</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DAYS_EMPLOYED </a:t>
            </a:r>
            <a:r>
              <a:rPr lang="en-US" b="0" i="0" dirty="0">
                <a:solidFill>
                  <a:srgbClr val="000000"/>
                </a:solidFill>
                <a:effectLst/>
                <a:latin typeface="Helvetica Neue"/>
              </a:rPr>
              <a:t>has outlier values around 350000(days) which is around 958 years which is impossible and hence this is incorrect entry.</a:t>
            </a:r>
          </a:p>
          <a:p>
            <a:endParaRPr lang="en-IN" dirty="0"/>
          </a:p>
        </p:txBody>
      </p:sp>
    </p:spTree>
    <p:extLst>
      <p:ext uri="{BB962C8B-B14F-4D97-AF65-F5344CB8AC3E}">
        <p14:creationId xmlns:p14="http://schemas.microsoft.com/office/powerpoint/2010/main" val="342828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B42A1-8A0B-4849-8D31-F70DED719BA8}"/>
              </a:ext>
            </a:extLst>
          </p:cNvPr>
          <p:cNvSpPr txBox="1"/>
          <p:nvPr/>
        </p:nvSpPr>
        <p:spPr>
          <a:xfrm>
            <a:off x="1940766" y="0"/>
            <a:ext cx="8388221" cy="800219"/>
          </a:xfrm>
          <a:prstGeom prst="rect">
            <a:avLst/>
          </a:prstGeom>
          <a:noFill/>
        </p:spPr>
        <p:txBody>
          <a:bodyPr wrap="square" rtlCol="0">
            <a:spAutoFit/>
          </a:bodyPr>
          <a:lstStyle/>
          <a:p>
            <a:pPr algn="ctr"/>
            <a:r>
              <a:rPr lang="en-IN" sz="2800" b="1" i="0" u="sng" dirty="0">
                <a:solidFill>
                  <a:srgbClr val="000000"/>
                </a:solidFill>
                <a:effectLst/>
                <a:latin typeface="Helvetica Neue"/>
              </a:rPr>
              <a:t>Univariate Analysis for numerical data</a:t>
            </a:r>
          </a:p>
          <a:p>
            <a:pPr algn="ctr"/>
            <a:endParaRPr lang="en-IN" b="1" i="0" u="sng" dirty="0">
              <a:solidFill>
                <a:srgbClr val="000000"/>
              </a:solidFill>
              <a:effectLst/>
              <a:latin typeface="Helvetica Neue"/>
            </a:endParaRPr>
          </a:p>
        </p:txBody>
      </p:sp>
      <p:pic>
        <p:nvPicPr>
          <p:cNvPr id="16388" name="Picture 4">
            <a:extLst>
              <a:ext uri="{FF2B5EF4-FFF2-40B4-BE49-F238E27FC236}">
                <a16:creationId xmlns:a16="http://schemas.microsoft.com/office/drawing/2014/main" id="{BA0D342A-81C2-4D9E-AE70-C69499D7D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09" y="988456"/>
            <a:ext cx="37623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6391" name="Picture 7">
            <a:extLst>
              <a:ext uri="{FF2B5EF4-FFF2-40B4-BE49-F238E27FC236}">
                <a16:creationId xmlns:a16="http://schemas.microsoft.com/office/drawing/2014/main" id="{E783CBAE-D28C-468B-B11C-3DAE30416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79" y="3399189"/>
            <a:ext cx="37528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6393" name="Picture 9">
            <a:extLst>
              <a:ext uri="{FF2B5EF4-FFF2-40B4-BE49-F238E27FC236}">
                <a16:creationId xmlns:a16="http://schemas.microsoft.com/office/drawing/2014/main" id="{F0A768DB-D682-4B7C-88E6-9ECE918A1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5874" y="1008414"/>
            <a:ext cx="37623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a:extLst>
              <a:ext uri="{FF2B5EF4-FFF2-40B4-BE49-F238E27FC236}">
                <a16:creationId xmlns:a16="http://schemas.microsoft.com/office/drawing/2014/main" id="{99588A79-0186-4B1E-B5F7-A020B489D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211" y="3399189"/>
            <a:ext cx="36957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6399" name="Picture 15">
            <a:extLst>
              <a:ext uri="{FF2B5EF4-FFF2-40B4-BE49-F238E27FC236}">
                <a16:creationId xmlns:a16="http://schemas.microsoft.com/office/drawing/2014/main" id="{1C725184-0CAC-4390-84CE-5A80064FE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0046" y="1008414"/>
            <a:ext cx="37623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6403" name="Picture 19">
            <a:extLst>
              <a:ext uri="{FF2B5EF4-FFF2-40B4-BE49-F238E27FC236}">
                <a16:creationId xmlns:a16="http://schemas.microsoft.com/office/drawing/2014/main" id="{4007791E-C943-4B84-8DF2-6769D4B0D6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2031" y="3399189"/>
            <a:ext cx="36957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58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10F7C797-D5D9-42A1-B3A4-070E64336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9" y="68909"/>
            <a:ext cx="37052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a:extLst>
              <a:ext uri="{FF2B5EF4-FFF2-40B4-BE49-F238E27FC236}">
                <a16:creationId xmlns:a16="http://schemas.microsoft.com/office/drawing/2014/main" id="{6A23F70A-55B5-46A8-A7B6-101F71B32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04" y="2445690"/>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a:extLst>
              <a:ext uri="{FF2B5EF4-FFF2-40B4-BE49-F238E27FC236}">
                <a16:creationId xmlns:a16="http://schemas.microsoft.com/office/drawing/2014/main" id="{8318B6FE-54BF-4F54-ADCE-41D30C28C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457" y="68909"/>
            <a:ext cx="37052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a:extLst>
              <a:ext uri="{FF2B5EF4-FFF2-40B4-BE49-F238E27FC236}">
                <a16:creationId xmlns:a16="http://schemas.microsoft.com/office/drawing/2014/main" id="{8BC8E26D-ED7B-468A-B19C-5A6859645A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32" y="2459686"/>
            <a:ext cx="37528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7426" name="Picture 18">
            <a:extLst>
              <a:ext uri="{FF2B5EF4-FFF2-40B4-BE49-F238E27FC236}">
                <a16:creationId xmlns:a16="http://schemas.microsoft.com/office/drawing/2014/main" id="{4D6FF918-C1CE-4286-BACE-0E2A52B7DA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2914" y="68909"/>
            <a:ext cx="37052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7428" name="Picture 20">
            <a:extLst>
              <a:ext uri="{FF2B5EF4-FFF2-40B4-BE49-F238E27FC236}">
                <a16:creationId xmlns:a16="http://schemas.microsoft.com/office/drawing/2014/main" id="{F2167F95-AD93-49DE-9DEB-8AEC2687CD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2439" y="2591383"/>
            <a:ext cx="3695700" cy="2533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3DEA0D-FA8D-4E80-9A47-AAD060CE1943}"/>
              </a:ext>
            </a:extLst>
          </p:cNvPr>
          <p:cNvSpPr txBox="1"/>
          <p:nvPr/>
        </p:nvSpPr>
        <p:spPr>
          <a:xfrm>
            <a:off x="0" y="4852984"/>
            <a:ext cx="11234057" cy="2185214"/>
          </a:xfrm>
          <a:prstGeom prst="rect">
            <a:avLst/>
          </a:prstGeom>
          <a:noFill/>
        </p:spPr>
        <p:txBody>
          <a:bodyPr wrap="square" rtlCol="0">
            <a:spAutoFit/>
          </a:bodyPr>
          <a:lstStyle/>
          <a:p>
            <a:pPr algn="l" rtl="0"/>
            <a:r>
              <a:rPr lang="en-US" b="1" i="0" u="sng" dirty="0">
                <a:solidFill>
                  <a:srgbClr val="000000"/>
                </a:solidFill>
                <a:effectLst/>
                <a:latin typeface="inherit"/>
              </a:rPr>
              <a:t>Insights:</a:t>
            </a:r>
          </a:p>
          <a:p>
            <a:pPr marL="285750" indent="-285750" algn="l" rtl="0">
              <a:buFont typeface="Arial" panose="020B0604020202020204" pitchFamily="34" charset="0"/>
              <a:buChar char="•"/>
            </a:pPr>
            <a:r>
              <a:rPr lang="en-US" sz="1600" b="0" i="0" dirty="0">
                <a:solidFill>
                  <a:srgbClr val="000000"/>
                </a:solidFill>
                <a:effectLst/>
                <a:latin typeface="Helvetica Neue"/>
              </a:rPr>
              <a:t>Most no. of loans are given for goods price below 10 lakhs</a:t>
            </a:r>
          </a:p>
          <a:p>
            <a:pPr marL="285750" indent="-285750" algn="l" rtl="0">
              <a:buFont typeface="Arial" panose="020B0604020202020204" pitchFamily="34" charset="0"/>
              <a:buChar char="•"/>
            </a:pPr>
            <a:r>
              <a:rPr lang="en-US" sz="1600" b="0" i="0" dirty="0">
                <a:solidFill>
                  <a:srgbClr val="000000"/>
                </a:solidFill>
                <a:effectLst/>
                <a:latin typeface="Helvetica Neue"/>
              </a:rPr>
              <a:t>Most people pay annuity below 50K for the credit loan</a:t>
            </a:r>
          </a:p>
          <a:p>
            <a:pPr marL="285750" indent="-285750" algn="l" rtl="0">
              <a:buFont typeface="Arial" panose="020B0604020202020204" pitchFamily="34" charset="0"/>
              <a:buChar char="•"/>
            </a:pPr>
            <a:r>
              <a:rPr lang="en-US" sz="1600" b="0" i="0" dirty="0">
                <a:solidFill>
                  <a:srgbClr val="000000"/>
                </a:solidFill>
                <a:effectLst/>
                <a:latin typeface="Helvetica Neue"/>
              </a:rPr>
              <a:t>Credit amount of the loan is mostly less then 10 lakhs</a:t>
            </a:r>
          </a:p>
          <a:p>
            <a:pPr marL="285750" indent="-285750" algn="l" rtl="0">
              <a:buFont typeface="Arial" panose="020B0604020202020204" pitchFamily="34" charset="0"/>
              <a:buChar char="•"/>
            </a:pPr>
            <a:r>
              <a:rPr lang="en-US" sz="1600" b="0" i="0" dirty="0">
                <a:solidFill>
                  <a:srgbClr val="000000"/>
                </a:solidFill>
                <a:effectLst/>
                <a:latin typeface="Helvetica Neue"/>
              </a:rPr>
              <a:t>The columns which seems different where both the histogram and distribution plot are different for the target = 0 and target = 1 are: </a:t>
            </a:r>
            <a:r>
              <a:rPr lang="en-US" b="1" i="0" dirty="0">
                <a:solidFill>
                  <a:srgbClr val="000000"/>
                </a:solidFill>
                <a:effectLst/>
                <a:latin typeface="Helvetica Neue"/>
              </a:rPr>
              <a:t>AMT_CREDIT</a:t>
            </a:r>
            <a:r>
              <a:rPr lang="en-US" b="0" i="0" dirty="0">
                <a:solidFill>
                  <a:srgbClr val="000000"/>
                </a:solidFill>
                <a:effectLst/>
                <a:latin typeface="Helvetica Neue"/>
              </a:rPr>
              <a:t>, </a:t>
            </a:r>
            <a:r>
              <a:rPr lang="en-US" b="1" i="0" dirty="0">
                <a:solidFill>
                  <a:srgbClr val="000000"/>
                </a:solidFill>
                <a:effectLst/>
                <a:latin typeface="Helvetica Neue"/>
              </a:rPr>
              <a:t>HOURS_APPR_PROCESS_START</a:t>
            </a:r>
            <a:r>
              <a:rPr lang="en-US" b="0" i="0" dirty="0">
                <a:solidFill>
                  <a:srgbClr val="000000"/>
                </a:solidFill>
                <a:effectLst/>
                <a:latin typeface="Helvetica Neue"/>
              </a:rPr>
              <a:t>, </a:t>
            </a:r>
            <a:r>
              <a:rPr lang="en-US" b="1" i="0" dirty="0">
                <a:solidFill>
                  <a:srgbClr val="000000"/>
                </a:solidFill>
                <a:effectLst/>
                <a:latin typeface="Helvetica Neue"/>
              </a:rPr>
              <a:t>EXT_SOUCE_2</a:t>
            </a:r>
            <a:r>
              <a:rPr lang="en-US" b="0" i="0" dirty="0">
                <a:solidFill>
                  <a:srgbClr val="000000"/>
                </a:solidFill>
                <a:effectLst/>
                <a:latin typeface="Helvetica Neue"/>
              </a:rPr>
              <a:t>, </a:t>
            </a:r>
            <a:r>
              <a:rPr lang="en-US" b="1" i="0" dirty="0">
                <a:solidFill>
                  <a:srgbClr val="000000"/>
                </a:solidFill>
                <a:effectLst/>
                <a:latin typeface="Helvetica Neue"/>
              </a:rPr>
              <a:t>EXT_SOURCE_3</a:t>
            </a:r>
            <a:r>
              <a:rPr lang="en-US" b="0" i="0" dirty="0">
                <a:solidFill>
                  <a:srgbClr val="000000"/>
                </a:solidFill>
                <a:effectLst/>
                <a:latin typeface="Helvetica Neue"/>
              </a:rPr>
              <a:t>, </a:t>
            </a:r>
            <a:r>
              <a:rPr lang="en-US" b="1" i="0" dirty="0">
                <a:solidFill>
                  <a:srgbClr val="000000"/>
                </a:solidFill>
                <a:effectLst/>
                <a:latin typeface="Helvetica Neue"/>
              </a:rPr>
              <a:t>AMT_ANNUITY</a:t>
            </a:r>
            <a:r>
              <a:rPr lang="en-US" b="0" i="0" dirty="0">
                <a:solidFill>
                  <a:srgbClr val="000000"/>
                </a:solidFill>
                <a:effectLst/>
                <a:latin typeface="Helvetica Neue"/>
              </a:rPr>
              <a:t>, </a:t>
            </a:r>
            <a:r>
              <a:rPr lang="en-US" b="1" i="0" dirty="0">
                <a:solidFill>
                  <a:srgbClr val="000000"/>
                </a:solidFill>
                <a:effectLst/>
                <a:latin typeface="Helvetica Neue"/>
              </a:rPr>
              <a:t>AMT_GOODS_PRICE</a:t>
            </a:r>
            <a:r>
              <a:rPr lang="en-US" b="0" i="0" dirty="0">
                <a:solidFill>
                  <a:srgbClr val="000000"/>
                </a:solidFill>
                <a:effectLst/>
                <a:latin typeface="Helvetica Neue"/>
              </a:rPr>
              <a:t>, </a:t>
            </a:r>
            <a:r>
              <a:rPr lang="en-US" b="1" i="0" dirty="0">
                <a:solidFill>
                  <a:srgbClr val="000000"/>
                </a:solidFill>
                <a:effectLst/>
                <a:latin typeface="Helvetica Neue"/>
              </a:rPr>
              <a:t>DAYS_BIRTH</a:t>
            </a:r>
            <a:r>
              <a:rPr lang="en-US" b="0" i="0" dirty="0">
                <a:solidFill>
                  <a:srgbClr val="000000"/>
                </a:solidFill>
                <a:effectLst/>
                <a:latin typeface="Helvetica Neue"/>
              </a:rPr>
              <a:t>, </a:t>
            </a:r>
            <a:r>
              <a:rPr lang="en-US" b="1" i="0" dirty="0">
                <a:solidFill>
                  <a:srgbClr val="000000"/>
                </a:solidFill>
                <a:effectLst/>
                <a:latin typeface="Helvetica Neue"/>
              </a:rPr>
              <a:t>AMT_REQ_CREDIT_BUREAU_YEAR</a:t>
            </a:r>
            <a:r>
              <a:rPr lang="en-US" b="0" i="0" dirty="0">
                <a:solidFill>
                  <a:srgbClr val="000000"/>
                </a:solidFill>
                <a:effectLst/>
                <a:latin typeface="Helvetica Neue"/>
              </a:rPr>
              <a:t>.</a:t>
            </a:r>
          </a:p>
          <a:p>
            <a:endParaRPr lang="en-IN" dirty="0"/>
          </a:p>
        </p:txBody>
      </p:sp>
    </p:spTree>
    <p:extLst>
      <p:ext uri="{BB962C8B-B14F-4D97-AF65-F5344CB8AC3E}">
        <p14:creationId xmlns:p14="http://schemas.microsoft.com/office/powerpoint/2010/main" val="1805965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40CFD-8927-4E91-BA3B-1DBB9DACD11D}"/>
              </a:ext>
            </a:extLst>
          </p:cNvPr>
          <p:cNvSpPr txBox="1"/>
          <p:nvPr/>
        </p:nvSpPr>
        <p:spPr>
          <a:xfrm>
            <a:off x="3153747" y="149290"/>
            <a:ext cx="5570375" cy="461665"/>
          </a:xfrm>
          <a:prstGeom prst="rect">
            <a:avLst/>
          </a:prstGeom>
          <a:noFill/>
        </p:spPr>
        <p:txBody>
          <a:bodyPr wrap="square" rtlCol="0">
            <a:spAutoFit/>
          </a:bodyPr>
          <a:lstStyle/>
          <a:p>
            <a:pPr algn="ctr"/>
            <a:r>
              <a:rPr lang="en-IN" sz="2400" b="1" i="0" u="sng" dirty="0">
                <a:solidFill>
                  <a:srgbClr val="000000"/>
                </a:solidFill>
                <a:effectLst/>
                <a:latin typeface="Helvetica Neue"/>
              </a:rPr>
              <a:t>Reading previous application</a:t>
            </a:r>
          </a:p>
        </p:txBody>
      </p:sp>
      <p:pic>
        <p:nvPicPr>
          <p:cNvPr id="4" name="Picture 3">
            <a:extLst>
              <a:ext uri="{FF2B5EF4-FFF2-40B4-BE49-F238E27FC236}">
                <a16:creationId xmlns:a16="http://schemas.microsoft.com/office/drawing/2014/main" id="{061D5981-D5EA-4B0D-A8C8-AB6788D9DC43}"/>
              </a:ext>
            </a:extLst>
          </p:cNvPr>
          <p:cNvPicPr>
            <a:picLocks noChangeAspect="1"/>
          </p:cNvPicPr>
          <p:nvPr/>
        </p:nvPicPr>
        <p:blipFill>
          <a:blip r:embed="rId2"/>
          <a:stretch>
            <a:fillRect/>
          </a:stretch>
        </p:blipFill>
        <p:spPr>
          <a:xfrm>
            <a:off x="662472" y="974848"/>
            <a:ext cx="10375642" cy="2010947"/>
          </a:xfrm>
          <a:prstGeom prst="rect">
            <a:avLst/>
          </a:prstGeom>
        </p:spPr>
      </p:pic>
      <p:sp>
        <p:nvSpPr>
          <p:cNvPr id="5" name="TextBox 4">
            <a:extLst>
              <a:ext uri="{FF2B5EF4-FFF2-40B4-BE49-F238E27FC236}">
                <a16:creationId xmlns:a16="http://schemas.microsoft.com/office/drawing/2014/main" id="{51497C81-3604-41CF-BC0D-9E5D542CF2EA}"/>
              </a:ext>
            </a:extLst>
          </p:cNvPr>
          <p:cNvSpPr txBox="1"/>
          <p:nvPr/>
        </p:nvSpPr>
        <p:spPr>
          <a:xfrm>
            <a:off x="678025" y="3063531"/>
            <a:ext cx="10851503" cy="1846659"/>
          </a:xfrm>
          <a:prstGeom prst="rect">
            <a:avLst/>
          </a:prstGeom>
          <a:noFill/>
        </p:spPr>
        <p:txBody>
          <a:bodyPr wrap="square" rtlCol="0">
            <a:spAutoFit/>
          </a:bodyPr>
          <a:lstStyle/>
          <a:p>
            <a:pPr algn="l"/>
            <a:r>
              <a:rPr lang="en-US" sz="2400" b="1" i="0" u="sng" dirty="0">
                <a:solidFill>
                  <a:srgbClr val="000000"/>
                </a:solidFill>
                <a:effectLst/>
                <a:latin typeface="Helvetica Neue"/>
              </a:rPr>
              <a:t>Insights :</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As we find in above details, the shape of previous application is (1670214, 37) and length of SK_ID_PREV is also (1670214), but length of SK_ID_CURR is (338857), which is less than length of SK_ID_PREV, so there are duplicate number of SK_ID_PREV.</a:t>
            </a:r>
          </a:p>
          <a:p>
            <a:endParaRPr lang="en-IN" dirty="0"/>
          </a:p>
        </p:txBody>
      </p:sp>
      <p:sp>
        <p:nvSpPr>
          <p:cNvPr id="6" name="TextBox 5">
            <a:extLst>
              <a:ext uri="{FF2B5EF4-FFF2-40B4-BE49-F238E27FC236}">
                <a16:creationId xmlns:a16="http://schemas.microsoft.com/office/drawing/2014/main" id="{294B45D9-848B-49FE-A99E-B7DA1A92C1E3}"/>
              </a:ext>
            </a:extLst>
          </p:cNvPr>
          <p:cNvSpPr txBox="1"/>
          <p:nvPr/>
        </p:nvSpPr>
        <p:spPr>
          <a:xfrm>
            <a:off x="662472" y="4618594"/>
            <a:ext cx="8509519" cy="738664"/>
          </a:xfrm>
          <a:prstGeom prst="rect">
            <a:avLst/>
          </a:prstGeom>
          <a:noFill/>
        </p:spPr>
        <p:txBody>
          <a:bodyPr wrap="square" rtlCol="0">
            <a:spAutoFit/>
          </a:bodyPr>
          <a:lstStyle/>
          <a:p>
            <a:r>
              <a:rPr lang="en-US" sz="2400" b="1" i="0" dirty="0">
                <a:solidFill>
                  <a:srgbClr val="000000"/>
                </a:solidFill>
                <a:effectLst/>
                <a:latin typeface="Helvetica Neue"/>
              </a:rPr>
              <a:t>Segregating the dataset on Target=0 and Target=1</a:t>
            </a:r>
          </a:p>
          <a:p>
            <a:endParaRPr lang="en-IN" dirty="0"/>
          </a:p>
        </p:txBody>
      </p:sp>
      <p:pic>
        <p:nvPicPr>
          <p:cNvPr id="7" name="Picture 6">
            <a:extLst>
              <a:ext uri="{FF2B5EF4-FFF2-40B4-BE49-F238E27FC236}">
                <a16:creationId xmlns:a16="http://schemas.microsoft.com/office/drawing/2014/main" id="{3CB5322C-BB5F-4D27-8262-161ADF843726}"/>
              </a:ext>
            </a:extLst>
          </p:cNvPr>
          <p:cNvPicPr>
            <a:picLocks noChangeAspect="1"/>
          </p:cNvPicPr>
          <p:nvPr/>
        </p:nvPicPr>
        <p:blipFill>
          <a:blip r:embed="rId3"/>
          <a:stretch>
            <a:fillRect/>
          </a:stretch>
        </p:blipFill>
        <p:spPr>
          <a:xfrm>
            <a:off x="662472" y="5148526"/>
            <a:ext cx="9762993" cy="1065662"/>
          </a:xfrm>
          <a:prstGeom prst="rect">
            <a:avLst/>
          </a:prstGeom>
        </p:spPr>
      </p:pic>
      <p:sp>
        <p:nvSpPr>
          <p:cNvPr id="8" name="TextBox 7">
            <a:extLst>
              <a:ext uri="{FF2B5EF4-FFF2-40B4-BE49-F238E27FC236}">
                <a16:creationId xmlns:a16="http://schemas.microsoft.com/office/drawing/2014/main" id="{2770FF1A-865E-487C-BFA2-299182F42838}"/>
              </a:ext>
            </a:extLst>
          </p:cNvPr>
          <p:cNvSpPr txBox="1"/>
          <p:nvPr/>
        </p:nvSpPr>
        <p:spPr>
          <a:xfrm>
            <a:off x="-1250303" y="6220900"/>
            <a:ext cx="7100596" cy="523220"/>
          </a:xfrm>
          <a:prstGeom prst="rect">
            <a:avLst/>
          </a:prstGeom>
          <a:noFill/>
        </p:spPr>
        <p:txBody>
          <a:bodyPr wrap="square" rtlCol="0">
            <a:spAutoFit/>
          </a:bodyPr>
          <a:lstStyle/>
          <a:p>
            <a:pPr algn="ctr"/>
            <a:r>
              <a:rPr lang="en-IN" sz="2800" b="1" i="0" u="sng" dirty="0">
                <a:solidFill>
                  <a:srgbClr val="000000"/>
                </a:solidFill>
                <a:effectLst/>
                <a:latin typeface="Helvetica Neue"/>
              </a:rPr>
              <a:t>Bivariate Analysis</a:t>
            </a:r>
            <a:endParaRPr lang="en-IN" sz="2400" b="1" i="0" u="sng" dirty="0">
              <a:solidFill>
                <a:srgbClr val="000000"/>
              </a:solidFill>
              <a:effectLst/>
              <a:latin typeface="Helvetica Neue"/>
            </a:endParaRPr>
          </a:p>
        </p:txBody>
      </p:sp>
    </p:spTree>
    <p:extLst>
      <p:ext uri="{BB962C8B-B14F-4D97-AF65-F5344CB8AC3E}">
        <p14:creationId xmlns:p14="http://schemas.microsoft.com/office/powerpoint/2010/main" val="349779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10180-5283-4695-A91F-832433ED145C}"/>
              </a:ext>
            </a:extLst>
          </p:cNvPr>
          <p:cNvSpPr txBox="1"/>
          <p:nvPr/>
        </p:nvSpPr>
        <p:spPr>
          <a:xfrm>
            <a:off x="0" y="-65314"/>
            <a:ext cx="12192000" cy="7109639"/>
          </a:xfrm>
          <a:prstGeom prst="rect">
            <a:avLst/>
          </a:prstGeom>
          <a:noFill/>
        </p:spPr>
        <p:txBody>
          <a:bodyPr wrap="square" rtlCol="0">
            <a:spAutoFit/>
          </a:bodyPr>
          <a:lstStyle/>
          <a:p>
            <a:pPr algn="l" rtl="0"/>
            <a:r>
              <a:rPr lang="en-US" b="0" i="0" dirty="0">
                <a:solidFill>
                  <a:srgbClr val="000000"/>
                </a:solidFill>
                <a:effectLst/>
                <a:latin typeface="Helvetica Neue"/>
              </a:rPr>
              <a:t>The data given below contains the information about the loan application at the time of applying for the loan. It contains two types of scenarios:</a:t>
            </a:r>
          </a:p>
          <a:p>
            <a:pPr algn="l" rtl="0">
              <a:buFont typeface="+mj-lt"/>
              <a:buAutoNum type="arabicPeriod"/>
            </a:pPr>
            <a:r>
              <a:rPr lang="en-US" b="0" i="0" dirty="0">
                <a:solidFill>
                  <a:srgbClr val="000000"/>
                </a:solidFill>
                <a:effectLst/>
                <a:latin typeface="Helvetica Neue"/>
              </a:rPr>
              <a:t>The client with payment difficulties: he/she had late payment more than X days on at least one of the first Y instalments of the loan in our sample,</a:t>
            </a:r>
          </a:p>
          <a:p>
            <a:pPr algn="l" rtl="0">
              <a:buFont typeface="+mj-lt"/>
              <a:buAutoNum type="arabicPeriod" startAt="2"/>
            </a:pPr>
            <a:r>
              <a:rPr lang="en-US" b="0" i="0" dirty="0">
                <a:solidFill>
                  <a:srgbClr val="000000"/>
                </a:solidFill>
                <a:effectLst/>
                <a:latin typeface="Helvetica Neue"/>
              </a:rPr>
              <a:t>All other cases: All other cases when the payment is paid on time.</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When a client applies for a loan, there are four types of decisions that could be taken by the client/company):</a:t>
            </a:r>
          </a:p>
          <a:p>
            <a:pPr algn="l" rtl="0">
              <a:buFont typeface="+mj-lt"/>
              <a:buAutoNum type="arabicPeriod"/>
            </a:pPr>
            <a:r>
              <a:rPr lang="en-US" b="0" i="0" dirty="0">
                <a:solidFill>
                  <a:srgbClr val="000000"/>
                </a:solidFill>
                <a:effectLst/>
                <a:latin typeface="Helvetica Neue"/>
              </a:rPr>
              <a:t>Approved: The Company has approved loan Application</a:t>
            </a:r>
          </a:p>
          <a:p>
            <a:pPr algn="l" rtl="0">
              <a:buFont typeface="+mj-lt"/>
              <a:buAutoNum type="arabicPeriod" startAt="2"/>
            </a:pPr>
            <a:r>
              <a:rPr lang="en-US" b="0" i="0" dirty="0">
                <a:solidFill>
                  <a:srgbClr val="000000"/>
                </a:solidFill>
                <a:effectLst/>
                <a:latin typeface="Helvetica Neue"/>
              </a:rPr>
              <a:t>Cancelled: The client cancelled the application sometime during approval. Either the client changed her/his mind about the loan or in some cases due to a higher risk of the client he received worse pricing which he did not want.</a:t>
            </a:r>
          </a:p>
          <a:p>
            <a:pPr algn="l" rtl="0">
              <a:buFont typeface="+mj-lt"/>
              <a:buAutoNum type="arabicPeriod" startAt="3"/>
            </a:pPr>
            <a:r>
              <a:rPr lang="en-US" b="0" i="0" dirty="0">
                <a:solidFill>
                  <a:srgbClr val="000000"/>
                </a:solidFill>
                <a:effectLst/>
                <a:latin typeface="Helvetica Neue"/>
              </a:rPr>
              <a:t>Refused: The company had rejected the loan (because the client does not meet their requirements etc.).</a:t>
            </a:r>
          </a:p>
          <a:p>
            <a:pPr algn="l" rtl="0">
              <a:buFont typeface="+mj-lt"/>
              <a:buAutoNum type="arabicPeriod" startAt="4"/>
            </a:pPr>
            <a:r>
              <a:rPr lang="en-US" b="0" i="0" dirty="0">
                <a:solidFill>
                  <a:srgbClr val="000000"/>
                </a:solidFill>
                <a:effectLst/>
                <a:latin typeface="Helvetica Neue"/>
              </a:rPr>
              <a:t>Unused offer: Loan has been cancelled by the client but on different stages of the process.</a:t>
            </a:r>
          </a:p>
          <a:p>
            <a:pPr algn="l" rtl="0"/>
            <a:r>
              <a:rPr lang="en-US" b="0" i="0" dirty="0">
                <a:solidFill>
                  <a:srgbClr val="000000"/>
                </a:solidFill>
                <a:effectLst/>
                <a:latin typeface="Helvetica Neue"/>
              </a:rPr>
              <a:t>In this case study, you will use EDA to understand how consumer attributes and loan attributes influence the tendency of default.</a:t>
            </a:r>
          </a:p>
          <a:p>
            <a:endParaRPr lang="en-IN" dirty="0"/>
          </a:p>
          <a:p>
            <a:pPr algn="l" rtl="0"/>
            <a:r>
              <a:rPr lang="en-US" sz="2400" b="1" i="0" u="sng" dirty="0">
                <a:solidFill>
                  <a:srgbClr val="000000"/>
                </a:solidFill>
                <a:effectLst/>
                <a:latin typeface="inherit"/>
              </a:rPr>
              <a:t>Business Objectives</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l" rtl="0"/>
            <a:r>
              <a:rPr lang="en-US" b="0" i="0" dirty="0">
                <a:solidFill>
                  <a:srgbClr val="000000"/>
                </a:solidFill>
                <a:effectLst/>
                <a:latin typeface="Helvetica Neue"/>
              </a:rPr>
              <a:t>In other words, the company wants to understand the driving factors (or driver variables) behind loan default, i.e. the variables which are strong indicators of default. The company can </a:t>
            </a:r>
            <a:r>
              <a:rPr lang="en-US" b="0" i="0" dirty="0" err="1">
                <a:solidFill>
                  <a:srgbClr val="000000"/>
                </a:solidFill>
                <a:effectLst/>
                <a:latin typeface="Helvetica Neue"/>
              </a:rPr>
              <a:t>utilise</a:t>
            </a:r>
            <a:r>
              <a:rPr lang="en-US" b="0" i="0" dirty="0">
                <a:solidFill>
                  <a:srgbClr val="000000"/>
                </a:solidFill>
                <a:effectLst/>
                <a:latin typeface="Helvetica Neue"/>
              </a:rPr>
              <a:t> this knowledge for its portfolio and risk assessment.</a:t>
            </a:r>
          </a:p>
          <a:p>
            <a:endParaRPr lang="en-IN" dirty="0"/>
          </a:p>
        </p:txBody>
      </p:sp>
    </p:spTree>
    <p:extLst>
      <p:ext uri="{BB962C8B-B14F-4D97-AF65-F5344CB8AC3E}">
        <p14:creationId xmlns:p14="http://schemas.microsoft.com/office/powerpoint/2010/main" val="3411502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9CAE2D6-C679-47B1-9211-68B94F638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5780" cy="64194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65723A-2F8F-456B-BF35-C9012DBAFA77}"/>
              </a:ext>
            </a:extLst>
          </p:cNvPr>
          <p:cNvSpPr txBox="1"/>
          <p:nvPr/>
        </p:nvSpPr>
        <p:spPr>
          <a:xfrm>
            <a:off x="0" y="6359012"/>
            <a:ext cx="12185780" cy="461665"/>
          </a:xfrm>
          <a:prstGeom prst="rect">
            <a:avLst/>
          </a:prstGeom>
          <a:noFill/>
        </p:spPr>
        <p:txBody>
          <a:bodyPr wrap="square">
            <a:spAutoFit/>
          </a:bodyPr>
          <a:lstStyle/>
          <a:p>
            <a:r>
              <a:rPr lang="en-US" sz="2400" b="1" u="sng" dirty="0">
                <a:solidFill>
                  <a:srgbClr val="000000"/>
                </a:solidFill>
                <a:latin typeface="Helvetica Neue"/>
              </a:rPr>
              <a:t>Insight</a:t>
            </a:r>
            <a:r>
              <a:rPr lang="en-US" dirty="0">
                <a:solidFill>
                  <a:srgbClr val="000000"/>
                </a:solidFill>
                <a:latin typeface="Helvetica Neue"/>
              </a:rPr>
              <a:t> </a:t>
            </a:r>
            <a:r>
              <a:rPr lang="en-US" b="0" i="0" dirty="0">
                <a:solidFill>
                  <a:srgbClr val="000000"/>
                </a:solidFill>
                <a:effectLst/>
                <a:latin typeface="Helvetica Neue"/>
              </a:rPr>
              <a:t>: People tend to make more loan for 'Secondary special' and their loan is also approved.</a:t>
            </a:r>
            <a:endParaRPr lang="en-IN" dirty="0"/>
          </a:p>
        </p:txBody>
      </p:sp>
    </p:spTree>
    <p:extLst>
      <p:ext uri="{BB962C8B-B14F-4D97-AF65-F5344CB8AC3E}">
        <p14:creationId xmlns:p14="http://schemas.microsoft.com/office/powerpoint/2010/main" val="245140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6A990029-C9CC-4482-B782-83F6EAFD8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100"/>
            <a:ext cx="12192000" cy="6204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EFEEDF-A213-4C33-A67A-BD42B67CC48A}"/>
              </a:ext>
            </a:extLst>
          </p:cNvPr>
          <p:cNvSpPr txBox="1"/>
          <p:nvPr/>
        </p:nvSpPr>
        <p:spPr>
          <a:xfrm>
            <a:off x="0" y="6119336"/>
            <a:ext cx="12192000" cy="738664"/>
          </a:xfrm>
          <a:prstGeom prst="rect">
            <a:avLst/>
          </a:prstGeom>
          <a:noFill/>
        </p:spPr>
        <p:txBody>
          <a:bodyPr wrap="square" rtlCol="0">
            <a:spAutoFit/>
          </a:bodyPr>
          <a:lstStyle/>
          <a:p>
            <a:r>
              <a:rPr lang="en-US" sz="2400" b="1" u="sng" dirty="0"/>
              <a:t>Insight</a:t>
            </a:r>
            <a:r>
              <a:rPr lang="en-US" dirty="0"/>
              <a:t> : You can see, there is a clear difference for the categories for "Approved, Refused, Unused and Cancelled" for the category: Married. Married people tends to pay loan on time than Singles.</a:t>
            </a:r>
            <a:endParaRPr lang="en-IN" dirty="0"/>
          </a:p>
        </p:txBody>
      </p:sp>
    </p:spTree>
    <p:extLst>
      <p:ext uri="{BB962C8B-B14F-4D97-AF65-F5344CB8AC3E}">
        <p14:creationId xmlns:p14="http://schemas.microsoft.com/office/powerpoint/2010/main" val="264120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BE85B096-FC03-478B-A0AB-EF97B91F9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117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9A7BDF-6618-4846-9F39-A895DA02B42C}"/>
              </a:ext>
            </a:extLst>
          </p:cNvPr>
          <p:cNvSpPr txBox="1"/>
          <p:nvPr/>
        </p:nvSpPr>
        <p:spPr>
          <a:xfrm>
            <a:off x="0" y="6117475"/>
            <a:ext cx="12192000" cy="738664"/>
          </a:xfrm>
          <a:prstGeom prst="rect">
            <a:avLst/>
          </a:prstGeom>
          <a:noFill/>
        </p:spPr>
        <p:txBody>
          <a:bodyPr wrap="square" rtlCol="0">
            <a:spAutoFit/>
          </a:bodyPr>
          <a:lstStyle/>
          <a:p>
            <a:r>
              <a:rPr lang="en-US" sz="2400" b="1" i="0" u="sng" dirty="0">
                <a:solidFill>
                  <a:srgbClr val="000000"/>
                </a:solidFill>
                <a:effectLst/>
                <a:latin typeface="Helvetica Neue"/>
              </a:rPr>
              <a:t>Insight</a:t>
            </a:r>
            <a:r>
              <a:rPr lang="en-US" b="0" i="0" dirty="0">
                <a:solidFill>
                  <a:srgbClr val="000000"/>
                </a:solidFill>
                <a:effectLst/>
                <a:latin typeface="Helvetica Neue"/>
              </a:rPr>
              <a:t> : You can see, there is a clear difference for the categories for "Approved, Refused, Unused and Cancelled" for the category: House/apartment.</a:t>
            </a:r>
            <a:endParaRPr lang="en-IN" dirty="0"/>
          </a:p>
        </p:txBody>
      </p:sp>
    </p:spTree>
    <p:extLst>
      <p:ext uri="{BB962C8B-B14F-4D97-AF65-F5344CB8AC3E}">
        <p14:creationId xmlns:p14="http://schemas.microsoft.com/office/powerpoint/2010/main" val="1128369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FFECFEDE-0F34-45D9-89C6-560072B5A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302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48DFEF-59FB-4F4E-A4B2-4E2DB6F78F0B}"/>
              </a:ext>
            </a:extLst>
          </p:cNvPr>
          <p:cNvSpPr txBox="1"/>
          <p:nvPr/>
        </p:nvSpPr>
        <p:spPr>
          <a:xfrm>
            <a:off x="0" y="6056333"/>
            <a:ext cx="12192000" cy="800219"/>
          </a:xfrm>
          <a:prstGeom prst="rect">
            <a:avLst/>
          </a:prstGeom>
          <a:noFill/>
        </p:spPr>
        <p:txBody>
          <a:bodyPr wrap="square" rtlCol="0">
            <a:spAutoFit/>
          </a:bodyPr>
          <a:lstStyle/>
          <a:p>
            <a:r>
              <a:rPr lang="en-US" sz="2800" b="1" u="sng" dirty="0"/>
              <a:t>Insight: </a:t>
            </a:r>
            <a:r>
              <a:rPr lang="en-US" b="0" i="0" dirty="0">
                <a:solidFill>
                  <a:srgbClr val="000000"/>
                </a:solidFill>
                <a:effectLst/>
                <a:latin typeface="Helvetica Neue"/>
              </a:rPr>
              <a:t>This columns seems to be most important. Business Entity Type 3 and Self-employed tends to be the maximum defaulter. The univariate analysis of this dataset was more fruitful than bivariate analysis.</a:t>
            </a:r>
            <a:endParaRPr lang="en-IN" b="1" u="sng" dirty="0"/>
          </a:p>
        </p:txBody>
      </p:sp>
    </p:spTree>
    <p:extLst>
      <p:ext uri="{BB962C8B-B14F-4D97-AF65-F5344CB8AC3E}">
        <p14:creationId xmlns:p14="http://schemas.microsoft.com/office/powerpoint/2010/main" val="81164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586DD2-8B51-40F5-BF76-6D71C957B3A2}"/>
              </a:ext>
            </a:extLst>
          </p:cNvPr>
          <p:cNvSpPr txBox="1"/>
          <p:nvPr/>
        </p:nvSpPr>
        <p:spPr>
          <a:xfrm>
            <a:off x="0" y="0"/>
            <a:ext cx="12192000" cy="7201972"/>
          </a:xfrm>
          <a:prstGeom prst="rect">
            <a:avLst/>
          </a:prstGeom>
          <a:noFill/>
        </p:spPr>
        <p:txBody>
          <a:bodyPr wrap="square" rtlCol="0">
            <a:spAutoFit/>
          </a:bodyPr>
          <a:lstStyle/>
          <a:p>
            <a:endParaRPr lang="en-US" b="0" i="0" dirty="0">
              <a:solidFill>
                <a:srgbClr val="000000"/>
              </a:solidFill>
              <a:effectLst/>
              <a:latin typeface="Helvetica Neue"/>
            </a:endParaRPr>
          </a:p>
          <a:p>
            <a:r>
              <a:rPr lang="en-US" b="0" i="0" dirty="0">
                <a:solidFill>
                  <a:srgbClr val="000000"/>
                </a:solidFill>
                <a:effectLst/>
                <a:latin typeface="Helvetica Neue"/>
              </a:rPr>
              <a:t>To develop your understanding of the domain, you are advised to independently research a little about risk analytics - understanding the types of variables and their significance should be enough).</a:t>
            </a:r>
          </a:p>
          <a:p>
            <a:endParaRPr lang="en-IN" dirty="0"/>
          </a:p>
          <a:p>
            <a:pPr algn="l" rtl="0"/>
            <a:r>
              <a:rPr lang="en-US" sz="2400" b="1" i="0" u="sng" dirty="0">
                <a:solidFill>
                  <a:srgbClr val="000000"/>
                </a:solidFill>
                <a:effectLst/>
                <a:latin typeface="inherit"/>
              </a:rPr>
              <a:t>Data Understanding</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This dataset has 3 files as explained below:</a:t>
            </a:r>
          </a:p>
          <a:p>
            <a:pPr algn="l" rtl="0">
              <a:buFont typeface="+mj-lt"/>
              <a:buAutoNum type="arabicPeriod"/>
            </a:pPr>
            <a:r>
              <a:rPr lang="en-US" b="0" i="0" dirty="0">
                <a:solidFill>
                  <a:srgbClr val="000000"/>
                </a:solidFill>
                <a:effectLst/>
                <a:latin typeface="Helvetica Neue"/>
              </a:rPr>
              <a:t>'application_data.csv' contains all the information of the client at the time of application. The data is about whether a client has payment difficulties.</a:t>
            </a:r>
          </a:p>
          <a:p>
            <a:pPr algn="l" rtl="0">
              <a:buFont typeface="+mj-lt"/>
              <a:buAutoNum type="arabicPeriod" startAt="2"/>
            </a:pPr>
            <a:r>
              <a:rPr lang="en-US" b="0" i="0" dirty="0">
                <a:solidFill>
                  <a:srgbClr val="000000"/>
                </a:solidFill>
                <a:effectLst/>
                <a:latin typeface="Helvetica Neue"/>
              </a:rPr>
              <a:t>'previous_application.csv' contains information about the client’s previous loan data. It contains the data whether the previous application had been Approved, Cancelled, Refused or Unused offer.</a:t>
            </a:r>
          </a:p>
          <a:p>
            <a:pPr algn="l" rtl="0">
              <a:buFont typeface="+mj-lt"/>
              <a:buAutoNum type="arabicPeriod" startAt="3"/>
            </a:pPr>
            <a:r>
              <a:rPr lang="en-US" b="0" i="0" dirty="0">
                <a:solidFill>
                  <a:srgbClr val="000000"/>
                </a:solidFill>
                <a:effectLst/>
                <a:latin typeface="Helvetica Neue"/>
              </a:rPr>
              <a:t>'columns_description.csv' is data dictionary which describes the meaning of the variables.</a:t>
            </a:r>
          </a:p>
          <a:p>
            <a:endParaRPr lang="en-IN" dirty="0"/>
          </a:p>
          <a:p>
            <a:pPr algn="l" rtl="0"/>
            <a:r>
              <a:rPr lang="en-US" sz="2400" b="1" i="0" u="sng" dirty="0">
                <a:solidFill>
                  <a:srgbClr val="000000"/>
                </a:solidFill>
                <a:effectLst/>
                <a:latin typeface="inherit"/>
              </a:rPr>
              <a:t>Results Expected by Learners</a:t>
            </a:r>
          </a:p>
          <a:p>
            <a:pPr algn="l" rtl="0">
              <a:buFont typeface="+mj-lt"/>
              <a:buAutoNum type="arabicPeriod"/>
            </a:pPr>
            <a:endParaRPr lang="en-US" b="0" i="0" dirty="0">
              <a:solidFill>
                <a:srgbClr val="000000"/>
              </a:solidFill>
              <a:effectLst/>
              <a:latin typeface="Helvetica Neue"/>
            </a:endParaRPr>
          </a:p>
          <a:p>
            <a:pPr algn="l" rtl="0">
              <a:buFont typeface="+mj-lt"/>
              <a:buAutoNum type="arabicPeriod"/>
            </a:pPr>
            <a:r>
              <a:rPr lang="en-US" b="0" i="0" dirty="0">
                <a:solidFill>
                  <a:srgbClr val="000000"/>
                </a:solidFill>
                <a:effectLst/>
                <a:latin typeface="Helvetica Neue"/>
              </a:rPr>
              <a:t>Present the overall approach of the analysis in a presentation. Mention the problem statement and the analysis approach briefly.</a:t>
            </a:r>
          </a:p>
          <a:p>
            <a:pPr algn="l" rtl="0">
              <a:buFont typeface="+mj-lt"/>
              <a:buAutoNum type="arabicPeriod" startAt="2"/>
            </a:pPr>
            <a:r>
              <a:rPr lang="en-US" b="0" i="0" dirty="0">
                <a:solidFill>
                  <a:srgbClr val="000000"/>
                </a:solidFill>
                <a:effectLst/>
                <a:latin typeface="Helvetica Neue"/>
              </a:rPr>
              <a:t>Identify the missing data and use appropriate method to deal with it. (Remove columns/or replace it with an appropriate value)</a:t>
            </a:r>
          </a:p>
          <a:p>
            <a:pPr algn="l" rtl="0"/>
            <a:r>
              <a:rPr lang="en-US" b="0" i="0" dirty="0">
                <a:solidFill>
                  <a:srgbClr val="000000"/>
                </a:solidFill>
                <a:effectLst/>
                <a:latin typeface="Helvetica Neue"/>
              </a:rPr>
              <a:t>Hint: Note that in EDA, since it is not necessary to replace the missing value, but if you have to replace the missing value, what should be the approach. Clearly mention the approach.</a:t>
            </a:r>
          </a:p>
          <a:p>
            <a:pPr algn="l" rtl="0">
              <a:buFont typeface="+mj-lt"/>
              <a:buAutoNum type="arabicPeriod"/>
            </a:pPr>
            <a:r>
              <a:rPr lang="en-US" b="0" i="0" dirty="0">
                <a:solidFill>
                  <a:srgbClr val="000000"/>
                </a:solidFill>
                <a:effectLst/>
                <a:latin typeface="Helvetica Neue"/>
              </a:rPr>
              <a:t>Identify if there are outliers in the dataset. Also, mention why do you think it is an outlier. Again, remember that for this exercise, it is not necessary to remove any data points.</a:t>
            </a:r>
          </a:p>
          <a:p>
            <a:pPr algn="l" rtl="0">
              <a:buFont typeface="+mj-lt"/>
              <a:buAutoNum type="arabicPeriod" startAt="2"/>
            </a:pPr>
            <a:r>
              <a:rPr lang="en-US" b="0" i="0" dirty="0">
                <a:solidFill>
                  <a:srgbClr val="000000"/>
                </a:solidFill>
                <a:effectLst/>
                <a:latin typeface="Helvetica Neue"/>
              </a:rPr>
              <a:t>Identify if there is data imbalance in the data. Find the ratio of data imbalance.</a:t>
            </a:r>
          </a:p>
          <a:p>
            <a:endParaRPr lang="en-IN" dirty="0"/>
          </a:p>
        </p:txBody>
      </p:sp>
    </p:spTree>
    <p:extLst>
      <p:ext uri="{BB962C8B-B14F-4D97-AF65-F5344CB8AC3E}">
        <p14:creationId xmlns:p14="http://schemas.microsoft.com/office/powerpoint/2010/main" val="428358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C1CF1-BE40-4836-9E3E-2DED0A078B7D}"/>
              </a:ext>
            </a:extLst>
          </p:cNvPr>
          <p:cNvSpPr txBox="1"/>
          <p:nvPr/>
        </p:nvSpPr>
        <p:spPr>
          <a:xfrm>
            <a:off x="0" y="0"/>
            <a:ext cx="12192000" cy="7017306"/>
          </a:xfrm>
          <a:prstGeom prst="rect">
            <a:avLst/>
          </a:prstGeom>
          <a:noFill/>
        </p:spPr>
        <p:txBody>
          <a:bodyPr wrap="square" rtlCol="0">
            <a:spAutoFit/>
          </a:bodyPr>
          <a:lstStyle/>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Hint: How will you analyse the data in case of data imbalance? You can plot more than one type of plot to analyse the different aspects due to data imbalance. For example, you can choose your own scale for the graphs, i.e. one can plot in terms of percentage or absolute value. Do this analysis for the ‘Target variable’ in the dataset ( clients with payment difficulties and all other cases). Use a mix of univariate and bivariate analysis etc.</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Hint: Since there are a lot of columns, you can run your analysis in loops for the appropriate columns and find the insights.</a:t>
            </a:r>
          </a:p>
          <a:p>
            <a:pPr algn="l" rtl="0"/>
            <a:endParaRPr lang="en-US" b="0" i="0" dirty="0">
              <a:solidFill>
                <a:srgbClr val="000000"/>
              </a:solidFill>
              <a:effectLst/>
              <a:latin typeface="Helvetica Neue"/>
            </a:endParaRPr>
          </a:p>
          <a:p>
            <a:pPr algn="l" rtl="0">
              <a:buFont typeface="+mj-lt"/>
              <a:buAutoNum type="arabicPeriod"/>
            </a:pPr>
            <a:r>
              <a:rPr lang="en-US" b="0" i="0" dirty="0">
                <a:solidFill>
                  <a:srgbClr val="000000"/>
                </a:solidFill>
                <a:effectLst/>
                <a:latin typeface="Helvetica Neue"/>
              </a:rPr>
              <a:t>Explain the results of univariate, segmented univariate, bivariate analysis, etc. in business terms.</a:t>
            </a:r>
          </a:p>
          <a:p>
            <a:pPr algn="l" rtl="0">
              <a:buFont typeface="+mj-lt"/>
              <a:buAutoNum type="arabicPeriod" startAt="2"/>
            </a:pPr>
            <a:r>
              <a:rPr lang="en-US" b="0" i="0" dirty="0">
                <a:solidFill>
                  <a:srgbClr val="000000"/>
                </a:solidFill>
                <a:effectLst/>
                <a:latin typeface="Helvetica Neue"/>
              </a:rPr>
              <a:t>Find the top 10 correlation for the Client with payment difficulties and all other cases (Target variable). Note that you have to find the top correlation by segmenting the data frame w.r.t to the target variable and then find the top correlation for each of the segmented data and find if any insight is there. Say, there are 5+1(target) variables in a dataset: Var1, Var2, Var3, Var4, Var5, Target. And if you have to find top 3 correlation, it can be: Var1 &amp; Var2, Var2 &amp; Var3, Var1 &amp; Var3. Target variable will not feature in this correlation as it is a categorical variable and not a continuous variable which is increasing or decreasing.</a:t>
            </a:r>
          </a:p>
          <a:p>
            <a:pPr algn="l" rtl="0">
              <a:buFont typeface="+mj-lt"/>
              <a:buAutoNum type="arabicPeriod" startAt="3"/>
            </a:pPr>
            <a:r>
              <a:rPr lang="en-US" b="0" i="0" dirty="0">
                <a:solidFill>
                  <a:srgbClr val="000000"/>
                </a:solidFill>
                <a:effectLst/>
                <a:latin typeface="Helvetica Neue"/>
              </a:rPr>
              <a:t>Include visualizations and summaries the most important results in the presentation. You are free to choose the graphs which explain the numerical/categorical variables. Insights should explain why the variable is important for differentiating the clients with payment difficulties with all other cases.</a:t>
            </a:r>
          </a:p>
          <a:p>
            <a:pPr algn="l" rtl="0"/>
            <a:r>
              <a:rPr lang="en-US" b="0" i="0" dirty="0">
                <a:solidFill>
                  <a:srgbClr val="000000"/>
                </a:solidFill>
                <a:effectLst/>
                <a:latin typeface="Helvetica Neue"/>
              </a:rPr>
              <a:t>You need to submit one/two I python notebook which clearly explains the thought process behind your analysis (either in comments of markdown text), code and relevant plots. The presentation file needs to be in PDF format and should contain the points discussed above with the necessary visualizations. Also, all the visualizations and plots must be done in Python(should be present in the I python notebook), though they may be recreated in Tableau for better aesthetics in the PPT file.</a:t>
            </a:r>
          </a:p>
          <a:p>
            <a:endParaRPr lang="en-IN" dirty="0"/>
          </a:p>
        </p:txBody>
      </p:sp>
    </p:spTree>
    <p:extLst>
      <p:ext uri="{BB962C8B-B14F-4D97-AF65-F5344CB8AC3E}">
        <p14:creationId xmlns:p14="http://schemas.microsoft.com/office/powerpoint/2010/main" val="400652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8D62C-DE05-4EDD-90B4-0864A41F55EE}"/>
              </a:ext>
            </a:extLst>
          </p:cNvPr>
          <p:cNvSpPr txBox="1"/>
          <p:nvPr/>
        </p:nvSpPr>
        <p:spPr>
          <a:xfrm>
            <a:off x="1150216" y="2927938"/>
            <a:ext cx="10907485" cy="2308324"/>
          </a:xfrm>
          <a:prstGeom prst="rect">
            <a:avLst/>
          </a:prstGeom>
          <a:noFill/>
        </p:spPr>
        <p:txBody>
          <a:bodyPr wrap="square" rtlCol="0">
            <a:spAutoFit/>
          </a:bodyPr>
          <a:lstStyle/>
          <a:p>
            <a:endParaRPr lang="en-US" b="0" i="0" dirty="0">
              <a:solidFill>
                <a:srgbClr val="000000"/>
              </a:solidFill>
              <a:effectLst/>
              <a:latin typeface="Helvetica Neue"/>
            </a:endParaRPr>
          </a:p>
          <a:p>
            <a:r>
              <a:rPr lang="en-IN" b="1" i="0" u="sng" dirty="0">
                <a:solidFill>
                  <a:srgbClr val="000000"/>
                </a:solidFill>
                <a:effectLst/>
                <a:latin typeface="Helvetica Neue"/>
              </a:rPr>
              <a:t>Understanding the dataset :</a:t>
            </a:r>
          </a:p>
          <a:p>
            <a:pPr marL="285750" indent="-285750">
              <a:buFont typeface="Arial" panose="020B0604020202020204" pitchFamily="34" charset="0"/>
              <a:buChar char="•"/>
            </a:pPr>
            <a:r>
              <a:rPr lang="en-US" b="0" i="0" dirty="0">
                <a:solidFill>
                  <a:srgbClr val="000000"/>
                </a:solidFill>
                <a:effectLst/>
                <a:latin typeface="Helvetica Neue"/>
              </a:rPr>
              <a:t>There are 122 columns having various data types like object, int, float and 307511 rows in </a:t>
            </a:r>
            <a:r>
              <a:rPr lang="en-US" b="0" i="0" dirty="0" err="1">
                <a:solidFill>
                  <a:srgbClr val="000000"/>
                </a:solidFill>
                <a:effectLst/>
                <a:latin typeface="Helvetica Neue"/>
              </a:rPr>
              <a:t>application_data</a:t>
            </a:r>
            <a:r>
              <a:rPr lang="en-US" b="0" i="0" dirty="0">
                <a:solidFill>
                  <a:srgbClr val="000000"/>
                </a:solidFill>
                <a:effectLst/>
                <a:latin typeface="Helvetica Neue"/>
              </a:rPr>
              <a:t>.</a:t>
            </a:r>
          </a:p>
          <a:p>
            <a:pPr marL="285750" indent="-285750">
              <a:buFont typeface="Arial" panose="020B0604020202020204" pitchFamily="34" charset="0"/>
              <a:buChar char="•"/>
            </a:pPr>
            <a:r>
              <a:rPr lang="en-US" b="0" i="0" dirty="0">
                <a:solidFill>
                  <a:srgbClr val="000000"/>
                </a:solidFill>
                <a:effectLst/>
                <a:latin typeface="Helvetica Neue"/>
              </a:rPr>
              <a:t>There are 37 columns having various data types like object, int, float and 1670214 rows in </a:t>
            </a:r>
            <a:r>
              <a:rPr lang="en-US" b="0" i="0" dirty="0" err="1">
                <a:solidFill>
                  <a:srgbClr val="000000"/>
                </a:solidFill>
                <a:effectLst/>
                <a:latin typeface="Helvetica Neue"/>
              </a:rPr>
              <a:t>Previous_application</a:t>
            </a:r>
            <a:r>
              <a:rPr lang="en-US" b="0" i="0" dirty="0">
                <a:solidFill>
                  <a:srgbClr val="000000"/>
                </a:solidFill>
                <a:effectLst/>
                <a:latin typeface="Helvetica Neue"/>
              </a:rPr>
              <a:t>.</a:t>
            </a:r>
          </a:p>
          <a:p>
            <a:pPr marL="285750" indent="-285750">
              <a:buFont typeface="Arial" panose="020B0604020202020204" pitchFamily="34" charset="0"/>
              <a:buChar char="•"/>
            </a:pPr>
            <a:r>
              <a:rPr lang="en-US" b="0" i="0" dirty="0">
                <a:solidFill>
                  <a:srgbClr val="000000"/>
                </a:solidFill>
                <a:effectLst/>
                <a:latin typeface="Helvetica Neue"/>
              </a:rPr>
              <a:t>Days columns having negative values where fixing is needed.</a:t>
            </a:r>
          </a:p>
          <a:p>
            <a:endParaRPr lang="en-IN" dirty="0"/>
          </a:p>
        </p:txBody>
      </p:sp>
      <p:pic>
        <p:nvPicPr>
          <p:cNvPr id="4" name="Picture 3">
            <a:extLst>
              <a:ext uri="{FF2B5EF4-FFF2-40B4-BE49-F238E27FC236}">
                <a16:creationId xmlns:a16="http://schemas.microsoft.com/office/drawing/2014/main" id="{5B8C4BCA-9A99-4824-ABB5-FF35452FB644}"/>
              </a:ext>
            </a:extLst>
          </p:cNvPr>
          <p:cNvPicPr>
            <a:picLocks noChangeAspect="1"/>
          </p:cNvPicPr>
          <p:nvPr/>
        </p:nvPicPr>
        <p:blipFill>
          <a:blip r:embed="rId2"/>
          <a:stretch>
            <a:fillRect/>
          </a:stretch>
        </p:blipFill>
        <p:spPr>
          <a:xfrm>
            <a:off x="1150216" y="4979192"/>
            <a:ext cx="9379255" cy="1874682"/>
          </a:xfrm>
          <a:prstGeom prst="rect">
            <a:avLst/>
          </a:prstGeom>
        </p:spPr>
      </p:pic>
      <p:sp>
        <p:nvSpPr>
          <p:cNvPr id="7" name="TextBox 6">
            <a:extLst>
              <a:ext uri="{FF2B5EF4-FFF2-40B4-BE49-F238E27FC236}">
                <a16:creationId xmlns:a16="http://schemas.microsoft.com/office/drawing/2014/main" id="{CDAF2950-7948-4C95-890A-A81B8E331455}"/>
              </a:ext>
            </a:extLst>
          </p:cNvPr>
          <p:cNvSpPr txBox="1"/>
          <p:nvPr/>
        </p:nvSpPr>
        <p:spPr>
          <a:xfrm>
            <a:off x="0" y="0"/>
            <a:ext cx="12192000" cy="1200329"/>
          </a:xfrm>
          <a:prstGeom prst="rect">
            <a:avLst/>
          </a:prstGeom>
          <a:noFill/>
        </p:spPr>
        <p:txBody>
          <a:bodyPr wrap="square" rtlCol="0">
            <a:spAutoFit/>
          </a:bodyPr>
          <a:lstStyle/>
          <a:p>
            <a:pPr algn="ctr"/>
            <a:r>
              <a:rPr lang="en-IN" b="1" i="0" u="sng" dirty="0">
                <a:solidFill>
                  <a:srgbClr val="000000"/>
                </a:solidFill>
                <a:effectLst/>
                <a:latin typeface="Helvetica Neue"/>
              </a:rPr>
              <a:t>IMPORTING ALL REQUIRED MODULES</a:t>
            </a:r>
          </a:p>
          <a:p>
            <a:endParaRPr lang="en-IN" dirty="0"/>
          </a:p>
          <a:p>
            <a:endParaRPr lang="en-IN" dirty="0"/>
          </a:p>
          <a:p>
            <a:endParaRPr lang="en-IN" dirty="0"/>
          </a:p>
        </p:txBody>
      </p:sp>
      <p:pic>
        <p:nvPicPr>
          <p:cNvPr id="9" name="Picture 8">
            <a:extLst>
              <a:ext uri="{FF2B5EF4-FFF2-40B4-BE49-F238E27FC236}">
                <a16:creationId xmlns:a16="http://schemas.microsoft.com/office/drawing/2014/main" id="{42C9D991-C501-4E02-A5FD-900527876FA6}"/>
              </a:ext>
            </a:extLst>
          </p:cNvPr>
          <p:cNvPicPr>
            <a:picLocks noChangeAspect="1"/>
          </p:cNvPicPr>
          <p:nvPr/>
        </p:nvPicPr>
        <p:blipFill>
          <a:blip r:embed="rId3"/>
          <a:stretch>
            <a:fillRect/>
          </a:stretch>
        </p:blipFill>
        <p:spPr>
          <a:xfrm>
            <a:off x="1150216" y="330967"/>
            <a:ext cx="9513554" cy="2920616"/>
          </a:xfrm>
          <a:prstGeom prst="rect">
            <a:avLst/>
          </a:prstGeom>
        </p:spPr>
      </p:pic>
    </p:spTree>
    <p:extLst>
      <p:ext uri="{BB962C8B-B14F-4D97-AF65-F5344CB8AC3E}">
        <p14:creationId xmlns:p14="http://schemas.microsoft.com/office/powerpoint/2010/main" val="27130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DB85B6-4F15-4FD3-B1B3-2D05135AB1F0}"/>
              </a:ext>
            </a:extLst>
          </p:cNvPr>
          <p:cNvPicPr>
            <a:picLocks noChangeAspect="1"/>
          </p:cNvPicPr>
          <p:nvPr/>
        </p:nvPicPr>
        <p:blipFill>
          <a:blip r:embed="rId2"/>
          <a:stretch>
            <a:fillRect/>
          </a:stretch>
        </p:blipFill>
        <p:spPr>
          <a:xfrm>
            <a:off x="1996750" y="923330"/>
            <a:ext cx="8649476" cy="3276557"/>
          </a:xfrm>
          <a:prstGeom prst="rect">
            <a:avLst/>
          </a:prstGeom>
        </p:spPr>
      </p:pic>
      <p:sp>
        <p:nvSpPr>
          <p:cNvPr id="3" name="TextBox 2">
            <a:extLst>
              <a:ext uri="{FF2B5EF4-FFF2-40B4-BE49-F238E27FC236}">
                <a16:creationId xmlns:a16="http://schemas.microsoft.com/office/drawing/2014/main" id="{8E8AE44D-0746-4B2C-822A-44255705155C}"/>
              </a:ext>
            </a:extLst>
          </p:cNvPr>
          <p:cNvSpPr txBox="1"/>
          <p:nvPr/>
        </p:nvSpPr>
        <p:spPr>
          <a:xfrm>
            <a:off x="1996750" y="4648157"/>
            <a:ext cx="9302621" cy="1477328"/>
          </a:xfrm>
          <a:prstGeom prst="rect">
            <a:avLst/>
          </a:prstGeom>
          <a:noFill/>
        </p:spPr>
        <p:txBody>
          <a:bodyPr wrap="square" rtlCol="0">
            <a:spAutoFit/>
          </a:bodyPr>
          <a:lstStyle/>
          <a:p>
            <a:r>
              <a:rPr lang="en-US" b="1" dirty="0"/>
              <a:t>Insights: </a:t>
            </a:r>
          </a:p>
          <a:p>
            <a:pPr marL="285750" indent="-285750">
              <a:buFont typeface="Arial" panose="020B0604020202020204" pitchFamily="34" charset="0"/>
              <a:buChar char="•"/>
            </a:pPr>
            <a:r>
              <a:rPr lang="en-US" dirty="0"/>
              <a:t>There are 41 columns with missing value more than 50 %.</a:t>
            </a:r>
          </a:p>
          <a:p>
            <a:pPr marL="285750" indent="-285750">
              <a:buFont typeface="Arial" panose="020B0604020202020204" pitchFamily="34" charset="0"/>
              <a:buChar char="•"/>
            </a:pPr>
            <a:r>
              <a:rPr lang="en-US" dirty="0"/>
              <a:t>These columns can not be considered for analysis .</a:t>
            </a:r>
          </a:p>
          <a:p>
            <a:pPr marL="285750" indent="-285750">
              <a:buFont typeface="Arial" panose="020B0604020202020204" pitchFamily="34" charset="0"/>
              <a:buChar char="•"/>
            </a:pPr>
            <a:r>
              <a:rPr lang="en-US" i="0" dirty="0">
                <a:solidFill>
                  <a:srgbClr val="000000"/>
                </a:solidFill>
                <a:effectLst/>
              </a:rPr>
              <a:t>Dropping all columns having null value &gt; 50%.</a:t>
            </a:r>
          </a:p>
          <a:p>
            <a:endParaRPr lang="en-US" i="0" dirty="0">
              <a:solidFill>
                <a:srgbClr val="000000"/>
              </a:solidFill>
              <a:effectLst/>
            </a:endParaRPr>
          </a:p>
        </p:txBody>
      </p:sp>
      <p:sp>
        <p:nvSpPr>
          <p:cNvPr id="4" name="TextBox 3">
            <a:extLst>
              <a:ext uri="{FF2B5EF4-FFF2-40B4-BE49-F238E27FC236}">
                <a16:creationId xmlns:a16="http://schemas.microsoft.com/office/drawing/2014/main" id="{0CB4607D-3E88-4C8A-902B-D6881C836A89}"/>
              </a:ext>
            </a:extLst>
          </p:cNvPr>
          <p:cNvSpPr txBox="1"/>
          <p:nvPr/>
        </p:nvSpPr>
        <p:spPr>
          <a:xfrm>
            <a:off x="251927" y="0"/>
            <a:ext cx="11940073" cy="923330"/>
          </a:xfrm>
          <a:prstGeom prst="rect">
            <a:avLst/>
          </a:prstGeom>
          <a:noFill/>
        </p:spPr>
        <p:txBody>
          <a:bodyPr wrap="square" rtlCol="0">
            <a:spAutoFit/>
          </a:bodyPr>
          <a:lstStyle/>
          <a:p>
            <a:pPr algn="ctr"/>
            <a:r>
              <a:rPr lang="en-US" b="1" i="0" dirty="0">
                <a:solidFill>
                  <a:srgbClr val="000000"/>
                </a:solidFill>
                <a:effectLst/>
                <a:latin typeface="Helvetica Neue"/>
              </a:rPr>
              <a:t>2. Data Cleaning &amp; Manipulation on application_data</a:t>
            </a:r>
          </a:p>
          <a:p>
            <a:pPr algn="ctr"/>
            <a:r>
              <a:rPr lang="en-US" b="1" i="0" dirty="0">
                <a:solidFill>
                  <a:srgbClr val="000000"/>
                </a:solidFill>
                <a:effectLst/>
                <a:latin typeface="Helvetica Neue"/>
              </a:rPr>
              <a:t>2.1. Finding Null Values in dataset</a:t>
            </a:r>
          </a:p>
          <a:p>
            <a:pPr algn="ctr"/>
            <a:endParaRPr lang="en-IN" dirty="0"/>
          </a:p>
        </p:txBody>
      </p:sp>
    </p:spTree>
    <p:extLst>
      <p:ext uri="{BB962C8B-B14F-4D97-AF65-F5344CB8AC3E}">
        <p14:creationId xmlns:p14="http://schemas.microsoft.com/office/powerpoint/2010/main" val="369312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6E410-FABA-446B-932A-81592405E7E4}"/>
              </a:ext>
            </a:extLst>
          </p:cNvPr>
          <p:cNvPicPr>
            <a:picLocks noChangeAspect="1"/>
          </p:cNvPicPr>
          <p:nvPr/>
        </p:nvPicPr>
        <p:blipFill>
          <a:blip r:embed="rId2"/>
          <a:stretch>
            <a:fillRect/>
          </a:stretch>
        </p:blipFill>
        <p:spPr>
          <a:xfrm>
            <a:off x="2416629" y="1918659"/>
            <a:ext cx="6624734" cy="3390900"/>
          </a:xfrm>
          <a:prstGeom prst="rect">
            <a:avLst/>
          </a:prstGeom>
        </p:spPr>
      </p:pic>
      <p:sp>
        <p:nvSpPr>
          <p:cNvPr id="4" name="TextBox 3">
            <a:extLst>
              <a:ext uri="{FF2B5EF4-FFF2-40B4-BE49-F238E27FC236}">
                <a16:creationId xmlns:a16="http://schemas.microsoft.com/office/drawing/2014/main" id="{57C9C054-EA8F-47DD-8627-893F95A43AF9}"/>
              </a:ext>
            </a:extLst>
          </p:cNvPr>
          <p:cNvSpPr txBox="1"/>
          <p:nvPr/>
        </p:nvSpPr>
        <p:spPr>
          <a:xfrm>
            <a:off x="1035699" y="5435596"/>
            <a:ext cx="10655559" cy="1200329"/>
          </a:xfrm>
          <a:prstGeom prst="rect">
            <a:avLst/>
          </a:prstGeom>
          <a:noFill/>
        </p:spPr>
        <p:txBody>
          <a:bodyPr wrap="square" rtlCol="0">
            <a:spAutoFit/>
          </a:bodyPr>
          <a:lstStyle/>
          <a:p>
            <a:r>
              <a:rPr lang="en-US" b="0" i="0" dirty="0">
                <a:solidFill>
                  <a:srgbClr val="000000"/>
                </a:solidFill>
                <a:effectLst/>
                <a:latin typeface="Helvetica Neue"/>
              </a:rPr>
              <a:t>As we can observe that this column has 31% of missing values. Since it is a categorical column, we can only replace it with mode value. But, replacing all of these 31% missing values with "Laborers" class will make dataset biased. So, we will leave it as it is and will not do any missing value treatment here.</a:t>
            </a:r>
            <a:endParaRPr lang="en-IN" dirty="0"/>
          </a:p>
        </p:txBody>
      </p:sp>
      <p:sp>
        <p:nvSpPr>
          <p:cNvPr id="5" name="TextBox 4">
            <a:extLst>
              <a:ext uri="{FF2B5EF4-FFF2-40B4-BE49-F238E27FC236}">
                <a16:creationId xmlns:a16="http://schemas.microsoft.com/office/drawing/2014/main" id="{31A3525E-9E27-4174-A51C-C285C6138DEA}"/>
              </a:ext>
            </a:extLst>
          </p:cNvPr>
          <p:cNvSpPr txBox="1"/>
          <p:nvPr/>
        </p:nvSpPr>
        <p:spPr>
          <a:xfrm>
            <a:off x="3480318" y="130629"/>
            <a:ext cx="4366727" cy="461665"/>
          </a:xfrm>
          <a:prstGeom prst="rect">
            <a:avLst/>
          </a:prstGeom>
          <a:noFill/>
        </p:spPr>
        <p:txBody>
          <a:bodyPr wrap="square" rtlCol="0">
            <a:spAutoFit/>
          </a:bodyPr>
          <a:lstStyle/>
          <a:p>
            <a:pPr algn="ctr"/>
            <a:r>
              <a:rPr lang="en-IN" sz="2400" b="1" i="0" u="sng" dirty="0">
                <a:solidFill>
                  <a:srgbClr val="000000"/>
                </a:solidFill>
                <a:effectLst/>
                <a:latin typeface="Helvetica Neue"/>
              </a:rPr>
              <a:t>Missing value treatment</a:t>
            </a:r>
            <a:endParaRPr lang="en-IN" b="1" i="0" u="sng" dirty="0">
              <a:solidFill>
                <a:srgbClr val="000000"/>
              </a:solidFill>
              <a:effectLst/>
              <a:latin typeface="Helvetica Neue"/>
            </a:endParaRPr>
          </a:p>
        </p:txBody>
      </p:sp>
      <p:sp>
        <p:nvSpPr>
          <p:cNvPr id="6" name="TextBox 5">
            <a:extLst>
              <a:ext uri="{FF2B5EF4-FFF2-40B4-BE49-F238E27FC236}">
                <a16:creationId xmlns:a16="http://schemas.microsoft.com/office/drawing/2014/main" id="{24B9C44D-82A6-4D93-B751-F6E51BC2BE5F}"/>
              </a:ext>
            </a:extLst>
          </p:cNvPr>
          <p:cNvSpPr txBox="1"/>
          <p:nvPr/>
        </p:nvSpPr>
        <p:spPr>
          <a:xfrm>
            <a:off x="951722" y="592294"/>
            <a:ext cx="10319658" cy="1200329"/>
          </a:xfrm>
          <a:prstGeom prst="rect">
            <a:avLst/>
          </a:prstGeom>
          <a:noFill/>
        </p:spPr>
        <p:txBody>
          <a:bodyPr wrap="square" rtlCol="0">
            <a:spAutoFit/>
          </a:bodyPr>
          <a:lstStyle/>
          <a:p>
            <a:endParaRPr lang="en-US" dirty="0"/>
          </a:p>
          <a:p>
            <a:r>
              <a:rPr lang="en-US" b="0" i="0" dirty="0">
                <a:solidFill>
                  <a:srgbClr val="000000"/>
                </a:solidFill>
                <a:effectLst/>
                <a:latin typeface="Helvetica Neue"/>
              </a:rPr>
              <a:t>As we can observe that there are around 41 columns having missing values more than 50 % . so , We will not consider these columns for our analysis. There are other columns with missing values 13 % to 49%.so, We will consider other columns for analysis.</a:t>
            </a:r>
            <a:endParaRPr lang="en-IN" dirty="0"/>
          </a:p>
        </p:txBody>
      </p:sp>
    </p:spTree>
    <p:extLst>
      <p:ext uri="{BB962C8B-B14F-4D97-AF65-F5344CB8AC3E}">
        <p14:creationId xmlns:p14="http://schemas.microsoft.com/office/powerpoint/2010/main" val="226402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9C404-0B47-4B01-BAEE-ECA4BCA10B26}"/>
              </a:ext>
            </a:extLst>
          </p:cNvPr>
          <p:cNvSpPr txBox="1"/>
          <p:nvPr/>
        </p:nvSpPr>
        <p:spPr>
          <a:xfrm>
            <a:off x="0" y="242596"/>
            <a:ext cx="12192000" cy="461665"/>
          </a:xfrm>
          <a:prstGeom prst="rect">
            <a:avLst/>
          </a:prstGeom>
          <a:noFill/>
        </p:spPr>
        <p:txBody>
          <a:bodyPr wrap="square" rtlCol="0">
            <a:spAutoFit/>
          </a:bodyPr>
          <a:lstStyle/>
          <a:p>
            <a:pPr algn="ctr"/>
            <a:r>
              <a:rPr lang="en-US" sz="2400" b="1" i="0" u="sng" dirty="0">
                <a:solidFill>
                  <a:srgbClr val="000000"/>
                </a:solidFill>
                <a:effectLst/>
                <a:latin typeface="Helvetica Neue"/>
              </a:rPr>
              <a:t>AMT_REQ_CREDIT_BUREAU_YEAR</a:t>
            </a:r>
          </a:p>
        </p:txBody>
      </p:sp>
      <p:pic>
        <p:nvPicPr>
          <p:cNvPr id="23554" name="Picture 2">
            <a:extLst>
              <a:ext uri="{FF2B5EF4-FFF2-40B4-BE49-F238E27FC236}">
                <a16:creationId xmlns:a16="http://schemas.microsoft.com/office/drawing/2014/main" id="{766CB0C2-B9DC-45EB-B2D2-DFE1C78F9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63" y="834021"/>
            <a:ext cx="7100595" cy="3560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94A51E-F351-402E-BBD0-1F233008FEC4}"/>
              </a:ext>
            </a:extLst>
          </p:cNvPr>
          <p:cNvSpPr txBox="1"/>
          <p:nvPr/>
        </p:nvSpPr>
        <p:spPr>
          <a:xfrm>
            <a:off x="2239347" y="4835203"/>
            <a:ext cx="8593494" cy="1292662"/>
          </a:xfrm>
          <a:prstGeom prst="rect">
            <a:avLst/>
          </a:prstGeom>
          <a:noFill/>
        </p:spPr>
        <p:txBody>
          <a:bodyPr wrap="square" rtlCol="0">
            <a:spAutoFit/>
          </a:bodyPr>
          <a:lstStyle/>
          <a:p>
            <a:r>
              <a:rPr lang="en-US" sz="2400" b="1" i="0" u="sng" dirty="0">
                <a:solidFill>
                  <a:srgbClr val="000000"/>
                </a:solidFill>
                <a:effectLst/>
                <a:latin typeface="Helvetica Neue"/>
              </a:rPr>
              <a:t>Insight :</a:t>
            </a:r>
          </a:p>
          <a:p>
            <a:endParaRPr lang="en-US" b="0" i="0" dirty="0">
              <a:solidFill>
                <a:srgbClr val="000000"/>
              </a:solidFill>
              <a:effectLst/>
              <a:latin typeface="Helvetica Neue"/>
            </a:endParaRPr>
          </a:p>
          <a:p>
            <a:r>
              <a:rPr lang="en-US" b="0" i="0" dirty="0">
                <a:solidFill>
                  <a:srgbClr val="000000"/>
                </a:solidFill>
                <a:effectLst/>
                <a:latin typeface="Helvetica Neue"/>
              </a:rPr>
              <a:t> As we observe that the values are only integers so we will replace by mode value and not mean value because median value will give an decimal value.</a:t>
            </a:r>
            <a:endParaRPr lang="en-IN" dirty="0"/>
          </a:p>
        </p:txBody>
      </p:sp>
    </p:spTree>
    <p:extLst>
      <p:ext uri="{BB962C8B-B14F-4D97-AF65-F5344CB8AC3E}">
        <p14:creationId xmlns:p14="http://schemas.microsoft.com/office/powerpoint/2010/main" val="26584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2760</Words>
  <Application>Microsoft Office PowerPoint</Application>
  <PresentationFormat>Widescreen</PresentationFormat>
  <Paragraphs>160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circular</vt:lpstr>
      <vt:lpstr>Helvetica Neue</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sharma</dc:creator>
  <cp:lastModifiedBy>praveen sharma</cp:lastModifiedBy>
  <cp:revision>7</cp:revision>
  <dcterms:created xsi:type="dcterms:W3CDTF">2021-09-28T16:01:14Z</dcterms:created>
  <dcterms:modified xsi:type="dcterms:W3CDTF">2021-12-22T16:14:48Z</dcterms:modified>
</cp:coreProperties>
</file>