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AC4195-6795-47A0-86A6-84F499D529A7}">
  <a:tblStyle styleId="{26AC4195-6795-47A0-86A6-84F499D529A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alibri"/>
          <a:ea typeface="Calibri"/>
          <a:cs typeface="Calibri"/>
        </a:font>
        <a:schemeClr val="dk1"/>
      </a:tcTxStyle>
    </a:seCell>
    <a:swCell>
      <a:tcTxStyle b="on" i="off">
        <a:font>
          <a:latin typeface="Calibri"/>
          <a:ea typeface="Calibri"/>
          <a:cs typeface="Calibri"/>
        </a:font>
        <a:schemeClr val="dk1"/>
      </a:tcTxStyle>
    </a:swCell>
    <a:firstRow>
      <a:tcTxStyle b="on" i="off">
        <a:font>
          <a:latin typeface="Calibri"/>
          <a:ea typeface="Calibri"/>
          <a:cs typeface="Calibri"/>
        </a:font>
        <a:schemeClr val="lt1"/>
      </a:tcTxStyle>
      <a:tcStyle>
        <a:tcBdr>
          <a:bottom>
            <a:ln cap="flat" cmpd="sng" w="25400">
              <a:solidFill>
                <a:schemeClr val="dk1"/>
              </a:solidFill>
              <a:prstDash val="solid"/>
              <a:round/>
              <a:headEnd len="sm" w="sm" type="none"/>
              <a:tailEnd len="sm" w="sm" type="none"/>
            </a:ln>
          </a:bottom>
        </a:tcBdr>
        <a:fill>
          <a:solidFill>
            <a:schemeClr val="accent6"/>
          </a:solidFill>
        </a:fill>
      </a:tcStyle>
    </a:firstRow>
    <a:neCell>
      <a:tcTxStyle/>
    </a:neCell>
    <a:nwCell>
      <a:tcTxStyle/>
    </a:nwCell>
  </a:tblStyle>
  <a:tblStyle styleId="{8818CDE3-D319-4839-A555-43B4657387F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b2b992d7d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b2b992d7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b43a8b0ad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b43a8b0a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b3ce2405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b3ce240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Thanks, Harinee. Hello everyone. I will </a:t>
            </a:r>
            <a:r>
              <a:rPr lang="en-US"/>
              <a:t>briefly</a:t>
            </a:r>
            <a:r>
              <a:rPr lang="en-US"/>
              <a:t> talk about the feature engineering we have implemented before training the machine learning model. I’d like to introduce 3 data types we have used. The first, Categorical features - they contain a limited, and usually fixed, number of possible values.  </a:t>
            </a:r>
            <a:r>
              <a:rPr lang="en-US"/>
              <a:t>Numerical Features have numerical values. And the event variables - This refers to the recorded events such as clicking on an object in the scene, clicking on a cutscene, clicking on the character’s notebook, and so on. As Harinee explained, the game works based on clicks given by the user. These clicks are recorded and are accessed as event variables.</a:t>
            </a:r>
            <a:r>
              <a:rPr lang="en-US">
                <a:solidFill>
                  <a:schemeClr val="dk1"/>
                </a:solidFill>
              </a:rPr>
              <a:t> In total, we are using 5 categorical features, 5 numerical features and 10 event variables.</a:t>
            </a:r>
            <a:endParaRPr/>
          </a:p>
          <a:p>
            <a:pPr indent="0" lvl="0" marL="0" rtl="0" algn="l">
              <a:spcBef>
                <a:spcPts val="0"/>
              </a:spcBef>
              <a:spcAft>
                <a:spcPts val="0"/>
              </a:spcAft>
              <a:buNone/>
            </a:pPr>
            <a:r>
              <a:rPr lang="en-US"/>
              <a:t>Talking about preprocessing, we first group the data based on session ID and make only one session ID per user. Then we convert the event_name, which is a categorical feature into a numerical feature by one hot encoding. This significantly increases the number of features in our data. </a:t>
            </a:r>
            <a:br>
              <a:rPr lang="en-US"/>
            </a:br>
            <a:r>
              <a:rPr lang="en-US"/>
              <a:t>Now, we needed to get a better overview of the data so we created simple aggregate features. For numerical features, we  found the mean and standard deviation. For Categorical features, we counted the unique values. And for Event features, we summed up the one hot encoding of unique events. All of this is done by grouping the data based on session ID and level group. Upon doing this we obtain 26 features and and over 70k samples. This is the data that we finally work with and we do a 80-20 split for training and testing respectively. Now over to Sriram for an overview on the different algorithms used.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b2b992d7d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b2b992d7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b3ce23bc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b3ce23b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6.png"/><Relationship Id="rId9"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5.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idx="1" type="body"/>
          </p:nvPr>
        </p:nvSpPr>
        <p:spPr>
          <a:xfrm>
            <a:off x="0" y="1447800"/>
            <a:ext cx="12192000" cy="1660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None/>
            </a:pPr>
            <a:r>
              <a:rPr b="1" i="0" lang="en-US" sz="4000">
                <a:latin typeface="Arial"/>
                <a:ea typeface="Arial"/>
                <a:cs typeface="Arial"/>
                <a:sym typeface="Arial"/>
              </a:rPr>
              <a:t>Predict Student Performance from Game Play</a:t>
            </a:r>
            <a:endParaRPr>
              <a:latin typeface="Arial"/>
              <a:ea typeface="Arial"/>
              <a:cs typeface="Arial"/>
              <a:sym typeface="Arial"/>
            </a:endParaRPr>
          </a:p>
          <a:p>
            <a:pPr indent="0" lvl="0" marL="228600" rtl="0" algn="ctr">
              <a:lnSpc>
                <a:spcPct val="90000"/>
              </a:lnSpc>
              <a:spcBef>
                <a:spcPts val="1000"/>
              </a:spcBef>
              <a:spcAft>
                <a:spcPts val="0"/>
              </a:spcAft>
              <a:buClr>
                <a:schemeClr val="dk1"/>
              </a:buClr>
              <a:buSzPts val="4000"/>
              <a:buNone/>
            </a:pPr>
            <a:r>
              <a:t/>
            </a:r>
            <a:endParaRPr sz="4000">
              <a:latin typeface="Arial"/>
              <a:ea typeface="Arial"/>
              <a:cs typeface="Arial"/>
              <a:sym typeface="Arial"/>
            </a:endParaRPr>
          </a:p>
        </p:txBody>
      </p:sp>
      <p:sp>
        <p:nvSpPr>
          <p:cNvPr id="85" name="Google Shape;85;p13"/>
          <p:cNvSpPr txBox="1"/>
          <p:nvPr/>
        </p:nvSpPr>
        <p:spPr>
          <a:xfrm>
            <a:off x="402336" y="4547489"/>
            <a:ext cx="4690872" cy="84442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00"/>
              <a:buFont typeface="Arial"/>
              <a:buNone/>
            </a:pPr>
            <a:r>
              <a:rPr b="1" i="0" lang="en-US" sz="4000" u="none" cap="none" strike="noStrike">
                <a:solidFill>
                  <a:schemeClr val="dk1"/>
                </a:solidFill>
              </a:rPr>
              <a:t>Team : </a:t>
            </a:r>
            <a:r>
              <a:rPr i="0" lang="en-US" sz="4000" u="none" cap="none" strike="noStrike">
                <a:solidFill>
                  <a:schemeClr val="dk1"/>
                </a:solidFill>
              </a:rPr>
              <a:t>Sun Devils</a:t>
            </a:r>
            <a:endParaRPr i="0" sz="4000" u="none" cap="none" strike="noStrike">
              <a:solidFill>
                <a:schemeClr val="dk1"/>
              </a:solidFill>
            </a:endParaRPr>
          </a:p>
        </p:txBody>
      </p:sp>
      <p:sp>
        <p:nvSpPr>
          <p:cNvPr id="86" name="Google Shape;86;p13"/>
          <p:cNvSpPr txBox="1"/>
          <p:nvPr/>
        </p:nvSpPr>
        <p:spPr>
          <a:xfrm>
            <a:off x="6745224" y="3922776"/>
            <a:ext cx="4858512" cy="2276856"/>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lnSpc>
                <a:spcPct val="90000"/>
              </a:lnSpc>
              <a:spcBef>
                <a:spcPts val="0"/>
              </a:spcBef>
              <a:spcAft>
                <a:spcPts val="0"/>
              </a:spcAft>
              <a:buClr>
                <a:schemeClr val="dk1"/>
              </a:buClr>
              <a:buSzPct val="100000"/>
              <a:buFont typeface="Arial"/>
              <a:buNone/>
            </a:pPr>
            <a:r>
              <a:rPr b="1" i="0" lang="en-US" sz="4000" u="none" cap="none" strike="noStrike">
                <a:solidFill>
                  <a:schemeClr val="dk1"/>
                </a:solidFill>
              </a:rPr>
              <a:t>Team members:</a:t>
            </a:r>
            <a:endParaRPr/>
          </a:p>
          <a:p>
            <a:pPr indent="-228600" lvl="0" marL="228600" marR="0" rtl="0" algn="l">
              <a:lnSpc>
                <a:spcPct val="90000"/>
              </a:lnSpc>
              <a:spcBef>
                <a:spcPts val="1000"/>
              </a:spcBef>
              <a:spcAft>
                <a:spcPts val="0"/>
              </a:spcAft>
              <a:buClr>
                <a:schemeClr val="dk1"/>
              </a:buClr>
              <a:buSzPct val="100000"/>
              <a:buChar char="•"/>
            </a:pPr>
            <a:r>
              <a:rPr i="0" lang="en-US" sz="4000" u="none" cap="none" strike="noStrike">
                <a:solidFill>
                  <a:schemeClr val="dk1"/>
                </a:solidFill>
              </a:rPr>
              <a:t>Harinee Kannan</a:t>
            </a:r>
            <a:endParaRPr i="0" sz="4000" u="none" cap="none" strike="noStrike">
              <a:solidFill>
                <a:schemeClr val="dk1"/>
              </a:solidFill>
            </a:endParaRPr>
          </a:p>
          <a:p>
            <a:pPr indent="-228600" lvl="0" marL="228600" marR="0" rtl="0" algn="l">
              <a:lnSpc>
                <a:spcPct val="90000"/>
              </a:lnSpc>
              <a:spcBef>
                <a:spcPts val="1000"/>
              </a:spcBef>
              <a:spcAft>
                <a:spcPts val="0"/>
              </a:spcAft>
              <a:buClr>
                <a:schemeClr val="dk1"/>
              </a:buClr>
              <a:buSzPct val="100000"/>
              <a:buChar char="•"/>
            </a:pPr>
            <a:r>
              <a:rPr i="0" lang="en-US" sz="4000" u="none" cap="none" strike="noStrike">
                <a:solidFill>
                  <a:schemeClr val="dk1"/>
                </a:solidFill>
              </a:rPr>
              <a:t>Karthick Subramanian</a:t>
            </a:r>
            <a:endParaRPr/>
          </a:p>
          <a:p>
            <a:pPr indent="-228600" lvl="0" marL="228600" marR="0" rtl="0" algn="l">
              <a:lnSpc>
                <a:spcPct val="90000"/>
              </a:lnSpc>
              <a:spcBef>
                <a:spcPts val="1000"/>
              </a:spcBef>
              <a:spcAft>
                <a:spcPts val="0"/>
              </a:spcAft>
              <a:buClr>
                <a:schemeClr val="dk1"/>
              </a:buClr>
              <a:buSzPct val="100000"/>
              <a:buChar char="•"/>
            </a:pPr>
            <a:r>
              <a:rPr i="0" lang="en-US" sz="4000" u="none" cap="none" strike="noStrike">
                <a:solidFill>
                  <a:schemeClr val="dk1"/>
                </a:solidFill>
              </a:rPr>
              <a:t>Praveen Paidi</a:t>
            </a:r>
            <a:endParaRPr/>
          </a:p>
          <a:p>
            <a:pPr indent="-228600" lvl="0" marL="228600" marR="0" rtl="0" algn="l">
              <a:lnSpc>
                <a:spcPct val="90000"/>
              </a:lnSpc>
              <a:spcBef>
                <a:spcPts val="1000"/>
              </a:spcBef>
              <a:spcAft>
                <a:spcPts val="0"/>
              </a:spcAft>
              <a:buClr>
                <a:schemeClr val="dk1"/>
              </a:buClr>
              <a:buSzPct val="100000"/>
              <a:buChar char="•"/>
            </a:pPr>
            <a:r>
              <a:rPr i="0" lang="en-US" sz="4000" u="none" cap="none" strike="noStrike">
                <a:solidFill>
                  <a:schemeClr val="dk1"/>
                </a:solidFill>
              </a:rPr>
              <a:t>Sr</a:t>
            </a:r>
            <a:r>
              <a:rPr lang="en-US" sz="4000">
                <a:solidFill>
                  <a:schemeClr val="dk1"/>
                </a:solidFill>
              </a:rPr>
              <a:t>iram Chandrasekaran </a:t>
            </a:r>
            <a:endParaRPr i="0" sz="4000" u="none" cap="none" strike="noStrike">
              <a:solidFill>
                <a:schemeClr val="dk1"/>
              </a:solidFill>
            </a:endParaRPr>
          </a:p>
        </p:txBody>
      </p:sp>
      <p:sp>
        <p:nvSpPr>
          <p:cNvPr id="87" name="Google Shape;87;p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nvSpPr>
        <p:spPr>
          <a:xfrm>
            <a:off x="472450" y="4283000"/>
            <a:ext cx="3551100" cy="503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t/>
            </a:r>
            <a:endParaRPr/>
          </a:p>
        </p:txBody>
      </p:sp>
      <p:sp>
        <p:nvSpPr>
          <p:cNvPr id="219" name="Google Shape;219;p22"/>
          <p:cNvSpPr txBox="1"/>
          <p:nvPr/>
        </p:nvSpPr>
        <p:spPr>
          <a:xfrm>
            <a:off x="472450" y="166900"/>
            <a:ext cx="103032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000">
                <a:solidFill>
                  <a:schemeClr val="dk1"/>
                </a:solidFill>
              </a:rPr>
              <a:t>Future Scope of the project</a:t>
            </a:r>
            <a:endParaRPr sz="3000"/>
          </a:p>
        </p:txBody>
      </p:sp>
      <p:sp>
        <p:nvSpPr>
          <p:cNvPr id="220" name="Google Shape;220;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1" name="Google Shape;221;p22"/>
          <p:cNvSpPr txBox="1"/>
          <p:nvPr>
            <p:ph idx="12" type="sldNum"/>
          </p:nvPr>
        </p:nvSpPr>
        <p:spPr>
          <a:xfrm>
            <a:off x="0" y="64325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solidFill>
                  <a:schemeClr val="dk1"/>
                </a:solidFill>
              </a:rPr>
              <a:t>HARINEE KANNAN</a:t>
            </a:r>
            <a:endParaRPr>
              <a:solidFill>
                <a:schemeClr val="dk1"/>
              </a:solidFill>
            </a:endParaRPr>
          </a:p>
        </p:txBody>
      </p:sp>
      <p:sp>
        <p:nvSpPr>
          <p:cNvPr id="222" name="Google Shape;222;p22"/>
          <p:cNvSpPr txBox="1"/>
          <p:nvPr/>
        </p:nvSpPr>
        <p:spPr>
          <a:xfrm>
            <a:off x="669850" y="1049725"/>
            <a:ext cx="10105800" cy="2308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Char char="●"/>
            </a:pPr>
            <a:r>
              <a:rPr lang="en-US" sz="2300"/>
              <a:t>The Project will become a major part of the </a:t>
            </a:r>
            <a:r>
              <a:rPr lang="en-US" sz="2300"/>
              <a:t>interactive</a:t>
            </a:r>
            <a:r>
              <a:rPr lang="en-US" sz="2300"/>
              <a:t> online learning ecosystem.</a:t>
            </a:r>
            <a:endParaRPr sz="2400">
              <a:solidFill>
                <a:srgbClr val="3C4043"/>
              </a:solidFill>
            </a:endParaRPr>
          </a:p>
          <a:p>
            <a:pPr indent="-374650" lvl="0" marL="457200" rtl="0" algn="l">
              <a:spcBef>
                <a:spcPts val="0"/>
              </a:spcBef>
              <a:spcAft>
                <a:spcPts val="0"/>
              </a:spcAft>
              <a:buSzPts val="2300"/>
              <a:buChar char="●"/>
            </a:pPr>
            <a:r>
              <a:rPr lang="en-US" sz="2300"/>
              <a:t>The project will </a:t>
            </a:r>
            <a:r>
              <a:rPr lang="en-US" sz="2300"/>
              <a:t>be highly used</a:t>
            </a:r>
            <a:r>
              <a:rPr lang="en-US" sz="2300"/>
              <a:t> for </a:t>
            </a:r>
            <a:r>
              <a:rPr lang="en-US" sz="2300"/>
              <a:t>intelligent</a:t>
            </a:r>
            <a:r>
              <a:rPr lang="en-US" sz="2300"/>
              <a:t> tutoring practices.</a:t>
            </a:r>
            <a:endParaRPr sz="2300"/>
          </a:p>
          <a:p>
            <a:pPr indent="-374650" lvl="0" marL="457200" rtl="0" algn="l">
              <a:spcBef>
                <a:spcPts val="0"/>
              </a:spcBef>
              <a:spcAft>
                <a:spcPts val="0"/>
              </a:spcAft>
              <a:buSzPts val="2300"/>
              <a:buChar char="●"/>
            </a:pPr>
            <a:r>
              <a:rPr lang="en-US" sz="2300">
                <a:solidFill>
                  <a:schemeClr val="dk1"/>
                </a:solidFill>
              </a:rPr>
              <a:t>The team will be attempting to improve the accuracy to attempt the Kaggle competition. Currently the best F1 score is 0.753 in the Kaggle competition and we currently stand at 0.687 F1 score.</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838200" y="2051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6900"/>
              <a:t>Thank You!  :)</a:t>
            </a:r>
            <a:endParaRPr sz="6900"/>
          </a:p>
          <a:p>
            <a:pPr indent="0" lvl="0" marL="0" rtl="0" algn="ctr">
              <a:spcBef>
                <a:spcPts val="0"/>
              </a:spcBef>
              <a:spcAft>
                <a:spcPts val="0"/>
              </a:spcAft>
              <a:buNone/>
            </a:pPr>
            <a:r>
              <a:rPr lang="en-US" sz="6900"/>
              <a:t>Any questions?</a:t>
            </a:r>
            <a:endParaRPr sz="6900"/>
          </a:p>
        </p:txBody>
      </p:sp>
      <p:sp>
        <p:nvSpPr>
          <p:cNvPr id="228" name="Google Shape;228;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72450" y="252275"/>
            <a:ext cx="3186000" cy="68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000">
                <a:latin typeface="Arial"/>
                <a:ea typeface="Arial"/>
                <a:cs typeface="Arial"/>
                <a:sym typeface="Arial"/>
              </a:rPr>
              <a:t>Introduction</a:t>
            </a:r>
            <a:endParaRPr sz="3000">
              <a:latin typeface="Arial"/>
              <a:ea typeface="Arial"/>
              <a:cs typeface="Arial"/>
              <a:sym typeface="Arial"/>
            </a:endParaRPr>
          </a:p>
        </p:txBody>
      </p:sp>
      <p:sp>
        <p:nvSpPr>
          <p:cNvPr id="93" name="Google Shape;93;p14"/>
          <p:cNvSpPr txBox="1"/>
          <p:nvPr>
            <p:ph idx="1" type="body"/>
          </p:nvPr>
        </p:nvSpPr>
        <p:spPr>
          <a:xfrm>
            <a:off x="472450" y="1151225"/>
            <a:ext cx="10783800" cy="3283500"/>
          </a:xfrm>
          <a:prstGeom prst="rect">
            <a:avLst/>
          </a:prstGeom>
          <a:noFill/>
          <a:ln>
            <a:noFill/>
          </a:ln>
        </p:spPr>
        <p:txBody>
          <a:bodyPr anchorCtr="0" anchor="t" bIns="45700" lIns="91425" spcFirstLastPara="1" rIns="91425" wrap="square" tIns="45700">
            <a:noAutofit/>
          </a:bodyPr>
          <a:lstStyle/>
          <a:p>
            <a:pPr indent="-225266" lvl="0" marL="228600" marR="0" rtl="0" algn="l">
              <a:lnSpc>
                <a:spcPct val="80000"/>
              </a:lnSpc>
              <a:spcBef>
                <a:spcPts val="1000"/>
              </a:spcBef>
              <a:spcAft>
                <a:spcPts val="0"/>
              </a:spcAft>
              <a:buSzPts val="2328"/>
              <a:buChar char="•"/>
            </a:pPr>
            <a:r>
              <a:rPr lang="en-US" sz="2327">
                <a:latin typeface="Arial"/>
                <a:ea typeface="Arial"/>
                <a:cs typeface="Arial"/>
                <a:sym typeface="Arial"/>
              </a:rPr>
              <a:t>The goal of this project is to predict student performance during game-based learning in real-time. </a:t>
            </a:r>
            <a:endParaRPr sz="2327">
              <a:latin typeface="Arial"/>
              <a:ea typeface="Arial"/>
              <a:cs typeface="Arial"/>
              <a:sym typeface="Arial"/>
            </a:endParaRPr>
          </a:p>
          <a:p>
            <a:pPr indent="-225266" lvl="0" marL="228600" marR="0" rtl="0" algn="l">
              <a:lnSpc>
                <a:spcPct val="80000"/>
              </a:lnSpc>
              <a:spcBef>
                <a:spcPts val="1000"/>
              </a:spcBef>
              <a:spcAft>
                <a:spcPts val="0"/>
              </a:spcAft>
              <a:buSzPts val="2328"/>
              <a:buChar char="•"/>
            </a:pPr>
            <a:r>
              <a:rPr lang="en-US" sz="2327">
                <a:latin typeface="Arial"/>
                <a:ea typeface="Arial"/>
                <a:cs typeface="Arial"/>
                <a:sym typeface="Arial"/>
              </a:rPr>
              <a:t>Data being </a:t>
            </a:r>
            <a:r>
              <a:rPr lang="en-US" sz="2327">
                <a:latin typeface="Arial"/>
                <a:ea typeface="Arial"/>
                <a:cs typeface="Arial"/>
                <a:sym typeface="Arial"/>
              </a:rPr>
              <a:t>collected while student answering questions in online game.</a:t>
            </a:r>
            <a:endParaRPr sz="2327">
              <a:latin typeface="Arial"/>
              <a:ea typeface="Arial"/>
              <a:cs typeface="Arial"/>
              <a:sym typeface="Arial"/>
            </a:endParaRPr>
          </a:p>
          <a:p>
            <a:pPr indent="-225266" lvl="0" marL="228600" rtl="0" algn="l">
              <a:lnSpc>
                <a:spcPct val="80000"/>
              </a:lnSpc>
              <a:spcBef>
                <a:spcPts val="1000"/>
              </a:spcBef>
              <a:spcAft>
                <a:spcPts val="0"/>
              </a:spcAft>
              <a:buClr>
                <a:schemeClr val="dk1"/>
              </a:buClr>
              <a:buSzPts val="2328"/>
              <a:buChar char="•"/>
            </a:pPr>
            <a:r>
              <a:rPr lang="en-US" sz="2327">
                <a:latin typeface="Arial"/>
                <a:ea typeface="Arial"/>
                <a:cs typeface="Arial"/>
                <a:sym typeface="Arial"/>
              </a:rPr>
              <a:t>Each session has 18 questions to answer.</a:t>
            </a:r>
            <a:endParaRPr sz="2327">
              <a:latin typeface="Arial"/>
              <a:ea typeface="Arial"/>
              <a:cs typeface="Arial"/>
              <a:sym typeface="Arial"/>
            </a:endParaRPr>
          </a:p>
          <a:p>
            <a:pPr indent="-225266" lvl="0" marL="228600" rtl="0" algn="l">
              <a:lnSpc>
                <a:spcPct val="80000"/>
              </a:lnSpc>
              <a:spcBef>
                <a:spcPts val="1000"/>
              </a:spcBef>
              <a:spcAft>
                <a:spcPts val="0"/>
              </a:spcAft>
              <a:buClr>
                <a:schemeClr val="dk1"/>
              </a:buClr>
              <a:buSzPts val="2328"/>
              <a:buChar char="•"/>
            </a:pPr>
            <a:r>
              <a:rPr lang="en-US" sz="2327">
                <a:latin typeface="Arial"/>
                <a:ea typeface="Arial"/>
                <a:cs typeface="Arial"/>
                <a:sym typeface="Arial"/>
              </a:rPr>
              <a:t>There are 22 levels  of questions and three level_segments</a:t>
            </a:r>
            <a:r>
              <a:rPr i="0" lang="en-US" sz="2327">
                <a:solidFill>
                  <a:srgbClr val="3C4043"/>
                </a:solidFill>
                <a:latin typeface="Arial"/>
                <a:ea typeface="Arial"/>
                <a:cs typeface="Arial"/>
                <a:sym typeface="Arial"/>
              </a:rPr>
              <a:t>(</a:t>
            </a:r>
            <a:r>
              <a:rPr lang="en-US" sz="2327">
                <a:solidFill>
                  <a:srgbClr val="3C4043"/>
                </a:solidFill>
                <a:latin typeface="Arial"/>
                <a:ea typeface="Arial"/>
                <a:cs typeface="Arial"/>
                <a:sym typeface="Arial"/>
              </a:rPr>
              <a:t>0-</a:t>
            </a:r>
            <a:r>
              <a:rPr i="0" lang="en-US" sz="2327">
                <a:solidFill>
                  <a:srgbClr val="3C4043"/>
                </a:solidFill>
                <a:latin typeface="Arial"/>
                <a:ea typeface="Arial"/>
                <a:cs typeface="Arial"/>
                <a:sym typeface="Arial"/>
              </a:rPr>
              <a:t>4, </a:t>
            </a:r>
            <a:r>
              <a:rPr lang="en-US" sz="2327">
                <a:solidFill>
                  <a:srgbClr val="3C4043"/>
                </a:solidFill>
                <a:latin typeface="Arial"/>
                <a:ea typeface="Arial"/>
                <a:cs typeface="Arial"/>
                <a:sym typeface="Arial"/>
              </a:rPr>
              <a:t>5-</a:t>
            </a:r>
            <a:r>
              <a:rPr i="0" lang="en-US" sz="2327">
                <a:solidFill>
                  <a:srgbClr val="3C4043"/>
                </a:solidFill>
                <a:latin typeface="Arial"/>
                <a:ea typeface="Arial"/>
                <a:cs typeface="Arial"/>
                <a:sym typeface="Arial"/>
              </a:rPr>
              <a:t>12, and </a:t>
            </a:r>
            <a:r>
              <a:rPr lang="en-US" sz="2327">
                <a:solidFill>
                  <a:srgbClr val="3C4043"/>
                </a:solidFill>
                <a:latin typeface="Arial"/>
                <a:ea typeface="Arial"/>
                <a:cs typeface="Arial"/>
                <a:sym typeface="Arial"/>
              </a:rPr>
              <a:t>13-</a:t>
            </a:r>
            <a:r>
              <a:rPr i="0" lang="en-US" sz="2327">
                <a:solidFill>
                  <a:srgbClr val="3C4043"/>
                </a:solidFill>
                <a:latin typeface="Arial"/>
                <a:ea typeface="Arial"/>
                <a:cs typeface="Arial"/>
                <a:sym typeface="Arial"/>
              </a:rPr>
              <a:t>22) </a:t>
            </a:r>
            <a:r>
              <a:rPr lang="en-US" sz="2327">
                <a:latin typeface="Arial"/>
                <a:ea typeface="Arial"/>
                <a:cs typeface="Arial"/>
                <a:sym typeface="Arial"/>
              </a:rPr>
              <a:t>where user can access previous answered questions.</a:t>
            </a:r>
            <a:endParaRPr sz="2327">
              <a:latin typeface="Arial"/>
              <a:ea typeface="Arial"/>
              <a:cs typeface="Arial"/>
              <a:sym typeface="Arial"/>
            </a:endParaRPr>
          </a:p>
          <a:p>
            <a:pPr indent="-225266" lvl="0" marL="228600" rtl="0" algn="l">
              <a:lnSpc>
                <a:spcPct val="80000"/>
              </a:lnSpc>
              <a:spcBef>
                <a:spcPts val="1000"/>
              </a:spcBef>
              <a:spcAft>
                <a:spcPts val="0"/>
              </a:spcAft>
              <a:buClr>
                <a:schemeClr val="dk1"/>
              </a:buClr>
              <a:buSzPts val="2328"/>
              <a:buChar char="•"/>
            </a:pPr>
            <a:r>
              <a:rPr lang="en-US" sz="2327">
                <a:latin typeface="Arial"/>
                <a:ea typeface="Arial"/>
                <a:cs typeface="Arial"/>
                <a:sym typeface="Arial"/>
              </a:rPr>
              <a:t>Data is provided for all 22 level of questions in each session with different activities being noted down.</a:t>
            </a:r>
            <a:endParaRPr sz="2327">
              <a:latin typeface="Arial"/>
              <a:ea typeface="Arial"/>
              <a:cs typeface="Arial"/>
              <a:sym typeface="Arial"/>
            </a:endParaRPr>
          </a:p>
          <a:p>
            <a:pPr indent="0" lvl="0" marL="0" rtl="0" algn="l">
              <a:lnSpc>
                <a:spcPct val="80000"/>
              </a:lnSpc>
              <a:spcBef>
                <a:spcPts val="1000"/>
              </a:spcBef>
              <a:spcAft>
                <a:spcPts val="0"/>
              </a:spcAft>
              <a:buClr>
                <a:schemeClr val="dk1"/>
              </a:buClr>
              <a:buSzPts val="2202"/>
              <a:buNone/>
            </a:pPr>
            <a:r>
              <a:rPr lang="en-US" sz="2327">
                <a:latin typeface="Arial"/>
                <a:ea typeface="Arial"/>
                <a:cs typeface="Arial"/>
                <a:sym typeface="Arial"/>
              </a:rPr>
              <a:t> </a:t>
            </a:r>
            <a:endParaRPr sz="2327">
              <a:latin typeface="Arial"/>
              <a:ea typeface="Arial"/>
              <a:cs typeface="Arial"/>
              <a:sym typeface="Arial"/>
            </a:endParaRPr>
          </a:p>
        </p:txBody>
      </p:sp>
      <p:sp>
        <p:nvSpPr>
          <p:cNvPr id="94" name="Google Shape;94;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95" name="Google Shape;95;p14"/>
          <p:cNvSpPr txBox="1"/>
          <p:nvPr>
            <p:ph idx="12" type="sldNum"/>
          </p:nvPr>
        </p:nvSpPr>
        <p:spPr>
          <a:xfrm>
            <a:off x="0" y="6522925"/>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HARINEE KANNAN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Chart, histogram&#10;&#10;Description automatically generated" id="100" name="Google Shape;100;p15"/>
          <p:cNvPicPr preferRelativeResize="0"/>
          <p:nvPr/>
        </p:nvPicPr>
        <p:blipFill rotWithShape="1">
          <a:blip r:embed="rId3">
            <a:alphaModFix/>
          </a:blip>
          <a:srcRect b="0" l="0" r="0" t="0"/>
          <a:stretch/>
        </p:blipFill>
        <p:spPr>
          <a:xfrm>
            <a:off x="6256695" y="2184196"/>
            <a:ext cx="6026461" cy="4172164"/>
          </a:xfrm>
          <a:prstGeom prst="rect">
            <a:avLst/>
          </a:prstGeom>
          <a:noFill/>
          <a:ln>
            <a:noFill/>
          </a:ln>
        </p:spPr>
      </p:pic>
      <p:pic>
        <p:nvPicPr>
          <p:cNvPr id="101" name="Google Shape;101;p15"/>
          <p:cNvPicPr preferRelativeResize="0"/>
          <p:nvPr/>
        </p:nvPicPr>
        <p:blipFill rotWithShape="1">
          <a:blip r:embed="rId4">
            <a:alphaModFix/>
          </a:blip>
          <a:srcRect b="0" l="0" r="0" t="2524"/>
          <a:stretch/>
        </p:blipFill>
        <p:spPr>
          <a:xfrm>
            <a:off x="160475" y="649225"/>
            <a:ext cx="5727001" cy="4393100"/>
          </a:xfrm>
          <a:prstGeom prst="rect">
            <a:avLst/>
          </a:prstGeom>
          <a:noFill/>
          <a:ln>
            <a:noFill/>
          </a:ln>
        </p:spPr>
      </p:pic>
      <p:sp>
        <p:nvSpPr>
          <p:cNvPr id="102" name="Google Shape;102;p15"/>
          <p:cNvSpPr txBox="1"/>
          <p:nvPr/>
        </p:nvSpPr>
        <p:spPr>
          <a:xfrm>
            <a:off x="150" y="0"/>
            <a:ext cx="121920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chemeClr val="dk1"/>
                </a:solidFill>
              </a:rPr>
              <a:t>D</a:t>
            </a:r>
            <a:r>
              <a:rPr b="1" lang="en-US" sz="3000">
                <a:solidFill>
                  <a:schemeClr val="dk1"/>
                </a:solidFill>
              </a:rPr>
              <a:t>ataset</a:t>
            </a:r>
            <a:r>
              <a:rPr b="1" i="0" lang="en-US" sz="3000" u="none" cap="none" strike="noStrike">
                <a:solidFill>
                  <a:schemeClr val="dk1"/>
                </a:solidFill>
              </a:rPr>
              <a:t> </a:t>
            </a:r>
            <a:r>
              <a:rPr b="1" lang="en-US" sz="3000">
                <a:solidFill>
                  <a:schemeClr val="dk1"/>
                </a:solidFill>
              </a:rPr>
              <a:t>Analysis</a:t>
            </a:r>
            <a:endParaRPr sz="3000"/>
          </a:p>
        </p:txBody>
      </p:sp>
      <p:sp>
        <p:nvSpPr>
          <p:cNvPr id="103" name="Google Shape;103;p15"/>
          <p:cNvSpPr txBox="1"/>
          <p:nvPr/>
        </p:nvSpPr>
        <p:spPr>
          <a:xfrm>
            <a:off x="160475" y="4755550"/>
            <a:ext cx="6499200" cy="1477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b="1" lang="en-US" sz="2000">
                <a:solidFill>
                  <a:schemeClr val="dk1"/>
                </a:solidFill>
              </a:rPr>
              <a:t>Sparse data:</a:t>
            </a:r>
            <a:endParaRPr b="1" sz="2000">
              <a:solidFill>
                <a:schemeClr val="dk1"/>
              </a:solidFill>
            </a:endParaRPr>
          </a:p>
          <a:p>
            <a:pPr indent="-355600" lvl="0" marL="457200" rtl="0" algn="l">
              <a:lnSpc>
                <a:spcPct val="90000"/>
              </a:lnSpc>
              <a:spcBef>
                <a:spcPts val="0"/>
              </a:spcBef>
              <a:spcAft>
                <a:spcPts val="0"/>
              </a:spcAft>
              <a:buClr>
                <a:schemeClr val="dk1"/>
              </a:buClr>
              <a:buSzPts val="2000"/>
              <a:buChar char="•"/>
            </a:pPr>
            <a:r>
              <a:rPr lang="en-US" sz="2000">
                <a:solidFill>
                  <a:schemeClr val="dk1"/>
                </a:solidFill>
              </a:rPr>
              <a:t>Hover time </a:t>
            </a:r>
            <a:r>
              <a:rPr lang="en-US" sz="2000"/>
              <a:t>:   </a:t>
            </a:r>
            <a:r>
              <a:rPr lang="en-US" sz="2000">
                <a:solidFill>
                  <a:schemeClr val="dk1"/>
                </a:solidFill>
              </a:rPr>
              <a:t>limited data in data columns and 0.2 % of instances   </a:t>
            </a:r>
            <a:endParaRPr sz="2000">
              <a:solidFill>
                <a:schemeClr val="dk1"/>
              </a:solidFill>
            </a:endParaRPr>
          </a:p>
          <a:p>
            <a:pPr indent="-355600" lvl="0" marL="457200" rtl="0" algn="l">
              <a:lnSpc>
                <a:spcPct val="90000"/>
              </a:lnSpc>
              <a:spcBef>
                <a:spcPts val="0"/>
              </a:spcBef>
              <a:spcAft>
                <a:spcPts val="0"/>
              </a:spcAft>
              <a:buClr>
                <a:schemeClr val="dk1"/>
              </a:buClr>
              <a:buSzPts val="2000"/>
              <a:buChar char="•"/>
            </a:pPr>
            <a:r>
              <a:rPr lang="en-US" sz="2000">
                <a:solidFill>
                  <a:srgbClr val="3C4043"/>
                </a:solidFill>
              </a:rPr>
              <a:t>Page: The page number of the event and 0.1% of the instance</a:t>
            </a:r>
            <a:endParaRPr sz="2000">
              <a:solidFill>
                <a:schemeClr val="dk1"/>
              </a:solidFill>
            </a:endParaRPr>
          </a:p>
        </p:txBody>
      </p:sp>
      <p:sp>
        <p:nvSpPr>
          <p:cNvPr id="104" name="Google Shape;104;p15"/>
          <p:cNvSpPr txBox="1"/>
          <p:nvPr/>
        </p:nvSpPr>
        <p:spPr>
          <a:xfrm>
            <a:off x="315725" y="273376"/>
            <a:ext cx="4470600" cy="75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rgbClr val="3C4043"/>
                </a:solidFill>
              </a:rPr>
              <a:t>Correlation Matrix</a:t>
            </a:r>
            <a:endParaRPr sz="900"/>
          </a:p>
          <a:p>
            <a:pPr indent="0" lvl="0" marL="0" marR="0" rtl="0" algn="l">
              <a:spcBef>
                <a:spcPts val="0"/>
              </a:spcBef>
              <a:spcAft>
                <a:spcPts val="0"/>
              </a:spcAft>
              <a:buNone/>
            </a:pPr>
            <a:r>
              <a:t/>
            </a:r>
            <a:endParaRPr b="1" sz="2400">
              <a:solidFill>
                <a:schemeClr val="dk1"/>
              </a:solidFill>
            </a:endParaRPr>
          </a:p>
        </p:txBody>
      </p:sp>
      <p:sp>
        <p:nvSpPr>
          <p:cNvPr id="105" name="Google Shape;105;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06" name="Google Shape;106;p15"/>
          <p:cNvSpPr txBox="1"/>
          <p:nvPr>
            <p:ph idx="12" type="sldNum"/>
          </p:nvPr>
        </p:nvSpPr>
        <p:spPr>
          <a:xfrm>
            <a:off x="0" y="649290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HARINEE KANNAN</a:t>
            </a:r>
            <a:endParaRPr>
              <a:solidFill>
                <a:schemeClr val="dk1"/>
              </a:solidFill>
            </a:endParaRPr>
          </a:p>
        </p:txBody>
      </p:sp>
      <p:sp>
        <p:nvSpPr>
          <p:cNvPr id="107" name="Google Shape;107;p15"/>
          <p:cNvSpPr txBox="1"/>
          <p:nvPr/>
        </p:nvSpPr>
        <p:spPr>
          <a:xfrm>
            <a:off x="6256700" y="649225"/>
            <a:ext cx="64320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rPr>
              <a:t>Imbalance</a:t>
            </a:r>
            <a:r>
              <a:rPr b="1" lang="en-US" sz="2000">
                <a:solidFill>
                  <a:schemeClr val="dk1"/>
                </a:solidFill>
              </a:rPr>
              <a:t> Data</a:t>
            </a:r>
            <a:endParaRPr b="1" sz="2000">
              <a:solidFill>
                <a:schemeClr val="dk1"/>
              </a:solidFill>
            </a:endParaRPr>
          </a:p>
          <a:p>
            <a:pPr indent="-298450" lvl="0" marL="285750" marR="0" rtl="0" algn="l">
              <a:spcBef>
                <a:spcPts val="0"/>
              </a:spcBef>
              <a:spcAft>
                <a:spcPts val="0"/>
              </a:spcAft>
              <a:buClr>
                <a:schemeClr val="dk1"/>
              </a:buClr>
              <a:buSzPts val="2000"/>
              <a:buChar char="•"/>
            </a:pPr>
            <a:r>
              <a:rPr lang="en-US" sz="2000">
                <a:solidFill>
                  <a:schemeClr val="dk1"/>
                </a:solidFill>
              </a:rPr>
              <a:t>Number of correct answers: 295752</a:t>
            </a:r>
            <a:endParaRPr sz="2000"/>
          </a:p>
          <a:p>
            <a:pPr indent="-298450" lvl="0" marL="285750" marR="0" rtl="0" algn="l">
              <a:spcBef>
                <a:spcPts val="0"/>
              </a:spcBef>
              <a:spcAft>
                <a:spcPts val="0"/>
              </a:spcAft>
              <a:buClr>
                <a:schemeClr val="dk1"/>
              </a:buClr>
              <a:buSzPts val="2000"/>
              <a:buChar char="•"/>
            </a:pPr>
            <a:r>
              <a:rPr lang="en-US" sz="2000">
                <a:solidFill>
                  <a:schemeClr val="dk1"/>
                </a:solidFill>
              </a:rPr>
              <a:t>Number of incorrect answers: 128364</a:t>
            </a:r>
            <a:endParaRPr sz="2000">
              <a:solidFill>
                <a:schemeClr val="dk1"/>
              </a:solidFill>
            </a:endParaRPr>
          </a:p>
          <a:p>
            <a:pPr indent="-298450" lvl="0" marL="285750" marR="0" rtl="0" algn="l">
              <a:spcBef>
                <a:spcPts val="0"/>
              </a:spcBef>
              <a:spcAft>
                <a:spcPts val="0"/>
              </a:spcAft>
              <a:buClr>
                <a:schemeClr val="dk1"/>
              </a:buClr>
              <a:buSzPts val="2000"/>
              <a:buChar char="•"/>
            </a:pPr>
            <a:r>
              <a:rPr lang="en-US" sz="2000">
                <a:solidFill>
                  <a:schemeClr val="dk1"/>
                </a:solidFill>
              </a:rPr>
              <a:t>Data is bit imbalanced with correct answers being more than 2.5 times than incorrect answers.</a:t>
            </a:r>
            <a:endParaRPr sz="2000">
              <a:solidFill>
                <a:schemeClr val="dk1"/>
              </a:solidFill>
            </a:endParaRPr>
          </a:p>
          <a:p>
            <a:pPr indent="-171450" lvl="0" marL="285750" marR="0" rtl="0" algn="l">
              <a:spcBef>
                <a:spcPts val="0"/>
              </a:spcBef>
              <a:spcAft>
                <a:spcPts val="0"/>
              </a:spcAft>
              <a:buClr>
                <a:schemeClr val="dk1"/>
              </a:buClr>
              <a:buSzPts val="1800"/>
              <a:buFont typeface="Arial"/>
              <a:buNone/>
            </a:pPr>
            <a:r>
              <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6"/>
          <p:cNvPicPr preferRelativeResize="0"/>
          <p:nvPr/>
        </p:nvPicPr>
        <p:blipFill rotWithShape="1">
          <a:blip r:embed="rId3">
            <a:alphaModFix/>
          </a:blip>
          <a:srcRect b="0" l="0" r="0" t="7063"/>
          <a:stretch/>
        </p:blipFill>
        <p:spPr>
          <a:xfrm>
            <a:off x="59650" y="560475"/>
            <a:ext cx="11767900" cy="6373724"/>
          </a:xfrm>
          <a:prstGeom prst="rect">
            <a:avLst/>
          </a:prstGeom>
          <a:noFill/>
          <a:ln>
            <a:noFill/>
          </a:ln>
        </p:spPr>
      </p:pic>
      <p:sp>
        <p:nvSpPr>
          <p:cNvPr id="113" name="Google Shape;113;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4" name="Google Shape;114;p16"/>
          <p:cNvSpPr txBox="1"/>
          <p:nvPr>
            <p:ph idx="12" type="sldNum"/>
          </p:nvPr>
        </p:nvSpPr>
        <p:spPr>
          <a:xfrm>
            <a:off x="0" y="649290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KARTHICK SUBRAMANIAN</a:t>
            </a:r>
            <a:endParaRPr>
              <a:solidFill>
                <a:schemeClr val="dk1"/>
              </a:solidFill>
            </a:endParaRPr>
          </a:p>
        </p:txBody>
      </p:sp>
      <p:sp>
        <p:nvSpPr>
          <p:cNvPr id="115" name="Google Shape;115;p16"/>
          <p:cNvSpPr txBox="1"/>
          <p:nvPr/>
        </p:nvSpPr>
        <p:spPr>
          <a:xfrm>
            <a:off x="0" y="0"/>
            <a:ext cx="12192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t>Data Pre-Processing</a:t>
            </a:r>
            <a:endParaRPr b="1"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nvSpPr>
        <p:spPr>
          <a:xfrm>
            <a:off x="6" y="0"/>
            <a:ext cx="121920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chemeClr val="dk1"/>
                </a:solidFill>
              </a:rPr>
              <a:t>Algorithm Selection</a:t>
            </a:r>
            <a:endParaRPr sz="3000"/>
          </a:p>
        </p:txBody>
      </p:sp>
      <p:grpSp>
        <p:nvGrpSpPr>
          <p:cNvPr id="121" name="Google Shape;121;p17"/>
          <p:cNvGrpSpPr/>
          <p:nvPr/>
        </p:nvGrpSpPr>
        <p:grpSpPr>
          <a:xfrm>
            <a:off x="698034" y="818127"/>
            <a:ext cx="4566000" cy="438900"/>
            <a:chOff x="469434" y="437127"/>
            <a:chExt cx="4566000" cy="438900"/>
          </a:xfrm>
        </p:grpSpPr>
        <p:sp>
          <p:nvSpPr>
            <p:cNvPr id="122" name="Google Shape;122;p17"/>
            <p:cNvSpPr/>
            <p:nvPr/>
          </p:nvSpPr>
          <p:spPr>
            <a:xfrm>
              <a:off x="597534" y="437127"/>
              <a:ext cx="4309800" cy="438900"/>
            </a:xfrm>
            <a:prstGeom prst="rect">
              <a:avLst/>
            </a:prstGeom>
            <a:solidFill>
              <a:srgbClr val="C4E0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a:solidFill>
                  <a:schemeClr val="lt1"/>
                </a:solidFill>
              </a:endParaRPr>
            </a:p>
          </p:txBody>
        </p:sp>
        <p:sp>
          <p:nvSpPr>
            <p:cNvPr id="123" name="Google Shape;123;p17"/>
            <p:cNvSpPr txBox="1"/>
            <p:nvPr/>
          </p:nvSpPr>
          <p:spPr>
            <a:xfrm>
              <a:off x="469434" y="502677"/>
              <a:ext cx="4566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CONSTRUCTION OF CLASSIFICATION MODEL </a:t>
              </a:r>
              <a:endParaRPr b="1" sz="1000"/>
            </a:p>
          </p:txBody>
        </p:sp>
      </p:grpSp>
      <p:sp>
        <p:nvSpPr>
          <p:cNvPr id="124" name="Google Shape;124;p17"/>
          <p:cNvSpPr txBox="1"/>
          <p:nvPr/>
        </p:nvSpPr>
        <p:spPr>
          <a:xfrm>
            <a:off x="5010133" y="1900158"/>
            <a:ext cx="13806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500">
                <a:solidFill>
                  <a:schemeClr val="dk1"/>
                </a:solidFill>
              </a:rPr>
              <a:t>OPTIMUM THRESHOLD</a:t>
            </a:r>
            <a:endParaRPr b="1" sz="1500"/>
          </a:p>
        </p:txBody>
      </p:sp>
      <p:grpSp>
        <p:nvGrpSpPr>
          <p:cNvPr id="125" name="Google Shape;125;p17"/>
          <p:cNvGrpSpPr/>
          <p:nvPr/>
        </p:nvGrpSpPr>
        <p:grpSpPr>
          <a:xfrm>
            <a:off x="7380625" y="1737258"/>
            <a:ext cx="2671800" cy="972300"/>
            <a:chOff x="7152025" y="1356258"/>
            <a:chExt cx="2671800" cy="972300"/>
          </a:xfrm>
        </p:grpSpPr>
        <p:sp>
          <p:nvSpPr>
            <p:cNvPr id="126" name="Google Shape;126;p17"/>
            <p:cNvSpPr/>
            <p:nvPr/>
          </p:nvSpPr>
          <p:spPr>
            <a:xfrm>
              <a:off x="7152025" y="1356258"/>
              <a:ext cx="2671800" cy="97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grpSp>
          <p:nvGrpSpPr>
            <p:cNvPr id="127" name="Google Shape;127;p17"/>
            <p:cNvGrpSpPr/>
            <p:nvPr/>
          </p:nvGrpSpPr>
          <p:grpSpPr>
            <a:xfrm>
              <a:off x="7370072" y="1484833"/>
              <a:ext cx="2235707" cy="715150"/>
              <a:chOff x="6669026" y="1838992"/>
              <a:chExt cx="2235707" cy="715150"/>
            </a:xfrm>
          </p:grpSpPr>
          <p:sp>
            <p:nvSpPr>
              <p:cNvPr id="128" name="Google Shape;128;p17"/>
              <p:cNvSpPr txBox="1"/>
              <p:nvPr/>
            </p:nvSpPr>
            <p:spPr>
              <a:xfrm>
                <a:off x="6669026" y="1838992"/>
                <a:ext cx="2209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TRAINING F1 SCORE</a:t>
                </a:r>
                <a:endParaRPr b="1" sz="1000"/>
              </a:p>
            </p:txBody>
          </p:sp>
          <p:sp>
            <p:nvSpPr>
              <p:cNvPr id="129" name="Google Shape;129;p17"/>
              <p:cNvSpPr txBox="1"/>
              <p:nvPr/>
            </p:nvSpPr>
            <p:spPr>
              <a:xfrm>
                <a:off x="6694933" y="2246342"/>
                <a:ext cx="2209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TESTING ACCURACY</a:t>
                </a:r>
                <a:endParaRPr b="1" sz="1000"/>
              </a:p>
            </p:txBody>
          </p:sp>
        </p:grpSp>
      </p:grpSp>
      <p:grpSp>
        <p:nvGrpSpPr>
          <p:cNvPr id="130" name="Google Shape;130;p17"/>
          <p:cNvGrpSpPr/>
          <p:nvPr/>
        </p:nvGrpSpPr>
        <p:grpSpPr>
          <a:xfrm>
            <a:off x="7267958" y="894327"/>
            <a:ext cx="2921400" cy="438900"/>
            <a:chOff x="7039358" y="513327"/>
            <a:chExt cx="2921400" cy="438900"/>
          </a:xfrm>
        </p:grpSpPr>
        <p:sp>
          <p:nvSpPr>
            <p:cNvPr id="131" name="Google Shape;131;p17"/>
            <p:cNvSpPr/>
            <p:nvPr/>
          </p:nvSpPr>
          <p:spPr>
            <a:xfrm>
              <a:off x="7039358" y="513327"/>
              <a:ext cx="2921400" cy="438900"/>
            </a:xfrm>
            <a:prstGeom prst="rect">
              <a:avLst/>
            </a:prstGeom>
            <a:solidFill>
              <a:srgbClr val="C4E0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a:solidFill>
                  <a:schemeClr val="lt1"/>
                </a:solidFill>
              </a:endParaRPr>
            </a:p>
          </p:txBody>
        </p:sp>
        <p:sp>
          <p:nvSpPr>
            <p:cNvPr id="132" name="Google Shape;132;p17"/>
            <p:cNvSpPr txBox="1"/>
            <p:nvPr/>
          </p:nvSpPr>
          <p:spPr>
            <a:xfrm>
              <a:off x="7053158" y="578877"/>
              <a:ext cx="2893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PERFORMANCE EVALUATION </a:t>
              </a:r>
              <a:endParaRPr b="1" sz="1000"/>
            </a:p>
          </p:txBody>
        </p:sp>
      </p:grpSp>
      <p:grpSp>
        <p:nvGrpSpPr>
          <p:cNvPr id="133" name="Google Shape;133;p17"/>
          <p:cNvGrpSpPr/>
          <p:nvPr/>
        </p:nvGrpSpPr>
        <p:grpSpPr>
          <a:xfrm>
            <a:off x="1455951" y="1377750"/>
            <a:ext cx="2501645" cy="1625400"/>
            <a:chOff x="1227351" y="996750"/>
            <a:chExt cx="2501645" cy="1625400"/>
          </a:xfrm>
        </p:grpSpPr>
        <p:sp>
          <p:nvSpPr>
            <p:cNvPr id="134" name="Google Shape;134;p17"/>
            <p:cNvSpPr/>
            <p:nvPr/>
          </p:nvSpPr>
          <p:spPr>
            <a:xfrm>
              <a:off x="1263625" y="996750"/>
              <a:ext cx="2204400" cy="162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grpSp>
          <p:nvGrpSpPr>
            <p:cNvPr id="135" name="Google Shape;135;p17"/>
            <p:cNvGrpSpPr/>
            <p:nvPr/>
          </p:nvGrpSpPr>
          <p:grpSpPr>
            <a:xfrm>
              <a:off x="1227351" y="1029541"/>
              <a:ext cx="2501645" cy="1559818"/>
              <a:chOff x="534080" y="1144603"/>
              <a:chExt cx="2523600" cy="1703416"/>
            </a:xfrm>
          </p:grpSpPr>
          <p:sp>
            <p:nvSpPr>
              <p:cNvPr id="136" name="Google Shape;136;p17"/>
              <p:cNvSpPr txBox="1"/>
              <p:nvPr/>
            </p:nvSpPr>
            <p:spPr>
              <a:xfrm>
                <a:off x="1105579" y="2048253"/>
                <a:ext cx="1380600" cy="33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XG BOOST</a:t>
                </a:r>
                <a:endParaRPr b="1" sz="1000"/>
              </a:p>
            </p:txBody>
          </p:sp>
          <p:sp>
            <p:nvSpPr>
              <p:cNvPr id="137" name="Google Shape;137;p17"/>
              <p:cNvSpPr txBox="1"/>
              <p:nvPr/>
            </p:nvSpPr>
            <p:spPr>
              <a:xfrm>
                <a:off x="534079" y="1144603"/>
                <a:ext cx="2523600" cy="33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LOGISTIC REGRESSION</a:t>
                </a:r>
                <a:endParaRPr b="1" sz="1000"/>
              </a:p>
            </p:txBody>
          </p:sp>
          <p:sp>
            <p:nvSpPr>
              <p:cNvPr id="138" name="Google Shape;138;p17"/>
              <p:cNvSpPr txBox="1"/>
              <p:nvPr/>
            </p:nvSpPr>
            <p:spPr>
              <a:xfrm>
                <a:off x="730579" y="1581961"/>
                <a:ext cx="2130600" cy="33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NEURAL NETWORK</a:t>
                </a:r>
                <a:endParaRPr b="1" sz="1000"/>
              </a:p>
            </p:txBody>
          </p:sp>
          <p:sp>
            <p:nvSpPr>
              <p:cNvPr id="139" name="Google Shape;139;p17"/>
              <p:cNvSpPr txBox="1"/>
              <p:nvPr/>
            </p:nvSpPr>
            <p:spPr>
              <a:xfrm>
                <a:off x="762679" y="2512019"/>
                <a:ext cx="2066400" cy="33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RANDOM FOREST</a:t>
                </a:r>
                <a:endParaRPr b="1" sz="1000"/>
              </a:p>
            </p:txBody>
          </p:sp>
        </p:grpSp>
      </p:grpSp>
      <p:sp>
        <p:nvSpPr>
          <p:cNvPr id="140" name="Google Shape;140;p17"/>
          <p:cNvSpPr/>
          <p:nvPr/>
        </p:nvSpPr>
        <p:spPr>
          <a:xfrm>
            <a:off x="4137684" y="2141658"/>
            <a:ext cx="759000" cy="1635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a:solidFill>
                <a:schemeClr val="lt1"/>
              </a:solidFill>
            </a:endParaRPr>
          </a:p>
        </p:txBody>
      </p:sp>
      <p:sp>
        <p:nvSpPr>
          <p:cNvPr id="141" name="Google Shape;141;p17"/>
          <p:cNvSpPr/>
          <p:nvPr/>
        </p:nvSpPr>
        <p:spPr>
          <a:xfrm>
            <a:off x="6505956" y="2141658"/>
            <a:ext cx="759000" cy="1635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a:solidFill>
                <a:schemeClr val="lt1"/>
              </a:solidFill>
            </a:endParaRPr>
          </a:p>
        </p:txBody>
      </p:sp>
      <p:sp>
        <p:nvSpPr>
          <p:cNvPr id="142" name="Google Shape;142;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3" name="Google Shape;143;p17"/>
          <p:cNvSpPr txBox="1"/>
          <p:nvPr>
            <p:ph idx="12" type="sldNum"/>
          </p:nvPr>
        </p:nvSpPr>
        <p:spPr>
          <a:xfrm>
            <a:off x="0" y="649290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SRIRAM </a:t>
            </a:r>
            <a:endParaRPr>
              <a:solidFill>
                <a:schemeClr val="dk1"/>
              </a:solidFill>
            </a:endParaRPr>
          </a:p>
          <a:p>
            <a:pPr indent="0" lvl="0" marL="0" rtl="0" algn="l">
              <a:spcBef>
                <a:spcPts val="0"/>
              </a:spcBef>
              <a:spcAft>
                <a:spcPts val="0"/>
              </a:spcAft>
              <a:buNone/>
            </a:pPr>
            <a:r>
              <a:rPr lang="en-US">
                <a:solidFill>
                  <a:schemeClr val="dk1"/>
                </a:solidFill>
              </a:rPr>
              <a:t>CHANDRASEKARAN</a:t>
            </a:r>
            <a:endParaRPr>
              <a:solidFill>
                <a:schemeClr val="dk1"/>
              </a:solidFill>
            </a:endParaRPr>
          </a:p>
        </p:txBody>
      </p:sp>
      <p:graphicFrame>
        <p:nvGraphicFramePr>
          <p:cNvPr id="144" name="Google Shape;144;p17"/>
          <p:cNvGraphicFramePr/>
          <p:nvPr/>
        </p:nvGraphicFramePr>
        <p:xfrm>
          <a:off x="417075" y="3425825"/>
          <a:ext cx="3000000" cy="3000000"/>
        </p:xfrm>
        <a:graphic>
          <a:graphicData uri="http://schemas.openxmlformats.org/drawingml/2006/table">
            <a:tbl>
              <a:tblPr bandRow="1" firstRow="1">
                <a:noFill/>
                <a:tableStyleId>{26AC4195-6795-47A0-86A6-84F499D529A7}</a:tableStyleId>
              </a:tblPr>
              <a:tblGrid>
                <a:gridCol w="3303025"/>
                <a:gridCol w="7820250"/>
              </a:tblGrid>
              <a:tr h="32042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Model</a:t>
                      </a:r>
                      <a:endParaRPr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600">
                          <a:latin typeface="Arial"/>
                          <a:ea typeface="Arial"/>
                          <a:cs typeface="Arial"/>
                          <a:sym typeface="Arial"/>
                        </a:rPr>
                        <a:t>Factors Considered</a:t>
                      </a:r>
                      <a:endParaRPr sz="1600">
                        <a:latin typeface="Arial"/>
                        <a:ea typeface="Arial"/>
                        <a:cs typeface="Arial"/>
                        <a:sym typeface="Arial"/>
                      </a:endParaRPr>
                    </a:p>
                  </a:txBody>
                  <a:tcPr marT="45725" marB="45725" marR="91450" marL="91450"/>
                </a:tc>
              </a:tr>
              <a:tr h="482375">
                <a:tc>
                  <a:txBody>
                    <a:bodyPr/>
                    <a:lstStyle/>
                    <a:p>
                      <a:pPr indent="0" lvl="0" marL="0" marR="0" rtl="0" algn="l">
                        <a:lnSpc>
                          <a:spcPct val="107000"/>
                        </a:lnSpc>
                        <a:spcBef>
                          <a:spcPts val="0"/>
                        </a:spcBef>
                        <a:spcAft>
                          <a:spcPts val="0"/>
                        </a:spcAft>
                        <a:buNone/>
                      </a:pPr>
                      <a:r>
                        <a:rPr lang="en-US" sz="1600">
                          <a:solidFill>
                            <a:srgbClr val="000000"/>
                          </a:solidFill>
                          <a:latin typeface="Arial"/>
                          <a:ea typeface="Arial"/>
                          <a:cs typeface="Arial"/>
                          <a:sym typeface="Arial"/>
                        </a:rPr>
                        <a:t>LOGISTIC REGRESSION</a:t>
                      </a:r>
                      <a:endParaRPr sz="1600">
                        <a:latin typeface="Arial"/>
                        <a:ea typeface="Arial"/>
                        <a:cs typeface="Arial"/>
                        <a:sym typeface="Arial"/>
                      </a:endParaRPr>
                    </a:p>
                  </a:txBody>
                  <a:tcPr marT="0" marB="0" marR="68575" marL="68575" anchor="b"/>
                </a:tc>
                <a:tc>
                  <a:txBody>
                    <a:bodyPr/>
                    <a:lstStyle/>
                    <a:p>
                      <a:pPr indent="-196850" lvl="0" marL="171450" marR="0" rtl="0" algn="l">
                        <a:lnSpc>
                          <a:spcPct val="107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Data is imbalanced </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Performs well on Low and Medium Imbalanced data</a:t>
                      </a:r>
                      <a:endParaRPr sz="1600">
                        <a:latin typeface="Arial"/>
                        <a:ea typeface="Arial"/>
                        <a:cs typeface="Arial"/>
                        <a:sym typeface="Arial"/>
                      </a:endParaRPr>
                    </a:p>
                  </a:txBody>
                  <a:tcPr marT="0" marB="0" marR="68575" marL="68575" anchor="b"/>
                </a:tc>
              </a:tr>
              <a:tr h="482375">
                <a:tc>
                  <a:txBody>
                    <a:bodyPr/>
                    <a:lstStyle/>
                    <a:p>
                      <a:pPr indent="0" lvl="0" marL="0" marR="0" rtl="0" algn="l">
                        <a:lnSpc>
                          <a:spcPct val="107000"/>
                        </a:lnSpc>
                        <a:spcBef>
                          <a:spcPts val="0"/>
                        </a:spcBef>
                        <a:spcAft>
                          <a:spcPts val="0"/>
                        </a:spcAft>
                        <a:buNone/>
                      </a:pPr>
                      <a:r>
                        <a:rPr lang="en-US" sz="1600">
                          <a:solidFill>
                            <a:srgbClr val="000000"/>
                          </a:solidFill>
                          <a:latin typeface="Arial"/>
                          <a:ea typeface="Arial"/>
                          <a:cs typeface="Arial"/>
                          <a:sym typeface="Arial"/>
                        </a:rPr>
                        <a:t> RANDOM FOREST</a:t>
                      </a:r>
                      <a:endParaRPr sz="1600">
                        <a:latin typeface="Arial"/>
                        <a:ea typeface="Arial"/>
                        <a:cs typeface="Arial"/>
                        <a:sym typeface="Arial"/>
                      </a:endParaRPr>
                    </a:p>
                  </a:txBody>
                  <a:tcPr marT="0" marB="0" marR="68575" marL="68575" anchor="b">
                    <a:lnB cap="flat" cmpd="sng" w="25400">
                      <a:solidFill>
                        <a:schemeClr val="dk1"/>
                      </a:solidFill>
                      <a:prstDash val="solid"/>
                      <a:round/>
                      <a:headEnd len="sm" w="sm" type="none"/>
                      <a:tailEnd len="sm" w="sm" type="none"/>
                    </a:lnB>
                  </a:tcPr>
                </a:tc>
                <a:tc>
                  <a:txBody>
                    <a:bodyPr/>
                    <a:lstStyle/>
                    <a:p>
                      <a:pPr indent="-196850" lvl="0" marL="171450" marR="0" rtl="0" algn="l">
                        <a:lnSpc>
                          <a:spcPct val="107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Multiple Decision trees using ensemble learning.</a:t>
                      </a:r>
                      <a:endParaRPr sz="1600">
                        <a:latin typeface="Arial"/>
                        <a:ea typeface="Arial"/>
                        <a:cs typeface="Arial"/>
                        <a:sym typeface="Arial"/>
                      </a:endParaRPr>
                    </a:p>
                    <a:p>
                      <a:pPr indent="-196850" lvl="0" marL="171450" marR="0" rtl="0" algn="l">
                        <a:lnSpc>
                          <a:spcPct val="107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Handles large data well.</a:t>
                      </a:r>
                      <a:endParaRPr sz="1600">
                        <a:solidFill>
                          <a:srgbClr val="000000"/>
                        </a:solidFill>
                        <a:latin typeface="Arial"/>
                        <a:ea typeface="Arial"/>
                        <a:cs typeface="Arial"/>
                        <a:sym typeface="Arial"/>
                      </a:endParaRPr>
                    </a:p>
                  </a:txBody>
                  <a:tcPr marT="0" marB="0" marR="68575" marL="68575" anchor="b">
                    <a:lnB cap="flat" cmpd="sng" w="25400">
                      <a:solidFill>
                        <a:schemeClr val="dk1"/>
                      </a:solidFill>
                      <a:prstDash val="solid"/>
                      <a:round/>
                      <a:headEnd len="sm" w="sm" type="none"/>
                      <a:tailEnd len="sm" w="sm" type="none"/>
                    </a:lnB>
                  </a:tcPr>
                </a:tc>
              </a:tr>
              <a:tr h="482375">
                <a:tc>
                  <a:txBody>
                    <a:bodyPr/>
                    <a:lstStyle/>
                    <a:p>
                      <a:pPr indent="0" lvl="0" marL="0" marR="0" rtl="0" algn="l">
                        <a:lnSpc>
                          <a:spcPct val="107000"/>
                        </a:lnSpc>
                        <a:spcBef>
                          <a:spcPts val="0"/>
                        </a:spcBef>
                        <a:spcAft>
                          <a:spcPts val="0"/>
                        </a:spcAft>
                        <a:buNone/>
                      </a:pPr>
                      <a:r>
                        <a:rPr lang="en-US" sz="1600">
                          <a:solidFill>
                            <a:srgbClr val="000000"/>
                          </a:solidFill>
                          <a:latin typeface="Arial"/>
                          <a:ea typeface="Arial"/>
                          <a:cs typeface="Arial"/>
                          <a:sym typeface="Arial"/>
                        </a:rPr>
                        <a:t> XG BOOST</a:t>
                      </a:r>
                      <a:endParaRPr sz="1600">
                        <a:solidFill>
                          <a:srgbClr val="000000"/>
                        </a:solidFill>
                        <a:latin typeface="Arial"/>
                        <a:ea typeface="Arial"/>
                        <a:cs typeface="Arial"/>
                        <a:sym typeface="Arial"/>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tcPr>
                </a:tc>
                <a:tc>
                  <a:txBody>
                    <a:bodyPr/>
                    <a:lstStyle/>
                    <a:p>
                      <a:pPr indent="-196850" lvl="0" marL="171450" marR="0" rtl="0" algn="l">
                        <a:lnSpc>
                          <a:spcPct val="107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Boosting technique provides weightage to features, combines weak learners</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Fast and more accurate </a:t>
                      </a:r>
                      <a:endParaRPr sz="1600">
                        <a:solidFill>
                          <a:srgbClr val="000000"/>
                        </a:solidFill>
                        <a:latin typeface="Arial"/>
                        <a:ea typeface="Arial"/>
                        <a:cs typeface="Arial"/>
                        <a:sym typeface="Arial"/>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tcPr>
                </a:tc>
              </a:tr>
              <a:tr h="482375">
                <a:tc>
                  <a:txBody>
                    <a:bodyPr/>
                    <a:lstStyle/>
                    <a:p>
                      <a:pPr indent="0" lvl="0" marL="0" marR="0" rtl="0" algn="l">
                        <a:lnSpc>
                          <a:spcPct val="107000"/>
                        </a:lnSpc>
                        <a:spcBef>
                          <a:spcPts val="0"/>
                        </a:spcBef>
                        <a:spcAft>
                          <a:spcPts val="0"/>
                        </a:spcAft>
                        <a:buNone/>
                      </a:pPr>
                      <a:r>
                        <a:rPr lang="en-US" sz="1600">
                          <a:solidFill>
                            <a:srgbClr val="000000"/>
                          </a:solidFill>
                          <a:latin typeface="Arial"/>
                          <a:ea typeface="Arial"/>
                          <a:cs typeface="Arial"/>
                          <a:sym typeface="Arial"/>
                        </a:rPr>
                        <a:t>NEURAL NETWORK</a:t>
                      </a:r>
                      <a:endParaRPr sz="1600">
                        <a:solidFill>
                          <a:srgbClr val="000000"/>
                        </a:solidFill>
                        <a:latin typeface="Arial"/>
                        <a:ea typeface="Arial"/>
                        <a:cs typeface="Arial"/>
                        <a:sym typeface="Arial"/>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tcPr>
                </a:tc>
                <a:tc>
                  <a:txBody>
                    <a:bodyPr/>
                    <a:lstStyle/>
                    <a:p>
                      <a:pPr indent="-196850" lvl="0" marL="171450" marR="0" rtl="0" algn="l">
                        <a:lnSpc>
                          <a:spcPct val="107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Handles High Dimensional data well.</a:t>
                      </a:r>
                      <a:endParaRPr sz="1600">
                        <a:latin typeface="Arial"/>
                        <a:ea typeface="Arial"/>
                        <a:cs typeface="Arial"/>
                        <a:sym typeface="Arial"/>
                      </a:endParaRPr>
                    </a:p>
                    <a:p>
                      <a:pPr indent="-196850" lvl="0" marL="171450" marR="0" rtl="0" algn="l">
                        <a:lnSpc>
                          <a:spcPct val="107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Nonlinear relationship between features </a:t>
                      </a:r>
                      <a:endParaRPr sz="1600">
                        <a:latin typeface="Arial"/>
                        <a:ea typeface="Arial"/>
                        <a:cs typeface="Arial"/>
                        <a:sym typeface="Arial"/>
                      </a:endParaRPr>
                    </a:p>
                    <a:p>
                      <a:pPr indent="-196850" lvl="0" marL="171450" marR="0" rtl="0" algn="l">
                        <a:lnSpc>
                          <a:spcPct val="107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Transfer Learning </a:t>
                      </a:r>
                      <a:endParaRPr sz="1600">
                        <a:solidFill>
                          <a:srgbClr val="000000"/>
                        </a:solidFill>
                        <a:latin typeface="Arial"/>
                        <a:ea typeface="Arial"/>
                        <a:cs typeface="Arial"/>
                        <a:sym typeface="Arial"/>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191375" y="-79425"/>
            <a:ext cx="5219700" cy="61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US" sz="3000">
                <a:latin typeface="Arial"/>
                <a:ea typeface="Arial"/>
                <a:cs typeface="Arial"/>
                <a:sym typeface="Arial"/>
              </a:rPr>
              <a:t>Logistic Regression</a:t>
            </a:r>
            <a:endParaRPr b="1" sz="3000">
              <a:latin typeface="Arial"/>
              <a:ea typeface="Arial"/>
              <a:cs typeface="Arial"/>
              <a:sym typeface="Arial"/>
            </a:endParaRPr>
          </a:p>
        </p:txBody>
      </p:sp>
      <p:pic>
        <p:nvPicPr>
          <p:cNvPr id="150" name="Google Shape;150;p18"/>
          <p:cNvPicPr preferRelativeResize="0"/>
          <p:nvPr/>
        </p:nvPicPr>
        <p:blipFill>
          <a:blip r:embed="rId3">
            <a:alphaModFix/>
          </a:blip>
          <a:stretch>
            <a:fillRect/>
          </a:stretch>
        </p:blipFill>
        <p:spPr>
          <a:xfrm>
            <a:off x="620725" y="445425"/>
            <a:ext cx="4401074" cy="2969025"/>
          </a:xfrm>
          <a:prstGeom prst="rect">
            <a:avLst/>
          </a:prstGeom>
          <a:noFill/>
          <a:ln>
            <a:noFill/>
          </a:ln>
        </p:spPr>
      </p:pic>
      <p:sp>
        <p:nvSpPr>
          <p:cNvPr id="151" name="Google Shape;151;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2" name="Google Shape;152;p18"/>
          <p:cNvSpPr txBox="1"/>
          <p:nvPr>
            <p:ph type="title"/>
          </p:nvPr>
        </p:nvSpPr>
        <p:spPr>
          <a:xfrm>
            <a:off x="6106950" y="-76200"/>
            <a:ext cx="4401000" cy="61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000">
                <a:latin typeface="Arial"/>
                <a:ea typeface="Arial"/>
                <a:cs typeface="Arial"/>
                <a:sym typeface="Arial"/>
              </a:rPr>
              <a:t>Random Forest</a:t>
            </a:r>
            <a:endParaRPr b="1" sz="3000">
              <a:latin typeface="Arial"/>
              <a:ea typeface="Arial"/>
              <a:cs typeface="Arial"/>
              <a:sym typeface="Arial"/>
            </a:endParaRPr>
          </a:p>
        </p:txBody>
      </p:sp>
      <p:pic>
        <p:nvPicPr>
          <p:cNvPr id="153" name="Google Shape;153;p18"/>
          <p:cNvPicPr preferRelativeResize="0"/>
          <p:nvPr/>
        </p:nvPicPr>
        <p:blipFill>
          <a:blip r:embed="rId4">
            <a:alphaModFix/>
          </a:blip>
          <a:stretch>
            <a:fillRect/>
          </a:stretch>
        </p:blipFill>
        <p:spPr>
          <a:xfrm>
            <a:off x="6216712" y="462924"/>
            <a:ext cx="4401075" cy="2934027"/>
          </a:xfrm>
          <a:prstGeom prst="rect">
            <a:avLst/>
          </a:prstGeom>
          <a:noFill/>
          <a:ln>
            <a:noFill/>
          </a:ln>
        </p:spPr>
      </p:pic>
      <p:sp>
        <p:nvSpPr>
          <p:cNvPr id="154" name="Google Shape;154;p18"/>
          <p:cNvSpPr txBox="1"/>
          <p:nvPr>
            <p:ph type="title"/>
          </p:nvPr>
        </p:nvSpPr>
        <p:spPr>
          <a:xfrm>
            <a:off x="3402500" y="3227150"/>
            <a:ext cx="4181400" cy="61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000">
                <a:latin typeface="Arial"/>
                <a:ea typeface="Arial"/>
                <a:cs typeface="Arial"/>
                <a:sym typeface="Arial"/>
              </a:rPr>
              <a:t>Neural Network</a:t>
            </a:r>
            <a:endParaRPr b="1" sz="3000">
              <a:latin typeface="Arial"/>
              <a:ea typeface="Arial"/>
              <a:cs typeface="Arial"/>
              <a:sym typeface="Arial"/>
            </a:endParaRPr>
          </a:p>
        </p:txBody>
      </p:sp>
      <p:pic>
        <p:nvPicPr>
          <p:cNvPr id="155" name="Google Shape;155;p18"/>
          <p:cNvPicPr preferRelativeResize="0"/>
          <p:nvPr/>
        </p:nvPicPr>
        <p:blipFill rotWithShape="1">
          <a:blip r:embed="rId5">
            <a:alphaModFix/>
          </a:blip>
          <a:srcRect b="0" l="10100" r="12619" t="0"/>
          <a:stretch/>
        </p:blipFill>
        <p:spPr>
          <a:xfrm>
            <a:off x="696925" y="3752425"/>
            <a:ext cx="4181409" cy="2969025"/>
          </a:xfrm>
          <a:prstGeom prst="rect">
            <a:avLst/>
          </a:prstGeom>
          <a:noFill/>
          <a:ln>
            <a:noFill/>
          </a:ln>
        </p:spPr>
      </p:pic>
      <p:sp>
        <p:nvSpPr>
          <p:cNvPr id="156" name="Google Shape;156;p18"/>
          <p:cNvSpPr txBox="1"/>
          <p:nvPr>
            <p:ph idx="12" type="sldNum"/>
          </p:nvPr>
        </p:nvSpPr>
        <p:spPr>
          <a:xfrm>
            <a:off x="0" y="64325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solidFill>
                  <a:schemeClr val="dk1"/>
                </a:solidFill>
              </a:rPr>
              <a:t>PRAVEEN PAIDI</a:t>
            </a:r>
            <a:endParaRPr>
              <a:solidFill>
                <a:schemeClr val="dk1"/>
              </a:solidFill>
            </a:endParaRPr>
          </a:p>
        </p:txBody>
      </p:sp>
      <p:pic>
        <p:nvPicPr>
          <p:cNvPr id="157" name="Google Shape;157;p18"/>
          <p:cNvPicPr preferRelativeResize="0"/>
          <p:nvPr/>
        </p:nvPicPr>
        <p:blipFill>
          <a:blip r:embed="rId6">
            <a:alphaModFix/>
          </a:blip>
          <a:stretch>
            <a:fillRect/>
          </a:stretch>
        </p:blipFill>
        <p:spPr>
          <a:xfrm>
            <a:off x="6216725" y="3652024"/>
            <a:ext cx="4181400" cy="3069419"/>
          </a:xfrm>
          <a:prstGeom prst="rect">
            <a:avLst/>
          </a:prstGeom>
          <a:noFill/>
          <a:ln>
            <a:noFill/>
          </a:ln>
        </p:spPr>
      </p:pic>
      <p:sp>
        <p:nvSpPr>
          <p:cNvPr id="158" name="Google Shape;158;p18"/>
          <p:cNvSpPr txBox="1"/>
          <p:nvPr/>
        </p:nvSpPr>
        <p:spPr>
          <a:xfrm>
            <a:off x="1696235" y="2161287"/>
            <a:ext cx="276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Best Learning rate:  0.01</a:t>
            </a:r>
            <a:endParaRPr/>
          </a:p>
        </p:txBody>
      </p:sp>
      <p:sp>
        <p:nvSpPr>
          <p:cNvPr id="159" name="Google Shape;159;p18"/>
          <p:cNvSpPr txBox="1"/>
          <p:nvPr/>
        </p:nvSpPr>
        <p:spPr>
          <a:xfrm>
            <a:off x="1696235" y="5329937"/>
            <a:ext cx="276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Best Learning rate:  0.01</a:t>
            </a:r>
            <a:endParaRPr/>
          </a:p>
        </p:txBody>
      </p:sp>
      <p:sp>
        <p:nvSpPr>
          <p:cNvPr id="160" name="Google Shape;160;p18"/>
          <p:cNvSpPr txBox="1"/>
          <p:nvPr/>
        </p:nvSpPr>
        <p:spPr>
          <a:xfrm>
            <a:off x="7287410" y="2418462"/>
            <a:ext cx="276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Best Max_depth: 10</a:t>
            </a:r>
            <a:endParaRPr/>
          </a:p>
        </p:txBody>
      </p:sp>
      <p:sp>
        <p:nvSpPr>
          <p:cNvPr id="161" name="Google Shape;161;p18"/>
          <p:cNvSpPr txBox="1"/>
          <p:nvPr/>
        </p:nvSpPr>
        <p:spPr>
          <a:xfrm>
            <a:off x="7287410" y="5174362"/>
            <a:ext cx="276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Best no. Epochs:  10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67" name="Google Shape;167;p19"/>
          <p:cNvGrpSpPr/>
          <p:nvPr/>
        </p:nvGrpSpPr>
        <p:grpSpPr>
          <a:xfrm>
            <a:off x="534774" y="699565"/>
            <a:ext cx="3553132" cy="5156200"/>
            <a:chOff x="7807230" y="2012810"/>
            <a:chExt cx="3251252" cy="3459865"/>
          </a:xfrm>
        </p:grpSpPr>
        <p:sp>
          <p:nvSpPr>
            <p:cNvPr id="168" name="Google Shape;168;p19"/>
            <p:cNvSpPr/>
            <p:nvPr/>
          </p:nvSpPr>
          <p:spPr>
            <a:xfrm>
              <a:off x="7807230" y="2012810"/>
              <a:ext cx="3251252" cy="3459865"/>
            </a:xfrm>
            <a:prstGeom prst="rect">
              <a:avLst/>
            </a:prstGeom>
            <a:gradFill>
              <a:gsLst>
                <a:gs pos="0">
                  <a:srgbClr val="000001"/>
                </a:gs>
                <a:gs pos="100000">
                  <a:srgbClr val="191919"/>
                </a:gs>
              </a:gsLst>
              <a:lin ang="5400000" scaled="0"/>
            </a:gradFill>
            <a:ln>
              <a:noFill/>
            </a:ln>
            <a:effectLst>
              <a:outerShdw blurRad="127000" sx="98000" rotWithShape="0" algn="tl" dir="4740000" dist="1905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9"/>
            <p:cNvSpPr/>
            <p:nvPr/>
          </p:nvSpPr>
          <p:spPr>
            <a:xfrm>
              <a:off x="7807231" y="2026142"/>
              <a:ext cx="3251250" cy="3440203"/>
            </a:xfrm>
            <a:prstGeom prst="rect">
              <a:avLst/>
            </a:prstGeom>
            <a:gradFill>
              <a:gsLst>
                <a:gs pos="0">
                  <a:srgbClr val="DADADA"/>
                </a:gs>
                <a:gs pos="100000">
                  <a:srgbClr val="FFFFFE"/>
                </a:gs>
              </a:gsLst>
              <a:lin ang="16200000" scaled="0"/>
            </a:gradFill>
            <a:ln cap="flat" cmpd="sng" w="762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Chart, line chart&#10;&#10;Description automatically generated" id="170" name="Google Shape;170;p19"/>
          <p:cNvPicPr preferRelativeResize="0"/>
          <p:nvPr/>
        </p:nvPicPr>
        <p:blipFill rotWithShape="1">
          <a:blip r:embed="rId3">
            <a:alphaModFix/>
          </a:blip>
          <a:srcRect b="0" l="1909" r="4072" t="0"/>
          <a:stretch/>
        </p:blipFill>
        <p:spPr>
          <a:xfrm>
            <a:off x="571219" y="1500827"/>
            <a:ext cx="3381339" cy="2544508"/>
          </a:xfrm>
          <a:prstGeom prst="rect">
            <a:avLst/>
          </a:prstGeom>
          <a:noFill/>
          <a:ln>
            <a:noFill/>
          </a:ln>
        </p:spPr>
      </p:pic>
      <p:grpSp>
        <p:nvGrpSpPr>
          <p:cNvPr id="171" name="Google Shape;171;p19"/>
          <p:cNvGrpSpPr/>
          <p:nvPr/>
        </p:nvGrpSpPr>
        <p:grpSpPr>
          <a:xfrm>
            <a:off x="4319434" y="699565"/>
            <a:ext cx="3553132" cy="5156200"/>
            <a:chOff x="7807230" y="2012810"/>
            <a:chExt cx="3251252" cy="3459865"/>
          </a:xfrm>
        </p:grpSpPr>
        <p:sp>
          <p:nvSpPr>
            <p:cNvPr id="172" name="Google Shape;172;p19"/>
            <p:cNvSpPr/>
            <p:nvPr/>
          </p:nvSpPr>
          <p:spPr>
            <a:xfrm>
              <a:off x="7807230" y="2012810"/>
              <a:ext cx="3251252" cy="3459865"/>
            </a:xfrm>
            <a:prstGeom prst="rect">
              <a:avLst/>
            </a:prstGeom>
            <a:gradFill>
              <a:gsLst>
                <a:gs pos="0">
                  <a:srgbClr val="000001"/>
                </a:gs>
                <a:gs pos="100000">
                  <a:srgbClr val="191919"/>
                </a:gs>
              </a:gsLst>
              <a:lin ang="5400000" scaled="0"/>
            </a:gradFill>
            <a:ln>
              <a:noFill/>
            </a:ln>
            <a:effectLst>
              <a:outerShdw blurRad="127000" sx="98000" rotWithShape="0" algn="tl" dir="4740000" dist="1905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19"/>
            <p:cNvSpPr/>
            <p:nvPr/>
          </p:nvSpPr>
          <p:spPr>
            <a:xfrm>
              <a:off x="7807231" y="2026142"/>
              <a:ext cx="3251250" cy="3440203"/>
            </a:xfrm>
            <a:prstGeom prst="rect">
              <a:avLst/>
            </a:prstGeom>
            <a:gradFill>
              <a:gsLst>
                <a:gs pos="0">
                  <a:srgbClr val="DADADA"/>
                </a:gs>
                <a:gs pos="100000">
                  <a:srgbClr val="FFFFFE"/>
                </a:gs>
              </a:gsLst>
              <a:lin ang="16200000" scaled="0"/>
            </a:gradFill>
            <a:ln cap="flat" cmpd="sng" w="762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Chart, line chart&#10;&#10;Description automatically generated" id="174" name="Google Shape;174;p19"/>
          <p:cNvPicPr preferRelativeResize="0"/>
          <p:nvPr/>
        </p:nvPicPr>
        <p:blipFill rotWithShape="1">
          <a:blip r:embed="rId4">
            <a:alphaModFix/>
          </a:blip>
          <a:srcRect b="0" l="0" r="3452" t="0"/>
          <a:stretch/>
        </p:blipFill>
        <p:spPr>
          <a:xfrm>
            <a:off x="4378960" y="1553821"/>
            <a:ext cx="3432645" cy="2453234"/>
          </a:xfrm>
          <a:prstGeom prst="rect">
            <a:avLst/>
          </a:prstGeom>
          <a:noFill/>
          <a:ln>
            <a:noFill/>
          </a:ln>
        </p:spPr>
      </p:pic>
      <p:grpSp>
        <p:nvGrpSpPr>
          <p:cNvPr id="175" name="Google Shape;175;p19"/>
          <p:cNvGrpSpPr/>
          <p:nvPr/>
        </p:nvGrpSpPr>
        <p:grpSpPr>
          <a:xfrm>
            <a:off x="8104093" y="699565"/>
            <a:ext cx="3553132" cy="5156200"/>
            <a:chOff x="7807230" y="2012810"/>
            <a:chExt cx="3251252" cy="3459865"/>
          </a:xfrm>
        </p:grpSpPr>
        <p:sp>
          <p:nvSpPr>
            <p:cNvPr id="176" name="Google Shape;176;p19"/>
            <p:cNvSpPr/>
            <p:nvPr/>
          </p:nvSpPr>
          <p:spPr>
            <a:xfrm>
              <a:off x="7807230" y="2012810"/>
              <a:ext cx="3251252" cy="3459865"/>
            </a:xfrm>
            <a:prstGeom prst="rect">
              <a:avLst/>
            </a:prstGeom>
            <a:gradFill>
              <a:gsLst>
                <a:gs pos="0">
                  <a:srgbClr val="000001"/>
                </a:gs>
                <a:gs pos="100000">
                  <a:srgbClr val="191919"/>
                </a:gs>
              </a:gsLst>
              <a:lin ang="5400000" scaled="0"/>
            </a:gradFill>
            <a:ln>
              <a:noFill/>
            </a:ln>
            <a:effectLst>
              <a:outerShdw blurRad="127000" sx="98000" rotWithShape="0" algn="tl" dir="4740000" dist="1905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19"/>
            <p:cNvSpPr/>
            <p:nvPr/>
          </p:nvSpPr>
          <p:spPr>
            <a:xfrm>
              <a:off x="7807231" y="2026142"/>
              <a:ext cx="3251250" cy="3440203"/>
            </a:xfrm>
            <a:prstGeom prst="rect">
              <a:avLst/>
            </a:prstGeom>
            <a:gradFill>
              <a:gsLst>
                <a:gs pos="0">
                  <a:srgbClr val="DADADA"/>
                </a:gs>
                <a:gs pos="100000">
                  <a:srgbClr val="FFFFFE"/>
                </a:gs>
              </a:gsLst>
              <a:lin ang="16200000" scaled="0"/>
            </a:gradFill>
            <a:ln cap="flat" cmpd="sng" w="762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Chart, line chart&#10;&#10;Description automatically generated" id="178" name="Google Shape;178;p19"/>
          <p:cNvPicPr preferRelativeResize="0"/>
          <p:nvPr/>
        </p:nvPicPr>
        <p:blipFill rotWithShape="1">
          <a:blip r:embed="rId5">
            <a:alphaModFix/>
          </a:blip>
          <a:srcRect b="-242" l="2768" r="5616" t="0"/>
          <a:stretch/>
        </p:blipFill>
        <p:spPr>
          <a:xfrm>
            <a:off x="8220456" y="1586623"/>
            <a:ext cx="3292407" cy="2458712"/>
          </a:xfrm>
          <a:prstGeom prst="rect">
            <a:avLst/>
          </a:prstGeom>
          <a:noFill/>
          <a:ln>
            <a:noFill/>
          </a:ln>
        </p:spPr>
      </p:pic>
      <p:sp>
        <p:nvSpPr>
          <p:cNvPr id="179" name="Google Shape;179;p19"/>
          <p:cNvSpPr txBox="1"/>
          <p:nvPr/>
        </p:nvSpPr>
        <p:spPr>
          <a:xfrm>
            <a:off x="859535" y="4288537"/>
            <a:ext cx="27644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Best Learning rate:  0.0001</a:t>
            </a:r>
            <a:endParaRPr/>
          </a:p>
        </p:txBody>
      </p:sp>
      <p:sp>
        <p:nvSpPr>
          <p:cNvPr id="180" name="Google Shape;180;p19"/>
          <p:cNvSpPr txBox="1"/>
          <p:nvPr/>
        </p:nvSpPr>
        <p:spPr>
          <a:xfrm>
            <a:off x="8568050" y="4258964"/>
            <a:ext cx="27644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Best Max-Depth:  7</a:t>
            </a:r>
            <a:endParaRPr/>
          </a:p>
        </p:txBody>
      </p:sp>
      <p:sp>
        <p:nvSpPr>
          <p:cNvPr id="181" name="Google Shape;181;p19"/>
          <p:cNvSpPr txBox="1"/>
          <p:nvPr/>
        </p:nvSpPr>
        <p:spPr>
          <a:xfrm>
            <a:off x="4622680" y="4285680"/>
            <a:ext cx="27644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Best n-estimator:  400</a:t>
            </a:r>
            <a:endParaRPr/>
          </a:p>
        </p:txBody>
      </p:sp>
      <p:sp>
        <p:nvSpPr>
          <p:cNvPr id="182" name="Google Shape;182;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3" name="Google Shape;183;p19"/>
          <p:cNvSpPr txBox="1"/>
          <p:nvPr>
            <p:ph idx="12" type="sldNum"/>
          </p:nvPr>
        </p:nvSpPr>
        <p:spPr>
          <a:xfrm>
            <a:off x="0" y="64325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solidFill>
                  <a:schemeClr val="dk1"/>
                </a:solidFill>
              </a:rPr>
              <a:t>PRAVEEN PAIDI</a:t>
            </a:r>
            <a:endParaRPr>
              <a:solidFill>
                <a:schemeClr val="dk1"/>
              </a:solidFill>
            </a:endParaRPr>
          </a:p>
        </p:txBody>
      </p:sp>
      <p:sp>
        <p:nvSpPr>
          <p:cNvPr id="184" name="Google Shape;184;p19"/>
          <p:cNvSpPr txBox="1"/>
          <p:nvPr>
            <p:ph type="title"/>
          </p:nvPr>
        </p:nvSpPr>
        <p:spPr>
          <a:xfrm>
            <a:off x="3952550" y="0"/>
            <a:ext cx="4152000" cy="61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000">
                <a:latin typeface="Arial"/>
                <a:ea typeface="Arial"/>
                <a:cs typeface="Arial"/>
                <a:sym typeface="Arial"/>
              </a:rPr>
              <a:t>XG Boost</a:t>
            </a:r>
            <a:endParaRPr b="1" sz="3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descr="Chart&#10;&#10;Description automatically generated with medium confidence" id="189" name="Google Shape;189;p20"/>
          <p:cNvPicPr preferRelativeResize="0"/>
          <p:nvPr/>
        </p:nvPicPr>
        <p:blipFill rotWithShape="1">
          <a:blip r:embed="rId3">
            <a:alphaModFix/>
          </a:blip>
          <a:srcRect b="0" l="0" r="0" t="14067"/>
          <a:stretch/>
        </p:blipFill>
        <p:spPr>
          <a:xfrm>
            <a:off x="104600" y="772700"/>
            <a:ext cx="5647450" cy="2047750"/>
          </a:xfrm>
          <a:prstGeom prst="rect">
            <a:avLst/>
          </a:prstGeom>
          <a:noFill/>
          <a:ln>
            <a:noFill/>
          </a:ln>
        </p:spPr>
      </p:pic>
      <p:sp>
        <p:nvSpPr>
          <p:cNvPr id="190" name="Google Shape;190;p20"/>
          <p:cNvSpPr txBox="1"/>
          <p:nvPr/>
        </p:nvSpPr>
        <p:spPr>
          <a:xfrm>
            <a:off x="104600" y="95750"/>
            <a:ext cx="120111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chemeClr val="dk1"/>
                </a:solidFill>
              </a:rPr>
              <a:t>K FOLD for best hyper parameters</a:t>
            </a:r>
            <a:endParaRPr sz="3000">
              <a:solidFill>
                <a:schemeClr val="dk1"/>
              </a:solidFill>
            </a:endParaRPr>
          </a:p>
        </p:txBody>
      </p:sp>
      <p:pic>
        <p:nvPicPr>
          <p:cNvPr id="191" name="Google Shape;191;p20"/>
          <p:cNvPicPr preferRelativeResize="0"/>
          <p:nvPr/>
        </p:nvPicPr>
        <p:blipFill>
          <a:blip r:embed="rId4">
            <a:alphaModFix/>
          </a:blip>
          <a:stretch>
            <a:fillRect/>
          </a:stretch>
        </p:blipFill>
        <p:spPr>
          <a:xfrm>
            <a:off x="5752750" y="803750"/>
            <a:ext cx="6439251" cy="2138038"/>
          </a:xfrm>
          <a:prstGeom prst="rect">
            <a:avLst/>
          </a:prstGeom>
          <a:noFill/>
          <a:ln>
            <a:noFill/>
          </a:ln>
        </p:spPr>
      </p:pic>
      <p:pic>
        <p:nvPicPr>
          <p:cNvPr id="192" name="Google Shape;192;p20"/>
          <p:cNvPicPr preferRelativeResize="0"/>
          <p:nvPr/>
        </p:nvPicPr>
        <p:blipFill>
          <a:blip r:embed="rId5">
            <a:alphaModFix/>
          </a:blip>
          <a:stretch>
            <a:fillRect/>
          </a:stretch>
        </p:blipFill>
        <p:spPr>
          <a:xfrm>
            <a:off x="28400" y="3702125"/>
            <a:ext cx="5850649" cy="1776925"/>
          </a:xfrm>
          <a:prstGeom prst="rect">
            <a:avLst/>
          </a:prstGeom>
          <a:noFill/>
          <a:ln>
            <a:noFill/>
          </a:ln>
        </p:spPr>
      </p:pic>
      <p:pic>
        <p:nvPicPr>
          <p:cNvPr id="193" name="Google Shape;193;p20"/>
          <p:cNvPicPr preferRelativeResize="0"/>
          <p:nvPr/>
        </p:nvPicPr>
        <p:blipFill>
          <a:blip r:embed="rId6">
            <a:alphaModFix/>
          </a:blip>
          <a:stretch>
            <a:fillRect/>
          </a:stretch>
        </p:blipFill>
        <p:spPr>
          <a:xfrm>
            <a:off x="5879050" y="3702125"/>
            <a:ext cx="6236751" cy="1893900"/>
          </a:xfrm>
          <a:prstGeom prst="rect">
            <a:avLst/>
          </a:prstGeom>
          <a:noFill/>
          <a:ln>
            <a:noFill/>
          </a:ln>
        </p:spPr>
      </p:pic>
      <p:pic>
        <p:nvPicPr>
          <p:cNvPr id="194" name="Google Shape;194;p20"/>
          <p:cNvPicPr preferRelativeResize="0"/>
          <p:nvPr/>
        </p:nvPicPr>
        <p:blipFill>
          <a:blip r:embed="rId7">
            <a:alphaModFix/>
          </a:blip>
          <a:stretch>
            <a:fillRect/>
          </a:stretch>
        </p:blipFill>
        <p:spPr>
          <a:xfrm>
            <a:off x="452725" y="5619711"/>
            <a:ext cx="5196200" cy="672176"/>
          </a:xfrm>
          <a:prstGeom prst="rect">
            <a:avLst/>
          </a:prstGeom>
          <a:noFill/>
          <a:ln>
            <a:noFill/>
          </a:ln>
        </p:spPr>
      </p:pic>
      <p:sp>
        <p:nvSpPr>
          <p:cNvPr id="195" name="Google Shape;195;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6" name="Google Shape;196;p20"/>
          <p:cNvPicPr preferRelativeResize="0"/>
          <p:nvPr/>
        </p:nvPicPr>
        <p:blipFill>
          <a:blip r:embed="rId8">
            <a:alphaModFix/>
          </a:blip>
          <a:stretch>
            <a:fillRect/>
          </a:stretch>
        </p:blipFill>
        <p:spPr>
          <a:xfrm>
            <a:off x="6399325" y="5664150"/>
            <a:ext cx="5196200" cy="685089"/>
          </a:xfrm>
          <a:prstGeom prst="rect">
            <a:avLst/>
          </a:prstGeom>
          <a:noFill/>
          <a:ln>
            <a:noFill/>
          </a:ln>
        </p:spPr>
      </p:pic>
      <p:sp>
        <p:nvSpPr>
          <p:cNvPr id="197" name="Google Shape;197;p20"/>
          <p:cNvSpPr txBox="1"/>
          <p:nvPr>
            <p:ph idx="12" type="sldNum"/>
          </p:nvPr>
        </p:nvSpPr>
        <p:spPr>
          <a:xfrm>
            <a:off x="0" y="64325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solidFill>
                  <a:schemeClr val="dk1"/>
                </a:solidFill>
              </a:rPr>
              <a:t>PRAVEEN PAIDI</a:t>
            </a:r>
            <a:endParaRPr>
              <a:solidFill>
                <a:schemeClr val="dk1"/>
              </a:solidFill>
            </a:endParaRPr>
          </a:p>
        </p:txBody>
      </p:sp>
      <p:sp>
        <p:nvSpPr>
          <p:cNvPr id="198" name="Google Shape;198;p20"/>
          <p:cNvSpPr txBox="1"/>
          <p:nvPr/>
        </p:nvSpPr>
        <p:spPr>
          <a:xfrm>
            <a:off x="3193155" y="1688125"/>
            <a:ext cx="1336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XG BOOST</a:t>
            </a:r>
            <a:endParaRPr/>
          </a:p>
        </p:txBody>
      </p:sp>
      <p:sp>
        <p:nvSpPr>
          <p:cNvPr id="199" name="Google Shape;199;p20"/>
          <p:cNvSpPr txBox="1"/>
          <p:nvPr/>
        </p:nvSpPr>
        <p:spPr>
          <a:xfrm>
            <a:off x="8473180" y="4691450"/>
            <a:ext cx="133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RANDOM FOREST</a:t>
            </a:r>
            <a:endParaRPr/>
          </a:p>
        </p:txBody>
      </p:sp>
      <p:sp>
        <p:nvSpPr>
          <p:cNvPr id="200" name="Google Shape;200;p20"/>
          <p:cNvSpPr txBox="1"/>
          <p:nvPr/>
        </p:nvSpPr>
        <p:spPr>
          <a:xfrm>
            <a:off x="2950070" y="4691450"/>
            <a:ext cx="2743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LOGISTIC REGRESSION</a:t>
            </a:r>
            <a:endParaRPr/>
          </a:p>
        </p:txBody>
      </p:sp>
      <p:sp>
        <p:nvSpPr>
          <p:cNvPr id="201" name="Google Shape;201;p20"/>
          <p:cNvSpPr txBox="1"/>
          <p:nvPr/>
        </p:nvSpPr>
        <p:spPr>
          <a:xfrm>
            <a:off x="8473172" y="1688130"/>
            <a:ext cx="2073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NEURAL NETWORK</a:t>
            </a:r>
            <a:endParaRPr/>
          </a:p>
        </p:txBody>
      </p:sp>
      <p:pic>
        <p:nvPicPr>
          <p:cNvPr id="202" name="Google Shape;202;p20"/>
          <p:cNvPicPr preferRelativeResize="0"/>
          <p:nvPr/>
        </p:nvPicPr>
        <p:blipFill rotWithShape="1">
          <a:blip r:embed="rId3">
            <a:alphaModFix/>
          </a:blip>
          <a:srcRect b="87384" l="0" r="61286" t="0"/>
          <a:stretch/>
        </p:blipFill>
        <p:spPr>
          <a:xfrm>
            <a:off x="452725" y="2948900"/>
            <a:ext cx="6311673" cy="685099"/>
          </a:xfrm>
          <a:prstGeom prst="rect">
            <a:avLst/>
          </a:prstGeom>
          <a:noFill/>
          <a:ln>
            <a:noFill/>
          </a:ln>
        </p:spPr>
      </p:pic>
      <p:pic>
        <p:nvPicPr>
          <p:cNvPr id="203" name="Google Shape;203;p20"/>
          <p:cNvPicPr preferRelativeResize="0"/>
          <p:nvPr/>
        </p:nvPicPr>
        <p:blipFill>
          <a:blip r:embed="rId9">
            <a:alphaModFix/>
          </a:blip>
          <a:stretch>
            <a:fillRect/>
          </a:stretch>
        </p:blipFill>
        <p:spPr>
          <a:xfrm>
            <a:off x="6548713" y="2896646"/>
            <a:ext cx="5196211" cy="70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nvSpPr>
        <p:spPr>
          <a:xfrm>
            <a:off x="365350" y="-76200"/>
            <a:ext cx="3000000" cy="5079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3000">
                <a:solidFill>
                  <a:schemeClr val="dk1"/>
                </a:solidFill>
              </a:rPr>
              <a:t>Training time</a:t>
            </a:r>
            <a:endParaRPr b="1" sz="3000">
              <a:solidFill>
                <a:schemeClr val="dk1"/>
              </a:solidFill>
            </a:endParaRPr>
          </a:p>
        </p:txBody>
      </p:sp>
      <p:sp>
        <p:nvSpPr>
          <p:cNvPr id="209" name="Google Shape;209;p21"/>
          <p:cNvSpPr txBox="1"/>
          <p:nvPr/>
        </p:nvSpPr>
        <p:spPr>
          <a:xfrm>
            <a:off x="365350" y="4787350"/>
            <a:ext cx="30000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000">
                <a:solidFill>
                  <a:schemeClr val="dk1"/>
                </a:solidFill>
              </a:rPr>
              <a:t>Inference</a:t>
            </a:r>
            <a:endParaRPr sz="3000"/>
          </a:p>
        </p:txBody>
      </p:sp>
      <p:sp>
        <p:nvSpPr>
          <p:cNvPr id="210" name="Google Shape;210;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11" name="Google Shape;211;p21"/>
          <p:cNvSpPr txBox="1"/>
          <p:nvPr>
            <p:ph idx="12" type="sldNum"/>
          </p:nvPr>
        </p:nvSpPr>
        <p:spPr>
          <a:xfrm>
            <a:off x="0" y="64325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solidFill>
                  <a:schemeClr val="dk1"/>
                </a:solidFill>
                <a:latin typeface="Arial"/>
                <a:ea typeface="Arial"/>
                <a:cs typeface="Arial"/>
                <a:sym typeface="Arial"/>
              </a:rPr>
              <a:t>PRAVEEN PAIDI</a:t>
            </a:r>
            <a:endParaRPr>
              <a:solidFill>
                <a:schemeClr val="dk1"/>
              </a:solidFill>
              <a:latin typeface="Arial"/>
              <a:ea typeface="Arial"/>
              <a:cs typeface="Arial"/>
              <a:sym typeface="Arial"/>
            </a:endParaRPr>
          </a:p>
        </p:txBody>
      </p:sp>
      <p:graphicFrame>
        <p:nvGraphicFramePr>
          <p:cNvPr id="212" name="Google Shape;212;p21"/>
          <p:cNvGraphicFramePr/>
          <p:nvPr/>
        </p:nvGraphicFramePr>
        <p:xfrm>
          <a:off x="132325" y="438600"/>
          <a:ext cx="3000000" cy="3000000"/>
        </p:xfrm>
        <a:graphic>
          <a:graphicData uri="http://schemas.openxmlformats.org/drawingml/2006/table">
            <a:tbl>
              <a:tblPr>
                <a:noFill/>
                <a:tableStyleId>{8818CDE3-D319-4839-A555-43B4657387F6}</a:tableStyleId>
              </a:tblPr>
              <a:tblGrid>
                <a:gridCol w="893650"/>
                <a:gridCol w="2829575"/>
                <a:gridCol w="4415375"/>
                <a:gridCol w="3921075"/>
              </a:tblGrid>
              <a:tr h="536925">
                <a:tc>
                  <a:txBody>
                    <a:bodyPr/>
                    <a:lstStyle/>
                    <a:p>
                      <a:pPr indent="0" lvl="0" marL="0" rtl="0" algn="l">
                        <a:spcBef>
                          <a:spcPts val="0"/>
                        </a:spcBef>
                        <a:spcAft>
                          <a:spcPts val="0"/>
                        </a:spcAft>
                        <a:buNone/>
                      </a:pPr>
                      <a:r>
                        <a:rPr lang="en-US" sz="1900"/>
                        <a:t>S.No</a:t>
                      </a:r>
                      <a:endParaRPr sz="1900"/>
                    </a:p>
                  </a:txBody>
                  <a:tcPr marT="91425" marB="91425" marR="91425" marL="91425"/>
                </a:tc>
                <a:tc>
                  <a:txBody>
                    <a:bodyPr/>
                    <a:lstStyle/>
                    <a:p>
                      <a:pPr indent="0" lvl="0" marL="0" rtl="0" algn="ctr">
                        <a:spcBef>
                          <a:spcPts val="0"/>
                        </a:spcBef>
                        <a:spcAft>
                          <a:spcPts val="0"/>
                        </a:spcAft>
                        <a:buNone/>
                      </a:pPr>
                      <a:r>
                        <a:rPr lang="en-US" sz="1900"/>
                        <a:t>Algorithm</a:t>
                      </a:r>
                      <a:endParaRPr sz="1900"/>
                    </a:p>
                  </a:txBody>
                  <a:tcPr marT="91425" marB="91425" marR="91425" marL="91425"/>
                </a:tc>
                <a:tc>
                  <a:txBody>
                    <a:bodyPr/>
                    <a:lstStyle/>
                    <a:p>
                      <a:pPr indent="0" lvl="0" marL="0" rtl="0" algn="ctr">
                        <a:spcBef>
                          <a:spcPts val="0"/>
                        </a:spcBef>
                        <a:spcAft>
                          <a:spcPts val="0"/>
                        </a:spcAft>
                        <a:buNone/>
                      </a:pPr>
                      <a:r>
                        <a:rPr lang="en-US" sz="1900"/>
                        <a:t>Activity</a:t>
                      </a:r>
                      <a:endParaRPr sz="1900"/>
                    </a:p>
                  </a:txBody>
                  <a:tcPr marT="91425" marB="91425" marR="91425" marL="91425"/>
                </a:tc>
                <a:tc>
                  <a:txBody>
                    <a:bodyPr/>
                    <a:lstStyle/>
                    <a:p>
                      <a:pPr indent="0" lvl="0" marL="0" rtl="0" algn="ctr">
                        <a:spcBef>
                          <a:spcPts val="0"/>
                        </a:spcBef>
                        <a:spcAft>
                          <a:spcPts val="0"/>
                        </a:spcAft>
                        <a:buNone/>
                      </a:pPr>
                      <a:r>
                        <a:rPr lang="en-US" sz="1900"/>
                        <a:t>Time Taken</a:t>
                      </a:r>
                      <a:endParaRPr sz="1900"/>
                    </a:p>
                  </a:txBody>
                  <a:tcPr marT="91425" marB="91425" marR="91425" marL="91425"/>
                </a:tc>
              </a:tr>
              <a:tr h="457425">
                <a:tc rowSpan="2">
                  <a:txBody>
                    <a:bodyPr/>
                    <a:lstStyle/>
                    <a:p>
                      <a:pPr indent="0" lvl="0" marL="0" rtl="0" algn="ctr">
                        <a:spcBef>
                          <a:spcPts val="0"/>
                        </a:spcBef>
                        <a:spcAft>
                          <a:spcPts val="0"/>
                        </a:spcAft>
                        <a:buNone/>
                      </a:pPr>
                      <a:r>
                        <a:rPr lang="en-US" sz="1900"/>
                        <a:t>1.</a:t>
                      </a:r>
                      <a:endParaRPr sz="1900"/>
                    </a:p>
                  </a:txBody>
                  <a:tcPr marT="91425" marB="91425" marR="91425" marL="91425"/>
                </a:tc>
                <a:tc rowSpan="2">
                  <a:txBody>
                    <a:bodyPr/>
                    <a:lstStyle/>
                    <a:p>
                      <a:pPr indent="0" lvl="0" marL="0" rtl="0" algn="ctr">
                        <a:spcBef>
                          <a:spcPts val="0"/>
                        </a:spcBef>
                        <a:spcAft>
                          <a:spcPts val="0"/>
                        </a:spcAft>
                        <a:buNone/>
                      </a:pPr>
                      <a:r>
                        <a:rPr lang="en-US" sz="1900"/>
                        <a:t>Logistic Regression</a:t>
                      </a:r>
                      <a:endParaRPr sz="1900"/>
                    </a:p>
                  </a:txBody>
                  <a:tcPr marT="91425" marB="91425" marR="91425" marL="91425" anchor="ctr"/>
                </a:tc>
                <a:tc>
                  <a:txBody>
                    <a:bodyPr/>
                    <a:lstStyle/>
                    <a:p>
                      <a:pPr indent="0" lvl="0" marL="0" rtl="0" algn="ctr">
                        <a:spcBef>
                          <a:spcPts val="0"/>
                        </a:spcBef>
                        <a:spcAft>
                          <a:spcPts val="0"/>
                        </a:spcAft>
                        <a:buNone/>
                      </a:pPr>
                      <a:r>
                        <a:rPr lang="en-US" sz="1900"/>
                        <a:t>Hyper Parameter Tuning</a:t>
                      </a:r>
                      <a:endParaRPr sz="1900"/>
                    </a:p>
                  </a:txBody>
                  <a:tcPr marT="91425" marB="91425" marR="91425" marL="91425"/>
                </a:tc>
                <a:tc>
                  <a:txBody>
                    <a:bodyPr/>
                    <a:lstStyle/>
                    <a:p>
                      <a:pPr indent="0" lvl="0" marL="0" rtl="0" algn="ctr">
                        <a:spcBef>
                          <a:spcPts val="0"/>
                        </a:spcBef>
                        <a:spcAft>
                          <a:spcPts val="0"/>
                        </a:spcAft>
                        <a:buNone/>
                      </a:pPr>
                      <a:r>
                        <a:rPr lang="en-US" sz="1900"/>
                        <a:t>927 sec</a:t>
                      </a:r>
                      <a:endParaRPr sz="1900"/>
                    </a:p>
                  </a:txBody>
                  <a:tcPr marT="91425" marB="91425" marR="91425" marL="91425"/>
                </a:tc>
              </a:tr>
              <a:tr h="457425">
                <a:tc vMerge="1"/>
                <a:tc vMerge="1"/>
                <a:tc>
                  <a:txBody>
                    <a:bodyPr/>
                    <a:lstStyle/>
                    <a:p>
                      <a:pPr indent="0" lvl="0" marL="0" rtl="0" algn="ctr">
                        <a:spcBef>
                          <a:spcPts val="0"/>
                        </a:spcBef>
                        <a:spcAft>
                          <a:spcPts val="0"/>
                        </a:spcAft>
                        <a:buNone/>
                      </a:pPr>
                      <a:r>
                        <a:rPr lang="en-US" sz="1900"/>
                        <a:t>K Fold </a:t>
                      </a:r>
                      <a:endParaRPr sz="19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900"/>
                        <a:t>563 sec</a:t>
                      </a:r>
                      <a:endParaRPr sz="1900"/>
                    </a:p>
                  </a:txBody>
                  <a:tcPr marT="91425" marB="91425" marR="91425" marL="91425"/>
                </a:tc>
              </a:tr>
              <a:tr h="457425">
                <a:tc rowSpan="2">
                  <a:txBody>
                    <a:bodyPr/>
                    <a:lstStyle/>
                    <a:p>
                      <a:pPr indent="0" lvl="0" marL="0" rtl="0" algn="ctr">
                        <a:spcBef>
                          <a:spcPts val="0"/>
                        </a:spcBef>
                        <a:spcAft>
                          <a:spcPts val="0"/>
                        </a:spcAft>
                        <a:buNone/>
                      </a:pPr>
                      <a:r>
                        <a:rPr lang="en-US" sz="1900"/>
                        <a:t>2</a:t>
                      </a:r>
                      <a:r>
                        <a:rPr lang="en-US" sz="1900"/>
                        <a:t>.</a:t>
                      </a:r>
                      <a:endParaRPr sz="1900"/>
                    </a:p>
                  </a:txBody>
                  <a:tcPr marT="91425" marB="91425" marR="91425" marL="91425"/>
                </a:tc>
                <a:tc rowSpan="2">
                  <a:txBody>
                    <a:bodyPr/>
                    <a:lstStyle/>
                    <a:p>
                      <a:pPr indent="0" lvl="0" marL="0" rtl="0" algn="ctr">
                        <a:spcBef>
                          <a:spcPts val="0"/>
                        </a:spcBef>
                        <a:spcAft>
                          <a:spcPts val="0"/>
                        </a:spcAft>
                        <a:buNone/>
                      </a:pPr>
                      <a:r>
                        <a:rPr lang="en-US" sz="1900"/>
                        <a:t>Random Forest</a:t>
                      </a:r>
                      <a:endParaRPr sz="19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1900"/>
                        <a:t>Hyper Parameter Tuning</a:t>
                      </a:r>
                      <a:endParaRPr sz="1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1900">
                          <a:solidFill>
                            <a:schemeClr val="dk1"/>
                          </a:solidFill>
                        </a:rPr>
                        <a:t>974 sec</a:t>
                      </a:r>
                      <a:endParaRPr sz="1900"/>
                    </a:p>
                  </a:txBody>
                  <a:tcPr marT="91425" marB="91425" marR="91425" marL="91425">
                    <a:lnL cap="flat" cmpd="sng" w="9525">
                      <a:solidFill>
                        <a:srgbClr val="9E9E9E"/>
                      </a:solidFill>
                      <a:prstDash val="solid"/>
                      <a:round/>
                      <a:headEnd len="sm" w="sm" type="none"/>
                      <a:tailEnd len="sm" w="sm" type="none"/>
                    </a:lnL>
                  </a:tcPr>
                </a:tc>
              </a:tr>
              <a:tr h="457425">
                <a:tc vMerge="1"/>
                <a:tc vMerge="1"/>
                <a:tc>
                  <a:txBody>
                    <a:bodyPr/>
                    <a:lstStyle/>
                    <a:p>
                      <a:pPr indent="0" lvl="0" marL="0" rtl="0" algn="ctr">
                        <a:spcBef>
                          <a:spcPts val="0"/>
                        </a:spcBef>
                        <a:spcAft>
                          <a:spcPts val="0"/>
                        </a:spcAft>
                        <a:buNone/>
                      </a:pPr>
                      <a:r>
                        <a:rPr lang="en-US" sz="1900"/>
                        <a:t>K Fold </a:t>
                      </a:r>
                      <a:endParaRPr sz="1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900"/>
                        <a:t>413 sec</a:t>
                      </a:r>
                      <a:endParaRPr sz="1900"/>
                    </a:p>
                  </a:txBody>
                  <a:tcPr marT="91425" marB="91425" marR="91425" marL="91425">
                    <a:lnL cap="flat" cmpd="sng" w="9525">
                      <a:solidFill>
                        <a:srgbClr val="9E9E9E"/>
                      </a:solidFill>
                      <a:prstDash val="solid"/>
                      <a:round/>
                      <a:headEnd len="sm" w="sm" type="none"/>
                      <a:tailEnd len="sm" w="sm" type="none"/>
                    </a:lnL>
                  </a:tcPr>
                </a:tc>
              </a:tr>
              <a:tr h="457425">
                <a:tc rowSpan="2">
                  <a:txBody>
                    <a:bodyPr/>
                    <a:lstStyle/>
                    <a:p>
                      <a:pPr indent="0" lvl="0" marL="0" rtl="0" algn="ctr">
                        <a:spcBef>
                          <a:spcPts val="0"/>
                        </a:spcBef>
                        <a:spcAft>
                          <a:spcPts val="0"/>
                        </a:spcAft>
                        <a:buNone/>
                      </a:pPr>
                      <a:r>
                        <a:rPr lang="en-US" sz="1900"/>
                        <a:t>3.</a:t>
                      </a:r>
                      <a:endParaRPr sz="1900"/>
                    </a:p>
                  </a:txBody>
                  <a:tcPr marT="91425" marB="91425" marR="91425" marL="91425"/>
                </a:tc>
                <a:tc rowSpan="2">
                  <a:txBody>
                    <a:bodyPr/>
                    <a:lstStyle/>
                    <a:p>
                      <a:pPr indent="0" lvl="0" marL="0" rtl="0" algn="ctr">
                        <a:spcBef>
                          <a:spcPts val="0"/>
                        </a:spcBef>
                        <a:spcAft>
                          <a:spcPts val="0"/>
                        </a:spcAft>
                        <a:buNone/>
                      </a:pPr>
                      <a:r>
                        <a:rPr lang="en-US" sz="1900"/>
                        <a:t>Neural network</a:t>
                      </a:r>
                      <a:endParaRPr sz="19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1900"/>
                        <a:t>Hyper Parameter Tuning</a:t>
                      </a:r>
                      <a:endParaRPr sz="1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900"/>
                        <a:t>3291 sec</a:t>
                      </a:r>
                      <a:endParaRPr sz="1900"/>
                    </a:p>
                  </a:txBody>
                  <a:tcPr marT="91425" marB="91425" marR="91425" marL="91425">
                    <a:lnL cap="flat" cmpd="sng" w="9525">
                      <a:solidFill>
                        <a:srgbClr val="9E9E9E"/>
                      </a:solidFill>
                      <a:prstDash val="solid"/>
                      <a:round/>
                      <a:headEnd len="sm" w="sm" type="none"/>
                      <a:tailEnd len="sm" w="sm" type="none"/>
                    </a:lnL>
                  </a:tcPr>
                </a:tc>
              </a:tr>
              <a:tr h="457425">
                <a:tc vMerge="1"/>
                <a:tc vMerge="1"/>
                <a:tc>
                  <a:txBody>
                    <a:bodyPr/>
                    <a:lstStyle/>
                    <a:p>
                      <a:pPr indent="0" lvl="0" marL="0" rtl="0" algn="ctr">
                        <a:spcBef>
                          <a:spcPts val="0"/>
                        </a:spcBef>
                        <a:spcAft>
                          <a:spcPts val="0"/>
                        </a:spcAft>
                        <a:buNone/>
                      </a:pPr>
                      <a:r>
                        <a:rPr lang="en-US" sz="1900"/>
                        <a:t>K Fold </a:t>
                      </a:r>
                      <a:endParaRPr sz="1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900"/>
                        <a:t>1860 sec</a:t>
                      </a:r>
                      <a:endParaRPr sz="1900"/>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457425">
                <a:tc rowSpan="2">
                  <a:txBody>
                    <a:bodyPr/>
                    <a:lstStyle/>
                    <a:p>
                      <a:pPr indent="0" lvl="0" marL="0" rtl="0" algn="ctr">
                        <a:spcBef>
                          <a:spcPts val="0"/>
                        </a:spcBef>
                        <a:spcAft>
                          <a:spcPts val="0"/>
                        </a:spcAft>
                        <a:buNone/>
                      </a:pPr>
                      <a:r>
                        <a:rPr lang="en-US" sz="1900"/>
                        <a:t>4.</a:t>
                      </a:r>
                      <a:endParaRPr sz="1900"/>
                    </a:p>
                  </a:txBody>
                  <a:tcPr marT="91425" marB="91425" marR="91425" marL="91425"/>
                </a:tc>
                <a:tc rowSpan="2">
                  <a:txBody>
                    <a:bodyPr/>
                    <a:lstStyle/>
                    <a:p>
                      <a:pPr indent="0" lvl="0" marL="0" rtl="0" algn="ctr">
                        <a:spcBef>
                          <a:spcPts val="0"/>
                        </a:spcBef>
                        <a:spcAft>
                          <a:spcPts val="0"/>
                        </a:spcAft>
                        <a:buNone/>
                      </a:pPr>
                      <a:r>
                        <a:rPr lang="en-US" sz="1900"/>
                        <a:t>XG Boost</a:t>
                      </a:r>
                      <a:endParaRPr sz="19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1900"/>
                        <a:t>Hyper Parameter Tuning</a:t>
                      </a:r>
                      <a:endParaRPr sz="1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900"/>
                        <a:t>3817 sec</a:t>
                      </a:r>
                      <a:endParaRPr sz="1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425">
                <a:tc vMerge="1"/>
                <a:tc vMerge="1"/>
                <a:tc>
                  <a:txBody>
                    <a:bodyPr/>
                    <a:lstStyle/>
                    <a:p>
                      <a:pPr indent="0" lvl="0" marL="0" rtl="0" algn="ctr">
                        <a:spcBef>
                          <a:spcPts val="0"/>
                        </a:spcBef>
                        <a:spcAft>
                          <a:spcPts val="0"/>
                        </a:spcAft>
                        <a:buNone/>
                      </a:pPr>
                      <a:r>
                        <a:rPr lang="en-US" sz="1900"/>
                        <a:t>K Fold </a:t>
                      </a:r>
                      <a:endParaRPr sz="1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900"/>
                        <a:t>1890 sec</a:t>
                      </a:r>
                      <a:endParaRPr sz="1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3" name="Google Shape;213;p21"/>
          <p:cNvSpPr txBox="1"/>
          <p:nvPr/>
        </p:nvSpPr>
        <p:spPr>
          <a:xfrm>
            <a:off x="423375" y="5218925"/>
            <a:ext cx="11768700" cy="1365900"/>
          </a:xfrm>
          <a:prstGeom prst="rect">
            <a:avLst/>
          </a:prstGeom>
          <a:noFill/>
          <a:ln>
            <a:noFill/>
          </a:ln>
        </p:spPr>
        <p:txBody>
          <a:bodyPr anchorCtr="0" anchor="t" bIns="45700" lIns="91425" spcFirstLastPara="1" rIns="91425" wrap="square" tIns="45700">
            <a:normAutofit/>
          </a:bodyPr>
          <a:lstStyle/>
          <a:p>
            <a:pPr indent="-203200" lvl="0" marL="228600" marR="0" rtl="0" algn="l">
              <a:lnSpc>
                <a:spcPct val="100000"/>
              </a:lnSpc>
              <a:spcBef>
                <a:spcPts val="0"/>
              </a:spcBef>
              <a:spcAft>
                <a:spcPts val="0"/>
              </a:spcAft>
              <a:buClr>
                <a:srgbClr val="3C4043"/>
              </a:buClr>
              <a:buSzPts val="2000"/>
              <a:buChar char="•"/>
            </a:pPr>
            <a:r>
              <a:rPr lang="en-US" sz="2000">
                <a:solidFill>
                  <a:srgbClr val="3C4043"/>
                </a:solidFill>
              </a:rPr>
              <a:t>Accuracy achieved with XG boost model is the highest followed by the </a:t>
            </a:r>
            <a:r>
              <a:rPr lang="en-US" sz="2000">
                <a:solidFill>
                  <a:srgbClr val="3C4043"/>
                </a:solidFill>
                <a:highlight>
                  <a:schemeClr val="lt1"/>
                </a:highlight>
              </a:rPr>
              <a:t>Random forest </a:t>
            </a:r>
            <a:r>
              <a:rPr lang="en-US" sz="2000">
                <a:solidFill>
                  <a:srgbClr val="3C4043"/>
                </a:solidFill>
              </a:rPr>
              <a:t>model.</a:t>
            </a:r>
            <a:endParaRPr sz="2000">
              <a:solidFill>
                <a:srgbClr val="3C4043"/>
              </a:solidFill>
            </a:endParaRPr>
          </a:p>
          <a:p>
            <a:pPr indent="-203200" lvl="0" marL="228600" marR="0" rtl="0" algn="l">
              <a:lnSpc>
                <a:spcPct val="100000"/>
              </a:lnSpc>
              <a:spcBef>
                <a:spcPts val="0"/>
              </a:spcBef>
              <a:spcAft>
                <a:spcPts val="0"/>
              </a:spcAft>
              <a:buClr>
                <a:srgbClr val="3C4043"/>
              </a:buClr>
              <a:buSzPts val="2000"/>
              <a:buChar char="•"/>
            </a:pPr>
            <a:r>
              <a:rPr lang="en-US" sz="2000">
                <a:solidFill>
                  <a:srgbClr val="3C4043"/>
                </a:solidFill>
              </a:rPr>
              <a:t>Feature Engineering is the major part of the project and effective pre-processing is a mandatory requirement for the model to work efficiently.</a:t>
            </a:r>
            <a:endParaRPr sz="2000">
              <a:solidFill>
                <a:srgbClr val="3C4043"/>
              </a:solidFill>
            </a:endParaRPr>
          </a:p>
          <a:p>
            <a:pPr indent="-203200" lvl="0" marL="228600" marR="0" rtl="0" algn="l">
              <a:lnSpc>
                <a:spcPct val="100000"/>
              </a:lnSpc>
              <a:spcBef>
                <a:spcPts val="0"/>
              </a:spcBef>
              <a:spcAft>
                <a:spcPts val="0"/>
              </a:spcAft>
              <a:buClr>
                <a:srgbClr val="3C4043"/>
              </a:buClr>
              <a:buSzPts val="2000"/>
              <a:buChar char="•"/>
            </a:pPr>
            <a:r>
              <a:rPr lang="en-US" sz="2000">
                <a:solidFill>
                  <a:srgbClr val="3C4043"/>
                </a:solidFill>
              </a:rPr>
              <a:t>Quantizing threshold estimation play an important role while using a imbalance data.</a:t>
            </a:r>
            <a:endParaRPr sz="2000">
              <a:solidFill>
                <a:srgbClr val="3C40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