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28"/>
  </p:notesMasterIdLst>
  <p:handoutMasterIdLst>
    <p:handoutMasterId r:id="rId29"/>
  </p:handoutMasterIdLst>
  <p:sldIdLst>
    <p:sldId id="267" r:id="rId5"/>
    <p:sldId id="282" r:id="rId6"/>
    <p:sldId id="328" r:id="rId7"/>
    <p:sldId id="325" r:id="rId8"/>
    <p:sldId id="326" r:id="rId9"/>
    <p:sldId id="330" r:id="rId10"/>
    <p:sldId id="331" r:id="rId11"/>
    <p:sldId id="329" r:id="rId12"/>
    <p:sldId id="327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32" r:id="rId24"/>
    <p:sldId id="333" r:id="rId25"/>
    <p:sldId id="273" r:id="rId26"/>
    <p:sldId id="27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B4A4DB-3E5E-4444-8E96-513CC6007519}">
          <p14:sldIdLst>
            <p14:sldId id="267"/>
          </p14:sldIdLst>
        </p14:section>
        <p14:section name="Untitled Section" id="{9B8C409C-E388-4F3B-A584-7CF4DBCFFD5E}">
          <p14:sldIdLst>
            <p14:sldId id="282"/>
            <p14:sldId id="328"/>
            <p14:sldId id="325"/>
            <p14:sldId id="326"/>
            <p14:sldId id="330"/>
            <p14:sldId id="331"/>
            <p14:sldId id="329"/>
            <p14:sldId id="327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32"/>
            <p14:sldId id="333"/>
          </p14:sldIdLst>
        </p14:section>
        <p14:section name="Untitled Section" id="{FBB27E64-D5CC-4580-91EB-DDD0C1BA8EEB}">
          <p14:sldIdLst/>
        </p14:section>
        <p14:section name="Untitled Section" id="{3A18435A-B25A-4756-861D-2B83F47B44B2}">
          <p14:sldIdLst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>
      <p:cViewPr varScale="1">
        <p:scale>
          <a:sx n="68" d="100"/>
          <a:sy n="68" d="100"/>
        </p:scale>
        <p:origin x="82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6/27/2021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6/27/2021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0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6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3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0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0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8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9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4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7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9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7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3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umagalhaes/quality-prediction-in-a-mining-pro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868" y="254933"/>
            <a:ext cx="7982500" cy="6348133"/>
          </a:xfrm>
        </p:spPr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8028" y="458112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71B633-B940-446B-AD9F-33C3138B7751}"/>
              </a:ext>
            </a:extLst>
          </p:cNvPr>
          <p:cNvSpPr txBox="1">
            <a:spLocks/>
          </p:cNvSpPr>
          <p:nvPr/>
        </p:nvSpPr>
        <p:spPr>
          <a:xfrm>
            <a:off x="210048" y="418919"/>
            <a:ext cx="11064828" cy="36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PREDICTION IN A MINING PROCESS</a:t>
            </a:r>
            <a:br>
              <a:rPr lang="en-US" sz="4400" dirty="0"/>
            </a:br>
            <a:br>
              <a:rPr lang="en-US" sz="4400" dirty="0"/>
            </a:br>
            <a:br>
              <a:rPr lang="en-US" sz="3200" dirty="0"/>
            </a:br>
            <a:endParaRPr lang="en-US" sz="3200" dirty="0"/>
          </a:p>
          <a:p>
            <a:br>
              <a:rPr lang="en-US" sz="3200" dirty="0"/>
            </a:br>
            <a:r>
              <a:rPr lang="en-US" sz="3100" dirty="0"/>
              <a:t>       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6C4920A-7BAB-4AF3-8466-55EBFF4C2CD0}"/>
              </a:ext>
            </a:extLst>
          </p:cNvPr>
          <p:cNvSpPr txBox="1">
            <a:spLocks/>
          </p:cNvSpPr>
          <p:nvPr/>
        </p:nvSpPr>
        <p:spPr>
          <a:xfrm>
            <a:off x="899430" y="3064600"/>
            <a:ext cx="9840274" cy="341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                              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P.Praveen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17481A05D8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N.Chandrika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17481A05C1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P.Vignesh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17481A05C9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M.Srikanth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18485A0522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	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Mr. M. N. Satish Kumar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Tech,(Ph. 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Assistant Professor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BDA754-70EB-4E2C-B894-2995B334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1127204"/>
            <a:ext cx="1857578" cy="18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829E-25BF-4389-890A-245050D5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AFB32-2FE8-4393-9277-F7E441C5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1" y="2348880"/>
            <a:ext cx="9937104" cy="3899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B8879-66E3-4AD2-A741-C13D709C4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601698"/>
            <a:ext cx="993710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E4DC-5015-4117-8A6C-27CC6BDC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536B6-DC1C-4909-A6E6-6BABB6697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32656"/>
            <a:ext cx="9217024" cy="5915744"/>
          </a:xfrm>
        </p:spPr>
      </p:pic>
    </p:spTree>
    <p:extLst>
      <p:ext uri="{BB962C8B-B14F-4D97-AF65-F5344CB8AC3E}">
        <p14:creationId xmlns:p14="http://schemas.microsoft.com/office/powerpoint/2010/main" val="29201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E76D-909F-4891-B929-E1C7FCA9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7171B-0FFE-42F0-9695-49164A01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9" y="404664"/>
            <a:ext cx="9161670" cy="1384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7361E-1B57-4854-ADF8-F411D71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6" y="1628800"/>
            <a:ext cx="9161670" cy="291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DD9BD-75EC-4065-8D25-EC660D6C3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9" y="4221088"/>
            <a:ext cx="1050754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E085-914E-4C0D-B820-1A8835ED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B0324-D8F6-431B-9D70-BEC9BE68A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609600"/>
            <a:ext cx="9937104" cy="5792898"/>
          </a:xfrm>
        </p:spPr>
      </p:pic>
    </p:spTree>
    <p:extLst>
      <p:ext uri="{BB962C8B-B14F-4D97-AF65-F5344CB8AC3E}">
        <p14:creationId xmlns:p14="http://schemas.microsoft.com/office/powerpoint/2010/main" val="29287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32B6-C546-40D8-8D8F-AA8B417A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5FFA0-58A1-4723-9ABF-039612B4C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609600"/>
            <a:ext cx="9505056" cy="5638800"/>
          </a:xfrm>
        </p:spPr>
      </p:pic>
    </p:spTree>
    <p:extLst>
      <p:ext uri="{BB962C8B-B14F-4D97-AF65-F5344CB8AC3E}">
        <p14:creationId xmlns:p14="http://schemas.microsoft.com/office/powerpoint/2010/main" val="37753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32B-824C-4BB7-8F75-5E1A2C44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9E72F-0995-42DF-ACF7-A1F43A010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476672"/>
            <a:ext cx="9073008" cy="5771728"/>
          </a:xfrm>
        </p:spPr>
      </p:pic>
    </p:spTree>
    <p:extLst>
      <p:ext uri="{BB962C8B-B14F-4D97-AF65-F5344CB8AC3E}">
        <p14:creationId xmlns:p14="http://schemas.microsoft.com/office/powerpoint/2010/main" val="21554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5ECF-09A4-4812-B353-5E668C61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5871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29DF5-7A38-4652-A2F9-35ED37D81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" y="1196752"/>
            <a:ext cx="9449702" cy="5051648"/>
          </a:xfrm>
        </p:spPr>
      </p:pic>
    </p:spTree>
    <p:extLst>
      <p:ext uri="{BB962C8B-B14F-4D97-AF65-F5344CB8AC3E}">
        <p14:creationId xmlns:p14="http://schemas.microsoft.com/office/powerpoint/2010/main" val="14086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5F25-5E24-4944-8071-CCEFEDE8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9555D-5919-409A-B75D-C0316C355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" y="476672"/>
            <a:ext cx="9408230" cy="5771728"/>
          </a:xfrm>
        </p:spPr>
      </p:pic>
    </p:spTree>
    <p:extLst>
      <p:ext uri="{BB962C8B-B14F-4D97-AF65-F5344CB8AC3E}">
        <p14:creationId xmlns:p14="http://schemas.microsoft.com/office/powerpoint/2010/main" val="2462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1D2-6FA5-4781-B27F-18347F27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32229-DD37-4102-A9F6-408F5CD9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547285"/>
            <a:ext cx="9649072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1EAD-656A-4B37-B8F7-FD37DFB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D6DB9-3D57-4D95-8267-BC44C34899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8" y="260648"/>
            <a:ext cx="788103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66254-6B96-4D43-A6C3-37B6E48404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1" y="3140968"/>
            <a:ext cx="7520996" cy="3307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9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158" y="620688"/>
            <a:ext cx="9089662" cy="687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The % of Silica is measured  in a lab experiment it takes at least one hour for the process engineers to have this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As this impurity is measured every hour and it takes a lot of time  for a day and causes delay in the process.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Our proposed system is quality prediction in a mining process and it can able to predict the silica(impurity) % in the ore concentrate in a less time.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we are building a predictive analytics system in that we are applying Machine Learning algorithm like Multiple Linear Regression </a:t>
            </a:r>
            <a:r>
              <a:rPr lang="en-US" dirty="0"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which is integrate with  flask web application</a:t>
            </a:r>
            <a:r>
              <a:rPr lang="en-US" dirty="0">
                <a:effectLst/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. And further we used Random </a:t>
            </a:r>
            <a:r>
              <a:rPr lang="en-US" dirty="0"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Forest, Decision Tree, LSTM</a:t>
            </a:r>
            <a:r>
              <a:rPr lang="en-US" dirty="0">
                <a:effectLst/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 to find the best accurate model and it helps the engineers for early prediction and reduce the impurities.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75AFF-E516-4686-8AE9-F8E8E4C4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476672"/>
            <a:ext cx="8594429" cy="1296144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651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1871-56AC-4DB4-B02E-8992175D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32" y="464344"/>
            <a:ext cx="8705075" cy="576064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Predicted 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4344C2-1B6D-40DC-A84B-A87DC75261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1" y="1268760"/>
            <a:ext cx="9161671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5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1565D5-C5B8-422D-AB08-BBE5702AED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95"/>
          <a:stretch/>
        </p:blipFill>
        <p:spPr bwMode="auto">
          <a:xfrm>
            <a:off x="414338" y="1340768"/>
            <a:ext cx="9721081" cy="50107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67B2B6-8C4A-458A-B1F3-3FAE861B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506476"/>
            <a:ext cx="8593137" cy="1050315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Predicted Output:</a:t>
            </a:r>
          </a:p>
        </p:txBody>
      </p:sp>
    </p:spTree>
    <p:extLst>
      <p:ext uri="{BB962C8B-B14F-4D97-AF65-F5344CB8AC3E}">
        <p14:creationId xmlns:p14="http://schemas.microsoft.com/office/powerpoint/2010/main" val="27315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948" y="2060848"/>
            <a:ext cx="64807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 CARTER" panose="02000000000000000000" pitchFamily="2" charset="0"/>
              </a:rPr>
              <a:t>Any questions</a:t>
            </a:r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998068" y="2096852"/>
            <a:ext cx="2880320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Oval 3"/>
          <p:cNvSpPr/>
          <p:nvPr/>
        </p:nvSpPr>
        <p:spPr>
          <a:xfrm>
            <a:off x="3718148" y="2564904"/>
            <a:ext cx="21602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849317" y="2564904"/>
            <a:ext cx="21602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A795-E78F-4D4A-B251-254D80FB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268760"/>
            <a:ext cx="8594429" cy="477260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evaluate the feasibility of using Machine Learning Algorithm like Multiple Linear Regression and Deep Learning Algorithm like LSTM to predict in real-time the percentage of silica concentrate of froth flotation processing plant.</a:t>
            </a:r>
            <a:endParaRPr lang="en-IN" sz="2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667385" algn="just">
              <a:lnSpc>
                <a:spcPct val="160000"/>
              </a:lnSpc>
              <a:spcBef>
                <a:spcPts val="640"/>
              </a:spcBef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silica percentage in an ore concentrate and report the results   immediately without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wasting the time in froth flotation processing plant.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Roboto Regular"/>
            </a:endParaRPr>
          </a:p>
          <a:p>
            <a:pPr algn="just">
              <a:lnSpc>
                <a:spcPct val="160000"/>
              </a:lnSpc>
            </a:pPr>
            <a:r>
              <a:rPr lang="en-IN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application  which is built by using flask framework and it is integrated with trained ML model and it help the engineers, giving them early information to take actions (empowering!).</a:t>
            </a:r>
            <a:endParaRPr lang="en-IN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E4886-4515-4049-8A3F-0577CDB9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164" y="692696"/>
            <a:ext cx="7497655" cy="864096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  <a:endParaRPr lang="en-US" sz="2000" b="1" i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2AA1-5B1A-401F-8DDE-69EE6B9C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668" y="791881"/>
            <a:ext cx="5985487" cy="65916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:</a:t>
            </a:r>
            <a:endParaRPr lang="en-US" sz="2000" b="1" i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4DFB-A0C5-42CC-B069-2A49A7B2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17483"/>
            <a:ext cx="9305686" cy="46285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Regular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we used a datasets for predicting silica impurity in flotation process.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is collected from the below link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u="sng" dirty="0">
                <a:effectLst/>
                <a:latin typeface="charter"/>
                <a:hlinkClick r:id="rId2"/>
              </a:rPr>
              <a:t>https://www.kaggle.com/edumagalhaes/quality-prediction-in-a-mining-process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Roboto Regular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FBAD-CC18-4794-9E98-D59EE22B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620688"/>
            <a:ext cx="6129503" cy="372368"/>
          </a:xfrm>
        </p:spPr>
        <p:txBody>
          <a:bodyPr>
            <a:normAutofit fontScale="90000"/>
          </a:bodyPr>
          <a:lstStyle/>
          <a:p>
            <a:r>
              <a:rPr lang="en-US" sz="2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ADD7-045D-4A48-B1DD-1FAE28D27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124744"/>
            <a:ext cx="9089662" cy="561662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project we used Multiple Linear Regression algorithms to predict silica impurity in a mining process for   Model Building with Web Application. Also further implemented and Evaluated with Random Forest, Decision Tree, Long Short Term Memory.</a:t>
            </a:r>
          </a:p>
          <a:p>
            <a:pPr algn="ctr">
              <a:buNone/>
            </a:pPr>
            <a:r>
              <a:rPr lang="en-US" sz="19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Linear Regression:</a:t>
            </a:r>
          </a:p>
          <a:p>
            <a:pPr algn="just">
              <a:buFont typeface="Wingdings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linear regression, also known simply as multiple regression, is a statistical technique that uses several explanatory variables to predict the outcome of a response variable. The goal of multiple linear regression is to model the linear relationship between the independent variables and dependent variable.</a:t>
            </a:r>
          </a:p>
          <a:p>
            <a:pPr algn="just"/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 linear regression model would take the form:</a:t>
            </a:r>
          </a:p>
          <a:p>
            <a:pPr algn="just"/>
            <a:r>
              <a:rPr lang="en-US" sz="19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​=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0​+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1​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1​+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2​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2​+...+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βp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​</a:t>
            </a:r>
            <a:r>
              <a:rPr lang="en-US" sz="19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xip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​+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ϵ</a:t>
            </a: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where, for </a:t>
            </a:r>
            <a:r>
              <a:rPr lang="en-US" sz="19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observations:</a:t>
            </a:r>
          </a:p>
          <a:p>
            <a:pPr lvl="0" algn="just"/>
            <a:r>
              <a:rPr lang="en-US" sz="19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​=dependent variable</a:t>
            </a:r>
          </a:p>
          <a:p>
            <a:pPr lvl="0" algn="just"/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​=explanatory variables</a:t>
            </a:r>
          </a:p>
          <a:p>
            <a:pPr lvl="0" algn="just"/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0​=y-intercept (constant term)</a:t>
            </a:r>
          </a:p>
          <a:p>
            <a:pPr lvl="0" algn="just"/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βp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​=slope coefficients for each explanatory variable</a:t>
            </a:r>
          </a:p>
          <a:p>
            <a:pPr lvl="0" algn="just"/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=the model’s error term (also known as the residuals)</a:t>
            </a:r>
          </a:p>
          <a:p>
            <a:pPr lvl="0" algn="just"/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x1, x2, …,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xk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predictors in the multiple regression model.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Roboto Regular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Roboto Regular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E4BB-7E1C-45BE-B8E5-B2C78992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415049"/>
            <a:ext cx="4968552" cy="659160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Forest: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A1C6-0677-407A-B21F-E05419B2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9073008" cy="51326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is a Supervised Learning algorithm which uses ensemble learning method for classification and regression. Random forest is a bagging technique and not a boosting technique. The trees in random forests are run in parallel. There is no interaction between these trees while building the trees. It operates by constructing a multitude of decision trees at training time and outputting the class that is the mode of the classes (classification) or mean prediction (regression) of the individual trees.</a:t>
            </a: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C3F61-C6E6-429E-A7D5-6AD9794C63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3644179"/>
            <a:ext cx="4819650" cy="2798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0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F1B5-768F-458E-8D43-9900C1A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620688"/>
            <a:ext cx="8594429" cy="659160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Tree: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7478-0C63-416A-A737-739A972D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279848"/>
            <a:ext cx="8594429" cy="47615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 builds regression or classification models in the form of a tree structure.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breaks down a dataset into smaller and smaller subsets while at the same time an associated decision tree is incrementally developed.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final result is a tree with decision nodes and leaf nodes. A decision node has two or more branches, each representing values for the attribute tested. Leaf node represents a decision on the numerical target.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topmost decision node in a tree which corresponds to the best predictor called root node.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CA05-9B82-49E2-B585-47FBAD9E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816637"/>
            <a:ext cx="8594429" cy="596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Long Short Term Memory:</a:t>
            </a:r>
            <a:b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6062-9554-4AAA-8614-3A35F172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412778"/>
            <a:ext cx="8594429" cy="4628586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 is a recurrent neural network (RNN) architecture that REMEMBERS values        over arbitrary intervals. LSTM is well-suited to classify, process and predict time series given time lags of unknown duration.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RNN and HMM rely on the hidden state before emission / sequence. If we want to predict the sequence after 1,000 intervals instead of 10, the model forgot the starting point by then. LSTM REMEMBERS. 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5F25C-E6FC-409F-A4A5-383EF2C099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9996" y="3429000"/>
            <a:ext cx="597666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8DBE-5E5D-4F50-B9BA-8C4F3B13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659255"/>
            <a:ext cx="8594429" cy="13208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PROJECT: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6A479-9D47-48F3-A7BB-929FF54D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052736"/>
            <a:ext cx="8594429" cy="58052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i="0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E8FA-7A10-4D18-BE19-CABED519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052736"/>
            <a:ext cx="10412010" cy="50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2365</TotalTime>
  <Words>821</Words>
  <Application>Microsoft Office PowerPoint</Application>
  <PresentationFormat>Custom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 CARTER</vt:lpstr>
      <vt:lpstr>Arial</vt:lpstr>
      <vt:lpstr>charter</vt:lpstr>
      <vt:lpstr>Constantia</vt:lpstr>
      <vt:lpstr>Times New Roman</vt:lpstr>
      <vt:lpstr>Trebuchet MS</vt:lpstr>
      <vt:lpstr>Wingdings</vt:lpstr>
      <vt:lpstr>Wingdings 3</vt:lpstr>
      <vt:lpstr>Facet</vt:lpstr>
      <vt:lpstr>  </vt:lpstr>
      <vt:lpstr>                        ABSTRACT</vt:lpstr>
      <vt:lpstr>OBJECTIVES :</vt:lpstr>
      <vt:lpstr>RELATED WORK :</vt:lpstr>
      <vt:lpstr>METHODOLOGY:</vt:lpstr>
      <vt:lpstr>Random Forest:</vt:lpstr>
      <vt:lpstr>Decision Tree:</vt:lpstr>
      <vt:lpstr>Long Short Term Memory: </vt:lpstr>
      <vt:lpstr>IMPLEMENTATION OF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LSTM:</vt:lpstr>
      <vt:lpstr>PowerPoint Presentation</vt:lpstr>
      <vt:lpstr>PowerPoint Presentation</vt:lpstr>
      <vt:lpstr>PowerPoint Presentation</vt:lpstr>
      <vt:lpstr>Predicted Output:</vt:lpstr>
      <vt:lpstr>Predicted Output: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praveen kumar</cp:lastModifiedBy>
  <cp:revision>88</cp:revision>
  <dcterms:created xsi:type="dcterms:W3CDTF">2018-12-25T11:41:48Z</dcterms:created>
  <dcterms:modified xsi:type="dcterms:W3CDTF">2021-06-27T06:51:10Z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