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4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6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10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68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1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90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7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9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6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8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7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6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6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6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42DE-32A5-8BEE-E986-185D46A52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01661"/>
            <a:ext cx="8791575" cy="727969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PREDICTION FOR CANCELLATION STATUS OF HOTEL BOOKINGS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9105E-2541-6EF9-2A4C-6C287135A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                                                                          Praveen </a:t>
            </a:r>
            <a:r>
              <a:rPr lang="en-US" dirty="0" err="1"/>
              <a:t>kumar</a:t>
            </a:r>
            <a:r>
              <a:rPr lang="en-US" dirty="0"/>
              <a:t> g</a:t>
            </a:r>
          </a:p>
          <a:p>
            <a:r>
              <a:rPr lang="en-US" dirty="0"/>
              <a:t>                                                                                                119ec0035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3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511D-1F37-1E14-9A26-9525384A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4362"/>
          </a:xfrm>
        </p:spPr>
        <p:txBody>
          <a:bodyPr/>
          <a:lstStyle/>
          <a:p>
            <a:r>
              <a:rPr lang="en-US" dirty="0"/>
              <a:t>       </a:t>
            </a:r>
            <a:r>
              <a:rPr lang="en-US" dirty="0">
                <a:solidFill>
                  <a:schemeClr val="bg2"/>
                </a:solidFill>
              </a:rPr>
              <a:t>Confusion matrix for decision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A9F6AF-138B-550D-D20F-EE1ED969C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861" y="2603500"/>
            <a:ext cx="4679090" cy="3416300"/>
          </a:xfrm>
        </p:spPr>
      </p:pic>
    </p:spTree>
    <p:extLst>
      <p:ext uri="{BB962C8B-B14F-4D97-AF65-F5344CB8AC3E}">
        <p14:creationId xmlns:p14="http://schemas.microsoft.com/office/powerpoint/2010/main" val="183731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392B-E8D6-09A4-5D52-1C3E6087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0522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                                                       </a:t>
            </a:r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52A5-1637-F63D-6E8F-B1B6018E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9040"/>
            <a:ext cx="9905999" cy="5030442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             </a:t>
            </a:r>
          </a:p>
          <a:p>
            <a:endParaRPr lang="en-US" sz="28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divides the dataset into smaller subsets while step-by-step creating associated decision trees.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Here we have used the criterion 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 and  max depth 3.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Thus,By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accuracy score and confusion matrix we can conclude that decision tree classifier is the best.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9D46-615D-2026-20ED-C508A915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Libraries that has used </a:t>
            </a:r>
            <a:r>
              <a:rPr lang="en-US" dirty="0" err="1">
                <a:solidFill>
                  <a:schemeClr val="bg2"/>
                </a:solidFill>
              </a:rPr>
              <a:t>foR</a:t>
            </a:r>
            <a:r>
              <a:rPr lang="en-US" dirty="0">
                <a:solidFill>
                  <a:schemeClr val="bg2"/>
                </a:solidFill>
              </a:rPr>
              <a:t> the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7674-579E-A516-4C35-A3726B66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Scikit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6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E202-69FB-2873-A59B-BF11763C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</a:t>
            </a:r>
            <a:r>
              <a:rPr lang="en-US" dirty="0">
                <a:solidFill>
                  <a:schemeClr val="bg2"/>
                </a:solidFill>
              </a:rPr>
              <a:t>Exploring the </a:t>
            </a:r>
            <a:r>
              <a:rPr lang="en-US" dirty="0" err="1">
                <a:solidFill>
                  <a:schemeClr val="bg2"/>
                </a:solidFill>
              </a:rPr>
              <a:t>dATA</a:t>
            </a:r>
            <a:r>
              <a:rPr lang="en-US" dirty="0">
                <a:solidFill>
                  <a:schemeClr val="bg2"/>
                </a:solidFill>
              </a:rPr>
              <a:t>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CDD7-0056-8151-5861-D01DC81D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data consists of 32 traits for predicting hotel booking cancellations.</a:t>
            </a:r>
          </a:p>
          <a:p>
            <a:endParaRPr lang="en-US" dirty="0"/>
          </a:p>
          <a:p>
            <a:r>
              <a:rPr lang="en-US" dirty="0"/>
              <a:t>These 32 features explain the various dimensions of hotel bookings from various perspectives.</a:t>
            </a:r>
          </a:p>
          <a:p>
            <a:r>
              <a:rPr lang="en-US" dirty="0"/>
              <a:t> Our dataset includes features such as arrivals, stays, cancellations, and reservations.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36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D083-B504-B9C8-689A-3D9F402E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141413" y="572798"/>
            <a:ext cx="9905998" cy="829873"/>
          </a:xfrm>
        </p:spPr>
        <p:txBody>
          <a:bodyPr>
            <a:normAutofit/>
          </a:bodyPr>
          <a:lstStyle/>
          <a:p>
            <a:r>
              <a:rPr lang="en-US" dirty="0"/>
              <a:t>           </a:t>
            </a:r>
            <a:r>
              <a:rPr lang="en-US" dirty="0">
                <a:solidFill>
                  <a:schemeClr val="bg2"/>
                </a:solidFill>
              </a:rPr>
              <a:t>Correlation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4130B-C2E7-C9C5-933A-CE6A3769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0327"/>
            <a:ext cx="9905999" cy="4290874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 is used to determine change one variable is it affect another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variable.It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will be ranging from -1 to +1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650E4-1F92-4318-78B8-E12449011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4" y="2467992"/>
            <a:ext cx="7803472" cy="42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1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336F-E0C0-08FB-44EB-97FA68B8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609601"/>
            <a:ext cx="5934508" cy="99725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</a:t>
            </a:r>
            <a:r>
              <a:rPr lang="en-US" dirty="0">
                <a:solidFill>
                  <a:schemeClr val="bg2"/>
                </a:solidFill>
              </a:rPr>
              <a:t>Heatmap</a:t>
            </a: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(NULL DATA VISUALIZATION)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8404EDA-74AF-05A7-5DE3-E72676772D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550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0E766-2CAE-C8C2-9583-15A33AF3B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725186"/>
          </a:xfrm>
        </p:spPr>
        <p:txBody>
          <a:bodyPr>
            <a:normAutofit/>
          </a:bodyPr>
          <a:lstStyle/>
          <a:p>
            <a:r>
              <a:rPr lang="en-US" sz="2000" dirty="0"/>
              <a:t>While checking the null values for the features ,we have got </a:t>
            </a:r>
          </a:p>
          <a:p>
            <a:r>
              <a:rPr lang="en-US" sz="2000" u="sng" dirty="0">
                <a:solidFill>
                  <a:schemeClr val="bg2"/>
                </a:solidFill>
              </a:rPr>
              <a:t>Features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/>
              <a:t>                             </a:t>
            </a:r>
            <a:r>
              <a:rPr lang="en-US" sz="2000" u="sng" dirty="0">
                <a:solidFill>
                  <a:schemeClr val="bg2"/>
                </a:solidFill>
              </a:rPr>
              <a:t>null values</a:t>
            </a:r>
          </a:p>
          <a:p>
            <a:r>
              <a:rPr lang="en-US" sz="2000" dirty="0"/>
              <a:t>Children                                    4</a:t>
            </a:r>
          </a:p>
          <a:p>
            <a:r>
              <a:rPr lang="en-US" sz="2000" dirty="0"/>
              <a:t>Country                                   488</a:t>
            </a:r>
          </a:p>
          <a:p>
            <a:r>
              <a:rPr lang="en-US" sz="2000" dirty="0"/>
              <a:t>Agent                                   </a:t>
            </a:r>
            <a:r>
              <a:rPr lang="en-US" sz="2400" b="0" i="0" dirty="0">
                <a:effectLst/>
                <a:latin typeface="Courier New" panose="02070309020205020404" pitchFamily="49" charset="0"/>
              </a:rPr>
              <a:t>16340</a:t>
            </a:r>
            <a:br>
              <a:rPr lang="en-US" sz="2400" dirty="0"/>
            </a:br>
            <a:r>
              <a:rPr lang="en-US" sz="2400" dirty="0"/>
              <a:t>company                       112593</a:t>
            </a:r>
          </a:p>
          <a:p>
            <a:r>
              <a:rPr lang="en-US" sz="2400" dirty="0"/>
              <a:t>Remaining features             0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789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8E77-F2C1-2AE8-E2B5-EBC24768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5276"/>
          </a:xfrm>
        </p:spPr>
        <p:txBody>
          <a:bodyPr/>
          <a:lstStyle/>
          <a:p>
            <a:r>
              <a:rPr lang="en-US" dirty="0"/>
              <a:t>           </a:t>
            </a:r>
            <a:r>
              <a:rPr lang="en-US" dirty="0">
                <a:solidFill>
                  <a:schemeClr val="bg2"/>
                </a:solidFill>
              </a:rPr>
              <a:t>Inference </a:t>
            </a:r>
            <a:r>
              <a:rPr lang="en-US" dirty="0"/>
              <a:t>of the data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30C2-D39A-70DE-951C-84DACCB6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3794"/>
            <a:ext cx="9905999" cy="467853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First, we associated the features of the dataset to obtain the relationships between the features.</a:t>
            </a:r>
          </a:p>
          <a:p>
            <a:r>
              <a:rPr lang="en-US" dirty="0"/>
              <a:t>Then we checked the null-values of all features and discovered that the feature named 'company' has a high number of null values. As a result, we can remove that company feature from the dataset.</a:t>
            </a:r>
          </a:p>
          <a:p>
            <a:r>
              <a:rPr lang="en-US" dirty="0"/>
              <a:t>Remaining features that consist of null values ​​are replaced with the median/mode/mean of the remaining non-null data for that feature.</a:t>
            </a:r>
          </a:p>
        </p:txBody>
      </p:sp>
    </p:spTree>
    <p:extLst>
      <p:ext uri="{BB962C8B-B14F-4D97-AF65-F5344CB8AC3E}">
        <p14:creationId xmlns:p14="http://schemas.microsoft.com/office/powerpoint/2010/main" val="203478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A7E7-D804-93CB-C0AC-348118E0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D</a:t>
            </a:r>
            <a:r>
              <a:rPr lang="en-US" dirty="0">
                <a:solidFill>
                  <a:schemeClr val="bg2"/>
                </a:solidFill>
              </a:rPr>
              <a:t>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2D46-76B8-F5FA-23AC-79AEDFE6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contains a variety of datatypes. We use label encoder to convert to a single datatype.</a:t>
            </a:r>
          </a:p>
          <a:p>
            <a:r>
              <a:rPr lang="en-US" dirty="0"/>
              <a:t>By </a:t>
            </a:r>
            <a:r>
              <a:rPr lang="en-US" dirty="0" err="1"/>
              <a:t>fit_transform</a:t>
            </a:r>
            <a:r>
              <a:rPr lang="en-US" dirty="0"/>
              <a:t>, we can get all the features to a same datatype.</a:t>
            </a:r>
          </a:p>
          <a:p>
            <a:r>
              <a:rPr lang="en-US" dirty="0"/>
              <a:t>Without </a:t>
            </a:r>
            <a:r>
              <a:rPr lang="en-US" dirty="0" err="1"/>
              <a:t>datapreprocessing</a:t>
            </a:r>
            <a:r>
              <a:rPr lang="en-US" dirty="0"/>
              <a:t> we cannot proceed to </a:t>
            </a:r>
            <a:r>
              <a:rPr lang="en-US" dirty="0" err="1"/>
              <a:t>nextstep,It</a:t>
            </a:r>
            <a:r>
              <a:rPr lang="en-US" dirty="0"/>
              <a:t> will be difficult to apply machine learning </a:t>
            </a:r>
            <a:r>
              <a:rPr lang="en-US" dirty="0" err="1"/>
              <a:t>algoritms</a:t>
            </a:r>
            <a:r>
              <a:rPr lang="en-US" dirty="0"/>
              <a:t> on the dataset.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5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5C5F-44DA-0E6A-8200-D375B91A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6197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dirty="0">
                <a:solidFill>
                  <a:schemeClr val="bg2"/>
                </a:solidFill>
              </a:rPr>
              <a:t>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C13C7-399F-DBF4-32B0-ED23502C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1550"/>
            <a:ext cx="9905999" cy="49448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uses two variables X and Y.</a:t>
            </a:r>
          </a:p>
          <a:p>
            <a:r>
              <a:rPr lang="en-US" dirty="0"/>
              <a:t>Y for "undone" features only, X for remaining features</a:t>
            </a:r>
          </a:p>
          <a:p>
            <a:r>
              <a:rPr lang="en-US" dirty="0"/>
              <a:t>Next step is to split the X into train data and test data with </a:t>
            </a:r>
            <a:r>
              <a:rPr lang="en-US" dirty="0" err="1"/>
              <a:t>testdata</a:t>
            </a:r>
            <a:r>
              <a:rPr lang="en-US" dirty="0"/>
              <a:t> size : </a:t>
            </a:r>
            <a:r>
              <a:rPr lang="en-US" dirty="0">
                <a:solidFill>
                  <a:schemeClr val="bg2"/>
                </a:solidFill>
              </a:rPr>
              <a:t>0.4</a:t>
            </a:r>
          </a:p>
          <a:p>
            <a:r>
              <a:rPr lang="en-US" dirty="0" err="1"/>
              <a:t>Similarly,Y</a:t>
            </a:r>
            <a:r>
              <a:rPr lang="en-US" dirty="0"/>
              <a:t> is split into train data and test data with </a:t>
            </a:r>
            <a:r>
              <a:rPr lang="en-US" dirty="0" err="1"/>
              <a:t>testdata</a:t>
            </a:r>
            <a:r>
              <a:rPr lang="en-US" dirty="0"/>
              <a:t> size : </a:t>
            </a:r>
            <a:r>
              <a:rPr lang="en-US" dirty="0">
                <a:solidFill>
                  <a:schemeClr val="bg2"/>
                </a:solidFill>
              </a:rPr>
              <a:t>0.4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6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7A59-137E-BB61-8B61-EA64D47D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060" y="236925"/>
            <a:ext cx="9809205" cy="784154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            Checking for </a:t>
            </a:r>
            <a:r>
              <a:rPr lang="en-GB" dirty="0"/>
              <a:t>Algorithms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9474-3454-F0DA-5471-C22CF5D5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40528"/>
            <a:ext cx="9905999" cy="447730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use various classifiers imported from scikit libraries to improve accuracy.</a:t>
            </a:r>
          </a:p>
          <a:p>
            <a:r>
              <a:rPr lang="en-US" dirty="0" err="1"/>
              <a:t>First,we</a:t>
            </a:r>
            <a:r>
              <a:rPr lang="en-US" dirty="0"/>
              <a:t> have used logistic regression got test accuracy score and train accuracy score around 0.989.</a:t>
            </a:r>
          </a:p>
          <a:p>
            <a:r>
              <a:rPr lang="en-US" dirty="0"/>
              <a:t>Then we have gone through several classifiers in order to improve the accuracy score than the logistic regression.</a:t>
            </a:r>
          </a:p>
          <a:p>
            <a:r>
              <a:rPr lang="en-US" dirty="0"/>
              <a:t>The decision tree has an accuracy value of 100% and acts as a decision tree classifier in the model.</a:t>
            </a:r>
          </a:p>
        </p:txBody>
      </p:sp>
    </p:spTree>
    <p:extLst>
      <p:ext uri="{BB962C8B-B14F-4D97-AF65-F5344CB8AC3E}">
        <p14:creationId xmlns:p14="http://schemas.microsoft.com/office/powerpoint/2010/main" val="658050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</TotalTime>
  <Words>471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Century Gothic</vt:lpstr>
      <vt:lpstr>Courier New</vt:lpstr>
      <vt:lpstr>Wingdings 3</vt:lpstr>
      <vt:lpstr>Ion Boardroom</vt:lpstr>
      <vt:lpstr>PREDICTION FOR CANCELLATION STATUS OF HOTEL BOOKINGS</vt:lpstr>
      <vt:lpstr>Libraries that has used foR the prediction</vt:lpstr>
      <vt:lpstr>     Exploring the dATA and visualization</vt:lpstr>
      <vt:lpstr>           Correlation visualization</vt:lpstr>
      <vt:lpstr>              Heatmap     (NULL DATA VISUALIZATION)</vt:lpstr>
      <vt:lpstr>           Inference of the data</vt:lpstr>
      <vt:lpstr>                 Data Preprocessing</vt:lpstr>
      <vt:lpstr>                  Splitting the data</vt:lpstr>
      <vt:lpstr>                                                                                                         Checking for Algorithms </vt:lpstr>
      <vt:lpstr>       Confusion matrix for decision tree</vt:lpstr>
      <vt:lpstr>                                                                      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FOR CANCELLATION STATUS OF HOTEL BOOKINGS</dc:title>
  <dc:creator>venkata subbaiah</dc:creator>
  <cp:lastModifiedBy>gudempraveen92@gmail.com</cp:lastModifiedBy>
  <cp:revision>4</cp:revision>
  <dcterms:created xsi:type="dcterms:W3CDTF">2022-10-02T16:08:06Z</dcterms:created>
  <dcterms:modified xsi:type="dcterms:W3CDTF">2022-10-10T11:18:41Z</dcterms:modified>
</cp:coreProperties>
</file>