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5:46:43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1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8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11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9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2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7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6E724-97D9-4BFC-80FB-06A462420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Count and Page Rank using Map Reduce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BC751-D243-4A8B-8A87-6F3C3F07C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2" y="2706624"/>
            <a:ext cx="6251110" cy="366369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i="0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CS512 Final Project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0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i="0" u="sng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Project_Group</a:t>
            </a:r>
            <a:r>
              <a:rPr lang="en-US" sz="2200" b="1" i="0" u="sng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12</a:t>
            </a:r>
            <a:endParaRPr lang="en-US" sz="2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Gunjan Singh (gs896)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Meghana Tumkur Narendra(mt1080)    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Praveen </a:t>
            </a:r>
            <a:r>
              <a:rPr lang="en-US" sz="22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Pinjala</a:t>
            </a:r>
            <a:r>
              <a:rPr lang="en-US" sz="22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(pp813) 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Shikha </a:t>
            </a:r>
            <a:r>
              <a:rPr lang="en-US" sz="22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Vyaghra</a:t>
            </a:r>
            <a:r>
              <a:rPr lang="en-US" sz="22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(sv629)  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" name="Picture 3" descr="A white surface with a 3D triangle texture">
            <a:extLst>
              <a:ext uri="{FF2B5EF4-FFF2-40B4-BE49-F238E27FC236}">
                <a16:creationId xmlns:a16="http://schemas.microsoft.com/office/drawing/2014/main" id="{6E744612-84C0-4A20-8D66-6746EA39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5" r="50973" b="-1"/>
          <a:stretch/>
        </p:blipFill>
        <p:spPr>
          <a:xfrm>
            <a:off x="1" y="-15239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440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EE3C2-D511-45E4-B5B0-FE7B093B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Page Rank: Results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F291-D661-4D22-8C68-25460CB5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</a:rPr>
              <a:t>We have also tested the PageRank for the big set of input.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</a:rPr>
              <a:t>We have attached the same input and output files we used with this presentation.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</a:rPr>
              <a:t>Sample output is shown below.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C51B2619-D68C-401C-957E-A36D66871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29" y="2487169"/>
            <a:ext cx="2004090" cy="3968496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9C8E8DEF-2A55-428A-A563-0752439D5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96" y="2487169"/>
            <a:ext cx="2004090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E46B-FB0B-4934-8861-2A8206AD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86251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2B2E-A41E-40B0-A962-B8A96EDF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D16C3-073A-4FFA-B906-B1E8316D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Command to create a jar file</a:t>
            </a:r>
          </a:p>
          <a:p>
            <a:pPr marL="0" indent="0">
              <a:buNone/>
            </a:pPr>
            <a:r>
              <a:rPr lang="en-US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24292E"/>
                </a:solidFill>
                <a:latin typeface="Consolas" panose="020B0609020204030204" pitchFamily="49" charset="0"/>
              </a:rPr>
              <a:t>mvn</a:t>
            </a:r>
            <a:r>
              <a:rPr lang="en-US" sz="2400" dirty="0">
                <a:solidFill>
                  <a:srgbClr val="24292E"/>
                </a:solidFill>
                <a:latin typeface="Consolas" panose="020B0609020204030204" pitchFamily="49" charset="0"/>
              </a:rPr>
              <a:t> clean install </a:t>
            </a:r>
          </a:p>
          <a:p>
            <a:r>
              <a:rPr lang="en-US" b="1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To run Wordcount for small </a:t>
            </a:r>
            <a:r>
              <a:rPr lang="en-US" b="1" dirty="0">
                <a:solidFill>
                  <a:srgbClr val="24292E"/>
                </a:solidFill>
                <a:latin typeface="Consolas" panose="020B0609020204030204" pitchFamily="49" charset="0"/>
              </a:rPr>
              <a:t>data</a:t>
            </a:r>
          </a:p>
          <a:p>
            <a:pPr marL="457200" lvl="1" indent="0">
              <a:buNone/>
            </a:pPr>
            <a:r>
              <a:rPr lang="en-US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WordCount</a:t>
            </a:r>
            <a:endParaRPr lang="en-US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jar target/WC-Final-0.jar </a:t>
            </a: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com.example.Wordcount</a:t>
            </a:r>
            <a:r>
              <a:rPr lang="en-US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  input/smallInput.txt </a:t>
            </a: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smalldataOutput</a:t>
            </a:r>
            <a:endParaRPr lang="en-US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Consolas" panose="020B0609020204030204" pitchFamily="49" charset="0"/>
              </a:rPr>
              <a:t>To r</a:t>
            </a:r>
            <a:r>
              <a:rPr lang="en-US" b="1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 Wordcount for large data </a:t>
            </a:r>
            <a:endParaRPr lang="en-US" b="1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WordCount</a:t>
            </a:r>
            <a:endParaRPr lang="en-US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jar target/WC-Final-0.jar </a:t>
            </a: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com.example.Wordcount</a:t>
            </a:r>
            <a:r>
              <a:rPr lang="en-US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input/smallInput.txt </a:t>
            </a:r>
            <a:r>
              <a:rPr lang="en-US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largeDataOutput</a:t>
            </a:r>
            <a:endParaRPr lang="en-US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071B-3D8E-4AC0-B94E-E5656381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841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Word Count 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084DC-AF5D-4E51-95A8-C7357459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Times New Roman" panose="02020603050405020304" pitchFamily="18" charset="0"/>
              </a:rPr>
              <a:t>Input with small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606E7-29A6-4B7E-AC27-BCE290B3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02960" y="1938528"/>
            <a:ext cx="6116320" cy="823912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Times New Roman" panose="02020603050405020304" pitchFamily="18" charset="0"/>
              </a:rPr>
              <a:t>Output with the words and its count</a:t>
            </a:r>
          </a:p>
        </p:txBody>
      </p:sp>
      <p:pic>
        <p:nvPicPr>
          <p:cNvPr id="7" name="Content Placeholder 5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2B47DD87-C9C7-41C1-B580-EC7CFCF41F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892986"/>
            <a:ext cx="5157787" cy="1331041"/>
          </a:xfrm>
        </p:spPr>
      </p:pic>
      <p:pic>
        <p:nvPicPr>
          <p:cNvPr id="10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624D521E-B3C3-4164-9316-329AEF6C12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30"/>
          <a:stretch/>
        </p:blipFill>
        <p:spPr>
          <a:xfrm>
            <a:off x="7980680" y="2905443"/>
            <a:ext cx="1960880" cy="3454717"/>
          </a:xfrm>
        </p:spPr>
      </p:pic>
    </p:spTree>
    <p:extLst>
      <p:ext uri="{BB962C8B-B14F-4D97-AF65-F5344CB8AC3E}">
        <p14:creationId xmlns:p14="http://schemas.microsoft.com/office/powerpoint/2010/main" val="11827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586D-BCFB-452B-94EC-24D7D975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Word Count : Results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61E000C-6B4B-4D67-B8A1-D0278B3EC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1" y="2976245"/>
            <a:ext cx="11863358" cy="25673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3A5C6-3F1D-491A-86F8-07A3FDBE2812}"/>
              </a:ext>
            </a:extLst>
          </p:cNvPr>
          <p:cNvSpPr txBox="1"/>
          <p:nvPr/>
        </p:nvSpPr>
        <p:spPr>
          <a:xfrm>
            <a:off x="838200" y="2164080"/>
            <a:ext cx="714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Input with large text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7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69AA145-B423-4522-A006-34F0FCA6B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589" y="1126600"/>
            <a:ext cx="2349657" cy="46048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22EE920B-199B-497F-B3E4-F2218E588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53" y="1126600"/>
            <a:ext cx="2279376" cy="46048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B58D52-2876-446D-B231-59CDD848F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70" y="1126600"/>
            <a:ext cx="2458981" cy="460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61EABD-FAE2-4C66-BC5C-676D749C95B8}"/>
              </a:ext>
            </a:extLst>
          </p:cNvPr>
          <p:cNvSpPr txBox="1"/>
          <p:nvPr/>
        </p:nvSpPr>
        <p:spPr>
          <a:xfrm>
            <a:off x="1160753" y="469900"/>
            <a:ext cx="616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Output with the words and its count</a:t>
            </a:r>
          </a:p>
        </p:txBody>
      </p:sp>
    </p:spTree>
    <p:extLst>
      <p:ext uri="{BB962C8B-B14F-4D97-AF65-F5344CB8AC3E}">
        <p14:creationId xmlns:p14="http://schemas.microsoft.com/office/powerpoint/2010/main" val="25161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495E8C97-C32F-4FE5-B2BA-6D19A5E46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56" y="1123527"/>
            <a:ext cx="1950719" cy="46048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07611ABF-29F9-448C-8901-67826237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416" y="1123527"/>
            <a:ext cx="2130834" cy="460480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xt&#10;&#10;Description automatically generated with medium confidence">
            <a:extLst>
              <a:ext uri="{FF2B5EF4-FFF2-40B4-BE49-F238E27FC236}">
                <a16:creationId xmlns:a16="http://schemas.microsoft.com/office/drawing/2014/main" id="{19ECDB6C-C880-443B-8BA6-A67EF5DCD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8" y="1123527"/>
            <a:ext cx="2167618" cy="46048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Text&#10;&#10;Description automatically generated with medium confidence">
            <a:extLst>
              <a:ext uri="{FF2B5EF4-FFF2-40B4-BE49-F238E27FC236}">
                <a16:creationId xmlns:a16="http://schemas.microsoft.com/office/drawing/2014/main" id="{D9A72DC9-675F-4D92-AA03-9D122B8EE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48" y="1123527"/>
            <a:ext cx="1980577" cy="46048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8973C2D-8936-4F5E-8BF9-7FB66CE08F94}"/>
              </a:ext>
            </a:extLst>
          </p:cNvPr>
          <p:cNvSpPr txBox="1"/>
          <p:nvPr/>
        </p:nvSpPr>
        <p:spPr>
          <a:xfrm>
            <a:off x="575808" y="490938"/>
            <a:ext cx="803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Output with the words and its count, cont’d..</a:t>
            </a:r>
          </a:p>
        </p:txBody>
      </p:sp>
    </p:spTree>
    <p:extLst>
      <p:ext uri="{BB962C8B-B14F-4D97-AF65-F5344CB8AC3E}">
        <p14:creationId xmlns:p14="http://schemas.microsoft.com/office/powerpoint/2010/main" val="353403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2B2E-A41E-40B0-A962-B8A96EDF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Rank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D16C3-073A-4FFA-B906-B1E8316D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71416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The testable input file should be placed in the Input folder initially before running the code.</a:t>
            </a:r>
          </a:p>
          <a:p>
            <a:r>
              <a:rPr lang="en-US" sz="8800" b="1" dirty="0">
                <a:solidFill>
                  <a:srgbClr val="24292E"/>
                </a:solidFill>
                <a:latin typeface="Consolas" panose="020B0609020204030204" pitchFamily="49" charset="0"/>
              </a:rPr>
              <a:t>To r</a:t>
            </a:r>
            <a:r>
              <a:rPr lang="en-US" sz="8800" b="1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 Page rank</a:t>
            </a:r>
            <a:endParaRPr lang="en-US" sz="880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cd PageRank</a:t>
            </a:r>
          </a:p>
          <a:p>
            <a:pPr marL="457200" lvl="1" indent="0">
              <a:buNone/>
            </a:pPr>
            <a:r>
              <a:rPr lang="en-US" sz="8800" dirty="0" err="1">
                <a:solidFill>
                  <a:srgbClr val="24292E"/>
                </a:solidFill>
                <a:latin typeface="Consolas" panose="020B0609020204030204" pitchFamily="49" charset="0"/>
              </a:rPr>
              <a:t>hadoop</a:t>
            </a: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 jar target/PageRank-0.jar </a:t>
            </a:r>
            <a:r>
              <a:rPr lang="en-US" sz="8800" dirty="0" err="1">
                <a:solidFill>
                  <a:srgbClr val="24292E"/>
                </a:solidFill>
                <a:latin typeface="Consolas" panose="020B0609020204030204" pitchFamily="49" charset="0"/>
              </a:rPr>
              <a:t>com.example.PageRank</a:t>
            </a: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  input/input_file.txt </a:t>
            </a:r>
            <a:r>
              <a:rPr lang="en-US" sz="8800" dirty="0" err="1">
                <a:solidFill>
                  <a:srgbClr val="24292E"/>
                </a:solidFill>
                <a:latin typeface="Consolas" panose="020B0609020204030204" pitchFamily="49" charset="0"/>
              </a:rPr>
              <a:t>output_folder_name</a:t>
            </a: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/ 0.85 5 0.01 true </a:t>
            </a:r>
            <a:r>
              <a:rPr lang="en-US" sz="8800" dirty="0" err="1">
                <a:solidFill>
                  <a:srgbClr val="24292E"/>
                </a:solidFill>
                <a:latin typeface="Consolas" panose="020B0609020204030204" pitchFamily="49" charset="0"/>
              </a:rPr>
              <a:t>true</a:t>
            </a:r>
            <a:endParaRPr lang="en-US" sz="88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Hadoop </a:t>
            </a:r>
            <a:r>
              <a:rPr lang="en-US" sz="8800" dirty="0" err="1">
                <a:solidFill>
                  <a:srgbClr val="24292E"/>
                </a:solidFill>
                <a:latin typeface="Consolas" panose="020B0609020204030204" pitchFamily="49" charset="0"/>
              </a:rPr>
              <a:t>fd</a:t>
            </a: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 –ls</a:t>
            </a:r>
          </a:p>
          <a:p>
            <a:pPr marL="457200" lvl="1" indent="0">
              <a:buNone/>
            </a:pPr>
            <a:r>
              <a:rPr lang="en-US" sz="8800" dirty="0" err="1">
                <a:solidFill>
                  <a:srgbClr val="24292E"/>
                </a:solidFill>
                <a:latin typeface="Consolas" panose="020B0609020204030204" pitchFamily="49" charset="0"/>
              </a:rPr>
              <a:t>hadoop</a:t>
            </a: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 fs -cat out2/</a:t>
            </a:r>
            <a:r>
              <a:rPr lang="en-US" sz="8800" dirty="0" err="1">
                <a:solidFill>
                  <a:srgbClr val="24292E"/>
                </a:solidFill>
                <a:latin typeface="Consolas" panose="020B0609020204030204" pitchFamily="49" charset="0"/>
              </a:rPr>
              <a:t>pag</a:t>
            </a:r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....</a:t>
            </a:r>
            <a:r>
              <a:rPr lang="en-US" sz="8800" b="1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The above last two commands are used to see the output on the console window.</a:t>
            </a:r>
          </a:p>
          <a:p>
            <a:r>
              <a:rPr lang="en-US" sz="8800" dirty="0">
                <a:solidFill>
                  <a:srgbClr val="24292E"/>
                </a:solidFill>
                <a:latin typeface="Consolas" panose="020B0609020204030204" pitchFamily="49" charset="0"/>
              </a:rPr>
              <a:t>Also, output can be directly seen in the txt format in the Output file created after running the Hadoop command.</a:t>
            </a:r>
          </a:p>
          <a:p>
            <a:endParaRPr lang="en-US" sz="68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5500" b="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600" b="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2000" b="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endParaRPr lang="en-US" sz="200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6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C2FF-1C6B-4EEA-A14C-C1B78597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C6AA-7EC1-4BBE-A883-C237CBC0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Arguments example for Page rank</a:t>
            </a:r>
          </a:p>
          <a:p>
            <a:pPr marL="457200" lvl="1" indent="0">
              <a:buNone/>
            </a:pPr>
            <a:r>
              <a:rPr lang="en-US" sz="22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2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example =  ["/input/test.txt", "/output“, "0.85", "5", "0.01", "true", "true"]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/input/test1.txt: The input folder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/output: The output folder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0.85: The damping factor.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5: The maximum number of iterations.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0.01: The criterion to break from the iterations (minimum difference).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true: Delete the output folder before starting (if found).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true: Show the results at the end.</a:t>
            </a:r>
          </a:p>
          <a:p>
            <a:pPr marL="457200" lvl="1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7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071B-3D8E-4AC0-B94E-E5656381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8410"/>
            <a:ext cx="10515600" cy="1325563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Page Rank: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084DC-AF5D-4E51-95A8-C7357459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606E7-29A6-4B7E-AC27-BCE290B3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938528"/>
            <a:ext cx="5357814" cy="823912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Times New Roman" panose="02020603050405020304" pitchFamily="18" charset="0"/>
              </a:rPr>
              <a:t>Output with the rankings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440E1380-026D-4412-9000-CD175C12C0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02"/>
          <a:stretch/>
        </p:blipFill>
        <p:spPr>
          <a:xfrm>
            <a:off x="839788" y="3092991"/>
            <a:ext cx="5157787" cy="2271489"/>
          </a:xfrm>
        </p:spPr>
      </p:pic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A08D8E2F-7C5A-4749-9BE6-4F0BA7772A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99189"/>
            <a:ext cx="5183188" cy="859091"/>
          </a:xfrm>
        </p:spPr>
      </p:pic>
    </p:spTree>
    <p:extLst>
      <p:ext uri="{BB962C8B-B14F-4D97-AF65-F5344CB8AC3E}">
        <p14:creationId xmlns:p14="http://schemas.microsoft.com/office/powerpoint/2010/main" val="318496496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397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Modern Love</vt:lpstr>
      <vt:lpstr>The Hand</vt:lpstr>
      <vt:lpstr>Wingdings</vt:lpstr>
      <vt:lpstr>SketchyVTI</vt:lpstr>
      <vt:lpstr>Word Count and Page Rank using Map Reduce</vt:lpstr>
      <vt:lpstr>Word Count</vt:lpstr>
      <vt:lpstr>Word Count : Results</vt:lpstr>
      <vt:lpstr>Word Count : Results</vt:lpstr>
      <vt:lpstr>PowerPoint Presentation</vt:lpstr>
      <vt:lpstr>PowerPoint Presentation</vt:lpstr>
      <vt:lpstr>Page Rank</vt:lpstr>
      <vt:lpstr>Cont’d..</vt:lpstr>
      <vt:lpstr>Page Rank: Results</vt:lpstr>
      <vt:lpstr>Page Rank: Results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Count and Page Rank using Map Reduce</dc:title>
  <dc:creator>Meghana Advaith</dc:creator>
  <cp:lastModifiedBy>Gunjan Singh</cp:lastModifiedBy>
  <cp:revision>24</cp:revision>
  <cp:lastPrinted>2021-05-12T15:06:30Z</cp:lastPrinted>
  <dcterms:created xsi:type="dcterms:W3CDTF">2021-05-11T21:27:45Z</dcterms:created>
  <dcterms:modified xsi:type="dcterms:W3CDTF">2021-05-12T20:10:07Z</dcterms:modified>
</cp:coreProperties>
</file>