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CE5D1F-52A7-4791-8403-E3F0AEA69CBC}">
  <a:tblStyle styleId="{35CE5D1F-52A7-4791-8403-E3F0AEA69C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fd1436e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fd1436e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6dee6a1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6dee6a1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6dee6a1fe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6dee6a1fe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from Scratch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df37c93a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df37c93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71528cd8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71528cd8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df37c93a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df37c93a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df6964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df6964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fd1436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fd1436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df37c93a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df37c93a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00da14f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00da14f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f37c93a1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df37c93a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dee6a1fe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dee6a1fe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d1436e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d1436e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17950" y="1377175"/>
            <a:ext cx="7725900" cy="14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990"/>
              <a:buFont typeface="Arial"/>
              <a:buNone/>
            </a:pPr>
            <a:r>
              <a:rPr lang="en-GB" sz="3500">
                <a:latin typeface="Lato"/>
                <a:ea typeface="Lato"/>
                <a:cs typeface="Lato"/>
                <a:sym typeface="Lato"/>
              </a:rPr>
              <a:t>ANALYSING  BRAINS AND DNNs FOR IMAGES AND COLOR</a:t>
            </a:r>
            <a:endParaRPr sz="3500">
              <a:latin typeface="Lato"/>
              <a:ea typeface="Lato"/>
              <a:cs typeface="Lato"/>
              <a:sym typeface="Lato"/>
            </a:endParaRPr>
          </a:p>
        </p:txBody>
      </p:sp>
      <p:sp>
        <p:nvSpPr>
          <p:cNvPr id="60" name="Google Shape;60;p13"/>
          <p:cNvSpPr txBox="1"/>
          <p:nvPr>
            <p:ph idx="1" type="subTitle"/>
          </p:nvPr>
        </p:nvSpPr>
        <p:spPr>
          <a:xfrm>
            <a:off x="53575" y="3026625"/>
            <a:ext cx="2046600" cy="2052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Dravya Marwaha</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Deeksha Vijay</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Diksha Banka</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Gaurvika Kapoor</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Praveen Prabhat</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GB" sz="1200">
                <a:latin typeface="Lato"/>
                <a:ea typeface="Lato"/>
                <a:cs typeface="Lato"/>
                <a:sym typeface="Lato"/>
              </a:rPr>
              <a:t>Twinkle Arora</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b="1" lang="en-GB" sz="1200">
                <a:latin typeface="Lato"/>
                <a:ea typeface="Lato"/>
                <a:cs typeface="Lato"/>
                <a:sym typeface="Lato"/>
              </a:rPr>
              <a:t>Mentor: </a:t>
            </a:r>
            <a:r>
              <a:rPr lang="en-GB" sz="1200">
                <a:latin typeface="Lato"/>
                <a:ea typeface="Lato"/>
                <a:cs typeface="Lato"/>
                <a:sym typeface="Lato"/>
              </a:rPr>
              <a:t>Shivi Gupta</a:t>
            </a:r>
            <a:endParaRPr sz="1200">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53575" y="0"/>
            <a:ext cx="1185125" cy="1185125"/>
          </a:xfrm>
          <a:prstGeom prst="rect">
            <a:avLst/>
          </a:prstGeom>
          <a:noFill/>
          <a:ln>
            <a:noFill/>
          </a:ln>
        </p:spPr>
      </p:pic>
      <p:pic>
        <p:nvPicPr>
          <p:cNvPr id="62" name="Google Shape;62;p13"/>
          <p:cNvPicPr preferRelativeResize="0"/>
          <p:nvPr/>
        </p:nvPicPr>
        <p:blipFill>
          <a:blip r:embed="rId4">
            <a:alphaModFix/>
          </a:blip>
          <a:stretch>
            <a:fillRect/>
          </a:stretch>
        </p:blipFill>
        <p:spPr>
          <a:xfrm>
            <a:off x="7914525" y="64300"/>
            <a:ext cx="1120824" cy="1120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solidFill>
                  <a:srgbClr val="000000"/>
                </a:solidFill>
                <a:latin typeface="Lato"/>
                <a:ea typeface="Lato"/>
                <a:cs typeface="Lato"/>
                <a:sym typeface="Lato"/>
              </a:rPr>
              <a:t>Transfer Learning - Feature Extractor</a:t>
            </a:r>
            <a:endParaRPr b="1" sz="2920">
              <a:solidFill>
                <a:srgbClr val="000000"/>
              </a:solidFill>
              <a:latin typeface="Lato"/>
              <a:ea typeface="Lato"/>
              <a:cs typeface="Lato"/>
              <a:sym typeface="Lato"/>
            </a:endParaRPr>
          </a:p>
        </p:txBody>
      </p:sp>
      <p:sp>
        <p:nvSpPr>
          <p:cNvPr id="120" name="Google Shape;120;p22"/>
          <p:cNvSpPr txBox="1"/>
          <p:nvPr>
            <p:ph idx="1" type="body"/>
          </p:nvPr>
        </p:nvSpPr>
        <p:spPr>
          <a:xfrm>
            <a:off x="311700" y="1152475"/>
            <a:ext cx="8520600" cy="35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85">
                <a:solidFill>
                  <a:srgbClr val="000000"/>
                </a:solidFill>
                <a:latin typeface="Lato"/>
                <a:ea typeface="Lato"/>
                <a:cs typeface="Lato"/>
                <a:sym typeface="Lato"/>
              </a:rPr>
              <a:t>Here, we replace the last fully-connected layer, replacing it with a linear layer, training just this layer for classification. </a:t>
            </a:r>
            <a:endParaRPr sz="1485">
              <a:solidFill>
                <a:srgbClr val="000000"/>
              </a:solidFill>
              <a:latin typeface="Lato"/>
              <a:ea typeface="Lato"/>
              <a:cs typeface="Lato"/>
              <a:sym typeface="Lato"/>
            </a:endParaRPr>
          </a:p>
          <a:p>
            <a:pPr indent="0" lvl="0" marL="457200" rtl="0" algn="l">
              <a:lnSpc>
                <a:spcPct val="115000"/>
              </a:lnSpc>
              <a:spcBef>
                <a:spcPts val="1200"/>
              </a:spcBef>
              <a:spcAft>
                <a:spcPts val="0"/>
              </a:spcAft>
              <a:buNone/>
            </a:pPr>
            <a:r>
              <a:t/>
            </a:r>
            <a:endParaRPr>
              <a:solidFill>
                <a:srgbClr val="000000"/>
              </a:solidFill>
              <a:latin typeface="Lato"/>
              <a:ea typeface="Lato"/>
              <a:cs typeface="Lato"/>
              <a:sym typeface="Lato"/>
            </a:endParaRPr>
          </a:p>
        </p:txBody>
      </p:sp>
      <p:pic>
        <p:nvPicPr>
          <p:cNvPr id="121" name="Google Shape;121;p22"/>
          <p:cNvPicPr preferRelativeResize="0"/>
          <p:nvPr/>
        </p:nvPicPr>
        <p:blipFill>
          <a:blip r:embed="rId3">
            <a:alphaModFix/>
          </a:blip>
          <a:stretch>
            <a:fillRect/>
          </a:stretch>
        </p:blipFill>
        <p:spPr>
          <a:xfrm>
            <a:off x="4914150" y="2033225"/>
            <a:ext cx="3733800" cy="2670950"/>
          </a:xfrm>
          <a:prstGeom prst="rect">
            <a:avLst/>
          </a:prstGeom>
          <a:noFill/>
          <a:ln>
            <a:noFill/>
          </a:ln>
        </p:spPr>
      </p:pic>
      <p:pic>
        <p:nvPicPr>
          <p:cNvPr id="122" name="Google Shape;122;p22"/>
          <p:cNvPicPr preferRelativeResize="0"/>
          <p:nvPr/>
        </p:nvPicPr>
        <p:blipFill>
          <a:blip r:embed="rId4">
            <a:alphaModFix/>
          </a:blip>
          <a:stretch>
            <a:fillRect/>
          </a:stretch>
        </p:blipFill>
        <p:spPr>
          <a:xfrm>
            <a:off x="638900" y="2093325"/>
            <a:ext cx="3733800" cy="249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solidFill>
                  <a:srgbClr val="000000"/>
                </a:solidFill>
                <a:latin typeface="Lato"/>
                <a:ea typeface="Lato"/>
                <a:cs typeface="Lato"/>
                <a:sym typeface="Lato"/>
              </a:rPr>
              <a:t>Transfer Learning - Finetuning</a:t>
            </a:r>
            <a:endParaRPr b="1" sz="2920">
              <a:solidFill>
                <a:srgbClr val="000000"/>
              </a:solidFill>
              <a:latin typeface="Lato"/>
              <a:ea typeface="Lato"/>
              <a:cs typeface="Lato"/>
              <a:sym typeface="Lato"/>
            </a:endParaRPr>
          </a:p>
        </p:txBody>
      </p:sp>
      <p:sp>
        <p:nvSpPr>
          <p:cNvPr id="128" name="Google Shape;128;p23"/>
          <p:cNvSpPr txBox="1"/>
          <p:nvPr>
            <p:ph idx="1" type="body"/>
          </p:nvPr>
        </p:nvSpPr>
        <p:spPr>
          <a:xfrm>
            <a:off x="311700" y="1152475"/>
            <a:ext cx="8520600" cy="35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85">
                <a:solidFill>
                  <a:srgbClr val="000000"/>
                </a:solidFill>
                <a:latin typeface="Lato"/>
                <a:ea typeface="Lato"/>
                <a:cs typeface="Lato"/>
                <a:sym typeface="Lato"/>
              </a:rPr>
              <a:t>The model remains same as earlier, but the losses are propagated backwards, fine-tuning the layers of the DNN itself. Due to overfitting concerns, instead of fine-tuning all the layers of the ConvNet, we kept some of the earlier layers fixed and only fine-tuned some higher-level portion of the network.</a:t>
            </a:r>
            <a:endParaRPr sz="1485">
              <a:solidFill>
                <a:srgbClr val="000000"/>
              </a:solidFill>
              <a:latin typeface="Lato"/>
              <a:ea typeface="Lato"/>
              <a:cs typeface="Lato"/>
              <a:sym typeface="Lato"/>
            </a:endParaRPr>
          </a:p>
          <a:p>
            <a:pPr indent="0" lvl="0" marL="457200" rtl="0" algn="l">
              <a:lnSpc>
                <a:spcPct val="115000"/>
              </a:lnSpc>
              <a:spcBef>
                <a:spcPts val="1200"/>
              </a:spcBef>
              <a:spcAft>
                <a:spcPts val="0"/>
              </a:spcAft>
              <a:buNone/>
            </a:pPr>
            <a:r>
              <a:t/>
            </a:r>
            <a:endParaRPr>
              <a:solidFill>
                <a:srgbClr val="000000"/>
              </a:solidFill>
              <a:latin typeface="Lato"/>
              <a:ea typeface="Lato"/>
              <a:cs typeface="Lato"/>
              <a:sym typeface="Lato"/>
            </a:endParaRPr>
          </a:p>
        </p:txBody>
      </p:sp>
      <p:pic>
        <p:nvPicPr>
          <p:cNvPr id="129" name="Google Shape;129;p23"/>
          <p:cNvPicPr preferRelativeResize="0"/>
          <p:nvPr/>
        </p:nvPicPr>
        <p:blipFill>
          <a:blip r:embed="rId3">
            <a:alphaModFix/>
          </a:blip>
          <a:stretch>
            <a:fillRect/>
          </a:stretch>
        </p:blipFill>
        <p:spPr>
          <a:xfrm>
            <a:off x="4835775" y="2361025"/>
            <a:ext cx="3867150" cy="2627150"/>
          </a:xfrm>
          <a:prstGeom prst="rect">
            <a:avLst/>
          </a:prstGeom>
          <a:noFill/>
          <a:ln>
            <a:noFill/>
          </a:ln>
        </p:spPr>
      </p:pic>
      <p:pic>
        <p:nvPicPr>
          <p:cNvPr id="130" name="Google Shape;130;p23"/>
          <p:cNvPicPr preferRelativeResize="0"/>
          <p:nvPr/>
        </p:nvPicPr>
        <p:blipFill>
          <a:blip r:embed="rId4">
            <a:alphaModFix/>
          </a:blip>
          <a:stretch>
            <a:fillRect/>
          </a:stretch>
        </p:blipFill>
        <p:spPr>
          <a:xfrm>
            <a:off x="502625" y="2376850"/>
            <a:ext cx="367665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47200" y="131825"/>
            <a:ext cx="8520600" cy="250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a:solidFill>
                  <a:srgbClr val="000000"/>
                </a:solidFill>
                <a:latin typeface="Lato"/>
                <a:ea typeface="Lato"/>
                <a:cs typeface="Lato"/>
                <a:sym typeface="Lato"/>
              </a:rPr>
              <a:t>Comparison in the Models</a:t>
            </a:r>
            <a:endParaRPr b="1" sz="1400">
              <a:solidFill>
                <a:srgbClr val="000000"/>
              </a:solidFill>
              <a:latin typeface="Lato"/>
              <a:ea typeface="Lato"/>
              <a:cs typeface="Lato"/>
              <a:sym typeface="Lato"/>
            </a:endParaRPr>
          </a:p>
          <a:p>
            <a:pPr indent="0" lvl="0" marL="0" rtl="0" algn="l">
              <a:lnSpc>
                <a:spcPct val="115000"/>
              </a:lnSpc>
              <a:spcBef>
                <a:spcPts val="1200"/>
              </a:spcBef>
              <a:spcAft>
                <a:spcPts val="0"/>
              </a:spcAft>
              <a:buNone/>
            </a:pPr>
            <a:r>
              <a:rPr lang="en-GB" sz="1600">
                <a:solidFill>
                  <a:srgbClr val="000000"/>
                </a:solidFill>
                <a:latin typeface="Lato"/>
                <a:ea typeface="Lato"/>
                <a:cs typeface="Lato"/>
                <a:sym typeface="Lato"/>
              </a:rPr>
              <a:t>Following are the results we obtained</a:t>
            </a:r>
            <a:endParaRPr sz="1600">
              <a:solidFill>
                <a:srgbClr val="000000"/>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rgbClr val="000000"/>
              </a:solidFill>
              <a:latin typeface="Lato"/>
              <a:ea typeface="Lato"/>
              <a:cs typeface="Lato"/>
              <a:sym typeface="Lato"/>
            </a:endParaRPr>
          </a:p>
        </p:txBody>
      </p:sp>
      <p:sp>
        <p:nvSpPr>
          <p:cNvPr id="136" name="Google Shape;136;p24"/>
          <p:cNvSpPr txBox="1"/>
          <p:nvPr>
            <p:ph idx="1" type="body"/>
          </p:nvPr>
        </p:nvSpPr>
        <p:spPr>
          <a:xfrm>
            <a:off x="53800" y="2637725"/>
            <a:ext cx="8960100" cy="25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1200"/>
              </a:spcBef>
              <a:spcAft>
                <a:spcPts val="1200"/>
              </a:spcAft>
              <a:buClr>
                <a:schemeClr val="dk1"/>
              </a:buClr>
              <a:buSzPts val="1100"/>
              <a:buFont typeface="Arial"/>
              <a:buNone/>
            </a:pPr>
            <a:r>
              <a:t/>
            </a:r>
            <a:endParaRPr sz="1400"/>
          </a:p>
        </p:txBody>
      </p:sp>
      <p:graphicFrame>
        <p:nvGraphicFramePr>
          <p:cNvPr id="137" name="Google Shape;137;p24"/>
          <p:cNvGraphicFramePr/>
          <p:nvPr/>
        </p:nvGraphicFramePr>
        <p:xfrm>
          <a:off x="220950" y="1692545"/>
          <a:ext cx="3000000" cy="3000000"/>
        </p:xfrm>
        <a:graphic>
          <a:graphicData uri="http://schemas.openxmlformats.org/drawingml/2006/table">
            <a:tbl>
              <a:tblPr>
                <a:noFill/>
                <a:tableStyleId>{35CE5D1F-52A7-4791-8403-E3F0AEA69CBC}</a:tableStyleId>
              </a:tblPr>
              <a:tblGrid>
                <a:gridCol w="2838125"/>
                <a:gridCol w="1342575"/>
                <a:gridCol w="1770900"/>
                <a:gridCol w="2750500"/>
              </a:tblGrid>
              <a:tr h="293150">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Model</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Train:Test Split</a:t>
                      </a:r>
                      <a:r>
                        <a:rPr b="1" lang="en-GB">
                          <a:latin typeface="Calibri"/>
                          <a:ea typeface="Calibri"/>
                          <a:cs typeface="Calibri"/>
                          <a:sym typeface="Calibri"/>
                        </a:rPr>
                        <a:t> </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Train Accuracy</a:t>
                      </a:r>
                      <a:r>
                        <a:rPr b="1" lang="en-GB">
                          <a:latin typeface="Calibri"/>
                          <a:ea typeface="Calibri"/>
                          <a:cs typeface="Calibri"/>
                          <a:sym typeface="Calibri"/>
                        </a:rPr>
                        <a:t> </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Test Accuracy</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13275">
                <a:tc>
                  <a:txBody>
                    <a:bodyPr/>
                    <a:lstStyle/>
                    <a:p>
                      <a:pPr indent="0" lvl="0" marL="0" rtl="0" algn="l">
                        <a:lnSpc>
                          <a:spcPct val="115000"/>
                        </a:lnSpc>
                        <a:spcBef>
                          <a:spcPts val="0"/>
                        </a:spcBef>
                        <a:spcAft>
                          <a:spcPts val="0"/>
                        </a:spcAft>
                        <a:buNone/>
                      </a:pPr>
                      <a:r>
                        <a:rPr lang="en-GB" sz="1300">
                          <a:latin typeface="Lato"/>
                          <a:ea typeface="Lato"/>
                          <a:cs typeface="Lato"/>
                          <a:sym typeface="Lato"/>
                        </a:rPr>
                        <a:t>Learning from Scratch</a:t>
                      </a:r>
                      <a:endParaRPr sz="13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lang="en-GB">
                          <a:latin typeface="Calibri"/>
                          <a:ea typeface="Calibri"/>
                          <a:cs typeface="Calibri"/>
                          <a:sym typeface="Calibri"/>
                        </a:rPr>
                        <a:t>0.85:0.15</a:t>
                      </a:r>
                      <a:r>
                        <a:rPr lang="en-GB">
                          <a:latin typeface="Calibri"/>
                          <a:ea typeface="Calibri"/>
                          <a:cs typeface="Calibri"/>
                          <a:sym typeface="Calibri"/>
                        </a:rPr>
                        <a:t> </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lang="en-GB">
                          <a:latin typeface="Calibri"/>
                          <a:ea typeface="Calibri"/>
                          <a:cs typeface="Calibri"/>
                          <a:sym typeface="Calibri"/>
                        </a:rPr>
                        <a:t>0.85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139700" rtl="0" algn="l">
                        <a:lnSpc>
                          <a:spcPct val="115000"/>
                        </a:lnSpc>
                        <a:spcBef>
                          <a:spcPts val="0"/>
                        </a:spcBef>
                        <a:spcAft>
                          <a:spcPts val="0"/>
                        </a:spcAft>
                        <a:buNone/>
                      </a:pPr>
                      <a:r>
                        <a:rPr lang="en-GB">
                          <a:latin typeface="Calibri"/>
                          <a:ea typeface="Calibri"/>
                          <a:cs typeface="Calibri"/>
                          <a:sym typeface="Calibri"/>
                        </a:rPr>
                        <a:t>0.83</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287375">
                <a:tc>
                  <a:txBody>
                    <a:bodyPr/>
                    <a:lstStyle/>
                    <a:p>
                      <a:pPr indent="0" lvl="0" marL="0" rtl="0" algn="l">
                        <a:lnSpc>
                          <a:spcPct val="115000"/>
                        </a:lnSpc>
                        <a:spcBef>
                          <a:spcPts val="0"/>
                        </a:spcBef>
                        <a:spcAft>
                          <a:spcPts val="0"/>
                        </a:spcAft>
                        <a:buNone/>
                      </a:pPr>
                      <a:r>
                        <a:rPr lang="en-GB" sz="1300">
                          <a:latin typeface="Lato"/>
                          <a:ea typeface="Lato"/>
                          <a:cs typeface="Lato"/>
                          <a:sym typeface="Lato"/>
                        </a:rPr>
                        <a:t>Transfer Learning (Feature Extractor) </a:t>
                      </a:r>
                      <a:endParaRPr sz="13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lang="en-GB">
                          <a:latin typeface="Calibri"/>
                          <a:ea typeface="Calibri"/>
                          <a:cs typeface="Calibri"/>
                          <a:sym typeface="Calibri"/>
                        </a:rPr>
                        <a:t>0.85:0.15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0.88</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b="1" lang="en-GB">
                          <a:latin typeface="Calibri"/>
                          <a:ea typeface="Calibri"/>
                          <a:cs typeface="Calibri"/>
                          <a:sym typeface="Calibri"/>
                        </a:rPr>
                        <a:t>0.87</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00875">
                <a:tc>
                  <a:txBody>
                    <a:bodyPr/>
                    <a:lstStyle/>
                    <a:p>
                      <a:pPr indent="0" lvl="0" marL="0" rtl="0" algn="l">
                        <a:lnSpc>
                          <a:spcPct val="115000"/>
                        </a:lnSpc>
                        <a:spcBef>
                          <a:spcPts val="0"/>
                        </a:spcBef>
                        <a:spcAft>
                          <a:spcPts val="0"/>
                        </a:spcAft>
                        <a:buNone/>
                      </a:pPr>
                      <a:r>
                        <a:rPr lang="en-GB" sz="1300">
                          <a:latin typeface="Lato"/>
                          <a:ea typeface="Lato"/>
                          <a:cs typeface="Lato"/>
                          <a:sym typeface="Lato"/>
                        </a:rPr>
                        <a:t>Transfer Learning (Fine-Tuning) </a:t>
                      </a:r>
                      <a:endParaRPr sz="11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lang="en-GB">
                          <a:latin typeface="Calibri"/>
                          <a:ea typeface="Calibri"/>
                          <a:cs typeface="Calibri"/>
                          <a:sym typeface="Calibri"/>
                        </a:rPr>
                        <a:t>0.85:0.15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76200" rtl="0" algn="l">
                        <a:lnSpc>
                          <a:spcPct val="115000"/>
                        </a:lnSpc>
                        <a:spcBef>
                          <a:spcPts val="0"/>
                        </a:spcBef>
                        <a:spcAft>
                          <a:spcPts val="0"/>
                        </a:spcAft>
                        <a:buNone/>
                      </a:pPr>
                      <a:r>
                        <a:rPr lang="en-GB">
                          <a:latin typeface="Calibri"/>
                          <a:ea typeface="Calibri"/>
                          <a:cs typeface="Calibri"/>
                          <a:sym typeface="Calibri"/>
                        </a:rPr>
                        <a:t>0.86</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latin typeface="Calibri"/>
                          <a:ea typeface="Calibri"/>
                          <a:cs typeface="Calibri"/>
                          <a:sym typeface="Calibri"/>
                        </a:rPr>
                        <a:t>0.85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solidFill>
                  <a:srgbClr val="000000"/>
                </a:solidFill>
                <a:latin typeface="Lato"/>
                <a:ea typeface="Lato"/>
                <a:cs typeface="Lato"/>
                <a:sym typeface="Lato"/>
              </a:rPr>
              <a:t>Results and Discussion</a:t>
            </a:r>
            <a:endParaRPr b="1" sz="2920">
              <a:solidFill>
                <a:srgbClr val="000000"/>
              </a:solidFill>
              <a:latin typeface="Lato"/>
              <a:ea typeface="Lato"/>
              <a:cs typeface="Lato"/>
              <a:sym typeface="Lato"/>
            </a:endParaRPr>
          </a:p>
        </p:txBody>
      </p:sp>
      <p:sp>
        <p:nvSpPr>
          <p:cNvPr id="143" name="Google Shape;143;p25"/>
          <p:cNvSpPr txBox="1"/>
          <p:nvPr>
            <p:ph idx="1" type="body"/>
          </p:nvPr>
        </p:nvSpPr>
        <p:spPr>
          <a:xfrm>
            <a:off x="311700" y="1227475"/>
            <a:ext cx="8520600" cy="3643500"/>
          </a:xfrm>
          <a:prstGeom prst="rect">
            <a:avLst/>
          </a:prstGeom>
        </p:spPr>
        <p:txBody>
          <a:bodyPr anchorCtr="0" anchor="t" bIns="91425" lIns="91425" spcFirstLastPara="1" rIns="91425" wrap="square" tIns="91425">
            <a:noAutofit/>
          </a:bodyPr>
          <a:lstStyle/>
          <a:p>
            <a:pPr indent="-311150" lvl="0" marL="457200" rtl="0" algn="l">
              <a:lnSpc>
                <a:spcPct val="165600"/>
              </a:lnSpc>
              <a:spcBef>
                <a:spcPts val="0"/>
              </a:spcBef>
              <a:spcAft>
                <a:spcPts val="0"/>
              </a:spcAft>
              <a:buClr>
                <a:srgbClr val="000000"/>
              </a:buClr>
              <a:buSzPts val="1300"/>
              <a:buFont typeface="Lato"/>
              <a:buChar char="●"/>
            </a:pPr>
            <a:r>
              <a:rPr lang="en-GB" sz="1300">
                <a:solidFill>
                  <a:srgbClr val="000000"/>
                </a:solidFill>
                <a:latin typeface="Lato"/>
                <a:ea typeface="Lato"/>
                <a:cs typeface="Lato"/>
                <a:sym typeface="Lato"/>
              </a:rPr>
              <a:t>We carried out an analysis for convolutional neural networks (AlexNet), looking at how images are encoded in different layers with the help of various experiments. We extended these analysis to color inputs, which showed how CNNs don't work quite the same compared to when there are salient parts present in the image. This is because CNNs are based on looking at shapes and edges present in the image. Though this still does not prove whether it does not contain any information for color images.</a:t>
            </a:r>
            <a:endParaRPr sz="1300">
              <a:solidFill>
                <a:srgbClr val="000000"/>
              </a:solidFill>
              <a:latin typeface="Lato"/>
              <a:ea typeface="Lato"/>
              <a:cs typeface="Lato"/>
              <a:sym typeface="Lato"/>
            </a:endParaRPr>
          </a:p>
          <a:p>
            <a:pPr indent="-311150" lvl="0" marL="457200" rtl="0" algn="l">
              <a:lnSpc>
                <a:spcPct val="165600"/>
              </a:lnSpc>
              <a:spcBef>
                <a:spcPts val="0"/>
              </a:spcBef>
              <a:spcAft>
                <a:spcPts val="0"/>
              </a:spcAft>
              <a:buClr>
                <a:srgbClr val="000000"/>
              </a:buClr>
              <a:buSzPts val="1300"/>
              <a:buFont typeface="Lato"/>
              <a:buChar char="●"/>
            </a:pPr>
            <a:r>
              <a:rPr lang="en-GB" sz="1300">
                <a:solidFill>
                  <a:srgbClr val="000000"/>
                </a:solidFill>
                <a:latin typeface="Lato"/>
                <a:ea typeface="Lato"/>
                <a:cs typeface="Lato"/>
                <a:sym typeface="Lato"/>
              </a:rPr>
              <a:t>To test this, we carried out a classification task for a dataset just containing color images by two methods. Training from scratch and transfer learning. Comparing the accuracy scores, it is clear that transfer learning performed better. This is because the DNN does indeed contain usable information of the color images, which helps in distinguishing one color from the other. And this shows that CNNs do encode information to differentiate between colors.</a:t>
            </a:r>
            <a:endParaRPr sz="1300">
              <a:solidFill>
                <a:srgbClr val="000000"/>
              </a:solidFill>
              <a:latin typeface="Lato"/>
              <a:ea typeface="Lato"/>
              <a:cs typeface="Lato"/>
              <a:sym typeface="Lato"/>
            </a:endParaRPr>
          </a:p>
          <a:p>
            <a:pPr indent="0" lvl="0" marL="0" rtl="0" algn="l">
              <a:spcBef>
                <a:spcPts val="0"/>
              </a:spcBef>
              <a:spcAft>
                <a:spcPts val="1200"/>
              </a:spcAft>
              <a:buNone/>
            </a:pPr>
            <a:r>
              <a:t/>
            </a:r>
            <a:endParaRPr sz="130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125962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00"/>
              </a:buClr>
              <a:buSzPts val="2400"/>
              <a:buFont typeface="Lato"/>
              <a:buChar char="●"/>
            </a:pPr>
            <a:r>
              <a:rPr lang="en-GB" sz="2400">
                <a:solidFill>
                  <a:srgbClr val="000000"/>
                </a:solidFill>
                <a:latin typeface="Lato"/>
                <a:ea typeface="Lato"/>
                <a:cs typeface="Lato"/>
                <a:sym typeface="Lato"/>
              </a:rPr>
              <a:t>Objective and Overview</a:t>
            </a:r>
            <a:endParaRPr sz="2400">
              <a:solidFill>
                <a:srgbClr val="000000"/>
              </a:solidFill>
              <a:latin typeface="Lato"/>
              <a:ea typeface="Lato"/>
              <a:cs typeface="Lato"/>
              <a:sym typeface="Lato"/>
            </a:endParaRPr>
          </a:p>
          <a:p>
            <a:pPr indent="-381000" lvl="0" marL="457200" rtl="0" algn="l">
              <a:spcBef>
                <a:spcPts val="0"/>
              </a:spcBef>
              <a:spcAft>
                <a:spcPts val="0"/>
              </a:spcAft>
              <a:buClr>
                <a:srgbClr val="000000"/>
              </a:buClr>
              <a:buSzPts val="2400"/>
              <a:buFont typeface="Lato"/>
              <a:buChar char="●"/>
            </a:pPr>
            <a:r>
              <a:rPr lang="en-GB" sz="2400">
                <a:solidFill>
                  <a:srgbClr val="000000"/>
                </a:solidFill>
                <a:latin typeface="Lato"/>
                <a:ea typeface="Lato"/>
                <a:cs typeface="Lato"/>
                <a:sym typeface="Lato"/>
              </a:rPr>
              <a:t>Dataset and Toolbox</a:t>
            </a:r>
            <a:endParaRPr sz="2400">
              <a:solidFill>
                <a:srgbClr val="000000"/>
              </a:solidFill>
              <a:latin typeface="Lato"/>
              <a:ea typeface="Lato"/>
              <a:cs typeface="Lato"/>
              <a:sym typeface="Lato"/>
            </a:endParaRPr>
          </a:p>
          <a:p>
            <a:pPr indent="-381000" lvl="0" marL="457200" rtl="0" algn="l">
              <a:spcBef>
                <a:spcPts val="0"/>
              </a:spcBef>
              <a:spcAft>
                <a:spcPts val="0"/>
              </a:spcAft>
              <a:buClr>
                <a:srgbClr val="000000"/>
              </a:buClr>
              <a:buSzPts val="2400"/>
              <a:buFont typeface="Lato"/>
              <a:buChar char="●"/>
            </a:pPr>
            <a:r>
              <a:rPr lang="en-GB" sz="2400">
                <a:solidFill>
                  <a:srgbClr val="000000"/>
                </a:solidFill>
                <a:latin typeface="Lato"/>
                <a:ea typeface="Lato"/>
                <a:cs typeface="Lato"/>
                <a:sym typeface="Lato"/>
              </a:rPr>
              <a:t>Experiments Carried out</a:t>
            </a:r>
            <a:endParaRPr sz="2400">
              <a:solidFill>
                <a:srgbClr val="000000"/>
              </a:solidFill>
              <a:latin typeface="Lato"/>
              <a:ea typeface="Lato"/>
              <a:cs typeface="Lato"/>
              <a:sym typeface="Lato"/>
            </a:endParaRPr>
          </a:p>
          <a:p>
            <a:pPr indent="-381000" lvl="0" marL="457200" rtl="0" algn="l">
              <a:spcBef>
                <a:spcPts val="0"/>
              </a:spcBef>
              <a:spcAft>
                <a:spcPts val="0"/>
              </a:spcAft>
              <a:buClr>
                <a:srgbClr val="000000"/>
              </a:buClr>
              <a:buSzPts val="2400"/>
              <a:buFont typeface="Lato"/>
              <a:buChar char="●"/>
            </a:pPr>
            <a:r>
              <a:rPr lang="en-GB" sz="2400">
                <a:solidFill>
                  <a:srgbClr val="000000"/>
                </a:solidFill>
                <a:latin typeface="Lato"/>
                <a:ea typeface="Lato"/>
                <a:cs typeface="Lato"/>
                <a:sym typeface="Lato"/>
              </a:rPr>
              <a:t>Classification Task</a:t>
            </a:r>
            <a:endParaRPr sz="2400">
              <a:solidFill>
                <a:srgbClr val="000000"/>
              </a:solidFill>
              <a:latin typeface="Lato"/>
              <a:ea typeface="Lato"/>
              <a:cs typeface="Lato"/>
              <a:sym typeface="Lato"/>
            </a:endParaRPr>
          </a:p>
          <a:p>
            <a:pPr indent="-381000" lvl="0" marL="457200" rtl="0" algn="l">
              <a:spcBef>
                <a:spcPts val="0"/>
              </a:spcBef>
              <a:spcAft>
                <a:spcPts val="0"/>
              </a:spcAft>
              <a:buClr>
                <a:srgbClr val="000000"/>
              </a:buClr>
              <a:buSzPts val="2400"/>
              <a:buFont typeface="Lato"/>
              <a:buChar char="●"/>
            </a:pPr>
            <a:r>
              <a:rPr lang="en-GB" sz="2400">
                <a:solidFill>
                  <a:srgbClr val="000000"/>
                </a:solidFill>
                <a:latin typeface="Lato"/>
                <a:ea typeface="Lato"/>
                <a:cs typeface="Lato"/>
                <a:sym typeface="Lato"/>
              </a:rPr>
              <a:t>Results and discussion</a:t>
            </a:r>
            <a:endParaRPr sz="240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latin typeface="Lato"/>
                <a:ea typeface="Lato"/>
                <a:cs typeface="Lato"/>
                <a:sym typeface="Lato"/>
              </a:rPr>
              <a:t>Objective and Overview</a:t>
            </a:r>
            <a:endParaRPr b="1" sz="2920">
              <a:latin typeface="Lato"/>
              <a:ea typeface="Lato"/>
              <a:cs typeface="Lato"/>
              <a:sym typeface="Lato"/>
            </a:endParaRPr>
          </a:p>
        </p:txBody>
      </p:sp>
      <p:sp>
        <p:nvSpPr>
          <p:cNvPr id="73" name="Google Shape;73;p15"/>
          <p:cNvSpPr txBox="1"/>
          <p:nvPr>
            <p:ph idx="1" type="body"/>
          </p:nvPr>
        </p:nvSpPr>
        <p:spPr>
          <a:xfrm>
            <a:off x="311700" y="1152475"/>
            <a:ext cx="8520600" cy="37065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Font typeface="Lato"/>
              <a:buChar char="●"/>
            </a:pPr>
            <a:r>
              <a:rPr lang="en-GB" sz="1600">
                <a:solidFill>
                  <a:srgbClr val="000000"/>
                </a:solidFill>
                <a:latin typeface="Lato"/>
                <a:ea typeface="Lato"/>
                <a:cs typeface="Lato"/>
                <a:sym typeface="Lato"/>
              </a:rPr>
              <a:t>Convolutional neural networks (CNNs) have made great advances in the computer vision fields. In this analysis, we study representation of colors in CNNs and in brains using the Python toolbox DNNBrain. </a:t>
            </a:r>
            <a:endParaRPr sz="1600">
              <a:solidFill>
                <a:srgbClr val="000000"/>
              </a:solidFill>
              <a:latin typeface="Lato"/>
              <a:ea typeface="Lato"/>
              <a:cs typeface="Lato"/>
              <a:sym typeface="Lato"/>
            </a:endParaRPr>
          </a:p>
          <a:p>
            <a:pPr indent="-330200" lvl="0" marL="457200" rtl="0" algn="l">
              <a:spcBef>
                <a:spcPts val="0"/>
              </a:spcBef>
              <a:spcAft>
                <a:spcPts val="0"/>
              </a:spcAft>
              <a:buClr>
                <a:srgbClr val="000000"/>
              </a:buClr>
              <a:buSzPts val="1600"/>
              <a:buFont typeface="Lato"/>
              <a:buChar char="●"/>
            </a:pPr>
            <a:r>
              <a:rPr lang="en-GB" sz="1600">
                <a:solidFill>
                  <a:srgbClr val="000000"/>
                </a:solidFill>
                <a:latin typeface="Lato"/>
                <a:ea typeface="Lato"/>
                <a:cs typeface="Lato"/>
                <a:sym typeface="Lato"/>
              </a:rPr>
              <a:t>We started with a literature survey, studying papers on how colors are perceived by humans and macaque brains. Then we moved to the DNNBrain toolbox, using its functionality to study how CNNs encode images as well as colors. We carry out a number of experiments (provided by DNNBrain) to do this. Finally, we carry out a classification task on color classes. Here we analyse two methods:</a:t>
            </a:r>
            <a:endParaRPr sz="1600">
              <a:solidFill>
                <a:srgbClr val="000000"/>
              </a:solidFill>
              <a:latin typeface="Lato"/>
              <a:ea typeface="Lato"/>
              <a:cs typeface="Lato"/>
              <a:sym typeface="Lato"/>
            </a:endParaRPr>
          </a:p>
          <a:p>
            <a:pPr indent="-330200" lvl="0" marL="914400" rtl="0" algn="l">
              <a:spcBef>
                <a:spcPts val="0"/>
              </a:spcBef>
              <a:spcAft>
                <a:spcPts val="0"/>
              </a:spcAft>
              <a:buClr>
                <a:srgbClr val="000000"/>
              </a:buClr>
              <a:buSzPts val="1600"/>
              <a:buFont typeface="Lato"/>
              <a:buAutoNum type="arabicPeriod"/>
            </a:pPr>
            <a:r>
              <a:rPr lang="en-GB" sz="1600">
                <a:solidFill>
                  <a:srgbClr val="000000"/>
                </a:solidFill>
                <a:latin typeface="Lato"/>
                <a:ea typeface="Lato"/>
                <a:cs typeface="Lato"/>
                <a:sym typeface="Lato"/>
              </a:rPr>
              <a:t>Transfer learning</a:t>
            </a:r>
            <a:endParaRPr sz="1600">
              <a:solidFill>
                <a:srgbClr val="000000"/>
              </a:solidFill>
              <a:latin typeface="Lato"/>
              <a:ea typeface="Lato"/>
              <a:cs typeface="Lato"/>
              <a:sym typeface="Lato"/>
            </a:endParaRPr>
          </a:p>
          <a:p>
            <a:pPr indent="-330200" lvl="0" marL="914400" rtl="0" algn="l">
              <a:spcBef>
                <a:spcPts val="0"/>
              </a:spcBef>
              <a:spcAft>
                <a:spcPts val="0"/>
              </a:spcAft>
              <a:buClr>
                <a:srgbClr val="000000"/>
              </a:buClr>
              <a:buSzPts val="1600"/>
              <a:buFont typeface="Lato"/>
              <a:buAutoNum type="arabicPeriod"/>
            </a:pPr>
            <a:r>
              <a:rPr lang="en-GB" sz="1600">
                <a:solidFill>
                  <a:srgbClr val="000000"/>
                </a:solidFill>
                <a:latin typeface="Lato"/>
                <a:ea typeface="Lato"/>
                <a:cs typeface="Lato"/>
                <a:sym typeface="Lato"/>
              </a:rPr>
              <a:t>Learning from scratch</a:t>
            </a:r>
            <a:endParaRPr sz="1600">
              <a:solidFill>
                <a:srgbClr val="000000"/>
              </a:solidFill>
              <a:latin typeface="Lato"/>
              <a:ea typeface="Lato"/>
              <a:cs typeface="Lato"/>
              <a:sym typeface="Lato"/>
            </a:endParaRPr>
          </a:p>
          <a:p>
            <a:pPr indent="-330200" lvl="0" marL="457200" rtl="0" algn="l">
              <a:spcBef>
                <a:spcPts val="0"/>
              </a:spcBef>
              <a:spcAft>
                <a:spcPts val="0"/>
              </a:spcAft>
              <a:buClr>
                <a:srgbClr val="000000"/>
              </a:buClr>
              <a:buSzPts val="1600"/>
              <a:buFont typeface="Lato"/>
              <a:buChar char="●"/>
            </a:pPr>
            <a:r>
              <a:rPr lang="en-GB" sz="1600">
                <a:solidFill>
                  <a:srgbClr val="000000"/>
                </a:solidFill>
                <a:latin typeface="Lato"/>
                <a:ea typeface="Lato"/>
                <a:cs typeface="Lato"/>
                <a:sym typeface="Lato"/>
              </a:rPr>
              <a:t>Our hypothesis is that transfer learning will give better classification accuracy since features are extracted from CNNs which already contain some information of the input picture, as seen from the experiments carried out.</a:t>
            </a:r>
            <a:endParaRPr sz="1600">
              <a:solidFill>
                <a:srgbClr val="000000"/>
              </a:solidFill>
              <a:latin typeface="Lato"/>
              <a:ea typeface="Lato"/>
              <a:cs typeface="Lato"/>
              <a:sym typeface="Lato"/>
            </a:endParaRPr>
          </a:p>
          <a:p>
            <a:pPr indent="0" lvl="0" marL="0" rtl="0" algn="l">
              <a:spcBef>
                <a:spcPts val="1200"/>
              </a:spcBef>
              <a:spcAft>
                <a:spcPts val="1200"/>
              </a:spcAft>
              <a:buNone/>
            </a:pPr>
            <a:r>
              <a:t/>
            </a:r>
            <a:endParaRPr sz="160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And Toolbox</a:t>
            </a:r>
            <a:endParaRPr/>
          </a:p>
        </p:txBody>
      </p:sp>
      <p:sp>
        <p:nvSpPr>
          <p:cNvPr id="79" name="Google Shape;79;p16"/>
          <p:cNvSpPr txBox="1"/>
          <p:nvPr>
            <p:ph idx="1" type="body"/>
          </p:nvPr>
        </p:nvSpPr>
        <p:spPr>
          <a:xfrm>
            <a:off x="311700" y="1130650"/>
            <a:ext cx="8520600" cy="37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Toolbox</a:t>
            </a:r>
            <a:r>
              <a:rPr b="1" lang="en-GB" sz="1400"/>
              <a:t> :</a:t>
            </a:r>
            <a:r>
              <a:rPr lang="en-GB" sz="1400"/>
              <a:t> DNNBrain is a modular python toolbox to integrate DNN software packages and brain mapping tools. It integrates representations of DNNs and the neural representations of the brain. It assembles stimuli, artificial activity data, and biological neural activity data together, helping in comparing representations of DNNs and brains.</a:t>
            </a:r>
            <a:endParaRPr sz="1400"/>
          </a:p>
          <a:p>
            <a:pPr indent="0" lvl="0" marL="0" rtl="0" algn="l">
              <a:spcBef>
                <a:spcPts val="1200"/>
              </a:spcBef>
              <a:spcAft>
                <a:spcPts val="0"/>
              </a:spcAft>
              <a:buNone/>
            </a:pPr>
            <a:r>
              <a:rPr b="1" lang="en-GB" sz="1400"/>
              <a:t>AlexNet</a:t>
            </a:r>
            <a:r>
              <a:rPr lang="en-GB" sz="1400"/>
              <a:t> model was primarily used as our DNN model which consists of eight layers and learnable parameters. The architecture is composed of five convolutional layers and  three fully connected layers that receives inputs from all units in previous layer followed by a 1000 way softmax classifier. </a:t>
            </a:r>
            <a:endParaRPr sz="1400"/>
          </a:p>
          <a:p>
            <a:pPr indent="0" lvl="0" marL="0" rtl="0" algn="l">
              <a:spcBef>
                <a:spcPts val="1200"/>
              </a:spcBef>
              <a:spcAft>
                <a:spcPts val="0"/>
              </a:spcAft>
              <a:buNone/>
            </a:pPr>
            <a:r>
              <a:rPr b="1" lang="en-GB" sz="1400"/>
              <a:t>Dataset :</a:t>
            </a:r>
            <a:r>
              <a:rPr lang="en-GB" sz="1400"/>
              <a:t> BOLD5000 is a large-scale publicly available dataset of practical study of human FMRI with 5000 real-world images as stimuli, which also accounts for image diversity and overlapping with standard computer vision datasets by incorporating images from the Scene Understanding (SUN), Common Objects in Context (COCO), and ImageNet datasets.</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Experiments </a:t>
            </a:r>
            <a:endParaRPr/>
          </a:p>
        </p:txBody>
      </p:sp>
      <p:sp>
        <p:nvSpPr>
          <p:cNvPr id="85" name="Google Shape;85;p17"/>
          <p:cNvSpPr txBox="1"/>
          <p:nvPr>
            <p:ph idx="1" type="body"/>
          </p:nvPr>
        </p:nvSpPr>
        <p:spPr>
          <a:xfrm>
            <a:off x="311700" y="901200"/>
            <a:ext cx="8520600" cy="36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400"/>
              <a:t>Many experiments were carried out to study the encoding of images in CNNs and correlations between CNNs and brains. Here we report only the ones we were able to extend to color inputs.</a:t>
            </a:r>
            <a:endParaRPr sz="1400"/>
          </a:p>
          <a:p>
            <a:pPr indent="-317500" lvl="0" marL="457200" rtl="0" algn="l">
              <a:spcBef>
                <a:spcPts val="1200"/>
              </a:spcBef>
              <a:spcAft>
                <a:spcPts val="0"/>
              </a:spcAft>
              <a:buSzPts val="1400"/>
              <a:buAutoNum type="arabicPeriod"/>
            </a:pPr>
            <a:r>
              <a:rPr b="1" lang="en-GB" sz="1400"/>
              <a:t>ScanDNN </a:t>
            </a:r>
            <a:endParaRPr b="1" sz="1400"/>
          </a:p>
          <a:p>
            <a:pPr indent="0" lvl="0" marL="457200" rtl="0" algn="l">
              <a:spcBef>
                <a:spcPts val="1200"/>
              </a:spcBef>
              <a:spcAft>
                <a:spcPts val="0"/>
              </a:spcAft>
              <a:buNone/>
            </a:pPr>
            <a:r>
              <a:rPr lang="en-GB" sz="1400"/>
              <a:t>To understand the perception of colors by the DNN, we passed plain color images in the DNN and observed the representations in different convolutional layers. From the result, it was evident that the initial layers perceive the colors more or less the same but as we go deeper, it  starts differentiating the colors as shown in the figure below.</a:t>
            </a:r>
            <a:endParaRPr sz="1400"/>
          </a:p>
          <a:p>
            <a:pPr indent="0" lvl="0" marL="0" rtl="0" algn="l">
              <a:spcBef>
                <a:spcPts val="1200"/>
              </a:spcBef>
              <a:spcAft>
                <a:spcPts val="1200"/>
              </a:spcAft>
              <a:buClr>
                <a:schemeClr val="dk1"/>
              </a:buClr>
              <a:buSzPts val="1100"/>
              <a:buFont typeface="Arial"/>
              <a:buNone/>
            </a:pPr>
            <a:r>
              <a:t/>
            </a:r>
            <a:endParaRPr sz="1400"/>
          </a:p>
        </p:txBody>
      </p:sp>
      <p:pic>
        <p:nvPicPr>
          <p:cNvPr id="86" name="Google Shape;86;p17"/>
          <p:cNvPicPr preferRelativeResize="0"/>
          <p:nvPr/>
        </p:nvPicPr>
        <p:blipFill>
          <a:blip r:embed="rId3">
            <a:alphaModFix/>
          </a:blip>
          <a:stretch>
            <a:fillRect/>
          </a:stretch>
        </p:blipFill>
        <p:spPr>
          <a:xfrm>
            <a:off x="1203450" y="3198200"/>
            <a:ext cx="6737100" cy="162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Experiments</a:t>
            </a:r>
            <a:endParaRPr/>
          </a:p>
        </p:txBody>
      </p:sp>
      <p:sp>
        <p:nvSpPr>
          <p:cNvPr id="92" name="Google Shape;92;p18"/>
          <p:cNvSpPr txBox="1"/>
          <p:nvPr>
            <p:ph idx="1" type="body"/>
          </p:nvPr>
        </p:nvSpPr>
        <p:spPr>
          <a:xfrm>
            <a:off x="311700" y="1152475"/>
            <a:ext cx="8520600" cy="3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2. Saliency Image : </a:t>
            </a:r>
            <a:endParaRPr b="1" sz="1400"/>
          </a:p>
          <a:p>
            <a:pPr indent="0" lvl="0" marL="0" rtl="0" algn="l">
              <a:spcBef>
                <a:spcPts val="1200"/>
              </a:spcBef>
              <a:spcAft>
                <a:spcPts val="0"/>
              </a:spcAft>
              <a:buNone/>
            </a:pPr>
            <a:r>
              <a:rPr lang="en-GB" sz="1400"/>
              <a:t>It highlights pixels of the image that increase the unit’s activation most when its value changes.The purpose of the saliency map is to find the regions which are prominent or noticeable at every location in the visual field and to guide the selection of attended locations, based on the spatial distribution of saliency. Saliency image for a color input is shown below.</a:t>
            </a:r>
            <a:endParaRPr sz="1400"/>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2189275" y="2724150"/>
            <a:ext cx="5075351" cy="209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Experiments</a:t>
            </a:r>
            <a:endParaRPr/>
          </a:p>
        </p:txBody>
      </p:sp>
      <p:sp>
        <p:nvSpPr>
          <p:cNvPr id="99" name="Google Shape;99;p19"/>
          <p:cNvSpPr txBox="1"/>
          <p:nvPr>
            <p:ph idx="1" type="body"/>
          </p:nvPr>
        </p:nvSpPr>
        <p:spPr>
          <a:xfrm>
            <a:off x="311700" y="1152475"/>
            <a:ext cx="8520600" cy="3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3.	Minimal Image</a:t>
            </a:r>
            <a:endParaRPr b="1" sz="1400"/>
          </a:p>
          <a:p>
            <a:pPr indent="0" lvl="0" marL="457200" rtl="0" algn="l">
              <a:spcBef>
                <a:spcPts val="1200"/>
              </a:spcBef>
              <a:spcAft>
                <a:spcPts val="0"/>
              </a:spcAft>
              <a:buNone/>
            </a:pPr>
            <a:r>
              <a:rPr lang="en-GB" sz="1400"/>
              <a:t>It is a way to simplify a stimulus into a minimal part which could cause almost equivalent activation as the original stimulus for a DNN unit. Some minimal images for colors are shown below.</a:t>
            </a:r>
            <a:endParaRPr sz="1400"/>
          </a:p>
          <a:p>
            <a:pPr indent="0" lvl="0" marL="457200" rtl="0" algn="l">
              <a:spcBef>
                <a:spcPts val="1200"/>
              </a:spcBef>
              <a:spcAft>
                <a:spcPts val="0"/>
              </a:spcAft>
              <a:buNone/>
            </a:pPr>
            <a:r>
              <a:t/>
            </a:r>
            <a:endParaRPr b="1" sz="1400"/>
          </a:p>
          <a:p>
            <a:pPr indent="0" lvl="0" marL="0" rtl="0" algn="l">
              <a:spcBef>
                <a:spcPts val="1200"/>
              </a:spcBef>
              <a:spcAft>
                <a:spcPts val="1200"/>
              </a:spcAft>
              <a:buClr>
                <a:schemeClr val="dk1"/>
              </a:buClr>
              <a:buSzPts val="1100"/>
              <a:buFont typeface="Arial"/>
              <a:buNone/>
            </a:pPr>
            <a:r>
              <a:t/>
            </a:r>
            <a:endParaRPr/>
          </a:p>
        </p:txBody>
      </p:sp>
      <p:pic>
        <p:nvPicPr>
          <p:cNvPr id="100" name="Google Shape;100;p19"/>
          <p:cNvPicPr preferRelativeResize="0"/>
          <p:nvPr/>
        </p:nvPicPr>
        <p:blipFill>
          <a:blip r:embed="rId3">
            <a:alphaModFix/>
          </a:blip>
          <a:stretch>
            <a:fillRect/>
          </a:stretch>
        </p:blipFill>
        <p:spPr>
          <a:xfrm>
            <a:off x="1914525" y="2428875"/>
            <a:ext cx="5176475" cy="250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920">
                <a:solidFill>
                  <a:srgbClr val="000000"/>
                </a:solidFill>
                <a:latin typeface="Lato"/>
                <a:ea typeface="Lato"/>
                <a:cs typeface="Lato"/>
                <a:sym typeface="Lato"/>
              </a:rPr>
              <a:t>Classification Task</a:t>
            </a:r>
            <a:endParaRPr b="1" sz="2920">
              <a:solidFill>
                <a:srgbClr val="000000"/>
              </a:solidFill>
              <a:latin typeface="Lato"/>
              <a:ea typeface="Lato"/>
              <a:cs typeface="Lato"/>
              <a:sym typeface="Lato"/>
            </a:endParaRPr>
          </a:p>
        </p:txBody>
      </p:sp>
      <p:sp>
        <p:nvSpPr>
          <p:cNvPr id="106" name="Google Shape;106;p20"/>
          <p:cNvSpPr txBox="1"/>
          <p:nvPr>
            <p:ph idx="1" type="body"/>
          </p:nvPr>
        </p:nvSpPr>
        <p:spPr>
          <a:xfrm>
            <a:off x="311700" y="1078150"/>
            <a:ext cx="8702100" cy="37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GB" sz="1485">
                <a:solidFill>
                  <a:srgbClr val="000000"/>
                </a:solidFill>
                <a:latin typeface="Lato"/>
                <a:ea typeface="Lato"/>
                <a:cs typeface="Lato"/>
                <a:sym typeface="Lato"/>
              </a:rPr>
              <a:t>A classification task is carried out for a dataset consisting of colors. Our hypothesis is that transfer learning will give better accuracies than the model which learns from scratch. We test this hypothesis.</a:t>
            </a:r>
            <a:endParaRPr sz="1485">
              <a:solidFill>
                <a:srgbClr val="000000"/>
              </a:solidFill>
              <a:latin typeface="Lato"/>
              <a:ea typeface="Lato"/>
              <a:cs typeface="Lato"/>
              <a:sym typeface="Lato"/>
            </a:endParaRPr>
          </a:p>
          <a:p>
            <a:pPr indent="0" lvl="0" marL="0" rtl="0" algn="l">
              <a:spcBef>
                <a:spcPts val="1200"/>
              </a:spcBef>
              <a:spcAft>
                <a:spcPts val="0"/>
              </a:spcAft>
              <a:buSzPts val="852"/>
              <a:buNone/>
            </a:pPr>
            <a:r>
              <a:rPr lang="en-GB" sz="1485">
                <a:solidFill>
                  <a:srgbClr val="000000"/>
                </a:solidFill>
                <a:latin typeface="Lato"/>
                <a:ea typeface="Lato"/>
                <a:cs typeface="Lato"/>
                <a:sym typeface="Lato"/>
              </a:rPr>
              <a:t>We used two major transfer learning scenarios.</a:t>
            </a:r>
            <a:endParaRPr sz="1485">
              <a:solidFill>
                <a:srgbClr val="000000"/>
              </a:solidFill>
              <a:latin typeface="Lato"/>
              <a:ea typeface="Lato"/>
              <a:cs typeface="Lato"/>
              <a:sym typeface="Lato"/>
            </a:endParaRPr>
          </a:p>
          <a:p>
            <a:pPr indent="-322897" lvl="0" marL="457200" rtl="0" algn="l">
              <a:spcBef>
                <a:spcPts val="1200"/>
              </a:spcBef>
              <a:spcAft>
                <a:spcPts val="0"/>
              </a:spcAft>
              <a:buClr>
                <a:srgbClr val="000000"/>
              </a:buClr>
              <a:buSzPts val="1485"/>
              <a:buFont typeface="Lato"/>
              <a:buAutoNum type="arabicPeriod"/>
            </a:pPr>
            <a:r>
              <a:rPr lang="en-GB" sz="1485">
                <a:solidFill>
                  <a:srgbClr val="000000"/>
                </a:solidFill>
                <a:latin typeface="Lato"/>
                <a:ea typeface="Lato"/>
                <a:cs typeface="Lato"/>
                <a:sym typeface="Lato"/>
              </a:rPr>
              <a:t>Fixed feature extractor: Here, we replace the last fully-connected layer, replacing it with a linear layer, training just this layer for classification. </a:t>
            </a:r>
            <a:endParaRPr sz="1485">
              <a:solidFill>
                <a:srgbClr val="000000"/>
              </a:solidFill>
              <a:latin typeface="Lato"/>
              <a:ea typeface="Lato"/>
              <a:cs typeface="Lato"/>
              <a:sym typeface="Lato"/>
            </a:endParaRPr>
          </a:p>
          <a:p>
            <a:pPr indent="-322897" lvl="0" marL="457200" rtl="0" algn="l">
              <a:spcBef>
                <a:spcPts val="0"/>
              </a:spcBef>
              <a:spcAft>
                <a:spcPts val="0"/>
              </a:spcAft>
              <a:buClr>
                <a:srgbClr val="000000"/>
              </a:buClr>
              <a:buSzPts val="1485"/>
              <a:buFont typeface="Lato"/>
              <a:buAutoNum type="arabicPeriod"/>
            </a:pPr>
            <a:r>
              <a:rPr lang="en-GB" sz="1485">
                <a:solidFill>
                  <a:srgbClr val="000000"/>
                </a:solidFill>
                <a:latin typeface="Lato"/>
                <a:ea typeface="Lato"/>
                <a:cs typeface="Lato"/>
                <a:sym typeface="Lato"/>
              </a:rPr>
              <a:t>Fine tuning: The model remains same as above, but the losses are propagated backwards, fine-tuning the layers of the DNN itself.</a:t>
            </a:r>
            <a:endParaRPr sz="1485">
              <a:solidFill>
                <a:srgbClr val="000000"/>
              </a:solidFill>
              <a:latin typeface="Lato"/>
              <a:ea typeface="Lato"/>
              <a:cs typeface="Lato"/>
              <a:sym typeface="Lato"/>
            </a:endParaRPr>
          </a:p>
          <a:p>
            <a:pPr indent="0" lvl="0" marL="0" rtl="0" algn="l">
              <a:spcBef>
                <a:spcPts val="1200"/>
              </a:spcBef>
              <a:spcAft>
                <a:spcPts val="0"/>
              </a:spcAft>
              <a:buSzPts val="852"/>
              <a:buNone/>
            </a:pPr>
            <a:r>
              <a:rPr lang="en-GB" sz="1485">
                <a:solidFill>
                  <a:srgbClr val="000000"/>
                </a:solidFill>
                <a:latin typeface="Lato"/>
                <a:ea typeface="Lato"/>
                <a:cs typeface="Lato"/>
                <a:sym typeface="Lato"/>
              </a:rPr>
              <a:t>Generating the dataset:  To check the performance of both the models, we generated a dataset by creating images using different RGB values and creating numpy arrays using these RGB values. We generated 11 Basic Color Categories for Classification and labelled around 5000 RGB colors.</a:t>
            </a:r>
            <a:endParaRPr sz="1485">
              <a:solidFill>
                <a:srgbClr val="000000"/>
              </a:solidFill>
              <a:latin typeface="Lato"/>
              <a:ea typeface="Lato"/>
              <a:cs typeface="Lato"/>
              <a:sym typeface="Lato"/>
            </a:endParaRPr>
          </a:p>
          <a:p>
            <a:pPr indent="0" lvl="0" marL="0" rtl="0" algn="l">
              <a:spcBef>
                <a:spcPts val="1200"/>
              </a:spcBef>
              <a:spcAft>
                <a:spcPts val="0"/>
              </a:spcAft>
              <a:buClr>
                <a:schemeClr val="dk1"/>
              </a:buClr>
              <a:buSzPts val="852"/>
              <a:buFont typeface="Arial"/>
              <a:buNone/>
            </a:pPr>
            <a:r>
              <a:t/>
            </a:r>
            <a:endParaRPr sz="1485">
              <a:solidFill>
                <a:srgbClr val="000000"/>
              </a:solidFill>
              <a:latin typeface="Lato"/>
              <a:ea typeface="Lato"/>
              <a:cs typeface="Lato"/>
              <a:sym typeface="Lato"/>
            </a:endParaRPr>
          </a:p>
          <a:p>
            <a:pPr indent="0" lvl="0" marL="0" rtl="0" algn="l">
              <a:spcBef>
                <a:spcPts val="1200"/>
              </a:spcBef>
              <a:spcAft>
                <a:spcPts val="1200"/>
              </a:spcAft>
              <a:buClr>
                <a:schemeClr val="dk1"/>
              </a:buClr>
              <a:buSzPts val="852"/>
              <a:buFont typeface="Arial"/>
              <a:buNone/>
            </a:pPr>
            <a:r>
              <a:t/>
            </a:r>
            <a:endParaRPr sz="1485">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solidFill>
                  <a:srgbClr val="000000"/>
                </a:solidFill>
                <a:latin typeface="Lato"/>
                <a:ea typeface="Lato"/>
                <a:cs typeface="Lato"/>
                <a:sym typeface="Lato"/>
              </a:rPr>
              <a:t>Learning from Scratch</a:t>
            </a:r>
            <a:endParaRPr b="1" sz="2920">
              <a:solidFill>
                <a:srgbClr val="000000"/>
              </a:solidFill>
              <a:latin typeface="Lato"/>
              <a:ea typeface="Lato"/>
              <a:cs typeface="Lato"/>
              <a:sym typeface="Lato"/>
            </a:endParaRPr>
          </a:p>
        </p:txBody>
      </p:sp>
      <p:sp>
        <p:nvSpPr>
          <p:cNvPr id="112" name="Google Shape;112;p21"/>
          <p:cNvSpPr txBox="1"/>
          <p:nvPr>
            <p:ph idx="1" type="body"/>
          </p:nvPr>
        </p:nvSpPr>
        <p:spPr>
          <a:xfrm>
            <a:off x="311700" y="1152475"/>
            <a:ext cx="8520600" cy="35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852"/>
              <a:buFont typeface="Arial"/>
              <a:buNone/>
            </a:pPr>
            <a:r>
              <a:rPr lang="en-GB" sz="1485">
                <a:solidFill>
                  <a:srgbClr val="000000"/>
                </a:solidFill>
                <a:latin typeface="Lato"/>
                <a:ea typeface="Lato"/>
                <a:cs typeface="Lato"/>
                <a:sym typeface="Lato"/>
              </a:rPr>
              <a:t>We defined a DNN which consisted one convolutional layer and two fully connected layers along with ReLU activation and 2D Max-Pooling. This model is designed to receive a tensor with shape as (n_sample, 3, 224, 224), and do the classification. Given below are the results obtained.</a:t>
            </a:r>
            <a:endParaRPr sz="1485">
              <a:solidFill>
                <a:srgbClr val="000000"/>
              </a:solidFill>
              <a:latin typeface="Lato"/>
              <a:ea typeface="Lato"/>
              <a:cs typeface="Lato"/>
              <a:sym typeface="Lato"/>
            </a:endParaRPr>
          </a:p>
          <a:p>
            <a:pPr indent="0" lvl="0" marL="457200" rtl="0" algn="l">
              <a:lnSpc>
                <a:spcPct val="115000"/>
              </a:lnSpc>
              <a:spcBef>
                <a:spcPts val="1200"/>
              </a:spcBef>
              <a:spcAft>
                <a:spcPts val="0"/>
              </a:spcAft>
              <a:buNone/>
            </a:pPr>
            <a:r>
              <a:t/>
            </a:r>
            <a:endParaRPr>
              <a:solidFill>
                <a:srgbClr val="000000"/>
              </a:solidFill>
              <a:latin typeface="Lato"/>
              <a:ea typeface="Lato"/>
              <a:cs typeface="Lato"/>
              <a:sym typeface="Lato"/>
            </a:endParaRPr>
          </a:p>
        </p:txBody>
      </p:sp>
      <p:pic>
        <p:nvPicPr>
          <p:cNvPr id="113" name="Google Shape;113;p21"/>
          <p:cNvPicPr preferRelativeResize="0"/>
          <p:nvPr/>
        </p:nvPicPr>
        <p:blipFill>
          <a:blip r:embed="rId3">
            <a:alphaModFix/>
          </a:blip>
          <a:stretch>
            <a:fillRect/>
          </a:stretch>
        </p:blipFill>
        <p:spPr>
          <a:xfrm>
            <a:off x="649900" y="2324100"/>
            <a:ext cx="3733800" cy="2495550"/>
          </a:xfrm>
          <a:prstGeom prst="rect">
            <a:avLst/>
          </a:prstGeom>
          <a:noFill/>
          <a:ln>
            <a:noFill/>
          </a:ln>
        </p:spPr>
      </p:pic>
      <p:pic>
        <p:nvPicPr>
          <p:cNvPr id="114" name="Google Shape;114;p21"/>
          <p:cNvPicPr preferRelativeResize="0"/>
          <p:nvPr/>
        </p:nvPicPr>
        <p:blipFill>
          <a:blip r:embed="rId4">
            <a:alphaModFix/>
          </a:blip>
          <a:stretch>
            <a:fillRect/>
          </a:stretch>
        </p:blipFill>
        <p:spPr>
          <a:xfrm>
            <a:off x="4903175" y="2324100"/>
            <a:ext cx="3733800" cy="238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