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Corbel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heX2CTz1+A1Ij7ScEWyd3iMJ+x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AB52A5-D4FE-44B9-8E0D-289C72A9CA1B}">
  <a:tblStyle styleId="{C1AB52A5-D4FE-44B9-8E0D-289C72A9CA1B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CF5C1D1-F575-4CD9-91C4-51250CF2E37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11" Type="http://schemas.openxmlformats.org/officeDocument/2006/relationships/slide" Target="slides/slide5.xml"/><Relationship Id="rId22" Type="http://schemas.openxmlformats.org/officeDocument/2006/relationships/font" Target="fonts/Corbel-boldItalic.fntdata"/><Relationship Id="rId10" Type="http://schemas.openxmlformats.org/officeDocument/2006/relationships/slide" Target="slides/slide4.xml"/><Relationship Id="rId21" Type="http://schemas.openxmlformats.org/officeDocument/2006/relationships/font" Target="fonts/Corbel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orbel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2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2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2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27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1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1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1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1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1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1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1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19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3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3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3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3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3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3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hyperlink" Target="https://www.rcsb.org/search?q=rcsb_entity_source_organism.taxonomy_lineage.name:Severe%20acute%20respiratory%20syndrome%20coronavirus%202" TargetMode="External"/><Relationship Id="rId5" Type="http://schemas.openxmlformats.org/officeDocument/2006/relationships/hyperlink" Target="https://www.rcsb.org/search?q=rcsb_entity_source_organism.taxonomy_lineage.name:Severe%20acute%20respiratory%20syndrome%20coronavirus%202" TargetMode="External"/><Relationship Id="rId6" Type="http://schemas.openxmlformats.org/officeDocument/2006/relationships/hyperlink" Target="https://www.rcsb.org/search?q=struct_keywords.pdbx_keywords:VIRAL%20PROTEIN" TargetMode="External"/><Relationship Id="rId7" Type="http://schemas.openxmlformats.org/officeDocument/2006/relationships/hyperlink" Target="https://www.rcsb.org/search?q=rcsb_entity_host_organism.ncbi_scientific_name:Homo%20sapiens" TargetMode="External"/><Relationship Id="rId8" Type="http://schemas.openxmlformats.org/officeDocument/2006/relationships/hyperlink" Target="https://www.rcsb.org/search?q=rcsb_polymer_entity_container_identifiers.reference_sequence_identifiers.database_accession:P0DTC2%20AND%20rcsb_polymer_entity_container_identifiers.reference_sequence_identifiers.database_name:UniPro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teins.plus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o.drugbank.com/drugs/DB1175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"/>
          <p:cNvGrpSpPr/>
          <p:nvPr/>
        </p:nvGrpSpPr>
        <p:grpSpPr>
          <a:xfrm>
            <a:off x="16348" y="-25583"/>
            <a:ext cx="11799125" cy="6883584"/>
            <a:chOff x="-10215" y="0"/>
            <a:chExt cx="11799125" cy="6883584"/>
          </a:xfrm>
        </p:grpSpPr>
        <p:sp>
          <p:nvSpPr>
            <p:cNvPr id="143" name="Google Shape;143;p1"/>
            <p:cNvSpPr/>
            <p:nvPr/>
          </p:nvSpPr>
          <p:spPr>
            <a:xfrm>
              <a:off x="-10215" y="0"/>
              <a:ext cx="5732005" cy="6883584"/>
            </a:xfrm>
            <a:prstGeom prst="rect">
              <a:avLst/>
            </a:prstGeom>
            <a:gradFill>
              <a:gsLst>
                <a:gs pos="0">
                  <a:srgbClr val="F4FAFE"/>
                </a:gs>
                <a:gs pos="18000">
                  <a:srgbClr val="F4FAFE"/>
                </a:gs>
                <a:gs pos="45000">
                  <a:srgbClr val="EFB5AE"/>
                </a:gs>
                <a:gs pos="71000">
                  <a:srgbClr val="DBC0F3"/>
                </a:gs>
                <a:gs pos="94000">
                  <a:srgbClr val="C0E5F9"/>
                </a:gs>
                <a:gs pos="100000">
                  <a:srgbClr val="C0E5F9"/>
                </a:gs>
              </a:gsLst>
              <a:lin ang="5400000" scaled="0"/>
            </a:gra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" name="Google Shape;144;p1"/>
            <p:cNvSpPr txBox="1"/>
            <p:nvPr/>
          </p:nvSpPr>
          <p:spPr>
            <a:xfrm>
              <a:off x="269046" y="562025"/>
              <a:ext cx="369735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45" name="Google Shape;145;p1"/>
            <p:cNvGrpSpPr/>
            <p:nvPr/>
          </p:nvGrpSpPr>
          <p:grpSpPr>
            <a:xfrm>
              <a:off x="3500028" y="5640897"/>
              <a:ext cx="2491408" cy="848140"/>
              <a:chOff x="8362123" y="2060709"/>
              <a:chExt cx="2491408" cy="848140"/>
            </a:xfrm>
          </p:grpSpPr>
          <p:grpSp>
            <p:nvGrpSpPr>
              <p:cNvPr id="146" name="Google Shape;146;p1"/>
              <p:cNvGrpSpPr/>
              <p:nvPr/>
            </p:nvGrpSpPr>
            <p:grpSpPr>
              <a:xfrm>
                <a:off x="8362123" y="2060709"/>
                <a:ext cx="2491408" cy="848140"/>
                <a:chOff x="3432314" y="1139687"/>
                <a:chExt cx="2491408" cy="848140"/>
              </a:xfrm>
            </p:grpSpPr>
            <p:grpSp>
              <p:nvGrpSpPr>
                <p:cNvPr id="147" name="Google Shape;147;p1"/>
                <p:cNvGrpSpPr/>
                <p:nvPr/>
              </p:nvGrpSpPr>
              <p:grpSpPr>
                <a:xfrm>
                  <a:off x="3432314" y="1391478"/>
                  <a:ext cx="2491408" cy="596348"/>
                  <a:chOff x="3432314" y="1391478"/>
                  <a:chExt cx="2491408" cy="596348"/>
                </a:xfrm>
              </p:grpSpPr>
              <p:sp>
                <p:nvSpPr>
                  <p:cNvPr id="148" name="Google Shape;148;p1"/>
                  <p:cNvSpPr/>
                  <p:nvPr/>
                </p:nvSpPr>
                <p:spPr>
                  <a:xfrm>
                    <a:off x="4028661" y="1391478"/>
                    <a:ext cx="1895061" cy="596348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49" name="Google Shape;149;p1"/>
                  <p:cNvSpPr/>
                  <p:nvPr/>
                </p:nvSpPr>
                <p:spPr>
                  <a:xfrm flipH="1" rot="-5400000">
                    <a:off x="3438940" y="1398105"/>
                    <a:ext cx="583095" cy="596348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F2F2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50" name="Google Shape;150;p1"/>
                <p:cNvSpPr/>
                <p:nvPr/>
              </p:nvSpPr>
              <p:spPr>
                <a:xfrm>
                  <a:off x="5658679" y="1139687"/>
                  <a:ext cx="265043" cy="251790"/>
                </a:xfrm>
                <a:prstGeom prst="rtTriangl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51" name="Google Shape;151;p1"/>
              <p:cNvGrpSpPr/>
              <p:nvPr/>
            </p:nvGrpSpPr>
            <p:grpSpPr>
              <a:xfrm>
                <a:off x="8565500" y="2410201"/>
                <a:ext cx="2155509" cy="400946"/>
                <a:chOff x="9097776" y="1266443"/>
                <a:chExt cx="2155509" cy="400946"/>
              </a:xfrm>
            </p:grpSpPr>
            <p:cxnSp>
              <p:nvCxnSpPr>
                <p:cNvPr id="152" name="Google Shape;152;p1"/>
                <p:cNvCxnSpPr/>
                <p:nvPr/>
              </p:nvCxnSpPr>
              <p:spPr>
                <a:xfrm>
                  <a:off x="9519338" y="1266443"/>
                  <a:ext cx="16920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C0C0C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1"/>
                <p:cNvCxnSpPr/>
                <p:nvPr/>
              </p:nvCxnSpPr>
              <p:spPr>
                <a:xfrm>
                  <a:off x="9561285" y="1667389"/>
                  <a:ext cx="16920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C0C0C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"/>
                <p:cNvCxnSpPr/>
                <p:nvPr/>
              </p:nvCxnSpPr>
              <p:spPr>
                <a:xfrm flipH="1" rot="10800000">
                  <a:off x="9126366" y="1269063"/>
                  <a:ext cx="392972" cy="228433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C0C0C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"/>
                <p:cNvCxnSpPr/>
                <p:nvPr/>
              </p:nvCxnSpPr>
              <p:spPr>
                <a:xfrm>
                  <a:off x="9097776" y="1497496"/>
                  <a:ext cx="463509" cy="169893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C0C0C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56" name="Google Shape;156;p1"/>
            <p:cNvGrpSpPr/>
            <p:nvPr/>
          </p:nvGrpSpPr>
          <p:grpSpPr>
            <a:xfrm>
              <a:off x="3472773" y="1665286"/>
              <a:ext cx="2491408" cy="848140"/>
              <a:chOff x="8362123" y="2060709"/>
              <a:chExt cx="2491408" cy="848140"/>
            </a:xfrm>
          </p:grpSpPr>
          <p:grpSp>
            <p:nvGrpSpPr>
              <p:cNvPr id="157" name="Google Shape;157;p1"/>
              <p:cNvGrpSpPr/>
              <p:nvPr/>
            </p:nvGrpSpPr>
            <p:grpSpPr>
              <a:xfrm>
                <a:off x="8362123" y="2060709"/>
                <a:ext cx="2491408" cy="848140"/>
                <a:chOff x="3432314" y="1139687"/>
                <a:chExt cx="2491408" cy="848140"/>
              </a:xfrm>
            </p:grpSpPr>
            <p:grpSp>
              <p:nvGrpSpPr>
                <p:cNvPr id="158" name="Google Shape;158;p1"/>
                <p:cNvGrpSpPr/>
                <p:nvPr/>
              </p:nvGrpSpPr>
              <p:grpSpPr>
                <a:xfrm>
                  <a:off x="3432314" y="1391478"/>
                  <a:ext cx="2491408" cy="596348"/>
                  <a:chOff x="3432314" y="1391478"/>
                  <a:chExt cx="2491408" cy="596348"/>
                </a:xfrm>
              </p:grpSpPr>
              <p:sp>
                <p:nvSpPr>
                  <p:cNvPr id="159" name="Google Shape;159;p1"/>
                  <p:cNvSpPr/>
                  <p:nvPr/>
                </p:nvSpPr>
                <p:spPr>
                  <a:xfrm>
                    <a:off x="4028661" y="1391478"/>
                    <a:ext cx="1895061" cy="596348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60" name="Google Shape;160;p1"/>
                  <p:cNvSpPr/>
                  <p:nvPr/>
                </p:nvSpPr>
                <p:spPr>
                  <a:xfrm flipH="1" rot="-5400000">
                    <a:off x="3438940" y="1398105"/>
                    <a:ext cx="583095" cy="596348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61" name="Google Shape;161;p1"/>
                <p:cNvSpPr/>
                <p:nvPr/>
              </p:nvSpPr>
              <p:spPr>
                <a:xfrm>
                  <a:off x="5658679" y="1139687"/>
                  <a:ext cx="265043" cy="251790"/>
                </a:xfrm>
                <a:prstGeom prst="rtTriangl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62" name="Google Shape;162;p1"/>
              <p:cNvGrpSpPr/>
              <p:nvPr/>
            </p:nvGrpSpPr>
            <p:grpSpPr>
              <a:xfrm>
                <a:off x="8565500" y="2410201"/>
                <a:ext cx="2155509" cy="400946"/>
                <a:chOff x="9097776" y="1266443"/>
                <a:chExt cx="2155509" cy="400946"/>
              </a:xfrm>
            </p:grpSpPr>
            <p:cxnSp>
              <p:nvCxnSpPr>
                <p:cNvPr id="163" name="Google Shape;163;p1"/>
                <p:cNvCxnSpPr/>
                <p:nvPr/>
              </p:nvCxnSpPr>
              <p:spPr>
                <a:xfrm>
                  <a:off x="9519338" y="1266443"/>
                  <a:ext cx="16920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C0C0C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4" name="Google Shape;164;p1"/>
                <p:cNvCxnSpPr/>
                <p:nvPr/>
              </p:nvCxnSpPr>
              <p:spPr>
                <a:xfrm>
                  <a:off x="9561285" y="1667389"/>
                  <a:ext cx="16920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C0C0C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5" name="Google Shape;165;p1"/>
                <p:cNvCxnSpPr/>
                <p:nvPr/>
              </p:nvCxnSpPr>
              <p:spPr>
                <a:xfrm flipH="1" rot="10800000">
                  <a:off x="9126366" y="1269063"/>
                  <a:ext cx="392972" cy="228433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C0C0C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6" name="Google Shape;166;p1"/>
                <p:cNvCxnSpPr/>
                <p:nvPr/>
              </p:nvCxnSpPr>
              <p:spPr>
                <a:xfrm>
                  <a:off x="9097776" y="1497496"/>
                  <a:ext cx="463509" cy="169893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C0C0C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67" name="Google Shape;167;p1"/>
            <p:cNvSpPr/>
            <p:nvPr/>
          </p:nvSpPr>
          <p:spPr>
            <a:xfrm>
              <a:off x="5669834" y="92153"/>
              <a:ext cx="265043" cy="251790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68" name="Google Shape;168;p1"/>
            <p:cNvGrpSpPr/>
            <p:nvPr/>
          </p:nvGrpSpPr>
          <p:grpSpPr>
            <a:xfrm>
              <a:off x="3472773" y="4435715"/>
              <a:ext cx="2491408" cy="1259103"/>
              <a:chOff x="8362123" y="1649746"/>
              <a:chExt cx="2491408" cy="1259103"/>
            </a:xfrm>
          </p:grpSpPr>
          <p:grpSp>
            <p:nvGrpSpPr>
              <p:cNvPr id="169" name="Google Shape;169;p1"/>
              <p:cNvGrpSpPr/>
              <p:nvPr/>
            </p:nvGrpSpPr>
            <p:grpSpPr>
              <a:xfrm>
                <a:off x="8362123" y="1649746"/>
                <a:ext cx="2491408" cy="1259103"/>
                <a:chOff x="3432314" y="728724"/>
                <a:chExt cx="2491408" cy="1259103"/>
              </a:xfrm>
            </p:grpSpPr>
            <p:grpSp>
              <p:nvGrpSpPr>
                <p:cNvPr id="170" name="Google Shape;170;p1"/>
                <p:cNvGrpSpPr/>
                <p:nvPr/>
              </p:nvGrpSpPr>
              <p:grpSpPr>
                <a:xfrm>
                  <a:off x="3432314" y="1391478"/>
                  <a:ext cx="2491408" cy="596348"/>
                  <a:chOff x="3432314" y="1391478"/>
                  <a:chExt cx="2491408" cy="596348"/>
                </a:xfrm>
              </p:grpSpPr>
              <p:sp>
                <p:nvSpPr>
                  <p:cNvPr id="171" name="Google Shape;171;p1"/>
                  <p:cNvSpPr/>
                  <p:nvPr/>
                </p:nvSpPr>
                <p:spPr>
                  <a:xfrm>
                    <a:off x="4028661" y="1391478"/>
                    <a:ext cx="1895061" cy="596348"/>
                  </a:xfrm>
                  <a:prstGeom prst="rect">
                    <a:avLst/>
                  </a:prstGeom>
                  <a:solidFill>
                    <a:srgbClr val="B7BB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72" name="Google Shape;172;p1"/>
                  <p:cNvSpPr/>
                  <p:nvPr/>
                </p:nvSpPr>
                <p:spPr>
                  <a:xfrm flipH="1" rot="-5400000">
                    <a:off x="3438940" y="1398105"/>
                    <a:ext cx="583095" cy="596348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B7BB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73" name="Google Shape;173;p1"/>
                <p:cNvSpPr/>
                <p:nvPr/>
              </p:nvSpPr>
              <p:spPr>
                <a:xfrm>
                  <a:off x="5658679" y="1139687"/>
                  <a:ext cx="265043" cy="251790"/>
                </a:xfrm>
                <a:prstGeom prst="rtTriangle">
                  <a:avLst/>
                </a:prstGeom>
                <a:solidFill>
                  <a:srgbClr val="B7BBB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4" name="Google Shape;174;p1"/>
                <p:cNvSpPr/>
                <p:nvPr/>
              </p:nvSpPr>
              <p:spPr>
                <a:xfrm>
                  <a:off x="5576625" y="728724"/>
                  <a:ext cx="265043" cy="251790"/>
                </a:xfrm>
                <a:prstGeom prst="rtTriangle">
                  <a:avLst/>
                </a:prstGeom>
                <a:solidFill>
                  <a:srgbClr val="B7BBB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75" name="Google Shape;175;p1"/>
              <p:cNvGrpSpPr/>
              <p:nvPr/>
            </p:nvGrpSpPr>
            <p:grpSpPr>
              <a:xfrm>
                <a:off x="8565500" y="2410201"/>
                <a:ext cx="2155509" cy="400946"/>
                <a:chOff x="9097776" y="1266443"/>
                <a:chExt cx="2155509" cy="400946"/>
              </a:xfrm>
            </p:grpSpPr>
            <p:cxnSp>
              <p:nvCxnSpPr>
                <p:cNvPr id="176" name="Google Shape;176;p1"/>
                <p:cNvCxnSpPr/>
                <p:nvPr/>
              </p:nvCxnSpPr>
              <p:spPr>
                <a:xfrm>
                  <a:off x="9519338" y="1266443"/>
                  <a:ext cx="16920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C0C0C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7" name="Google Shape;177;p1"/>
                <p:cNvCxnSpPr/>
                <p:nvPr/>
              </p:nvCxnSpPr>
              <p:spPr>
                <a:xfrm>
                  <a:off x="9561285" y="1667389"/>
                  <a:ext cx="16920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C0C0C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8" name="Google Shape;178;p1"/>
                <p:cNvCxnSpPr/>
                <p:nvPr/>
              </p:nvCxnSpPr>
              <p:spPr>
                <a:xfrm flipH="1" rot="10800000">
                  <a:off x="9126366" y="1269063"/>
                  <a:ext cx="392972" cy="228433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C0C0C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9" name="Google Shape;179;p1"/>
                <p:cNvCxnSpPr/>
                <p:nvPr/>
              </p:nvCxnSpPr>
              <p:spPr>
                <a:xfrm>
                  <a:off x="9097776" y="1497496"/>
                  <a:ext cx="463509" cy="169893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C0C0C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80" name="Google Shape;180;p1"/>
            <p:cNvSpPr txBox="1"/>
            <p:nvPr/>
          </p:nvSpPr>
          <p:spPr>
            <a:xfrm>
              <a:off x="4244991" y="1949237"/>
              <a:ext cx="1454146" cy="519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rbel"/>
                <a:buNone/>
              </a:pPr>
              <a:r>
                <a:rPr b="0" lang="en-US" sz="2000" u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Slide-2-3</a:t>
              </a:r>
              <a:endParaRPr b="0" sz="2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1"/>
            <p:cNvSpPr txBox="1"/>
            <p:nvPr/>
          </p:nvSpPr>
          <p:spPr>
            <a:xfrm>
              <a:off x="4179677" y="5244555"/>
              <a:ext cx="1637290" cy="398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rbel"/>
                <a:buNone/>
              </a:pPr>
              <a:r>
                <a:rPr b="0" lang="en-US" sz="2000" u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Slide-8-9</a:t>
              </a:r>
              <a:endParaRPr b="0" sz="2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1"/>
            <p:cNvSpPr txBox="1"/>
            <p:nvPr/>
          </p:nvSpPr>
          <p:spPr>
            <a:xfrm>
              <a:off x="8543850" y="2883339"/>
              <a:ext cx="390735" cy="398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rbel"/>
                <a:buNone/>
              </a:pPr>
              <a:r>
                <a:t/>
              </a:r>
              <a:endParaRPr b="0" sz="2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1"/>
            <p:cNvSpPr txBox="1"/>
            <p:nvPr/>
          </p:nvSpPr>
          <p:spPr>
            <a:xfrm>
              <a:off x="4035986" y="5960052"/>
              <a:ext cx="1663152" cy="398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rbel"/>
                <a:buNone/>
              </a:pPr>
              <a:r>
                <a:rPr b="0" lang="en-US" sz="2000" u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Slide-10-11</a:t>
              </a:r>
              <a:endParaRPr b="0" sz="2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1"/>
            <p:cNvSpPr txBox="1"/>
            <p:nvPr/>
          </p:nvSpPr>
          <p:spPr>
            <a:xfrm>
              <a:off x="220644" y="2739251"/>
              <a:ext cx="3248005" cy="1107996"/>
            </a:xfrm>
            <a:prstGeom prst="rect">
              <a:avLst/>
            </a:prstGeom>
            <a:gradFill>
              <a:gsLst>
                <a:gs pos="0">
                  <a:srgbClr val="8BC763"/>
                </a:gs>
                <a:gs pos="100000">
                  <a:srgbClr val="70AC44"/>
                </a:gs>
              </a:gsLst>
              <a:path path="circle">
                <a:fillToRect r="100%" t="100%"/>
              </a:path>
              <a:tileRect b="-100%" l="-100%"/>
            </a:gradFill>
            <a:ln cap="rnd" cmpd="sng" w="9525">
              <a:solidFill>
                <a:srgbClr val="BFDDB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Docking </a:t>
              </a:r>
              <a:endParaRPr sz="6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1"/>
            <p:cNvSpPr txBox="1"/>
            <p:nvPr/>
          </p:nvSpPr>
          <p:spPr>
            <a:xfrm>
              <a:off x="212410" y="1534301"/>
              <a:ext cx="3314123" cy="1015663"/>
            </a:xfrm>
            <a:prstGeom prst="rect">
              <a:avLst/>
            </a:prstGeom>
            <a:solidFill>
              <a:schemeClr val="accent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Molecular</a:t>
              </a:r>
              <a:endParaRPr sz="6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1"/>
            <p:cNvSpPr txBox="1"/>
            <p:nvPr/>
          </p:nvSpPr>
          <p:spPr>
            <a:xfrm>
              <a:off x="5914710" y="418183"/>
              <a:ext cx="5866083" cy="584775"/>
            </a:xfrm>
            <a:prstGeom prst="rect">
              <a:avLst/>
            </a:prstGeom>
            <a:solidFill>
              <a:srgbClr val="D2D2D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Introduction of 7bnn.</a:t>
              </a:r>
              <a:endParaRPr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1"/>
            <p:cNvSpPr txBox="1"/>
            <p:nvPr/>
          </p:nvSpPr>
          <p:spPr>
            <a:xfrm>
              <a:off x="5875521" y="3961436"/>
              <a:ext cx="5913389" cy="707886"/>
            </a:xfrm>
            <a:prstGeom prst="rect">
              <a:avLst/>
            </a:prstGeom>
            <a:solidFill>
              <a:srgbClr val="D2D2D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Analysis .dlg and .glg file. </a:t>
              </a:r>
              <a:endParaRPr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88" name="Google Shape;188;p1"/>
          <p:cNvSpPr txBox="1"/>
          <p:nvPr/>
        </p:nvSpPr>
        <p:spPr>
          <a:xfrm>
            <a:off x="5886003" y="2491427"/>
            <a:ext cx="5913389" cy="1200329"/>
          </a:xfrm>
          <a:prstGeom prst="rect">
            <a:avLst/>
          </a:prstGeom>
          <a:solidFill>
            <a:srgbClr val="D2D2D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Bioinformatics approach. BLAST, Clustal,UPGMA etc. </a:t>
            </a:r>
            <a:endParaRPr sz="3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5947010" y="4863278"/>
            <a:ext cx="5913389" cy="707886"/>
          </a:xfrm>
          <a:prstGeom prst="rect">
            <a:avLst/>
          </a:prstGeom>
          <a:solidFill>
            <a:srgbClr val="D2D2D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Different drugs of viruses.</a:t>
            </a:r>
            <a:endParaRPr sz="4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6037861" y="5820572"/>
            <a:ext cx="5913389" cy="707886"/>
          </a:xfrm>
          <a:prstGeom prst="rect">
            <a:avLst/>
          </a:prstGeom>
          <a:solidFill>
            <a:srgbClr val="D2D2D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Links and tools/software’s.</a:t>
            </a:r>
            <a:endParaRPr sz="4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5933948" y="1143259"/>
            <a:ext cx="5910192" cy="1200329"/>
          </a:xfrm>
          <a:prstGeom prst="rect">
            <a:avLst/>
          </a:prstGeom>
          <a:solidFill>
            <a:srgbClr val="D2D2D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Docking with Famciclovir and 7bnn (Spike Protein).</a:t>
            </a:r>
            <a:endParaRPr sz="3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2" name="Google Shape;192;p1"/>
          <p:cNvGrpSpPr/>
          <p:nvPr/>
        </p:nvGrpSpPr>
        <p:grpSpPr>
          <a:xfrm>
            <a:off x="3294705" y="2652979"/>
            <a:ext cx="2491408" cy="848140"/>
            <a:chOff x="8362123" y="2060709"/>
            <a:chExt cx="2491408" cy="848140"/>
          </a:xfrm>
        </p:grpSpPr>
        <p:grpSp>
          <p:nvGrpSpPr>
            <p:cNvPr id="193" name="Google Shape;193;p1"/>
            <p:cNvGrpSpPr/>
            <p:nvPr/>
          </p:nvGrpSpPr>
          <p:grpSpPr>
            <a:xfrm>
              <a:off x="8362123" y="2060709"/>
              <a:ext cx="2491408" cy="848140"/>
              <a:chOff x="3432314" y="1139687"/>
              <a:chExt cx="2491408" cy="848140"/>
            </a:xfrm>
          </p:grpSpPr>
          <p:grpSp>
            <p:nvGrpSpPr>
              <p:cNvPr id="194" name="Google Shape;194;p1"/>
              <p:cNvGrpSpPr/>
              <p:nvPr/>
            </p:nvGrpSpPr>
            <p:grpSpPr>
              <a:xfrm>
                <a:off x="3432314" y="1391478"/>
                <a:ext cx="2491408" cy="596348"/>
                <a:chOff x="3432314" y="1391478"/>
                <a:chExt cx="2491408" cy="596348"/>
              </a:xfrm>
            </p:grpSpPr>
            <p:sp>
              <p:nvSpPr>
                <p:cNvPr id="195" name="Google Shape;195;p1"/>
                <p:cNvSpPr/>
                <p:nvPr/>
              </p:nvSpPr>
              <p:spPr>
                <a:xfrm>
                  <a:off x="4028661" y="1391478"/>
                  <a:ext cx="1895061" cy="596348"/>
                </a:xfrm>
                <a:prstGeom prst="rect">
                  <a:avLst/>
                </a:prstGeom>
                <a:solidFill>
                  <a:srgbClr val="B1DB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6" name="Google Shape;196;p1"/>
                <p:cNvSpPr/>
                <p:nvPr/>
              </p:nvSpPr>
              <p:spPr>
                <a:xfrm flipH="1" rot="-5400000">
                  <a:off x="3438940" y="1398105"/>
                  <a:ext cx="583095" cy="596348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B1DB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97" name="Google Shape;197;p1"/>
              <p:cNvSpPr/>
              <p:nvPr/>
            </p:nvSpPr>
            <p:spPr>
              <a:xfrm>
                <a:off x="5658679" y="1139687"/>
                <a:ext cx="265043" cy="251790"/>
              </a:xfrm>
              <a:prstGeom prst="rtTriangle">
                <a:avLst/>
              </a:prstGeom>
              <a:solidFill>
                <a:srgbClr val="B1DB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8" name="Google Shape;198;p1"/>
            <p:cNvGrpSpPr/>
            <p:nvPr/>
          </p:nvGrpSpPr>
          <p:grpSpPr>
            <a:xfrm>
              <a:off x="8565500" y="2410201"/>
              <a:ext cx="2155509" cy="400946"/>
              <a:chOff x="9097776" y="1266443"/>
              <a:chExt cx="2155509" cy="400946"/>
            </a:xfrm>
          </p:grpSpPr>
          <p:cxnSp>
            <p:nvCxnSpPr>
              <p:cNvPr id="199" name="Google Shape;199;p1"/>
              <p:cNvCxnSpPr/>
              <p:nvPr/>
            </p:nvCxnSpPr>
            <p:spPr>
              <a:xfrm>
                <a:off x="9519338" y="1266443"/>
                <a:ext cx="16920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C0C0C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"/>
              <p:cNvCxnSpPr/>
              <p:nvPr/>
            </p:nvCxnSpPr>
            <p:spPr>
              <a:xfrm>
                <a:off x="9561285" y="1667389"/>
                <a:ext cx="16920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C0C0C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"/>
              <p:cNvCxnSpPr/>
              <p:nvPr/>
            </p:nvCxnSpPr>
            <p:spPr>
              <a:xfrm flipH="1" rot="10800000">
                <a:off x="9126366" y="1269063"/>
                <a:ext cx="392972" cy="228433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C0C0C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"/>
              <p:cNvCxnSpPr/>
              <p:nvPr/>
            </p:nvCxnSpPr>
            <p:spPr>
              <a:xfrm>
                <a:off x="9097776" y="1497496"/>
                <a:ext cx="463509" cy="169893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C0C0C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03" name="Google Shape;203;p1"/>
          <p:cNvGrpSpPr/>
          <p:nvPr/>
        </p:nvGrpSpPr>
        <p:grpSpPr>
          <a:xfrm>
            <a:off x="3404217" y="3747341"/>
            <a:ext cx="2491408" cy="848140"/>
            <a:chOff x="8362123" y="2060709"/>
            <a:chExt cx="2491408" cy="848140"/>
          </a:xfrm>
        </p:grpSpPr>
        <p:grpSp>
          <p:nvGrpSpPr>
            <p:cNvPr id="204" name="Google Shape;204;p1"/>
            <p:cNvGrpSpPr/>
            <p:nvPr/>
          </p:nvGrpSpPr>
          <p:grpSpPr>
            <a:xfrm>
              <a:off x="8362123" y="2060709"/>
              <a:ext cx="2491408" cy="848140"/>
              <a:chOff x="3432314" y="1139687"/>
              <a:chExt cx="2491408" cy="848140"/>
            </a:xfrm>
          </p:grpSpPr>
          <p:grpSp>
            <p:nvGrpSpPr>
              <p:cNvPr id="205" name="Google Shape;205;p1"/>
              <p:cNvGrpSpPr/>
              <p:nvPr/>
            </p:nvGrpSpPr>
            <p:grpSpPr>
              <a:xfrm>
                <a:off x="3432314" y="1391478"/>
                <a:ext cx="2491408" cy="596348"/>
                <a:chOff x="3432314" y="1391478"/>
                <a:chExt cx="2491408" cy="596348"/>
              </a:xfrm>
            </p:grpSpPr>
            <p:sp>
              <p:nvSpPr>
                <p:cNvPr id="206" name="Google Shape;206;p1"/>
                <p:cNvSpPr/>
                <p:nvPr/>
              </p:nvSpPr>
              <p:spPr>
                <a:xfrm>
                  <a:off x="4028661" y="1391478"/>
                  <a:ext cx="1895061" cy="596348"/>
                </a:xfrm>
                <a:prstGeom prst="rect">
                  <a:avLst/>
                </a:prstGeom>
                <a:solidFill>
                  <a:srgbClr val="C9A2E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7" name="Google Shape;207;p1"/>
                <p:cNvSpPr/>
                <p:nvPr/>
              </p:nvSpPr>
              <p:spPr>
                <a:xfrm flipH="1" rot="-5400000">
                  <a:off x="3438940" y="1398105"/>
                  <a:ext cx="583095" cy="596348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C9A2E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208" name="Google Shape;208;p1"/>
              <p:cNvSpPr/>
              <p:nvPr/>
            </p:nvSpPr>
            <p:spPr>
              <a:xfrm>
                <a:off x="5658679" y="1139687"/>
                <a:ext cx="265043" cy="251790"/>
              </a:xfrm>
              <a:prstGeom prst="rtTriangle">
                <a:avLst/>
              </a:prstGeom>
              <a:solidFill>
                <a:srgbClr val="C9A2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209" name="Google Shape;209;p1"/>
            <p:cNvGrpSpPr/>
            <p:nvPr/>
          </p:nvGrpSpPr>
          <p:grpSpPr>
            <a:xfrm>
              <a:off x="8565500" y="2410201"/>
              <a:ext cx="2155509" cy="400946"/>
              <a:chOff x="9097776" y="1266443"/>
              <a:chExt cx="2155509" cy="400946"/>
            </a:xfrm>
          </p:grpSpPr>
          <p:cxnSp>
            <p:nvCxnSpPr>
              <p:cNvPr id="210" name="Google Shape;210;p1"/>
              <p:cNvCxnSpPr/>
              <p:nvPr/>
            </p:nvCxnSpPr>
            <p:spPr>
              <a:xfrm>
                <a:off x="9519338" y="1266443"/>
                <a:ext cx="16920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C0C0C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1"/>
              <p:cNvCxnSpPr/>
              <p:nvPr/>
            </p:nvCxnSpPr>
            <p:spPr>
              <a:xfrm>
                <a:off x="9561285" y="1667389"/>
                <a:ext cx="16920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C0C0C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1"/>
              <p:cNvCxnSpPr/>
              <p:nvPr/>
            </p:nvCxnSpPr>
            <p:spPr>
              <a:xfrm flipH="1" rot="10800000">
                <a:off x="9126366" y="1269063"/>
                <a:ext cx="392972" cy="228433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C0C0C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1"/>
              <p:cNvCxnSpPr/>
              <p:nvPr/>
            </p:nvCxnSpPr>
            <p:spPr>
              <a:xfrm>
                <a:off x="9097776" y="1497496"/>
                <a:ext cx="463509" cy="169893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C0C0C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14" name="Google Shape;214;p1"/>
          <p:cNvSpPr/>
          <p:nvPr/>
        </p:nvSpPr>
        <p:spPr>
          <a:xfrm>
            <a:off x="5664911" y="2985822"/>
            <a:ext cx="321288" cy="438681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C0C0C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5" name="Google Shape;215;p1"/>
          <p:cNvSpPr/>
          <p:nvPr/>
        </p:nvSpPr>
        <p:spPr>
          <a:xfrm>
            <a:off x="5764548" y="2052611"/>
            <a:ext cx="321288" cy="438681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C0C0C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5680515" y="4153281"/>
            <a:ext cx="321288" cy="438681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C0C0C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5752381" y="5192200"/>
            <a:ext cx="321288" cy="438681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C0C0C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8" name="Google Shape;218;p1"/>
          <p:cNvSpPr/>
          <p:nvPr/>
        </p:nvSpPr>
        <p:spPr>
          <a:xfrm>
            <a:off x="5799938" y="6075520"/>
            <a:ext cx="321288" cy="438681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C0C0C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9" name="Google Shape;219;p1"/>
          <p:cNvSpPr txBox="1"/>
          <p:nvPr/>
        </p:nvSpPr>
        <p:spPr>
          <a:xfrm>
            <a:off x="4075611" y="3901947"/>
            <a:ext cx="1942387" cy="875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</a:pPr>
            <a:r>
              <a:rPr b="0" lang="en-US" sz="2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Slide-6-7</a:t>
            </a:r>
            <a:endParaRPr b="0" sz="20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0" name="Google Shape;220;p1"/>
          <p:cNvSpPr txBox="1"/>
          <p:nvPr/>
        </p:nvSpPr>
        <p:spPr>
          <a:xfrm>
            <a:off x="4114801" y="3001916"/>
            <a:ext cx="1592058" cy="398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</a:pPr>
            <a:r>
              <a:rPr b="0" lang="en-US" sz="20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Slide-4-5</a:t>
            </a:r>
            <a:endParaRPr b="0" sz="20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21" name="Google Shape;221;p1"/>
          <p:cNvGrpSpPr/>
          <p:nvPr/>
        </p:nvGrpSpPr>
        <p:grpSpPr>
          <a:xfrm>
            <a:off x="3308530" y="399199"/>
            <a:ext cx="2491408" cy="848140"/>
            <a:chOff x="8362123" y="2060709"/>
            <a:chExt cx="2491408" cy="848140"/>
          </a:xfrm>
        </p:grpSpPr>
        <p:grpSp>
          <p:nvGrpSpPr>
            <p:cNvPr id="222" name="Google Shape;222;p1"/>
            <p:cNvGrpSpPr/>
            <p:nvPr/>
          </p:nvGrpSpPr>
          <p:grpSpPr>
            <a:xfrm>
              <a:off x="8362123" y="2060709"/>
              <a:ext cx="2491408" cy="848140"/>
              <a:chOff x="3432314" y="1139687"/>
              <a:chExt cx="2491408" cy="848140"/>
            </a:xfrm>
          </p:grpSpPr>
          <p:grpSp>
            <p:nvGrpSpPr>
              <p:cNvPr id="223" name="Google Shape;223;p1"/>
              <p:cNvGrpSpPr/>
              <p:nvPr/>
            </p:nvGrpSpPr>
            <p:grpSpPr>
              <a:xfrm>
                <a:off x="3432314" y="1391478"/>
                <a:ext cx="2491408" cy="596348"/>
                <a:chOff x="3432314" y="1391478"/>
                <a:chExt cx="2491408" cy="596348"/>
              </a:xfrm>
            </p:grpSpPr>
            <p:sp>
              <p:nvSpPr>
                <p:cNvPr id="224" name="Google Shape;224;p1"/>
                <p:cNvSpPr/>
                <p:nvPr/>
              </p:nvSpPr>
              <p:spPr>
                <a:xfrm>
                  <a:off x="4028661" y="1391478"/>
                  <a:ext cx="1895061" cy="59634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0C0C0C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Slide-1</a:t>
                  </a:r>
                  <a:endParaRPr sz="1800">
                    <a:solidFill>
                      <a:srgbClr val="0C0C0C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5" name="Google Shape;225;p1"/>
                <p:cNvSpPr/>
                <p:nvPr/>
              </p:nvSpPr>
              <p:spPr>
                <a:xfrm flipH="1" rot="-5400000">
                  <a:off x="3438940" y="1398105"/>
                  <a:ext cx="583095" cy="596348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226" name="Google Shape;226;p1"/>
              <p:cNvSpPr/>
              <p:nvPr/>
            </p:nvSpPr>
            <p:spPr>
              <a:xfrm>
                <a:off x="5658679" y="1139687"/>
                <a:ext cx="265043" cy="251790"/>
              </a:xfrm>
              <a:prstGeom prst="rtTriangl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227" name="Google Shape;227;p1"/>
            <p:cNvGrpSpPr/>
            <p:nvPr/>
          </p:nvGrpSpPr>
          <p:grpSpPr>
            <a:xfrm>
              <a:off x="8565500" y="2410201"/>
              <a:ext cx="2155509" cy="400946"/>
              <a:chOff x="9097776" y="1266443"/>
              <a:chExt cx="2155509" cy="400946"/>
            </a:xfrm>
          </p:grpSpPr>
          <p:cxnSp>
            <p:nvCxnSpPr>
              <p:cNvPr id="228" name="Google Shape;228;p1"/>
              <p:cNvCxnSpPr/>
              <p:nvPr/>
            </p:nvCxnSpPr>
            <p:spPr>
              <a:xfrm>
                <a:off x="9519338" y="1266443"/>
                <a:ext cx="16920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C0C0C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1"/>
              <p:cNvCxnSpPr/>
              <p:nvPr/>
            </p:nvCxnSpPr>
            <p:spPr>
              <a:xfrm>
                <a:off x="9561285" y="1667389"/>
                <a:ext cx="16920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C0C0C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1"/>
              <p:cNvCxnSpPr/>
              <p:nvPr/>
            </p:nvCxnSpPr>
            <p:spPr>
              <a:xfrm flipH="1" rot="10800000">
                <a:off x="9126366" y="1269063"/>
                <a:ext cx="392972" cy="228433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C0C0C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1"/>
              <p:cNvCxnSpPr/>
              <p:nvPr/>
            </p:nvCxnSpPr>
            <p:spPr>
              <a:xfrm>
                <a:off x="9097776" y="1497496"/>
                <a:ext cx="463509" cy="169893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C0C0C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32" name="Google Shape;232;p1"/>
          <p:cNvSpPr/>
          <p:nvPr/>
        </p:nvSpPr>
        <p:spPr>
          <a:xfrm>
            <a:off x="5677976" y="760353"/>
            <a:ext cx="321288" cy="438681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0C0C0C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"/>
          <p:cNvSpPr/>
          <p:nvPr/>
        </p:nvSpPr>
        <p:spPr>
          <a:xfrm>
            <a:off x="6301" y="0"/>
            <a:ext cx="12185699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4" name="Google Shape;344;p10"/>
          <p:cNvSpPr/>
          <p:nvPr/>
        </p:nvSpPr>
        <p:spPr>
          <a:xfrm>
            <a:off x="1" y="2"/>
            <a:ext cx="12185700" cy="808381"/>
          </a:xfrm>
          <a:prstGeom prst="roundRect">
            <a:avLst>
              <a:gd fmla="val 16667" name="adj"/>
            </a:avLst>
          </a:prstGeom>
          <a:solidFill>
            <a:srgbClr val="ABDDF7"/>
          </a:solidFill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5" name="Google Shape;345;p10"/>
          <p:cNvSpPr txBox="1"/>
          <p:nvPr/>
        </p:nvSpPr>
        <p:spPr>
          <a:xfrm>
            <a:off x="781825" y="0"/>
            <a:ext cx="96423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Docking of 7bnn against </a:t>
            </a:r>
            <a:r>
              <a:rPr lang="en-US" sz="4400">
                <a:solidFill>
                  <a:srgbClr val="192027"/>
                </a:solidFill>
                <a:latin typeface="Calibri"/>
                <a:ea typeface="Calibri"/>
                <a:cs typeface="Calibri"/>
                <a:sym typeface="Calibri"/>
              </a:rPr>
              <a:t>Fostemsavir </a:t>
            </a:r>
            <a:endParaRPr sz="4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6" name="Google Shape;346;p10"/>
          <p:cNvSpPr txBox="1"/>
          <p:nvPr/>
        </p:nvSpPr>
        <p:spPr>
          <a:xfrm>
            <a:off x="446977" y="896083"/>
            <a:ext cx="11440223" cy="584775"/>
          </a:xfrm>
          <a:prstGeom prst="rect">
            <a:avLst/>
          </a:prstGeom>
          <a:solidFill>
            <a:srgbClr val="D4EDFB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Result analysis with proteins plus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7" name="Google Shape;347;p10"/>
          <p:cNvSpPr/>
          <p:nvPr/>
        </p:nvSpPr>
        <p:spPr>
          <a:xfrm>
            <a:off x="0" y="6434225"/>
            <a:ext cx="10528662" cy="4237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https://proteins.plus/bestdockpdb413cf31c-480d-4cb5-afff-2c926c7afd34</a:t>
            </a:r>
            <a:endParaRPr sz="1400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8" name="Google Shape;348;p10"/>
          <p:cNvSpPr/>
          <p:nvPr/>
        </p:nvSpPr>
        <p:spPr>
          <a:xfrm>
            <a:off x="0" y="1793966"/>
            <a:ext cx="11351623" cy="11843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In this protein plus we get some imporatant informations like drug score,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Surface area , volume of pocket, and postion of ligand.</a:t>
            </a:r>
            <a:endParaRPr sz="28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0" y="3239589"/>
            <a:ext cx="11560629" cy="131934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The cordinates of residue CYS -15A, ASN- 17A, ASN-137A (</a:t>
            </a:r>
            <a:r>
              <a:rPr b="1"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Asparagine, Cysteine</a:t>
            </a:r>
            <a:r>
              <a:rPr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 ). This was same as we get in the case of bioinformatics multiple sequence alignment in the more conserved region. </a:t>
            </a:r>
            <a:endParaRPr sz="28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/>
          <p:cNvSpPr/>
          <p:nvPr/>
        </p:nvSpPr>
        <p:spPr>
          <a:xfrm>
            <a:off x="0" y="4750526"/>
            <a:ext cx="11560629" cy="131934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The </a:t>
            </a:r>
            <a:r>
              <a:rPr b="1" lang="en-US" sz="2800">
                <a:solidFill>
                  <a:srgbClr val="192027"/>
                </a:solidFill>
                <a:latin typeface="Calibri"/>
                <a:ea typeface="Calibri"/>
                <a:cs typeface="Calibri"/>
                <a:sym typeface="Calibri"/>
              </a:rPr>
              <a:t>Fostemsavir</a:t>
            </a:r>
            <a:r>
              <a:rPr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 drugs  are being used in HIV-1 virus and U.S. Food and Drug Administration. </a:t>
            </a:r>
            <a:endParaRPr sz="28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"/>
          <p:cNvSpPr/>
          <p:nvPr/>
        </p:nvSpPr>
        <p:spPr>
          <a:xfrm>
            <a:off x="6301" y="0"/>
            <a:ext cx="12185699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7" name="Google Shape;357;p11"/>
          <p:cNvSpPr/>
          <p:nvPr/>
        </p:nvSpPr>
        <p:spPr>
          <a:xfrm>
            <a:off x="1" y="2"/>
            <a:ext cx="12185700" cy="808381"/>
          </a:xfrm>
          <a:prstGeom prst="roundRect">
            <a:avLst>
              <a:gd fmla="val 16667" name="adj"/>
            </a:avLst>
          </a:prstGeom>
          <a:solidFill>
            <a:srgbClr val="ABDDF7"/>
          </a:solidFill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781825" y="0"/>
            <a:ext cx="96423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Links &amp; tools used  </a:t>
            </a:r>
            <a:endParaRPr sz="4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9" name="Google Shape;359;p11"/>
          <p:cNvSpPr/>
          <p:nvPr/>
        </p:nvSpPr>
        <p:spPr>
          <a:xfrm>
            <a:off x="182880" y="927463"/>
            <a:ext cx="11351623" cy="49638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 https://www.rcsb.org/structure/7BNN</a:t>
            </a:r>
            <a:endParaRPr sz="28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0" name="Google Shape;360;p11"/>
          <p:cNvSpPr/>
          <p:nvPr/>
        </p:nvSpPr>
        <p:spPr>
          <a:xfrm>
            <a:off x="165463" y="1641566"/>
            <a:ext cx="11351623" cy="49638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 https://pubchem.ncbi.nlm.nih.gov/compound/3324</a:t>
            </a:r>
            <a:endParaRPr sz="28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1" name="Google Shape;361;p11"/>
          <p:cNvSpPr/>
          <p:nvPr/>
        </p:nvSpPr>
        <p:spPr>
          <a:xfrm>
            <a:off x="213360" y="2329543"/>
            <a:ext cx="11351623" cy="49638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Blast, Clustal, UPGMA, pymol, AutoDock. </a:t>
            </a:r>
            <a:endParaRPr sz="28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2" name="Google Shape;362;p11"/>
          <p:cNvSpPr/>
          <p:nvPr/>
        </p:nvSpPr>
        <p:spPr>
          <a:xfrm>
            <a:off x="265612" y="2969623"/>
            <a:ext cx="11351623" cy="49638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 https://proteins.plus/</a:t>
            </a:r>
            <a:endParaRPr sz="28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3" name="Google Shape;363;p11"/>
          <p:cNvSpPr/>
          <p:nvPr/>
        </p:nvSpPr>
        <p:spPr>
          <a:xfrm>
            <a:off x="252548" y="3635829"/>
            <a:ext cx="11351623" cy="49638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 Protein-Ligand Interaction Profiler</a:t>
            </a:r>
            <a:endParaRPr sz="28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4" name="Google Shape;364;p11"/>
          <p:cNvSpPr/>
          <p:nvPr/>
        </p:nvSpPr>
        <p:spPr>
          <a:xfrm>
            <a:off x="174172" y="4315097"/>
            <a:ext cx="11351623" cy="49638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https://proteins.plus/bestdockpdb413cf31c-480d-4cb5-afff-2c926c7afd34</a:t>
            </a:r>
            <a:endParaRPr sz="28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5" name="Google Shape;365;p11"/>
          <p:cNvSpPr/>
          <p:nvPr/>
        </p:nvSpPr>
        <p:spPr>
          <a:xfrm>
            <a:off x="213359" y="4876801"/>
            <a:ext cx="11517085" cy="80554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https://www.fda.gov/news-events/press-announcements/fda-approves-new-hiv-treatment-patients-limited-treatment-options</a:t>
            </a:r>
            <a:endParaRPr sz="28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6" name="Google Shape;366;p11"/>
          <p:cNvSpPr txBox="1"/>
          <p:nvPr/>
        </p:nvSpPr>
        <p:spPr>
          <a:xfrm>
            <a:off x="9535298" y="6027003"/>
            <a:ext cx="2656702" cy="83099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Praveen Prabhat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IIT Kanpur (BSBE)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7" name="Google Shape;367;p11"/>
          <p:cNvSpPr txBox="1"/>
          <p:nvPr/>
        </p:nvSpPr>
        <p:spPr>
          <a:xfrm>
            <a:off x="2524899" y="6273225"/>
            <a:ext cx="1955662" cy="5847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Thank you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"/>
          <p:cNvSpPr/>
          <p:nvPr/>
        </p:nvSpPr>
        <p:spPr>
          <a:xfrm>
            <a:off x="209006" y="574766"/>
            <a:ext cx="113124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result of 6lu7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Boceprevir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/>
          <p:nvPr/>
        </p:nvSpPr>
        <p:spPr>
          <a:xfrm>
            <a:off x="309155" y="1733006"/>
            <a:ext cx="113124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Estimated Free Energy of Binding    =   -8.73 kcal/mol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   Estimated Inhibition Constant, Ki   =  395.71 nM (nanomolar)  [Temperature = 298.15 K]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ct\Desktop\ppt presentation\7bnn_assembly-1.jpeg" id="237" name="Google Shape;2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1166" y="1772603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"/>
          <p:cNvSpPr/>
          <p:nvPr/>
        </p:nvSpPr>
        <p:spPr>
          <a:xfrm>
            <a:off x="6301" y="0"/>
            <a:ext cx="12185699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2"/>
          <p:cNvSpPr/>
          <p:nvPr/>
        </p:nvSpPr>
        <p:spPr>
          <a:xfrm>
            <a:off x="0" y="0"/>
            <a:ext cx="12185700" cy="808381"/>
          </a:xfrm>
          <a:prstGeom prst="roundRect">
            <a:avLst>
              <a:gd fmla="val 16667" name="adj"/>
            </a:avLst>
          </a:prstGeom>
          <a:solidFill>
            <a:srgbClr val="ABDDF7"/>
          </a:solidFill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0" name="Google Shape;240;p2"/>
          <p:cNvSpPr txBox="1"/>
          <p:nvPr/>
        </p:nvSpPr>
        <p:spPr>
          <a:xfrm>
            <a:off x="781825" y="0"/>
            <a:ext cx="11410175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Introduction of 7bnn.</a:t>
            </a:r>
            <a:endParaRPr sz="18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1" name="Google Shape;241;p2"/>
          <p:cNvSpPr txBox="1"/>
          <p:nvPr/>
        </p:nvSpPr>
        <p:spPr>
          <a:xfrm>
            <a:off x="235132" y="948332"/>
            <a:ext cx="11688417" cy="769441"/>
          </a:xfrm>
          <a:prstGeom prst="rect">
            <a:avLst/>
          </a:prstGeom>
          <a:solidFill>
            <a:srgbClr val="D4EDFB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Severe acute respiratory syndrome coronavirus 2</a:t>
            </a:r>
            <a:r>
              <a:rPr lang="en-US" sz="44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 sz="4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2" name="Google Shape;242;p2"/>
          <p:cNvSpPr/>
          <p:nvPr/>
        </p:nvSpPr>
        <p:spPr>
          <a:xfrm>
            <a:off x="198783" y="1914477"/>
            <a:ext cx="5614188" cy="54211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About 7bnn protein 	</a:t>
            </a:r>
            <a:endParaRPr sz="3200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3" name="Google Shape;243;p2"/>
          <p:cNvSpPr txBox="1"/>
          <p:nvPr/>
        </p:nvSpPr>
        <p:spPr>
          <a:xfrm>
            <a:off x="384312" y="2968487"/>
            <a:ext cx="664350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1"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Organism(s): </a:t>
            </a:r>
            <a:r>
              <a:rPr lang="en-US" sz="3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Severe acute respiratory syndrome coronavirus 2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4" name="Google Shape;244;p2"/>
          <p:cNvSpPr txBox="1"/>
          <p:nvPr/>
        </p:nvSpPr>
        <p:spPr>
          <a:xfrm>
            <a:off x="379540" y="5171807"/>
            <a:ext cx="57116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Classification: </a:t>
            </a:r>
            <a:r>
              <a:rPr b="1" lang="en-US" sz="2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VIRAL PROTEIN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5" name="Google Shape;245;p2"/>
          <p:cNvSpPr txBox="1"/>
          <p:nvPr/>
        </p:nvSpPr>
        <p:spPr>
          <a:xfrm>
            <a:off x="8896373" y="6021574"/>
            <a:ext cx="15277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7bnn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410439" y="5711615"/>
            <a:ext cx="63953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Expression System: </a:t>
            </a:r>
            <a:r>
              <a:rPr lang="en-US" sz="2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Homo sapiens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7" name="Google Shape;247;p2"/>
          <p:cNvSpPr txBox="1"/>
          <p:nvPr/>
        </p:nvSpPr>
        <p:spPr>
          <a:xfrm>
            <a:off x="366191" y="4041680"/>
            <a:ext cx="670081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Open conformation of D614G SARS-CoV-2 spike with 1 Erect RBD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2"/>
          <p:cNvSpPr txBox="1"/>
          <p:nvPr/>
        </p:nvSpPr>
        <p:spPr>
          <a:xfrm>
            <a:off x="523650" y="6278477"/>
            <a:ext cx="52942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UNIPROT ID: </a:t>
            </a:r>
            <a:r>
              <a:rPr b="1" lang="en-US" sz="2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P0DTC2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"/>
          <p:cNvSpPr/>
          <p:nvPr/>
        </p:nvSpPr>
        <p:spPr>
          <a:xfrm>
            <a:off x="6301" y="0"/>
            <a:ext cx="12185699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4" name="Google Shape;254;p3"/>
          <p:cNvSpPr/>
          <p:nvPr/>
        </p:nvSpPr>
        <p:spPr>
          <a:xfrm>
            <a:off x="1" y="2"/>
            <a:ext cx="12185700" cy="808381"/>
          </a:xfrm>
          <a:prstGeom prst="roundRect">
            <a:avLst>
              <a:gd fmla="val 16667" name="adj"/>
            </a:avLst>
          </a:prstGeom>
          <a:solidFill>
            <a:srgbClr val="ABDDF7"/>
          </a:solidFill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5" name="Google Shape;255;p3"/>
          <p:cNvSpPr txBox="1"/>
          <p:nvPr/>
        </p:nvSpPr>
        <p:spPr>
          <a:xfrm>
            <a:off x="198783" y="948333"/>
            <a:ext cx="11688417" cy="769441"/>
          </a:xfrm>
          <a:prstGeom prst="rect">
            <a:avLst/>
          </a:prstGeom>
          <a:solidFill>
            <a:srgbClr val="D4EDFB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AutoDock and Pymol for both protein and lingad.   </a:t>
            </a:r>
            <a:endParaRPr sz="4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6" name="Google Shape;256;p3"/>
          <p:cNvSpPr/>
          <p:nvPr/>
        </p:nvSpPr>
        <p:spPr>
          <a:xfrm>
            <a:off x="198782" y="1914477"/>
            <a:ext cx="6476337" cy="54211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About Famciclovir </a:t>
            </a:r>
            <a:endParaRPr b="1" sz="32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7" name="Google Shape;257;p3"/>
          <p:cNvSpPr/>
          <p:nvPr/>
        </p:nvSpPr>
        <p:spPr>
          <a:xfrm>
            <a:off x="7915186" y="1914477"/>
            <a:ext cx="3972014" cy="54211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Why Not Others?</a:t>
            </a:r>
            <a:endParaRPr sz="2800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Google Shape;258;p3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Docking with Famciclovir and 7bnn</a:t>
            </a:r>
            <a:endParaRPr sz="4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9" name="Google Shape;259;p3"/>
          <p:cNvSpPr txBox="1"/>
          <p:nvPr/>
        </p:nvSpPr>
        <p:spPr>
          <a:xfrm>
            <a:off x="384313" y="2968487"/>
            <a:ext cx="118076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Famciclovir is a diacetyl 6-deoxy which act as analog of the antiviral agent.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0" name="Google Shape;260;p3"/>
          <p:cNvSpPr txBox="1"/>
          <p:nvPr/>
        </p:nvSpPr>
        <p:spPr>
          <a:xfrm>
            <a:off x="345124" y="3695849"/>
            <a:ext cx="1152901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which is active against the Herpes viruses, including herpes simplex 1 and 2 and varicella-zoster.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1" name="Google Shape;261;p3"/>
          <p:cNvSpPr txBox="1"/>
          <p:nvPr/>
        </p:nvSpPr>
        <p:spPr>
          <a:xfrm>
            <a:off x="371250" y="4704596"/>
            <a:ext cx="634779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Both structure of 3d  conformation in .sdf  format form pubchem.ncbi.nlm.nhi.gov/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C:\Users\dct\Downloads\Famciclovir_331×300_3D_Conformer.png" id="262" name="Google Shape;2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543" y="3765368"/>
            <a:ext cx="5799909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"/>
          <p:cNvSpPr txBox="1"/>
          <p:nvPr/>
        </p:nvSpPr>
        <p:spPr>
          <a:xfrm>
            <a:off x="7733213" y="6334780"/>
            <a:ext cx="28738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Famciclovir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ct\Pictures\Screenshots\Screenshot (33).png" id="268" name="Google Shape;2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3075" y="2646452"/>
            <a:ext cx="6638925" cy="334164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"/>
          <p:cNvSpPr/>
          <p:nvPr/>
        </p:nvSpPr>
        <p:spPr>
          <a:xfrm>
            <a:off x="6301" y="0"/>
            <a:ext cx="12185699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1" y="2"/>
            <a:ext cx="12185700" cy="808381"/>
          </a:xfrm>
          <a:prstGeom prst="roundRect">
            <a:avLst>
              <a:gd fmla="val 16667" name="adj"/>
            </a:avLst>
          </a:prstGeom>
          <a:solidFill>
            <a:srgbClr val="ABDDF7"/>
          </a:solidFill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1" name="Google Shape;271;p4"/>
          <p:cNvSpPr txBox="1"/>
          <p:nvPr/>
        </p:nvSpPr>
        <p:spPr>
          <a:xfrm>
            <a:off x="198783" y="948333"/>
            <a:ext cx="11688417" cy="769441"/>
          </a:xfrm>
          <a:prstGeom prst="rect">
            <a:avLst/>
          </a:prstGeom>
          <a:solidFill>
            <a:srgbClr val="D4EDFB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Result of docking in .dlg and .dpf file </a:t>
            </a:r>
            <a:endParaRPr sz="4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198782" y="1914477"/>
            <a:ext cx="6476337" cy="54211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Binding energy of interaction </a:t>
            </a:r>
            <a:endParaRPr b="1" sz="32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915186" y="1914477"/>
            <a:ext cx="3972014" cy="54211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Why Not Others?</a:t>
            </a:r>
            <a:endParaRPr sz="2800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4" name="Google Shape;274;p4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Docking with Famciclovir and 7bnn</a:t>
            </a:r>
            <a:endParaRPr sz="4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5" name="Google Shape;275;p4"/>
          <p:cNvSpPr txBox="1"/>
          <p:nvPr/>
        </p:nvSpPr>
        <p:spPr>
          <a:xfrm>
            <a:off x="384313" y="2968487"/>
            <a:ext cx="118076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Estimated Free Energy of Binding    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   -3.48 kcal/mol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6" name="Google Shape;276;p4"/>
          <p:cNvSpPr txBox="1"/>
          <p:nvPr/>
        </p:nvSpPr>
        <p:spPr>
          <a:xfrm>
            <a:off x="345124" y="3695849"/>
            <a:ext cx="115290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No. of run for this Energy of Binding    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   7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7" name="Google Shape;277;p4"/>
          <p:cNvSpPr txBox="1"/>
          <p:nvPr/>
        </p:nvSpPr>
        <p:spPr>
          <a:xfrm>
            <a:off x="398144" y="4314633"/>
            <a:ext cx="939131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Estimated Inhibition Constant, Ki   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    2.81 mM (millimolar)  at [Temperature = 298.15 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8" name="Google Shape;278;p4"/>
          <p:cNvSpPr txBox="1"/>
          <p:nvPr/>
        </p:nvSpPr>
        <p:spPr>
          <a:xfrm>
            <a:off x="189779" y="5280936"/>
            <a:ext cx="11671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 this is computational based inhibition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Constant so, in literature I found that the value may get some extent of fluctuation.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ct\Pictures\Screenshots\Screenshot (36).png" id="283" name="Google Shape;2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7635" y="4062099"/>
            <a:ext cx="4994365" cy="279590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"/>
          <p:cNvSpPr/>
          <p:nvPr/>
        </p:nvSpPr>
        <p:spPr>
          <a:xfrm>
            <a:off x="6301" y="0"/>
            <a:ext cx="12185699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5" name="Google Shape;285;p5"/>
          <p:cNvSpPr/>
          <p:nvPr/>
        </p:nvSpPr>
        <p:spPr>
          <a:xfrm>
            <a:off x="1" y="2"/>
            <a:ext cx="12185700" cy="808381"/>
          </a:xfrm>
          <a:prstGeom prst="roundRect">
            <a:avLst>
              <a:gd fmla="val 16667" name="adj"/>
            </a:avLst>
          </a:prstGeom>
          <a:solidFill>
            <a:srgbClr val="ABDDF7"/>
          </a:solidFill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6" name="Google Shape;286;p5"/>
          <p:cNvSpPr txBox="1"/>
          <p:nvPr/>
        </p:nvSpPr>
        <p:spPr>
          <a:xfrm>
            <a:off x="198783" y="948333"/>
            <a:ext cx="11688417" cy="769441"/>
          </a:xfrm>
          <a:prstGeom prst="rect">
            <a:avLst/>
          </a:prstGeom>
          <a:solidFill>
            <a:srgbClr val="D4EDFB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getting idea about the binding pocket </a:t>
            </a:r>
            <a:endParaRPr sz="4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7" name="Google Shape;287;p5"/>
          <p:cNvSpPr/>
          <p:nvPr/>
        </p:nvSpPr>
        <p:spPr>
          <a:xfrm>
            <a:off x="198782" y="1914477"/>
            <a:ext cx="6476337" cy="54211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About result in blast and clustal. </a:t>
            </a:r>
            <a:endParaRPr b="1" sz="32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8" name="Google Shape;288;p5"/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Bioinformatics approach. BLAST, Clustal etc. </a:t>
            </a:r>
            <a:endParaRPr sz="4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9" name="Google Shape;289;p5"/>
          <p:cNvSpPr txBox="1"/>
          <p:nvPr/>
        </p:nvSpPr>
        <p:spPr>
          <a:xfrm>
            <a:off x="175308" y="2681105"/>
            <a:ext cx="11807687" cy="95410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all different spike protein of different organism with fasta sequence  align in CLUSTAL Omega for find the most conserved region in the protein 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0" name="Google Shape;290;p5"/>
          <p:cNvSpPr txBox="1"/>
          <p:nvPr/>
        </p:nvSpPr>
        <p:spPr>
          <a:xfrm>
            <a:off x="253684" y="3724882"/>
            <a:ext cx="1020966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Then in  ClustalW2  tool with UPGMA clustering method we found that spike protein of </a:t>
            </a:r>
            <a:r>
              <a:rPr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coronavirus 2 </a:t>
            </a:r>
            <a:r>
              <a:rPr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 were more closer to 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spike protein[</a:t>
            </a:r>
            <a:r>
              <a:rPr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Bat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Hpbetacoronavirus/Zhejiang</a:t>
            </a:r>
            <a:r>
              <a:rPr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2013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</a:t>
            </a:r>
            <a:endParaRPr sz="28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1" name="Google Shape;291;p5"/>
          <p:cNvSpPr txBox="1"/>
          <p:nvPr/>
        </p:nvSpPr>
        <p:spPr>
          <a:xfrm>
            <a:off x="301581" y="5042118"/>
            <a:ext cx="6752362" cy="138499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Using similar method we can proceed if any unknown virus for hit and trial for the motifs which is more closer to virus.</a:t>
            </a:r>
            <a:endParaRPr sz="2800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/>
          <p:nvPr/>
        </p:nvSpPr>
        <p:spPr>
          <a:xfrm>
            <a:off x="6301" y="0"/>
            <a:ext cx="12185699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7" name="Google Shape;297;p6"/>
          <p:cNvSpPr/>
          <p:nvPr/>
        </p:nvSpPr>
        <p:spPr>
          <a:xfrm>
            <a:off x="1" y="2"/>
            <a:ext cx="12185700" cy="808381"/>
          </a:xfrm>
          <a:prstGeom prst="roundRect">
            <a:avLst>
              <a:gd fmla="val 16667" name="adj"/>
            </a:avLst>
          </a:prstGeom>
          <a:solidFill>
            <a:srgbClr val="ABDDF7"/>
          </a:solidFill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8" name="Google Shape;298;p6"/>
          <p:cNvSpPr txBox="1"/>
          <p:nvPr/>
        </p:nvSpPr>
        <p:spPr>
          <a:xfrm>
            <a:off x="781825" y="0"/>
            <a:ext cx="952282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Analysis of results .dlg and .glg file. </a:t>
            </a:r>
            <a:endParaRPr sz="4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4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9" name="Google Shape;299;p6"/>
          <p:cNvSpPr txBox="1"/>
          <p:nvPr/>
        </p:nvSpPr>
        <p:spPr>
          <a:xfrm>
            <a:off x="211846" y="961396"/>
            <a:ext cx="11688417" cy="769441"/>
          </a:xfrm>
          <a:prstGeom prst="rect">
            <a:avLst/>
          </a:prstGeom>
          <a:solidFill>
            <a:srgbClr val="D4EDFB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Using Autodock, Protein Pluse.</a:t>
            </a:r>
            <a:endParaRPr sz="4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0" name="Google Shape;300;p6"/>
          <p:cNvSpPr/>
          <p:nvPr/>
        </p:nvSpPr>
        <p:spPr>
          <a:xfrm>
            <a:off x="198782" y="1914477"/>
            <a:ext cx="5352931" cy="54211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Steps in Proteins Plus</a:t>
            </a:r>
            <a:endParaRPr sz="3200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" name="Google Shape;301;p6"/>
          <p:cNvSpPr/>
          <p:nvPr/>
        </p:nvSpPr>
        <p:spPr>
          <a:xfrm>
            <a:off x="7915186" y="1914477"/>
            <a:ext cx="3972014" cy="54211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Why Not Others?</a:t>
            </a:r>
            <a:endParaRPr sz="2800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2" name="Google Shape;302;p6"/>
          <p:cNvSpPr txBox="1"/>
          <p:nvPr/>
        </p:nvSpPr>
        <p:spPr>
          <a:xfrm>
            <a:off x="384313" y="2968487"/>
            <a:ext cx="512821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.dlg file were converted inside the AutoDock to .pdb file and then in then in pymol .pdbqt file so that we can used in (</a:t>
            </a:r>
            <a:r>
              <a:rPr lang="en-US" sz="2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https://proteins.plus/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) for the visualization of different surface area, volume and orientation of the protein and ligand.   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C:\Users\dct\Desktop\ppt presentation\pymolview1.png" id="303" name="Google Shape;30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008" y="2751773"/>
            <a:ext cx="6192066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/>
          <p:nvPr/>
        </p:nvSpPr>
        <p:spPr>
          <a:xfrm>
            <a:off x="6301" y="0"/>
            <a:ext cx="12185699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9" name="Google Shape;309;p7"/>
          <p:cNvSpPr/>
          <p:nvPr/>
        </p:nvSpPr>
        <p:spPr>
          <a:xfrm>
            <a:off x="1" y="2"/>
            <a:ext cx="12017828" cy="679267"/>
          </a:xfrm>
          <a:prstGeom prst="roundRect">
            <a:avLst>
              <a:gd fmla="val 16667" name="adj"/>
            </a:avLst>
          </a:prstGeom>
          <a:solidFill>
            <a:srgbClr val="ABDDF7"/>
          </a:solidFill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0" name="Google Shape;310;p7"/>
          <p:cNvSpPr txBox="1"/>
          <p:nvPr/>
        </p:nvSpPr>
        <p:spPr>
          <a:xfrm>
            <a:off x="781825" y="0"/>
            <a:ext cx="9522823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Different drugs of viruses.</a:t>
            </a:r>
            <a:endParaRPr sz="4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1" name="Google Shape;311;p7"/>
          <p:cNvSpPr txBox="1"/>
          <p:nvPr/>
        </p:nvSpPr>
        <p:spPr>
          <a:xfrm>
            <a:off x="786613" y="739327"/>
            <a:ext cx="10068622" cy="584775"/>
          </a:xfrm>
          <a:prstGeom prst="rect">
            <a:avLst/>
          </a:prstGeom>
          <a:solidFill>
            <a:srgbClr val="D4EDFB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HIV-1 , HEP-B,HEP-C, Ebola virus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312" name="Google Shape;312;p7"/>
          <p:cNvGraphicFramePr/>
          <p:nvPr/>
        </p:nvGraphicFramePr>
        <p:xfrm>
          <a:off x="0" y="1315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{C1AB52A5-D4FE-44B9-8E0D-289C72A9CA1B}</a:tableStyleId>
              </a:tblPr>
              <a:tblGrid>
                <a:gridCol w="639525"/>
                <a:gridCol w="1505550"/>
                <a:gridCol w="3610675"/>
                <a:gridCol w="6262050"/>
              </a:tblGrid>
              <a:tr h="40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sz="24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Virus</a:t>
                      </a:r>
                      <a:endParaRPr b="0" sz="24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Drugs</a:t>
                      </a:r>
                      <a:endParaRPr b="0" sz="24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Inhibiting protein/part</a:t>
                      </a:r>
                      <a:endParaRPr b="0" sz="24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</a:tr>
              <a:tr h="108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</a:t>
                      </a:r>
                      <a:endParaRPr sz="32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HIV-1</a:t>
                      </a:r>
                      <a:endParaRPr b="0"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9202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1.Fostemsavir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2.Rilpivirine in with </a:t>
                      </a:r>
                      <a:r>
                        <a:rPr lang="en-US" sz="1800" u="sng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cabotegravir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14300" marL="1143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9202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inhibits the activity of gp120, a subunit within the HIV-1 gp160 envelope glycoprotein that facilitates the attachment of HIV-1 to host cell CD4 receptors - in doing so, temsavir prevents the first step in the HIV-1 viral lifecycle.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14300" marL="114300">
                    <a:solidFill>
                      <a:schemeClr val="lt2"/>
                    </a:solidFill>
                  </a:tcPr>
                </a:tc>
              </a:tr>
              <a:tr h="108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2</a:t>
                      </a:r>
                      <a:endParaRPr sz="32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HEP-B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interferon-α,  pegylated interferon-α, </a:t>
                      </a:r>
                      <a:r>
                        <a:rPr b="1"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lamivudine.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14300" marL="1143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Lamivudine(3TC-TP):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 act as </a:t>
                      </a:r>
                      <a:endParaRPr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(i)  a chain terminator,with HBV DNA chain,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(ii) as a competitive inhibitor of the DNA polymerase. </a:t>
                      </a:r>
                      <a:endParaRPr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(iii)3TC-TP inhibits viral DNA synthesis,.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14300" marL="114300">
                    <a:solidFill>
                      <a:schemeClr val="lt2"/>
                    </a:solidFill>
                  </a:tcPr>
                </a:tc>
              </a:tr>
              <a:tr h="122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3</a:t>
                      </a:r>
                      <a:endParaRPr sz="32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HEP-C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1.telaprevir, boceprevir, asunaprevir, vaniprevir, simeprevir, paritaprevir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2.daclatasvir, ledipasvir, ombitasvir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sofosbuvir, dasabuvir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400050" lvl="0" marL="4000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(i)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nhibits: translation and polyprotein processing </a:t>
                      </a:r>
                      <a:endParaRPr/>
                    </a:p>
                    <a:p>
                      <a:pPr indent="-400050" lvl="0" marL="40005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(ii)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i="0"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Inhibits: replication complex.</a:t>
                      </a:r>
                      <a:endParaRPr/>
                    </a:p>
                    <a:p>
                      <a:pPr indent="-400050" lvl="0" marL="40005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rbel"/>
                        <a:buNone/>
                      </a:pPr>
                      <a:r>
                        <a:rPr i="0"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(iii)</a:t>
                      </a:r>
                      <a:r>
                        <a:rPr i="0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Inhibits: replication of viral RNA</a:t>
                      </a:r>
                      <a:r>
                        <a:rPr i="0"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i="0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14300" marL="114300">
                    <a:solidFill>
                      <a:schemeClr val="lt2"/>
                    </a:solidFill>
                  </a:tcPr>
                </a:tc>
              </a:tr>
              <a:tr h="145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4</a:t>
                      </a:r>
                      <a:endParaRPr sz="32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Ebola 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AutoNum type="arabicPeriod"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Ebanga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AutoNum type="arabicPeriod"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Inmazeb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14300" marL="1143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Ebanga :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blocks binding of the virus to the cell receptor, preventing its entry into the cell.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</a:t>
                      </a: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Inmazeb: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targets the glycoprotein that is on the surface of Ebola virus. Glycoprote-in attaches to the cell receptor and fuses the viral and host cell membranes allowing the virus to enter the cell.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ct\Desktop\ppt presentation\result .png" id="317" name="Google Shape;3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0855" y="3092632"/>
            <a:ext cx="5570038" cy="376536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8"/>
          <p:cNvSpPr/>
          <p:nvPr/>
        </p:nvSpPr>
        <p:spPr>
          <a:xfrm>
            <a:off x="6301" y="0"/>
            <a:ext cx="12185699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9" name="Google Shape;319;p8"/>
          <p:cNvSpPr/>
          <p:nvPr/>
        </p:nvSpPr>
        <p:spPr>
          <a:xfrm>
            <a:off x="1" y="2"/>
            <a:ext cx="12185700" cy="808381"/>
          </a:xfrm>
          <a:prstGeom prst="roundRect">
            <a:avLst>
              <a:gd fmla="val 16667" name="adj"/>
            </a:avLst>
          </a:prstGeom>
          <a:solidFill>
            <a:srgbClr val="ABDDF7"/>
          </a:solidFill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0" name="Google Shape;320;p8"/>
          <p:cNvSpPr txBox="1"/>
          <p:nvPr/>
        </p:nvSpPr>
        <p:spPr>
          <a:xfrm>
            <a:off x="781825" y="0"/>
            <a:ext cx="96423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Docking of 7bnn against </a:t>
            </a:r>
            <a:r>
              <a:rPr lang="en-US" sz="4400">
                <a:solidFill>
                  <a:srgbClr val="192027"/>
                </a:solidFill>
                <a:latin typeface="Calibri"/>
                <a:ea typeface="Calibri"/>
                <a:cs typeface="Calibri"/>
                <a:sym typeface="Calibri"/>
              </a:rPr>
              <a:t>Fostemsavir </a:t>
            </a:r>
            <a:endParaRPr sz="4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1" name="Google Shape;321;p8"/>
          <p:cNvSpPr txBox="1"/>
          <p:nvPr/>
        </p:nvSpPr>
        <p:spPr>
          <a:xfrm>
            <a:off x="446977" y="896083"/>
            <a:ext cx="11440223" cy="584775"/>
          </a:xfrm>
          <a:prstGeom prst="rect">
            <a:avLst/>
          </a:prstGeom>
          <a:solidFill>
            <a:srgbClr val="D4EDFB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using bio-info. HIV-1 was found more similar to SARS-CoV-2 VIRUS  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7824651" y="1457276"/>
            <a:ext cx="4140926" cy="73728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https://plip-tool.biotec.tu-dresden.de/plip-web/plip/result/d450d867-2b2c-4cd8-aa59-876020d9911b</a:t>
            </a:r>
            <a:endParaRPr sz="1400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3" name="Google Shape;323;p8"/>
          <p:cNvSpPr txBox="1"/>
          <p:nvPr/>
        </p:nvSpPr>
        <p:spPr>
          <a:xfrm>
            <a:off x="384313" y="2080213"/>
            <a:ext cx="84853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Estimated Free Energy of Binding    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   - 3.57 kcal/mol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4" name="Google Shape;324;p8"/>
          <p:cNvSpPr txBox="1"/>
          <p:nvPr/>
        </p:nvSpPr>
        <p:spPr>
          <a:xfrm>
            <a:off x="292873" y="2611632"/>
            <a:ext cx="115290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No. of run for this Energy of Binding    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   10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352697" y="3105835"/>
            <a:ext cx="1144306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Estimated Inhibition Constant, Ki   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 2.42 mM (millimolar)  at [Temperature = 298.15 K]</a:t>
            </a:r>
            <a:endParaRPr/>
          </a:p>
        </p:txBody>
      </p:sp>
      <p:sp>
        <p:nvSpPr>
          <p:cNvPr id="326" name="Google Shape;326;p8"/>
          <p:cNvSpPr/>
          <p:nvPr/>
        </p:nvSpPr>
        <p:spPr>
          <a:xfrm>
            <a:off x="400594" y="4107321"/>
            <a:ext cx="664028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This result was batter then the previous one as inhibition constant decreases and the binding energy increase, because as in multiple sequence alignment HIV-1 was shown more closer to spike protein of SARS-CoV-2.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ct\Desktop\ppt presentation\BEST_DOCK_PROTEIN_NAG_A_1301 (2).png" id="331" name="Google Shape;3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1917" y="1724025"/>
            <a:ext cx="5133975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9"/>
          <p:cNvSpPr/>
          <p:nvPr/>
        </p:nvSpPr>
        <p:spPr>
          <a:xfrm>
            <a:off x="6301" y="0"/>
            <a:ext cx="12185699" cy="6858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3" name="Google Shape;333;p9"/>
          <p:cNvSpPr/>
          <p:nvPr/>
        </p:nvSpPr>
        <p:spPr>
          <a:xfrm>
            <a:off x="1" y="2"/>
            <a:ext cx="12185700" cy="808381"/>
          </a:xfrm>
          <a:prstGeom prst="roundRect">
            <a:avLst>
              <a:gd fmla="val 16667" name="adj"/>
            </a:avLst>
          </a:prstGeom>
          <a:solidFill>
            <a:srgbClr val="ABDDF7"/>
          </a:solidFill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4" name="Google Shape;334;p9"/>
          <p:cNvSpPr txBox="1"/>
          <p:nvPr/>
        </p:nvSpPr>
        <p:spPr>
          <a:xfrm>
            <a:off x="781825" y="0"/>
            <a:ext cx="96423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Docking of 7bnn against </a:t>
            </a:r>
            <a:r>
              <a:rPr lang="en-US" sz="4400">
                <a:solidFill>
                  <a:srgbClr val="192027"/>
                </a:solidFill>
                <a:latin typeface="Calibri"/>
                <a:ea typeface="Calibri"/>
                <a:cs typeface="Calibri"/>
                <a:sym typeface="Calibri"/>
              </a:rPr>
              <a:t>Fostemsavir </a:t>
            </a:r>
            <a:endParaRPr sz="4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5" name="Google Shape;335;p9"/>
          <p:cNvSpPr txBox="1"/>
          <p:nvPr/>
        </p:nvSpPr>
        <p:spPr>
          <a:xfrm>
            <a:off x="446977" y="896083"/>
            <a:ext cx="11440223" cy="584775"/>
          </a:xfrm>
          <a:prstGeom prst="rect">
            <a:avLst/>
          </a:prstGeom>
          <a:solidFill>
            <a:srgbClr val="D4EDFB"/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Result analysis with plp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336" name="Google Shape;336;p9"/>
          <p:cNvGraphicFramePr/>
          <p:nvPr/>
        </p:nvGraphicFramePr>
        <p:xfrm>
          <a:off x="470264" y="1645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{1CF5C1D1-F575-4CD9-91C4-51250CF2E37B}</a:tableStyleId>
              </a:tblPr>
              <a:tblGrid>
                <a:gridCol w="1025425"/>
                <a:gridCol w="1025425"/>
                <a:gridCol w="1025425"/>
                <a:gridCol w="1025425"/>
                <a:gridCol w="1025425"/>
                <a:gridCol w="1025425"/>
                <a:gridCol w="1025425"/>
                <a:gridCol w="1025425"/>
                <a:gridCol w="1025425"/>
                <a:gridCol w="1025425"/>
              </a:tblGrid>
              <a:tr h="85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567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/>
                    </a:p>
                  </a:txBody>
                  <a:tcPr marT="95250" marB="9525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567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Residue</a:t>
                      </a:r>
                      <a:endParaRPr/>
                    </a:p>
                  </a:txBody>
                  <a:tcPr marT="95250" marB="9525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567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AA</a:t>
                      </a:r>
                      <a:endParaRPr/>
                    </a:p>
                  </a:txBody>
                  <a:tcPr marT="95250" marB="9525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567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Distance H-A</a:t>
                      </a:r>
                      <a:endParaRPr/>
                    </a:p>
                  </a:txBody>
                  <a:tcPr marT="95250" marB="9525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567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Distance D-A</a:t>
                      </a:r>
                      <a:endParaRPr/>
                    </a:p>
                  </a:txBody>
                  <a:tcPr marT="95250" marB="9525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567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Donor Angle</a:t>
                      </a:r>
                      <a:endParaRPr/>
                    </a:p>
                  </a:txBody>
                  <a:tcPr marT="95250" marB="9525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567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Protein donor?</a:t>
                      </a:r>
                      <a:endParaRPr/>
                    </a:p>
                  </a:txBody>
                  <a:tcPr marT="95250" marB="9525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567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Side chain</a:t>
                      </a:r>
                      <a:endParaRPr/>
                    </a:p>
                  </a:txBody>
                  <a:tcPr marT="95250" marB="9525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567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Donor Atom</a:t>
                      </a:r>
                      <a:endParaRPr/>
                    </a:p>
                  </a:txBody>
                  <a:tcPr marT="95250" marB="9525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567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Acceptor Atom</a:t>
                      </a:r>
                      <a:endParaRPr/>
                    </a:p>
                  </a:txBody>
                  <a:tcPr marT="95250" marB="95250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15A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CYS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2.78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3.75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172.26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10253 [O3]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 [O2]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67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</a:tr>
              <a:tr h="74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17A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ASN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3.08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3.74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122.80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 [Nam]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10253 [O3]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137A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ASN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3.28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3.68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105.35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1224 [Nam]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10249 [O3]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5F7"/>
                    </a:solidFill>
                  </a:tcPr>
                </a:tc>
              </a:tr>
            </a:tbl>
          </a:graphicData>
        </a:graphic>
      </p:graphicFrame>
      <p:sp>
        <p:nvSpPr>
          <p:cNvPr id="337" name="Google Shape;337;p9"/>
          <p:cNvSpPr txBox="1"/>
          <p:nvPr/>
        </p:nvSpPr>
        <p:spPr>
          <a:xfrm>
            <a:off x="431076" y="4963180"/>
            <a:ext cx="590441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Hydrogen bind and residue were obtained, along with distance. 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8" name="Google Shape;338;p9"/>
          <p:cNvSpPr/>
          <p:nvPr/>
        </p:nvSpPr>
        <p:spPr>
          <a:xfrm>
            <a:off x="0" y="6434225"/>
            <a:ext cx="10528662" cy="4237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https://plip-tool.biotec.tu-dresden.de/plip-web/plip/result/d450d867-2b2c-4cd8-aa59-876020d9911b</a:t>
            </a:r>
            <a:endParaRPr sz="1400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2021-02-14T03:57:20Z</dcterms:created>
  <dc:creator>bittu kumar</dc:creator>
</cp:coreProperties>
</file>