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4">
  <p:sldMasterIdLst>
    <p:sldMasterId id="2147483660" r:id="rId4"/>
  </p:sldMasterIdLst>
  <p:notesMasterIdLst>
    <p:notesMasterId r:id="rId28"/>
  </p:notesMasterIdLst>
  <p:sldIdLst>
    <p:sldId id="281" r:id="rId5"/>
    <p:sldId id="389" r:id="rId6"/>
    <p:sldId id="396" r:id="rId7"/>
    <p:sldId id="393" r:id="rId8"/>
    <p:sldId id="394" r:id="rId9"/>
    <p:sldId id="395" r:id="rId10"/>
    <p:sldId id="387" r:id="rId11"/>
    <p:sldId id="382" r:id="rId12"/>
    <p:sldId id="331" r:id="rId13"/>
    <p:sldId id="351" r:id="rId14"/>
    <p:sldId id="332" r:id="rId15"/>
    <p:sldId id="355" r:id="rId16"/>
    <p:sldId id="386" r:id="rId17"/>
    <p:sldId id="388" r:id="rId18"/>
    <p:sldId id="383" r:id="rId19"/>
    <p:sldId id="384" r:id="rId20"/>
    <p:sldId id="385" r:id="rId21"/>
    <p:sldId id="350" r:id="rId22"/>
    <p:sldId id="336" r:id="rId23"/>
    <p:sldId id="390" r:id="rId24"/>
    <p:sldId id="391" r:id="rId25"/>
    <p:sldId id="392" r:id="rId26"/>
    <p:sldId id="35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91" autoAdjust="0"/>
  </p:normalViewPr>
  <p:slideViewPr>
    <p:cSldViewPr>
      <p:cViewPr>
        <p:scale>
          <a:sx n="70" d="100"/>
          <a:sy n="70" d="100"/>
        </p:scale>
        <p:origin x="-129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164046\Desktop\MDM\Test%20Execution\10%20FEB\MDM%20Match%20and%20Merge%20rule-Test%20Execution%20Status%20Report_10%20Feb.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pieChart>
        <c:varyColors val="1"/>
        <c:ser>
          <c:idx val="1"/>
          <c:order val="0"/>
          <c:dLbls>
            <c:dLbl>
              <c:idx val="0"/>
              <c:layout>
                <c:manualLayout>
                  <c:x val="1.6145581802274715E-2"/>
                  <c:y val="0"/>
                </c:manualLayout>
              </c:layout>
              <c:showLegendKey val="0"/>
              <c:showVal val="1"/>
              <c:showCatName val="1"/>
              <c:showSerName val="0"/>
              <c:showPercent val="0"/>
              <c:showBubbleSize val="0"/>
              <c:extLst>
                <c:ext xmlns:c15="http://schemas.microsoft.com/office/drawing/2012/chart" uri="{CE6537A1-D6FC-4f65-9D91-7224C49458BB}">
                  <c15:layout/>
                </c:ext>
              </c:extLst>
            </c:dLbl>
            <c:dLbl>
              <c:idx val="1"/>
              <c:layout>
                <c:manualLayout>
                  <c:x val="-0.17836310783732681"/>
                  <c:y val="1.6773679294843304E-3"/>
                </c:manualLayout>
              </c:layout>
              <c:showLegendKey val="0"/>
              <c:showVal val="1"/>
              <c:showCatName val="1"/>
              <c:showSerName val="0"/>
              <c:showPercent val="0"/>
              <c:showBubbleSize val="0"/>
              <c:extLst>
                <c:ext xmlns:c15="http://schemas.microsoft.com/office/drawing/2012/chart" uri="{CE6537A1-D6FC-4f65-9D91-7224C49458BB}">
                  <c15:layout/>
                </c:ext>
              </c:extLst>
            </c:dLbl>
            <c:dLbl>
              <c:idx val="2"/>
              <c:delete val="1"/>
              <c:extLst>
                <c:ext xmlns:c15="http://schemas.microsoft.com/office/drawing/2012/chart" uri="{CE6537A1-D6FC-4f65-9D91-7224C49458BB}"/>
              </c:extLst>
            </c:dLbl>
            <c:dLbl>
              <c:idx val="3"/>
              <c:layout>
                <c:manualLayout>
                  <c:x val="0.11950314010191623"/>
                  <c:y val="1.21870523995402E-2"/>
                </c:manualLayout>
              </c:layout>
              <c:showLegendKey val="0"/>
              <c:showVal val="1"/>
              <c:showCatName val="1"/>
              <c:showSerName val="0"/>
              <c:showPercent val="0"/>
              <c:showBubbleSize val="0"/>
              <c:extLst>
                <c:ext xmlns:c15="http://schemas.microsoft.com/office/drawing/2012/chart" uri="{CE6537A1-D6FC-4f65-9D91-7224C49458BB}">
                  <c15:layout/>
                </c:ext>
              </c:extLst>
            </c:dLbl>
            <c:dLbl>
              <c:idx val="4"/>
              <c:delete val="1"/>
              <c:extLst>
                <c:ext xmlns:c15="http://schemas.microsoft.com/office/drawing/2012/chart" uri="{CE6537A1-D6FC-4f65-9D91-7224C49458BB}"/>
              </c:extLst>
            </c:dLbl>
            <c:dLbl>
              <c:idx val="5"/>
              <c:layout>
                <c:manualLayout>
                  <c:x val="-0.13027036942962775"/>
                  <c:y val="1.1538466197644336E-2"/>
                </c:manualLayout>
              </c:layout>
              <c:showLegendKey val="0"/>
              <c:showVal val="1"/>
              <c:showCatName val="1"/>
              <c:showSerName val="0"/>
              <c:showPercent val="0"/>
              <c:showBubbleSize val="0"/>
              <c:extLst>
                <c:ext xmlns:c15="http://schemas.microsoft.com/office/drawing/2012/chart" uri="{CE6537A1-D6FC-4f65-9D91-7224C49458BB}"/>
              </c:extLst>
            </c:dLbl>
            <c:spPr>
              <a:noFill/>
              <a:ln>
                <a:noFill/>
              </a:ln>
              <a:effectLst/>
            </c:spPr>
            <c:showLegendKey val="0"/>
            <c:showVal val="1"/>
            <c:showCatName val="1"/>
            <c:showSerName val="0"/>
            <c:showPercent val="0"/>
            <c:showBubbleSize val="0"/>
            <c:showLeaderLines val="0"/>
            <c:extLst>
              <c:ext xmlns:c15="http://schemas.microsoft.com/office/drawing/2012/chart" uri="{CE6537A1-D6FC-4f65-9D91-7224C49458BB}"/>
            </c:extLst>
          </c:dLbls>
          <c:cat>
            <c:strRef>
              <c:f>'Execution Status-Cycle 1'!$F$16:$J$16</c:f>
              <c:strCache>
                <c:ptCount val="5"/>
                <c:pt idx="0">
                  <c:v>Passed</c:v>
                </c:pt>
                <c:pt idx="1">
                  <c:v>Failed </c:v>
                </c:pt>
                <c:pt idx="2">
                  <c:v>In Progress</c:v>
                </c:pt>
                <c:pt idx="3">
                  <c:v>Blocked/ On Hold</c:v>
                </c:pt>
                <c:pt idx="4">
                  <c:v>Not Started</c:v>
                </c:pt>
              </c:strCache>
            </c:strRef>
          </c:cat>
          <c:val>
            <c:numRef>
              <c:f>'Execution Status-Cycle 1'!$F$19:$J$19</c:f>
              <c:numCache>
                <c:formatCode>General</c:formatCode>
                <c:ptCount val="5"/>
                <c:pt idx="0">
                  <c:v>30</c:v>
                </c:pt>
                <c:pt idx="1">
                  <c:v>0</c:v>
                </c:pt>
                <c:pt idx="2">
                  <c:v>4</c:v>
                </c:pt>
                <c:pt idx="3">
                  <c:v>0</c:v>
                </c:pt>
                <c:pt idx="4">
                  <c:v>0</c:v>
                </c:pt>
              </c:numCache>
            </c:numRef>
          </c:val>
        </c:ser>
        <c:dLbls>
          <c:showLegendKey val="0"/>
          <c:showVal val="0"/>
          <c:showCatName val="0"/>
          <c:showSerName val="0"/>
          <c:showPercent val="0"/>
          <c:showBubbleSize val="0"/>
          <c:showLeaderLines val="0"/>
        </c:dLbls>
        <c:firstSliceAng val="0"/>
      </c:pieChart>
    </c:plotArea>
    <c:legend>
      <c:legendPos val="r"/>
      <c:layout/>
      <c:overlay val="0"/>
      <c:txPr>
        <a:bodyPr/>
        <a:lstStyle/>
        <a:p>
          <a:pPr rtl="0">
            <a:defRPr/>
          </a:pPr>
          <a:endParaRPr lang="en-US"/>
        </a:p>
      </c:txPr>
    </c:legend>
    <c:plotVisOnly val="1"/>
    <c:dispBlanksAs val="gap"/>
    <c:showDLblsOverMax val="0"/>
  </c:chart>
  <c:spPr>
    <a:ln>
      <a:solidFill>
        <a:schemeClr val="accent1"/>
      </a:solidFill>
    </a:ln>
  </c:spPr>
  <c:txPr>
    <a:bodyPr/>
    <a:lstStyle/>
    <a:p>
      <a:pPr>
        <a:defRPr b="0" i="0" baseline="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178236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18198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3181985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44611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dirty="0"/>
          </a:p>
        </p:txBody>
      </p:sp>
    </p:spTree>
    <p:extLst>
      <p:ext uri="{BB962C8B-B14F-4D97-AF65-F5344CB8AC3E}">
        <p14:creationId xmlns:p14="http://schemas.microsoft.com/office/powerpoint/2010/main" val="316102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extLst>
      <p:ext uri="{BB962C8B-B14F-4D97-AF65-F5344CB8AC3E}">
        <p14:creationId xmlns:p14="http://schemas.microsoft.com/office/powerpoint/2010/main" val="26524515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extLst>
      <p:ext uri="{BB962C8B-B14F-4D97-AF65-F5344CB8AC3E}">
        <p14:creationId xmlns:p14="http://schemas.microsoft.com/office/powerpoint/2010/main" val="37692025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cid:image001.png@01D04220.9855A24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cid:image002.png@01D04126.57CD4F2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Test Summary Report	</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364733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1"/>
            <a:ext cx="8686800" cy="48006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gn="just">
              <a:buNone/>
            </a:pPr>
            <a:r>
              <a:rPr lang="en-US" sz="1400" b="1" dirty="0"/>
              <a:t>Test Case Metrics</a:t>
            </a:r>
            <a:r>
              <a:rPr lang="en-US" sz="1400" b="1" dirty="0" smtClean="0"/>
              <a:t>:</a:t>
            </a:r>
          </a:p>
          <a:p>
            <a:pPr marL="0" indent="0" algn="just">
              <a:buNone/>
            </a:pPr>
            <a:r>
              <a:rPr lang="en-US" sz="1400" dirty="0" smtClean="0"/>
              <a:t>Test </a:t>
            </a:r>
            <a:r>
              <a:rPr lang="en-US" sz="1400" dirty="0"/>
              <a:t>Case Metrics should </a:t>
            </a:r>
            <a:r>
              <a:rPr lang="en-US" sz="1400" dirty="0" smtClean="0"/>
              <a:t>contain </a:t>
            </a:r>
            <a:r>
              <a:rPr lang="en-US" sz="1400" dirty="0"/>
              <a:t>the following </a:t>
            </a:r>
            <a:r>
              <a:rPr lang="en-US" sz="1400" dirty="0" smtClean="0"/>
              <a:t>contents:</a:t>
            </a:r>
          </a:p>
          <a:p>
            <a:pPr marL="0" indent="0" algn="just">
              <a:buNone/>
            </a:pPr>
            <a:endParaRPr lang="en-US" sz="1400" dirty="0" smtClean="0"/>
          </a:p>
          <a:p>
            <a:pPr marL="0" indent="0" algn="just">
              <a:buNone/>
            </a:pPr>
            <a:r>
              <a:rPr lang="en-US" sz="1400" dirty="0" smtClean="0"/>
              <a:t>Status: </a:t>
            </a:r>
            <a:r>
              <a:rPr lang="en-US" sz="1400" dirty="0" smtClean="0">
                <a:solidFill>
                  <a:srgbClr val="00B050"/>
                </a:solidFill>
              </a:rPr>
              <a:t>Green</a:t>
            </a:r>
          </a:p>
          <a:p>
            <a:pPr marL="0" indent="0" algn="just">
              <a:buNone/>
            </a:pPr>
            <a:r>
              <a:rPr lang="en-US" sz="1400" dirty="0" smtClean="0"/>
              <a:t>Test execution completion: 97%</a:t>
            </a:r>
          </a:p>
          <a:p>
            <a:pPr lvl="0" algn="just"/>
            <a:r>
              <a:rPr lang="en-US" sz="1400" dirty="0" smtClean="0"/>
              <a:t>Total </a:t>
            </a:r>
            <a:r>
              <a:rPr lang="en-US" sz="1400" dirty="0"/>
              <a:t>No. of TC’s for each </a:t>
            </a:r>
            <a:r>
              <a:rPr lang="en-US" sz="1400" dirty="0" smtClean="0"/>
              <a:t>area</a:t>
            </a:r>
            <a:endParaRPr lang="en-US" sz="1400" dirty="0"/>
          </a:p>
          <a:p>
            <a:pPr lvl="0" algn="just"/>
            <a:r>
              <a:rPr lang="en-US" sz="1400" dirty="0" smtClean="0"/>
              <a:t>Total </a:t>
            </a:r>
            <a:r>
              <a:rPr lang="en-US" sz="1400" dirty="0"/>
              <a:t>Number of TC’s Executed </a:t>
            </a:r>
            <a:r>
              <a:rPr lang="en-US" sz="1400" dirty="0" smtClean="0"/>
              <a:t>and </a:t>
            </a:r>
            <a:r>
              <a:rPr lang="en-US" sz="1400" dirty="0"/>
              <a:t>Executed % (Pass % should be (Total Executed/Total)*100)</a:t>
            </a:r>
          </a:p>
          <a:p>
            <a:pPr lvl="0" algn="just"/>
            <a:r>
              <a:rPr lang="en-US" sz="1400" dirty="0" smtClean="0"/>
              <a:t>Total </a:t>
            </a:r>
            <a:r>
              <a:rPr lang="en-US" sz="1400" dirty="0"/>
              <a:t>number of TC’s Passed </a:t>
            </a:r>
            <a:r>
              <a:rPr lang="en-US" sz="1400" dirty="0" smtClean="0"/>
              <a:t>and </a:t>
            </a:r>
            <a:r>
              <a:rPr lang="en-US" sz="1400" dirty="0"/>
              <a:t>Passed % (Pass % should be (Total Executed/Total)*100)</a:t>
            </a:r>
          </a:p>
          <a:p>
            <a:pPr lvl="0" algn="just"/>
            <a:r>
              <a:rPr lang="en-US" sz="1400" dirty="0" smtClean="0"/>
              <a:t>Total </a:t>
            </a:r>
            <a:r>
              <a:rPr lang="en-US" sz="1400" dirty="0"/>
              <a:t>Number of TC’s Failed </a:t>
            </a:r>
            <a:r>
              <a:rPr lang="en-US" sz="1400" dirty="0" smtClean="0"/>
              <a:t>and </a:t>
            </a:r>
            <a:r>
              <a:rPr lang="en-US" sz="1400" dirty="0"/>
              <a:t>Fail % (Fail % should be (Total Fail/Executed)*100)</a:t>
            </a:r>
          </a:p>
          <a:p>
            <a:pPr lvl="0" algn="just"/>
            <a:r>
              <a:rPr lang="en-US" sz="1400" dirty="0" smtClean="0"/>
              <a:t>Total </a:t>
            </a:r>
            <a:r>
              <a:rPr lang="en-US" sz="1400" dirty="0"/>
              <a:t>Number of TC’s Blocked </a:t>
            </a:r>
            <a:r>
              <a:rPr lang="en-US" sz="1400" dirty="0" smtClean="0"/>
              <a:t>and </a:t>
            </a:r>
            <a:r>
              <a:rPr lang="en-US" sz="1400" dirty="0"/>
              <a:t>Blocked % (Blocked % should be (Total Blocked/Total)*100</a:t>
            </a:r>
            <a:r>
              <a:rPr lang="en-US" sz="1400" dirty="0" smtClean="0"/>
              <a:t>)</a:t>
            </a:r>
            <a:endParaRPr lang="en-US" sz="1400" dirty="0"/>
          </a:p>
        </p:txBody>
      </p:sp>
      <p:sp>
        <p:nvSpPr>
          <p:cNvPr id="3" name="Title 2"/>
          <p:cNvSpPr>
            <a:spLocks noGrp="1"/>
          </p:cNvSpPr>
          <p:nvPr>
            <p:ph type="title"/>
          </p:nvPr>
        </p:nvSpPr>
        <p:spPr>
          <a:xfrm>
            <a:off x="1600200" y="-152400"/>
            <a:ext cx="7543800" cy="1066800"/>
          </a:xfrm>
        </p:spPr>
        <p:txBody>
          <a:bodyPr/>
          <a:lstStyle/>
          <a:p>
            <a:r>
              <a:rPr lang="en-US" sz="3200" dirty="0"/>
              <a:t> </a:t>
            </a:r>
            <a:r>
              <a:rPr lang="en-US" sz="3200" b="1" dirty="0"/>
              <a:t/>
            </a:r>
            <a:br>
              <a:rPr lang="en-US" sz="3200" b="1" dirty="0"/>
            </a:br>
            <a:r>
              <a:rPr lang="en-US" sz="3200" dirty="0"/>
              <a:t>Daily Status Report </a:t>
            </a:r>
            <a:r>
              <a:rPr lang="en-US" sz="3200" dirty="0" smtClean="0"/>
              <a:t>– Sample 1 (Contd.)</a:t>
            </a:r>
            <a:endParaRPr lang="en-US" sz="3200"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10</a:t>
            </a:fld>
            <a:endParaRPr lang="en-US" sz="1400" dirty="0"/>
          </a:p>
        </p:txBody>
      </p:sp>
      <p:pic>
        <p:nvPicPr>
          <p:cNvPr id="5" name="Picture 4" descr="cid:image001.png@01D04220.9855A24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4191000"/>
            <a:ext cx="5915025" cy="1895475"/>
          </a:xfrm>
          <a:prstGeom prst="rect">
            <a:avLst/>
          </a:prstGeom>
          <a:noFill/>
          <a:ln>
            <a:solidFill>
              <a:schemeClr val="accent1"/>
            </a:solidFill>
          </a:ln>
        </p:spPr>
      </p:pic>
    </p:spTree>
    <p:extLst>
      <p:ext uri="{BB962C8B-B14F-4D97-AF65-F5344CB8AC3E}">
        <p14:creationId xmlns:p14="http://schemas.microsoft.com/office/powerpoint/2010/main" val="3690263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400" b="1" dirty="0" smtClean="0"/>
              <a:t>Defect </a:t>
            </a:r>
            <a:r>
              <a:rPr lang="en-US" sz="1400" b="1" dirty="0"/>
              <a:t>Metrics:</a:t>
            </a:r>
          </a:p>
          <a:p>
            <a:pPr lvl="0"/>
            <a:r>
              <a:rPr lang="en-US" sz="1400" dirty="0" smtClean="0"/>
              <a:t>Report should contain the metrics between the defect </a:t>
            </a:r>
            <a:r>
              <a:rPr lang="en-US" sz="1400" dirty="0"/>
              <a:t>s</a:t>
            </a:r>
            <a:r>
              <a:rPr lang="en-US" sz="1400" dirty="0" smtClean="0"/>
              <a:t>everity and the defect status.</a:t>
            </a:r>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pPr marL="0" indent="0">
              <a:buNone/>
            </a:pPr>
            <a:r>
              <a:rPr lang="en-US" sz="1400" b="1" dirty="0" smtClean="0"/>
              <a:t>Proposed Defects</a:t>
            </a:r>
            <a:r>
              <a:rPr lang="en-US" sz="1400" b="1" dirty="0"/>
              <a:t>:</a:t>
            </a:r>
          </a:p>
          <a:p>
            <a:pPr lvl="0"/>
            <a:r>
              <a:rPr lang="en-US" sz="1400" dirty="0"/>
              <a:t>Proposed d</a:t>
            </a:r>
            <a:r>
              <a:rPr lang="en-US" sz="1400" dirty="0" smtClean="0"/>
              <a:t>efects </a:t>
            </a:r>
            <a:r>
              <a:rPr lang="en-US" sz="1400" dirty="0"/>
              <a:t>are the new d</a:t>
            </a:r>
            <a:r>
              <a:rPr lang="en-US" sz="1400" dirty="0" smtClean="0"/>
              <a:t>efects </a:t>
            </a:r>
            <a:r>
              <a:rPr lang="en-US" sz="1400" dirty="0"/>
              <a:t>which are logged on the current day </a:t>
            </a:r>
            <a:r>
              <a:rPr lang="en-US" sz="1400" dirty="0" smtClean="0"/>
              <a:t>and should </a:t>
            </a:r>
            <a:r>
              <a:rPr lang="en-US" sz="1400" dirty="0"/>
              <a:t>be mentioned in the Daily Status Report which will be </a:t>
            </a:r>
            <a:r>
              <a:rPr lang="en-US" sz="1400" dirty="0" smtClean="0"/>
              <a:t>accessible </a:t>
            </a:r>
            <a:r>
              <a:rPr lang="en-US" sz="1400" dirty="0"/>
              <a:t>to the stake holders to find the new </a:t>
            </a:r>
            <a:r>
              <a:rPr lang="en-US" sz="1400" dirty="0" smtClean="0"/>
              <a:t>defects.</a:t>
            </a:r>
            <a:endParaRPr lang="en-US" sz="1400" dirty="0"/>
          </a:p>
          <a:p>
            <a:pPr lvl="0"/>
            <a:endParaRPr lang="en-US" sz="1400" dirty="0"/>
          </a:p>
        </p:txBody>
      </p:sp>
      <p:sp>
        <p:nvSpPr>
          <p:cNvPr id="3" name="Title 2"/>
          <p:cNvSpPr>
            <a:spLocks noGrp="1"/>
          </p:cNvSpPr>
          <p:nvPr>
            <p:ph type="title"/>
          </p:nvPr>
        </p:nvSpPr>
        <p:spPr>
          <a:xfrm>
            <a:off x="1600200" y="152400"/>
            <a:ext cx="7543800" cy="1066800"/>
          </a:xfrm>
        </p:spPr>
        <p:txBody>
          <a:bodyPr/>
          <a:lstStyle/>
          <a:p>
            <a:pPr lvl="0"/>
            <a:r>
              <a:rPr lang="en-US" sz="3200" dirty="0"/>
              <a:t>Daily Status Report </a:t>
            </a:r>
            <a:r>
              <a:rPr lang="en-US" sz="3200" dirty="0" smtClean="0"/>
              <a:t>– Sample 1 (Contd.)</a:t>
            </a:r>
            <a:endParaRPr lang="en-US" sz="3200"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11</a:t>
            </a:fld>
            <a:endParaRPr lang="en-US" sz="1400" dirty="0"/>
          </a:p>
        </p:txBody>
      </p:sp>
      <p:pic>
        <p:nvPicPr>
          <p:cNvPr id="5" name="Picture 4" descr="cid:image002.png@01D04126.57CD4F2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5800" y="2286000"/>
            <a:ext cx="7167245" cy="1657350"/>
          </a:xfrm>
          <a:prstGeom prst="rect">
            <a:avLst/>
          </a:prstGeom>
          <a:noFill/>
          <a:ln>
            <a:solidFill>
              <a:schemeClr val="accent1"/>
            </a:solidFill>
          </a:ln>
        </p:spPr>
      </p:pic>
      <p:graphicFrame>
        <p:nvGraphicFramePr>
          <p:cNvPr id="9" name="Table 8"/>
          <p:cNvGraphicFramePr>
            <a:graphicFrameLocks noGrp="1"/>
          </p:cNvGraphicFramePr>
          <p:nvPr>
            <p:extLst>
              <p:ext uri="{D42A27DB-BD31-4B8C-83A1-F6EECF244321}">
                <p14:modId xmlns:p14="http://schemas.microsoft.com/office/powerpoint/2010/main" val="2305409400"/>
              </p:ext>
            </p:extLst>
          </p:nvPr>
        </p:nvGraphicFramePr>
        <p:xfrm>
          <a:off x="533400" y="5181600"/>
          <a:ext cx="6604000" cy="571500"/>
        </p:xfrm>
        <a:graphic>
          <a:graphicData uri="http://schemas.openxmlformats.org/drawingml/2006/table">
            <a:tbl>
              <a:tblPr firstRow="1" firstCol="1" bandRow="1">
                <a:tableStyleId>{5C22544A-7EE6-4342-B048-85BDC9FD1C3A}</a:tableStyleId>
              </a:tblPr>
              <a:tblGrid>
                <a:gridCol w="457200"/>
                <a:gridCol w="965200"/>
                <a:gridCol w="965200"/>
                <a:gridCol w="4216400"/>
              </a:tblGrid>
              <a:tr h="190500">
                <a:tc>
                  <a:txBody>
                    <a:bodyPr/>
                    <a:lstStyle/>
                    <a:p>
                      <a:pPr marL="0" marR="0" algn="ctr">
                        <a:lnSpc>
                          <a:spcPct val="115000"/>
                        </a:lnSpc>
                        <a:spcBef>
                          <a:spcPts val="0"/>
                        </a:spcBef>
                        <a:spcAft>
                          <a:spcPts val="0"/>
                        </a:spcAft>
                      </a:pPr>
                      <a:r>
                        <a:rPr lang="en-US" sz="1000" dirty="0">
                          <a:effectLst/>
                        </a:rPr>
                        <a:t>ID</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000" dirty="0">
                          <a:effectLst/>
                        </a:rPr>
                        <a:t>Severity</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000" dirty="0" smtClean="0">
                          <a:effectLst/>
                        </a:rPr>
                        <a:t>Defect_Priority</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000" dirty="0">
                          <a:effectLst/>
                        </a:rPr>
                        <a:t>Title</a:t>
                      </a:r>
                      <a:endParaRPr lang="en-US" sz="1100" dirty="0">
                        <a:effectLst/>
                        <a:latin typeface="Calibri"/>
                        <a:ea typeface="Calibri"/>
                        <a:cs typeface="Times New Roman"/>
                      </a:endParaRPr>
                    </a:p>
                  </a:txBody>
                  <a:tcPr marL="68580" marR="68580" marT="0" marB="0" anchor="ctr"/>
                </a:tc>
              </a:tr>
              <a:tr h="190500">
                <a:tc>
                  <a:txBody>
                    <a:bodyPr/>
                    <a:lstStyle/>
                    <a:p>
                      <a:pPr marL="0" marR="0" algn="r">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nchor="ctr"/>
                </a:tc>
              </a:tr>
              <a:tr h="190500">
                <a:tc>
                  <a:txBody>
                    <a:bodyPr/>
                    <a:lstStyle/>
                    <a:p>
                      <a:pPr marL="0" marR="0" algn="r">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000" dirty="0">
                          <a:effectLst/>
                        </a:rPr>
                        <a:t> </a:t>
                      </a:r>
                      <a:endParaRPr lang="en-US" sz="11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141203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5064946"/>
              </p:ext>
            </p:extLst>
          </p:nvPr>
        </p:nvGraphicFramePr>
        <p:xfrm>
          <a:off x="304800" y="1600200"/>
          <a:ext cx="5381378" cy="349250"/>
        </p:xfrm>
        <a:graphic>
          <a:graphicData uri="http://schemas.openxmlformats.org/drawingml/2006/table">
            <a:tbl>
              <a:tblPr firstRow="1" firstCol="1" bandRow="1">
                <a:tableStyleId>{7DF18680-E054-41AD-8BC1-D1AEF772440D}</a:tableStyleId>
              </a:tblPr>
              <a:tblGrid>
                <a:gridCol w="5381378"/>
              </a:tblGrid>
              <a:tr h="174625">
                <a:tc>
                  <a:txBody>
                    <a:bodyPr/>
                    <a:lstStyle/>
                    <a:p>
                      <a:pPr marL="0" marR="0">
                        <a:spcBef>
                          <a:spcPts val="0"/>
                        </a:spcBef>
                        <a:spcAft>
                          <a:spcPts val="0"/>
                        </a:spcAft>
                      </a:pPr>
                      <a:r>
                        <a:rPr lang="en-US" sz="1100" dirty="0">
                          <a:effectLst/>
                        </a:rPr>
                        <a:t>Test Execution Report</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4625">
                <a:tc>
                  <a:txBody>
                    <a:bodyPr/>
                    <a:lstStyle/>
                    <a:p>
                      <a:pPr marL="0" marR="0">
                        <a:spcBef>
                          <a:spcPts val="0"/>
                        </a:spcBef>
                        <a:spcAft>
                          <a:spcPts val="0"/>
                        </a:spcAft>
                      </a:pPr>
                      <a:r>
                        <a:rPr lang="en-US" sz="1100" dirty="0">
                          <a:effectLst/>
                        </a:rPr>
                        <a:t>This Document tracks the test execution status for Match and Merge rules Testing Phase</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US" dirty="0"/>
              <a:t>Daily Status </a:t>
            </a:r>
            <a:r>
              <a:rPr lang="en-US" dirty="0" smtClean="0"/>
              <a:t>Report-Sample 2</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68793559"/>
              </p:ext>
            </p:extLst>
          </p:nvPr>
        </p:nvGraphicFramePr>
        <p:xfrm>
          <a:off x="225425" y="3106792"/>
          <a:ext cx="8473802" cy="1203216"/>
        </p:xfrm>
        <a:graphic>
          <a:graphicData uri="http://schemas.openxmlformats.org/drawingml/2006/table">
            <a:tbl>
              <a:tblPr firstRow="1" firstCol="1" bandRow="1">
                <a:tableStyleId>{5C22544A-7EE6-4342-B048-85BDC9FD1C3A}</a:tableStyleId>
              </a:tblPr>
              <a:tblGrid>
                <a:gridCol w="1100125"/>
                <a:gridCol w="1100125"/>
                <a:gridCol w="908382"/>
                <a:gridCol w="703824"/>
                <a:gridCol w="703824"/>
                <a:gridCol w="633350"/>
                <a:gridCol w="501555"/>
                <a:gridCol w="464487"/>
                <a:gridCol w="545486"/>
                <a:gridCol w="545486"/>
                <a:gridCol w="422386"/>
                <a:gridCol w="422386"/>
                <a:gridCol w="422386"/>
              </a:tblGrid>
              <a:tr h="144263">
                <a:tc gridSpan="13">
                  <a:txBody>
                    <a:bodyPr/>
                    <a:lstStyle/>
                    <a:p>
                      <a:pPr marL="0" marR="0" algn="ctr">
                        <a:spcBef>
                          <a:spcPts val="0"/>
                        </a:spcBef>
                        <a:spcAft>
                          <a:spcPts val="0"/>
                        </a:spcAft>
                      </a:pPr>
                      <a:r>
                        <a:rPr lang="en-US" sz="800" dirty="0">
                          <a:effectLst/>
                        </a:rPr>
                        <a:t>Overall System Testing Status </a:t>
                      </a:r>
                      <a:r>
                        <a:rPr lang="en-US" sz="800" dirty="0" smtClean="0">
                          <a:effectLst/>
                        </a:rPr>
                        <a:t>– Business rules </a:t>
                      </a:r>
                      <a:r>
                        <a:rPr lang="en-US" sz="800" dirty="0">
                          <a:effectLst/>
                        </a:rPr>
                        <a:t>Testing Phase</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2156">
                <a:tc rowSpan="2">
                  <a:txBody>
                    <a:bodyPr/>
                    <a:lstStyle/>
                    <a:p>
                      <a:pPr marL="0" marR="0" algn="ctr">
                        <a:spcBef>
                          <a:spcPts val="0"/>
                        </a:spcBef>
                        <a:spcAft>
                          <a:spcPts val="0"/>
                        </a:spcAft>
                      </a:pPr>
                      <a:r>
                        <a:rPr lang="en-US" sz="800" dirty="0">
                          <a:effectLst/>
                        </a:rPr>
                        <a:t>Test Type</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800" dirty="0">
                          <a:effectLst/>
                        </a:rPr>
                        <a:t>Stages</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marL="0" marR="0" algn="ctr">
                        <a:spcBef>
                          <a:spcPts val="0"/>
                        </a:spcBef>
                        <a:spcAft>
                          <a:spcPts val="0"/>
                        </a:spcAft>
                      </a:pPr>
                      <a:r>
                        <a:rPr lang="en-US" sz="800" dirty="0">
                          <a:effectLst/>
                        </a:rPr>
                        <a:t>Testing Status</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800" dirty="0">
                          <a:effectLst/>
                        </a:rPr>
                        <a:t>Total Defects</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800" dirty="0">
                          <a:effectLst/>
                        </a:rPr>
                        <a:t>Open Defects</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r>
                        <a:rPr lang="en-US" sz="800" dirty="0">
                          <a:effectLst/>
                        </a:rPr>
                        <a:t>Closed Defects</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833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800" dirty="0">
                          <a:effectLst/>
                        </a:rPr>
                        <a:t>Total Test Cases</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Executed</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Passed</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Failed </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In Progress</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Blocked/ On Hold</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Not Started</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%Executed</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r>
              <a:tr h="137101">
                <a:tc rowSpan="3">
                  <a:txBody>
                    <a:bodyPr/>
                    <a:lstStyle/>
                    <a:p>
                      <a:pPr marL="0" marR="0" algn="ctr">
                        <a:spcBef>
                          <a:spcPts val="0"/>
                        </a:spcBef>
                        <a:spcAft>
                          <a:spcPts val="0"/>
                        </a:spcAft>
                      </a:pPr>
                      <a:r>
                        <a:rPr lang="en-US" sz="800" dirty="0" smtClean="0">
                          <a:effectLst/>
                        </a:rPr>
                        <a:t>Business rules</a:t>
                      </a:r>
                      <a:r>
                        <a:rPr lang="en-US" sz="800" dirty="0">
                          <a:effectLst/>
                        </a:rPr>
                        <a:t>  Testing</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800" dirty="0">
                          <a:effectLst/>
                        </a:rPr>
                        <a:t>Match rules validation</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18</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18</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15</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3</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100%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7101">
                <a:tc vMerge="1">
                  <a:txBody>
                    <a:bodyPr/>
                    <a:lstStyle/>
                    <a:p>
                      <a:endParaRPr lang="en-US"/>
                    </a:p>
                  </a:txBody>
                  <a:tcPr/>
                </a:tc>
                <a:tc>
                  <a:txBody>
                    <a:bodyPr/>
                    <a:lstStyle/>
                    <a:p>
                      <a:pPr marL="0" marR="0">
                        <a:spcBef>
                          <a:spcPts val="0"/>
                        </a:spcBef>
                        <a:spcAft>
                          <a:spcPts val="0"/>
                        </a:spcAft>
                      </a:pPr>
                      <a:r>
                        <a:rPr lang="en-US" sz="800" dirty="0">
                          <a:effectLst/>
                        </a:rPr>
                        <a:t>Merge rule validation</a:t>
                      </a:r>
                      <a:endParaRPr lang="en-US" sz="900" dirty="0">
                        <a:effectLst/>
                        <a:latin typeface="Calibri"/>
                        <a:ea typeface="Calibri"/>
                      </a:endParaRPr>
                    </a:p>
                  </a:txBody>
                  <a:tcPr marL="55250" marR="552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33</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16</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15</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17</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48%</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4263">
                <a:tc vMerge="1">
                  <a:txBody>
                    <a:bodyPr/>
                    <a:lstStyle/>
                    <a:p>
                      <a:endParaRPr lang="en-US"/>
                    </a:p>
                  </a:txBody>
                  <a:tcPr/>
                </a:tc>
                <a:tc>
                  <a:txBody>
                    <a:bodyPr/>
                    <a:lstStyle/>
                    <a:p>
                      <a:pPr marL="0" marR="0" algn="ctr">
                        <a:spcBef>
                          <a:spcPts val="0"/>
                        </a:spcBef>
                        <a:spcAft>
                          <a:spcPts val="0"/>
                        </a:spcAft>
                      </a:pPr>
                      <a:r>
                        <a:rPr lang="en-US" sz="800" dirty="0">
                          <a:effectLst/>
                        </a:rPr>
                        <a:t>Total</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51</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34</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30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4</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17</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67%</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2</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2</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800" dirty="0">
                          <a:effectLst/>
                        </a:rPr>
                        <a:t>0</a:t>
                      </a:r>
                      <a:endParaRPr lang="en-US" sz="900" dirty="0">
                        <a:effectLst/>
                        <a:latin typeface="Calibri"/>
                        <a:ea typeface="Calibri"/>
                      </a:endParaRPr>
                    </a:p>
                  </a:txBody>
                  <a:tcPr marL="55250" marR="552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225425" y="3479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30272476"/>
              </p:ext>
            </p:extLst>
          </p:nvPr>
        </p:nvGraphicFramePr>
        <p:xfrm>
          <a:off x="914400" y="2057400"/>
          <a:ext cx="5381378" cy="985520"/>
        </p:xfrm>
        <a:graphic>
          <a:graphicData uri="http://schemas.openxmlformats.org/drawingml/2006/table">
            <a:tbl>
              <a:tblPr firstRow="1" firstCol="1" bandRow="1">
                <a:tableStyleId>{08FB837D-C827-4EFA-A057-4D05807E0F7C}</a:tableStyleId>
              </a:tblPr>
              <a:tblGrid>
                <a:gridCol w="2214755"/>
                <a:gridCol w="3166623"/>
              </a:tblGrid>
              <a:tr h="166370">
                <a:tc>
                  <a:txBody>
                    <a:bodyPr/>
                    <a:lstStyle/>
                    <a:p>
                      <a:pPr marL="0" marR="0">
                        <a:spcBef>
                          <a:spcPts val="0"/>
                        </a:spcBef>
                        <a:spcAft>
                          <a:spcPts val="0"/>
                        </a:spcAft>
                      </a:pPr>
                      <a:r>
                        <a:rPr lang="en-US" sz="1000" dirty="0">
                          <a:effectLst/>
                        </a:rPr>
                        <a:t>Project Details</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a:effectLst/>
                        </a:rPr>
                        <a:t> </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70">
                <a:tc>
                  <a:txBody>
                    <a:bodyPr/>
                    <a:lstStyle/>
                    <a:p>
                      <a:pPr marL="0" marR="0">
                        <a:spcBef>
                          <a:spcPts val="0"/>
                        </a:spcBef>
                        <a:spcAft>
                          <a:spcPts val="0"/>
                        </a:spcAft>
                      </a:pPr>
                      <a:r>
                        <a:rPr lang="en-US" sz="1000" dirty="0">
                          <a:effectLst/>
                        </a:rPr>
                        <a:t>Project Name</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smtClean="0">
                          <a:effectLst/>
                        </a:rPr>
                        <a:t>XZZ</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4460">
                <a:tc>
                  <a:txBody>
                    <a:bodyPr/>
                    <a:lstStyle/>
                    <a:p>
                      <a:pPr marL="0" marR="0">
                        <a:spcBef>
                          <a:spcPts val="0"/>
                        </a:spcBef>
                        <a:spcAft>
                          <a:spcPts val="0"/>
                        </a:spcAft>
                      </a:pPr>
                      <a:r>
                        <a:rPr lang="en-US" sz="1000" dirty="0">
                          <a:effectLst/>
                        </a:rPr>
                        <a:t>Test Phase</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smtClean="0">
                          <a:effectLst/>
                        </a:rPr>
                        <a:t>Testing </a:t>
                      </a:r>
                      <a:r>
                        <a:rPr lang="en-US" sz="1000" dirty="0">
                          <a:effectLst/>
                        </a:rPr>
                        <a:t>Phase</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70">
                <a:tc>
                  <a:txBody>
                    <a:bodyPr/>
                    <a:lstStyle/>
                    <a:p>
                      <a:pPr marL="0" marR="0">
                        <a:spcBef>
                          <a:spcPts val="0"/>
                        </a:spcBef>
                        <a:spcAft>
                          <a:spcPts val="0"/>
                        </a:spcAft>
                      </a:pPr>
                      <a:r>
                        <a:rPr lang="en-US" sz="1000" dirty="0">
                          <a:effectLst/>
                        </a:rPr>
                        <a:t>Environment</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a:effectLst/>
                        </a:rPr>
                        <a:t>Test Environment</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70">
                <a:tc>
                  <a:txBody>
                    <a:bodyPr/>
                    <a:lstStyle/>
                    <a:p>
                      <a:pPr marL="0" marR="0">
                        <a:spcBef>
                          <a:spcPts val="0"/>
                        </a:spcBef>
                        <a:spcAft>
                          <a:spcPts val="0"/>
                        </a:spcAft>
                      </a:pPr>
                      <a:r>
                        <a:rPr lang="en-US" sz="1000" dirty="0">
                          <a:effectLst/>
                        </a:rPr>
                        <a:t>Report Date</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a:effectLst/>
                        </a:rPr>
                        <a:t>2/11/2015</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70">
                <a:tc>
                  <a:txBody>
                    <a:bodyPr/>
                    <a:lstStyle/>
                    <a:p>
                      <a:pPr marL="0" marR="0">
                        <a:spcBef>
                          <a:spcPts val="0"/>
                        </a:spcBef>
                        <a:spcAft>
                          <a:spcPts val="0"/>
                        </a:spcAft>
                      </a:pPr>
                      <a:r>
                        <a:rPr lang="en-US" sz="1100" dirty="0" smtClean="0">
                          <a:effectLst/>
                          <a:latin typeface="Calibri"/>
                          <a:ea typeface="Calibri"/>
                        </a:rPr>
                        <a:t>Status</a:t>
                      </a:r>
                      <a:endParaRPr lang="en-US" sz="1100" dirty="0">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rgbClr val="00B050"/>
                          </a:solidFill>
                          <a:effectLst/>
                          <a:latin typeface="Calibri"/>
                          <a:ea typeface="Calibri"/>
                        </a:rPr>
                        <a:t>Green</a:t>
                      </a:r>
                      <a:endParaRPr lang="en-US" sz="1100" dirty="0">
                        <a:solidFill>
                          <a:srgbClr val="00B050"/>
                        </a:solidFill>
                        <a:effectLst/>
                        <a:latin typeface="Calibri"/>
                        <a:ea typeface="Calibr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0000"/>
                      </a:schemeClr>
                    </a:solidFill>
                  </a:tcPr>
                </a:tc>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2858208028"/>
              </p:ext>
            </p:extLst>
          </p:nvPr>
        </p:nvGraphicFramePr>
        <p:xfrm>
          <a:off x="225425" y="4627369"/>
          <a:ext cx="2857500" cy="14858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14263341"/>
              </p:ext>
            </p:extLst>
          </p:nvPr>
        </p:nvGraphicFramePr>
        <p:xfrm>
          <a:off x="3429000" y="4760369"/>
          <a:ext cx="5486400" cy="990600"/>
        </p:xfrm>
        <a:graphic>
          <a:graphicData uri="http://schemas.openxmlformats.org/drawingml/2006/table">
            <a:tbl>
              <a:tblPr firstRow="1" firstCol="1" bandRow="1">
                <a:tableStyleId>{5C22544A-7EE6-4342-B048-85BDC9FD1C3A}</a:tableStyleId>
              </a:tblPr>
              <a:tblGrid>
                <a:gridCol w="381000"/>
                <a:gridCol w="762000"/>
                <a:gridCol w="2057400"/>
                <a:gridCol w="533400"/>
                <a:gridCol w="914400"/>
                <a:gridCol w="838200"/>
              </a:tblGrid>
              <a:tr h="304800">
                <a:tc>
                  <a:txBody>
                    <a:bodyPr/>
                    <a:lstStyle/>
                    <a:p>
                      <a:pPr marL="0" marR="0">
                        <a:spcBef>
                          <a:spcPts val="0"/>
                        </a:spcBef>
                        <a:spcAft>
                          <a:spcPts val="0"/>
                        </a:spcAft>
                      </a:pPr>
                      <a:r>
                        <a:rPr lang="en-US" sz="1000" dirty="0">
                          <a:effectLst/>
                        </a:rPr>
                        <a:t>Sl No</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a:effectLst/>
                        </a:rPr>
                        <a:t>Defect ID</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a:effectLst/>
                        </a:rPr>
                        <a:t>Defect Description</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a:effectLst/>
                        </a:rPr>
                        <a:t>Status</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a:effectLst/>
                        </a:rPr>
                        <a:t>Detected Date</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000" dirty="0">
                          <a:effectLst/>
                        </a:rPr>
                        <a:t>Closed Date</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830">
                <a:tc>
                  <a:txBody>
                    <a:bodyPr/>
                    <a:lstStyle/>
                    <a:p>
                      <a:pPr marL="0" marR="0" algn="r">
                        <a:spcBef>
                          <a:spcPts val="0"/>
                        </a:spcBef>
                        <a:spcAft>
                          <a:spcPts val="0"/>
                        </a:spcAft>
                      </a:pPr>
                      <a:r>
                        <a:rPr lang="en-US" sz="900" dirty="0">
                          <a:effectLst/>
                        </a:rPr>
                        <a:t>1</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DFCT0013249</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Target table [INT_INDIV_KEY_REG] has no keys specified</a:t>
                      </a:r>
                      <a:endParaRPr lang="en-US" sz="1100" dirty="0">
                        <a:effectLst/>
                        <a:latin typeface="Calibri"/>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Open</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900" dirty="0">
                          <a:effectLst/>
                        </a:rPr>
                        <a:t>2/6/2015</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 </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225">
                <a:tc>
                  <a:txBody>
                    <a:bodyPr/>
                    <a:lstStyle/>
                    <a:p>
                      <a:pPr marL="0" marR="0" algn="r">
                        <a:spcBef>
                          <a:spcPts val="0"/>
                        </a:spcBef>
                        <a:spcAft>
                          <a:spcPts val="0"/>
                        </a:spcAft>
                      </a:pPr>
                      <a:r>
                        <a:rPr lang="en-US" sz="900" dirty="0">
                          <a:effectLst/>
                        </a:rPr>
                        <a:t>2</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DFCT0013272</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Merge Outbound Tables not loaded with updated data_INDIV_PHONE and INDIV_XREF</a:t>
                      </a:r>
                      <a:endParaRPr lang="en-US" sz="1100" dirty="0">
                        <a:effectLst/>
                        <a:latin typeface="Calibri"/>
                        <a:ea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Open</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900" dirty="0">
                          <a:effectLst/>
                        </a:rPr>
                        <a:t>2/11/2015</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900" dirty="0">
                          <a:effectLst/>
                        </a:rPr>
                        <a:t> </a:t>
                      </a:r>
                      <a:endParaRPr lang="en-US" sz="1100" dirty="0">
                        <a:effectLst/>
                        <a:latin typeface="Calibri"/>
                        <a:ea typeface="Calibr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3501391" y="4490621"/>
            <a:ext cx="1492716" cy="261610"/>
          </a:xfrm>
          <a:prstGeom prst="rect">
            <a:avLst/>
          </a:prstGeom>
        </p:spPr>
        <p:txBody>
          <a:bodyPr wrap="none">
            <a:spAutoFit/>
          </a:bodyPr>
          <a:lstStyle/>
          <a:p>
            <a:r>
              <a:rPr lang="en-US" sz="1100" b="1" u="sng" dirty="0"/>
              <a:t>SIT Defects Summary :</a:t>
            </a:r>
            <a:endParaRPr lang="en-US" sz="1100" dirty="0"/>
          </a:p>
        </p:txBody>
      </p:sp>
      <p:sp>
        <p:nvSpPr>
          <p:cNvPr id="12" name="Rectangle 11"/>
          <p:cNvSpPr/>
          <p:nvPr/>
        </p:nvSpPr>
        <p:spPr>
          <a:xfrm>
            <a:off x="3276600" y="5835134"/>
            <a:ext cx="5624681" cy="369332"/>
          </a:xfrm>
          <a:prstGeom prst="rect">
            <a:avLst/>
          </a:prstGeom>
        </p:spPr>
        <p:txBody>
          <a:bodyPr wrap="none">
            <a:spAutoFit/>
          </a:bodyPr>
          <a:lstStyle/>
          <a:p>
            <a:r>
              <a:rPr lang="en-US" b="1" dirty="0" smtClean="0"/>
              <a:t>Summary Note: </a:t>
            </a:r>
            <a:r>
              <a:rPr lang="en-US" dirty="0" smtClean="0"/>
              <a:t>The </a:t>
            </a:r>
            <a:r>
              <a:rPr lang="en-US" dirty="0"/>
              <a:t>execution status is on track till date. </a:t>
            </a:r>
          </a:p>
        </p:txBody>
      </p:sp>
    </p:spTree>
    <p:extLst>
      <p:ext uri="{BB962C8B-B14F-4D97-AF65-F5344CB8AC3E}">
        <p14:creationId xmlns:p14="http://schemas.microsoft.com/office/powerpoint/2010/main" val="91886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SIT </a:t>
            </a:r>
            <a:r>
              <a:rPr lang="en-US" b="1" dirty="0" smtClean="0"/>
              <a:t>–DSR 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5" name="Content Placeholder 4"/>
          <p:cNvSpPr>
            <a:spLocks noGrp="1"/>
          </p:cNvSpPr>
          <p:nvPr>
            <p:ph idx="1"/>
          </p:nvPr>
        </p:nvSpPr>
        <p:spPr>
          <a:xfrm>
            <a:off x="228600" y="1609725"/>
            <a:ext cx="8686800" cy="3348609"/>
          </a:xfrm>
          <a:prstGeom prst="rect">
            <a:avLst/>
          </a:prstGeom>
        </p:spPr>
        <p:txBody>
          <a:bodyPr wrap="square">
            <a:spAutoFit/>
          </a:bodyPr>
          <a:lstStyle/>
          <a:p>
            <a:pPr marL="0" indent="0">
              <a:buNone/>
            </a:pPr>
            <a:r>
              <a:rPr lang="en-US" sz="2000" b="1" dirty="0" smtClean="0"/>
              <a:t>Summary :</a:t>
            </a:r>
          </a:p>
          <a:p>
            <a:pPr marL="0" indent="0">
              <a:buNone/>
            </a:pPr>
            <a:endParaRPr lang="en-US" sz="500" b="1" dirty="0" smtClean="0"/>
          </a:p>
          <a:p>
            <a:pPr marL="0" indent="0">
              <a:buNone/>
            </a:pPr>
            <a:r>
              <a:rPr lang="en-US" sz="1600" dirty="0"/>
              <a:t>The execution status is on track till date</a:t>
            </a:r>
            <a:r>
              <a:rPr lang="en-US" sz="1600" dirty="0" smtClean="0"/>
              <a:t>.</a:t>
            </a:r>
          </a:p>
          <a:p>
            <a:pPr marL="0" indent="0">
              <a:buNone/>
            </a:pPr>
            <a:endParaRPr lang="en-US" sz="1600" dirty="0"/>
          </a:p>
          <a:p>
            <a:pPr marL="0" indent="0">
              <a:buNone/>
            </a:pPr>
            <a:r>
              <a:rPr lang="en-US" sz="1600" b="1" dirty="0"/>
              <a:t>Show stopper </a:t>
            </a:r>
            <a:r>
              <a:rPr lang="en-US" sz="1600" b="1" dirty="0" smtClean="0"/>
              <a:t>:</a:t>
            </a:r>
            <a:endParaRPr lang="en-US" sz="1600" b="1" dirty="0"/>
          </a:p>
          <a:p>
            <a:r>
              <a:rPr lang="en-US" sz="1600" dirty="0" smtClean="0"/>
              <a:t>The test cases are on hold due to workflow failures, this is a blocking issues which need high attention.</a:t>
            </a:r>
          </a:p>
          <a:p>
            <a:endParaRPr lang="en-US" sz="1600" dirty="0" smtClean="0"/>
          </a:p>
          <a:p>
            <a:pPr marL="0" indent="0">
              <a:buNone/>
            </a:pPr>
            <a:r>
              <a:rPr lang="en-US" sz="1600" b="1" dirty="0" smtClean="0"/>
              <a:t>Risks </a:t>
            </a:r>
            <a:endParaRPr lang="en-US" sz="1600" b="1" dirty="0"/>
          </a:p>
          <a:p>
            <a:r>
              <a:rPr lang="en-US" sz="1600" dirty="0" smtClean="0"/>
              <a:t>If the blocking defect is resolved then there will not be any delay in meeting the deadline for SIT</a:t>
            </a:r>
          </a:p>
          <a:p>
            <a:r>
              <a:rPr lang="en-US" sz="1600" dirty="0" smtClean="0"/>
              <a:t>The risks should be tracked in a detailed manner with </a:t>
            </a:r>
            <a:r>
              <a:rPr lang="en-US" sz="1600" dirty="0"/>
              <a:t>the </a:t>
            </a:r>
            <a:r>
              <a:rPr lang="en-US" sz="1600" dirty="0" smtClean="0"/>
              <a:t>type </a:t>
            </a:r>
            <a:r>
              <a:rPr lang="en-US" sz="1600" dirty="0"/>
              <a:t>of risk, mitigation, owner, target date</a:t>
            </a:r>
          </a:p>
        </p:txBody>
      </p:sp>
    </p:spTree>
    <p:extLst>
      <p:ext uri="{BB962C8B-B14F-4D97-AF65-F5344CB8AC3E}">
        <p14:creationId xmlns:p14="http://schemas.microsoft.com/office/powerpoint/2010/main" val="381514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Trackers- Sample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01679291"/>
              </p:ext>
            </p:extLst>
          </p:nvPr>
        </p:nvGraphicFramePr>
        <p:xfrm>
          <a:off x="152400" y="4038600"/>
          <a:ext cx="8686799" cy="1676400"/>
        </p:xfrm>
        <a:graphic>
          <a:graphicData uri="http://schemas.openxmlformats.org/drawingml/2006/table">
            <a:tbl>
              <a:tblPr>
                <a:tableStyleId>{5C22544A-7EE6-4342-B048-85BDC9FD1C3A}</a:tableStyleId>
              </a:tblPr>
              <a:tblGrid>
                <a:gridCol w="213835"/>
                <a:gridCol w="852965"/>
                <a:gridCol w="1828800"/>
                <a:gridCol w="1828800"/>
                <a:gridCol w="914400"/>
                <a:gridCol w="609600"/>
                <a:gridCol w="676549"/>
                <a:gridCol w="526362"/>
                <a:gridCol w="497119"/>
                <a:gridCol w="738369"/>
              </a:tblGrid>
              <a:tr h="60960">
                <a:tc gridSpan="9">
                  <a:txBody>
                    <a:bodyPr/>
                    <a:lstStyle/>
                    <a:p>
                      <a:pPr algn="ctr" fontAlgn="ctr"/>
                      <a:r>
                        <a:rPr lang="en-US" sz="1000" b="1" u="none" strike="noStrike" dirty="0">
                          <a:effectLst/>
                          <a:latin typeface="+mj-lt"/>
                        </a:rPr>
                        <a:t>RISK IDENTIFICATION</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ctr"/>
                      <a:r>
                        <a:rPr lang="en-US" sz="1000" u="none" strike="noStrike" dirty="0">
                          <a:effectLst/>
                          <a:latin typeface="+mj-lt"/>
                        </a:rPr>
                        <a:t> </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205">
                <a:tc>
                  <a:txBody>
                    <a:bodyPr/>
                    <a:lstStyle/>
                    <a:p>
                      <a:pPr marL="0" algn="ctr" defTabSz="914400" rtl="0" eaLnBrk="1" fontAlgn="ctr" latinLnBrk="0" hangingPunct="1"/>
                      <a:r>
                        <a:rPr lang="en-US" sz="1000" u="none" strike="noStrike" kern="1200" dirty="0">
                          <a:solidFill>
                            <a:schemeClr val="dk1"/>
                          </a:solidFill>
                          <a:effectLst/>
                          <a:latin typeface="+mn-lt"/>
                          <a:ea typeface="+mn-ea"/>
                          <a:cs typeface="+mn-cs"/>
                        </a:rPr>
                        <a:t>Risk ID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Risk Name</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Risk Description</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Risk Impact</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Mitigation</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Criticality</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Date Raised</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Planned Closure</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a:effectLst/>
                          <a:latin typeface="+mj-lt"/>
                        </a:rPr>
                        <a:t>Risk Owner</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Risk Status</a:t>
                      </a:r>
                      <a:endParaRPr lang="en-US" sz="1000" b="1"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4855">
                <a:tc>
                  <a:txBody>
                    <a:bodyPr/>
                    <a:lstStyle/>
                    <a:p>
                      <a:pPr marL="0" algn="ctr" defTabSz="914400" rtl="0" eaLnBrk="1" fontAlgn="ctr" latinLnBrk="0" hangingPunct="1"/>
                      <a:r>
                        <a:rPr lang="en-US" sz="1000" u="none" strike="noStrike" kern="1200" dirty="0">
                          <a:solidFill>
                            <a:schemeClr val="dk1"/>
                          </a:solidFill>
                          <a:effectLst/>
                          <a:latin typeface="+mn-lt"/>
                          <a:ea typeface="+mn-ea"/>
                          <a:cs typeface="+mn-cs"/>
                        </a:rPr>
                        <a:t>R 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latin typeface="+mj-lt"/>
                        </a:rPr>
                        <a:t>Access to </a:t>
                      </a:r>
                      <a:r>
                        <a:rPr lang="en-US" sz="1000" u="none" strike="noStrike" dirty="0" smtClean="0">
                          <a:effectLst/>
                          <a:latin typeface="+mj-lt"/>
                        </a:rPr>
                        <a:t>N/W</a:t>
                      </a:r>
                      <a:endParaRPr lang="en-US" sz="1000" b="0" i="0" u="none" strike="noStrike" dirty="0">
                        <a:solidFill>
                          <a:srgbClr val="D9D9D9"/>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latin typeface="+mj-lt"/>
                        </a:rPr>
                        <a:t>Vz id created, but access to </a:t>
                      </a:r>
                      <a:r>
                        <a:rPr lang="en-US" sz="1000" u="none" strike="noStrike" dirty="0" smtClean="0">
                          <a:effectLst/>
                          <a:latin typeface="+mj-lt"/>
                        </a:rPr>
                        <a:t>network </a:t>
                      </a:r>
                      <a:r>
                        <a:rPr lang="en-US" sz="1000" u="none" strike="noStrike" dirty="0">
                          <a:effectLst/>
                          <a:latin typeface="+mj-lt"/>
                        </a:rPr>
                        <a:t>not yet established.</a:t>
                      </a:r>
                      <a:br>
                        <a:rPr lang="en-US" sz="1000" u="none" strike="noStrike" dirty="0">
                          <a:effectLst/>
                          <a:latin typeface="+mj-lt"/>
                        </a:rPr>
                      </a:br>
                      <a:endParaRPr lang="en-US" sz="1000" b="0" i="0" u="none" strike="noStrike" dirty="0">
                        <a:solidFill>
                          <a:srgbClr val="D9D9D9"/>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u="none" strike="noStrike" dirty="0">
                          <a:effectLst/>
                          <a:latin typeface="+mj-lt"/>
                        </a:rPr>
                        <a:t>Impact on requirements</a:t>
                      </a:r>
                      <a:endParaRPr lang="en-US" sz="1000" b="0" i="0" u="none" strike="noStrike" dirty="0">
                        <a:solidFill>
                          <a:srgbClr val="D9D9D9"/>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u="none" strike="noStrike" dirty="0">
                          <a:effectLst/>
                          <a:latin typeface="+mj-lt"/>
                        </a:rPr>
                        <a:t> </a:t>
                      </a:r>
                      <a:endParaRPr lang="en-US" sz="1000" b="0" i="0" u="none" strike="noStrike" dirty="0">
                        <a:solidFill>
                          <a:srgbClr val="D9D9D9"/>
                        </a:solidFill>
                        <a:effectLst/>
                        <a:latin typeface="+mj-l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High</a:t>
                      </a:r>
                      <a:endParaRPr lang="en-US" sz="1000" b="0" i="0" u="none" strike="noStrike" dirty="0">
                        <a:solidFill>
                          <a:srgbClr val="D9D9D9"/>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09-Apr-14</a:t>
                      </a:r>
                      <a:endParaRPr lang="en-US" sz="1000" b="0" i="0" u="none" strike="noStrike" dirty="0">
                        <a:solidFill>
                          <a:srgbClr val="D9D9D9"/>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09-May-14</a:t>
                      </a:r>
                      <a:endParaRPr lang="en-US" sz="1000" b="0" i="0" u="none" strike="noStrike" dirty="0">
                        <a:solidFill>
                          <a:srgbClr val="D9D9D9"/>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smtClean="0">
                          <a:effectLst/>
                          <a:latin typeface="+mj-lt"/>
                        </a:rPr>
                        <a:t>yth</a:t>
                      </a:r>
                      <a:endParaRPr lang="en-US" sz="1000" b="0" i="0" u="none" strike="noStrike" dirty="0">
                        <a:solidFill>
                          <a:srgbClr val="D9D9D9"/>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a:effectLst/>
                          <a:latin typeface="+mj-lt"/>
                        </a:rPr>
                        <a:t>Mitigated</a:t>
                      </a:r>
                      <a:endParaRPr lang="en-US" sz="1000" b="1" i="0" u="none" strike="noStrike" dirty="0">
                        <a:solidFill>
                          <a:srgbClr val="D9D9D9"/>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8402">
                <a:tc>
                  <a:txBody>
                    <a:bodyPr/>
                    <a:lstStyle/>
                    <a:p>
                      <a:pPr marL="0" algn="ctr" defTabSz="914400" rtl="0" eaLnBrk="1" fontAlgn="ctr" latinLnBrk="0" hangingPunct="1"/>
                      <a:r>
                        <a:rPr lang="en-US" sz="1000" u="none" strike="noStrike" kern="1200" dirty="0">
                          <a:solidFill>
                            <a:schemeClr val="dk1"/>
                          </a:solidFill>
                          <a:effectLst/>
                          <a:latin typeface="+mn-lt"/>
                          <a:ea typeface="+mn-ea"/>
                          <a:cs typeface="+mn-cs"/>
                        </a:rPr>
                        <a:t>R2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b="0" i="0" u="none" strike="noStrike" dirty="0">
                          <a:effectLst/>
                          <a:latin typeface="+mj-lt"/>
                        </a:rPr>
                        <a:t>NO Technical KT on BQT Bundles,DTV,PSTN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b="0" i="0" u="none" strike="noStrike" dirty="0">
                          <a:effectLst/>
                          <a:latin typeface="+mj-lt"/>
                        </a:rPr>
                        <a:t>KT is on functional side and not on technical, understanding the current state without documents will potentially impact technical solution.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effectLst/>
                          <a:latin typeface="+mj-lt"/>
                        </a:rPr>
                        <a:t>Impact on SSP Data Model, Conversion mapping / approach document.</a:t>
                      </a:r>
                      <a:br>
                        <a:rPr lang="en-US" sz="1000" b="0" i="0" u="none" strike="noStrike" dirty="0">
                          <a:effectLst/>
                          <a:latin typeface="+mj-lt"/>
                        </a:rPr>
                      </a:br>
                      <a:endParaRPr lang="en-US" sz="1000" b="0" i="0" u="none" strike="noStrike" dirty="0">
                        <a:effectLst/>
                        <a:latin typeface="+mj-l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0" i="0" u="none" strike="noStrike" dirty="0">
                          <a:effectLst/>
                          <a:latin typeface="+mj-lt"/>
                        </a:rPr>
                        <a:t>Identify the gaps and present it in daily scrum</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b="0" i="0" u="none" strike="noStrike" dirty="0">
                          <a:effectLst/>
                          <a:latin typeface="+mj-lt"/>
                        </a:rPr>
                        <a:t>Medium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b="0" i="0" u="none" strike="noStrike" kern="1200" dirty="0" smtClean="0">
                          <a:solidFill>
                            <a:schemeClr val="dk1"/>
                          </a:solidFill>
                          <a:effectLst/>
                          <a:latin typeface="+mn-lt"/>
                          <a:ea typeface="+mn-ea"/>
                          <a:cs typeface="+mn-cs"/>
                        </a:rPr>
                        <a:t>21-Apr-14</a:t>
                      </a:r>
                      <a:endParaRPr lang="en-US" sz="1000" b="0" i="0"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b="0" i="0" u="none" strike="noStrike" dirty="0" smtClean="0">
                          <a:effectLst/>
                          <a:latin typeface="+mj-lt"/>
                        </a:rPr>
                        <a:t>TBD</a:t>
                      </a:r>
                      <a:endParaRPr lang="en-US" sz="1000" b="0" i="0" u="none" strike="noStrike" dirty="0">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u="none" strike="noStrike" dirty="0" smtClean="0">
                          <a:effectLst/>
                          <a:latin typeface="+mj-lt"/>
                        </a:rPr>
                        <a:t>Xwd</a:t>
                      </a:r>
                      <a:endParaRPr lang="en-US" sz="1000" b="0" i="0" u="none" strike="noStrike" dirty="0">
                        <a:solidFill>
                          <a:srgbClr val="D9D9D9"/>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00" u="none" strike="noStrike" dirty="0" smtClean="0">
                          <a:effectLst/>
                          <a:latin typeface="+mj-lt"/>
                        </a:rPr>
                        <a:t>Open</a:t>
                      </a:r>
                      <a:endParaRPr lang="en-US" sz="1000" b="1" i="0" u="none" strike="noStrike" dirty="0">
                        <a:solidFill>
                          <a:srgbClr val="D9D9D9"/>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33185556"/>
              </p:ext>
            </p:extLst>
          </p:nvPr>
        </p:nvGraphicFramePr>
        <p:xfrm>
          <a:off x="152400" y="2057400"/>
          <a:ext cx="8686800" cy="1280160"/>
        </p:xfrm>
        <a:graphic>
          <a:graphicData uri="http://schemas.openxmlformats.org/drawingml/2006/table">
            <a:tbl>
              <a:tblPr>
                <a:tableStyleId>{5C22544A-7EE6-4342-B048-85BDC9FD1C3A}</a:tableStyleId>
              </a:tblPr>
              <a:tblGrid>
                <a:gridCol w="146806"/>
                <a:gridCol w="3179273"/>
                <a:gridCol w="1286848"/>
                <a:gridCol w="3282496"/>
                <a:gridCol w="791377"/>
              </a:tblGrid>
              <a:tr h="99488">
                <a:tc>
                  <a:txBody>
                    <a:bodyPr/>
                    <a:lstStyle/>
                    <a:p>
                      <a:pPr algn="ctr" fontAlgn="ctr"/>
                      <a:r>
                        <a:rPr lang="en-US" sz="1050" u="none" strike="noStrike" dirty="0">
                          <a:effectLst/>
                        </a:rPr>
                        <a:t>#</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Description</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Risk Owner</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Actions Planned to Mitigate</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Risk Magnitude</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488">
                <a:tc>
                  <a:txBody>
                    <a:bodyPr/>
                    <a:lstStyle/>
                    <a:p>
                      <a:pPr algn="ctr" fontAlgn="ctr"/>
                      <a:r>
                        <a:rPr lang="en-US" sz="1050" u="none" strike="noStrike" dirty="0">
                          <a:effectLst/>
                        </a:rPr>
                        <a:t>1</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50" u="none" strike="noStrike" dirty="0">
                          <a:effectLst/>
                        </a:rPr>
                        <a:t>Sign off's on the approach documents and ER diagram is pending.</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smtClean="0">
                          <a:effectLst/>
                        </a:rPr>
                        <a:t>XXXX</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50" u="none" strike="noStrike" dirty="0">
                          <a:effectLst/>
                        </a:rPr>
                        <a:t>Dcouments shared are not signed off,we should initate meetings to get sign off.</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High</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977">
                <a:tc>
                  <a:txBody>
                    <a:bodyPr/>
                    <a:lstStyle/>
                    <a:p>
                      <a:pPr algn="ctr" fontAlgn="ctr"/>
                      <a:r>
                        <a:rPr lang="en-US" sz="1050" u="none" strike="noStrike" dirty="0">
                          <a:effectLst/>
                        </a:rPr>
                        <a:t>2</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50" u="none" strike="noStrike" dirty="0">
                          <a:effectLst/>
                        </a:rPr>
                        <a:t>Gap in the mapping between BQT &amp; CRMM tables for data conversion. Lack of knowledge in BQT &amp; CRMM data.</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smtClean="0">
                          <a:effectLst/>
                        </a:rPr>
                        <a:t>XYX</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50" u="none" strike="noStrike" dirty="0">
                          <a:effectLst/>
                        </a:rPr>
                        <a:t>Working with VDSI &amp; CRMM team to address the gap</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b="0" i="0" u="none" strike="noStrike" kern="1200" dirty="0" smtClean="0">
                          <a:solidFill>
                            <a:schemeClr val="dk1"/>
                          </a:solidFill>
                          <a:effectLst/>
                          <a:latin typeface="+mn-lt"/>
                          <a:ea typeface="+mn-ea"/>
                          <a:cs typeface="+mn-cs"/>
                        </a:rPr>
                        <a:t>Medium</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977">
                <a:tc>
                  <a:txBody>
                    <a:bodyPr/>
                    <a:lstStyle/>
                    <a:p>
                      <a:pPr algn="ctr" fontAlgn="ctr"/>
                      <a:r>
                        <a:rPr lang="en-US" sz="1050" u="none" strike="noStrike" dirty="0">
                          <a:effectLst/>
                        </a:rPr>
                        <a:t>3</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50" u="none" strike="noStrike" dirty="0">
                          <a:effectLst/>
                        </a:rPr>
                        <a:t>The grooming scope to be confirmed.</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smtClean="0">
                          <a:effectLst/>
                        </a:rPr>
                        <a:t>XXX</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050" u="none" strike="noStrike" dirty="0">
                          <a:effectLst/>
                        </a:rPr>
                        <a:t>Weekly call is setup to discuss to address the scope item. Work with Roshik mohamed to finalize the requirement</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50" u="none" strike="noStrike" dirty="0">
                          <a:effectLst/>
                        </a:rPr>
                        <a:t>High</a:t>
                      </a:r>
                      <a:endParaRPr lang="en-US" sz="1050" b="0" i="0" u="none" strike="noStrike" dirty="0">
                        <a:effectLst/>
                        <a:latin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304800" y="1600200"/>
            <a:ext cx="1655838" cy="369332"/>
          </a:xfrm>
          <a:prstGeom prst="rect">
            <a:avLst/>
          </a:prstGeom>
        </p:spPr>
        <p:txBody>
          <a:bodyPr wrap="none">
            <a:spAutoFit/>
          </a:bodyPr>
          <a:lstStyle/>
          <a:p>
            <a:r>
              <a:rPr lang="en-US" b="1" dirty="0" smtClean="0"/>
              <a:t>Top Three Risks</a:t>
            </a:r>
            <a:endParaRPr lang="en-US" b="1" dirty="0"/>
          </a:p>
        </p:txBody>
      </p:sp>
      <p:sp>
        <p:nvSpPr>
          <p:cNvPr id="10" name="Rectangle 9"/>
          <p:cNvSpPr/>
          <p:nvPr/>
        </p:nvSpPr>
        <p:spPr>
          <a:xfrm>
            <a:off x="304800" y="3505200"/>
            <a:ext cx="5347426" cy="369332"/>
          </a:xfrm>
          <a:prstGeom prst="rect">
            <a:avLst/>
          </a:prstGeom>
        </p:spPr>
        <p:txBody>
          <a:bodyPr wrap="none">
            <a:spAutoFit/>
          </a:bodyPr>
          <a:lstStyle/>
          <a:p>
            <a:r>
              <a:rPr lang="en-US" b="1" dirty="0" smtClean="0"/>
              <a:t>Risk Register- Risk Management &amp; Exposure Summary</a:t>
            </a:r>
            <a:endParaRPr lang="en-US" b="1" dirty="0"/>
          </a:p>
        </p:txBody>
      </p:sp>
    </p:spTree>
    <p:extLst>
      <p:ext uri="{BB962C8B-B14F-4D97-AF65-F5344CB8AC3E}">
        <p14:creationId xmlns:p14="http://schemas.microsoft.com/office/powerpoint/2010/main" val="17992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b="1" dirty="0" smtClean="0"/>
              <a:t>Introduction:</a:t>
            </a:r>
          </a:p>
          <a:p>
            <a:pPr marL="0" indent="0">
              <a:buNone/>
            </a:pPr>
            <a:endParaRPr lang="en-US" sz="1600" b="1" dirty="0" smtClean="0"/>
          </a:p>
          <a:p>
            <a:r>
              <a:rPr lang="en-US" sz="1600" dirty="0"/>
              <a:t>W</a:t>
            </a:r>
            <a:r>
              <a:rPr lang="en-US" sz="1600" dirty="0" smtClean="0"/>
              <a:t>eekly status </a:t>
            </a:r>
            <a:r>
              <a:rPr lang="en-US" sz="1600" dirty="0"/>
              <a:t>r</a:t>
            </a:r>
            <a:r>
              <a:rPr lang="en-US" sz="1600" dirty="0" smtClean="0"/>
              <a:t>eport provides </a:t>
            </a:r>
            <a:r>
              <a:rPr lang="en-US" sz="1600" dirty="0"/>
              <a:t>an ongoing history of the project, which becomes very useful in terms of tracking progress, </a:t>
            </a:r>
            <a:r>
              <a:rPr lang="en-US" sz="1600" dirty="0" smtClean="0"/>
              <a:t>evaluation, </a:t>
            </a:r>
            <a:r>
              <a:rPr lang="en-US" sz="1600" dirty="0"/>
              <a:t>and review. </a:t>
            </a:r>
            <a:endParaRPr lang="en-US" sz="1600" dirty="0" smtClean="0"/>
          </a:p>
          <a:p>
            <a:r>
              <a:rPr lang="en-US" sz="1600" dirty="0" smtClean="0"/>
              <a:t>Weekly status </a:t>
            </a:r>
            <a:r>
              <a:rPr lang="en-US" sz="1600" dirty="0"/>
              <a:t>r</a:t>
            </a:r>
            <a:r>
              <a:rPr lang="en-US" sz="1600" dirty="0" smtClean="0"/>
              <a:t>eports form </a:t>
            </a:r>
            <a:r>
              <a:rPr lang="en-US" sz="1600" dirty="0"/>
              <a:t>a part of the Project Review Process both during and after completion of the </a:t>
            </a:r>
            <a:r>
              <a:rPr lang="en-US" sz="1600" dirty="0" smtClean="0"/>
              <a:t>project.</a:t>
            </a:r>
          </a:p>
          <a:p>
            <a:r>
              <a:rPr lang="en-US" sz="1600" dirty="0" smtClean="0"/>
              <a:t> Weekly status </a:t>
            </a:r>
            <a:r>
              <a:rPr lang="en-US" sz="1600" dirty="0"/>
              <a:t>r</a:t>
            </a:r>
            <a:r>
              <a:rPr lang="en-US" sz="1600" dirty="0" smtClean="0"/>
              <a:t>eport identifies </a:t>
            </a:r>
            <a:r>
              <a:rPr lang="en-US" sz="1600" dirty="0"/>
              <a:t>the key areas of importance that will assist the stakeholders of the project in determining the “state” of the software development and test efforts</a:t>
            </a:r>
            <a:r>
              <a:rPr lang="en-US" sz="1600" dirty="0" smtClean="0"/>
              <a:t>.</a:t>
            </a:r>
          </a:p>
          <a:p>
            <a:r>
              <a:rPr lang="en-US" sz="1600" dirty="0" smtClean="0"/>
              <a:t>Test </a:t>
            </a:r>
            <a:r>
              <a:rPr lang="en-US" sz="1600" dirty="0"/>
              <a:t>Lead </a:t>
            </a:r>
            <a:r>
              <a:rPr lang="en-US" sz="1600" dirty="0" smtClean="0"/>
              <a:t>tries to maintain </a:t>
            </a:r>
            <a:r>
              <a:rPr lang="en-US" sz="1600" dirty="0"/>
              <a:t>a careful balance between timeliness, accuracy, and consistency when preparing these reports as the status of the defects keeps </a:t>
            </a:r>
            <a:r>
              <a:rPr lang="en-US" sz="1600" dirty="0" smtClean="0"/>
              <a:t>changing.</a:t>
            </a:r>
          </a:p>
          <a:p>
            <a:pPr marL="0" indent="0">
              <a:buNone/>
            </a:pPr>
            <a:endParaRPr lang="en-US" sz="1600" b="1" dirty="0" smtClean="0"/>
          </a:p>
          <a:p>
            <a:pPr marL="0" indent="0">
              <a:buNone/>
            </a:pPr>
            <a:r>
              <a:rPr lang="en-US" sz="1600" b="1" dirty="0" smtClean="0"/>
              <a:t>Who </a:t>
            </a:r>
            <a:r>
              <a:rPr lang="en-US" sz="1600" b="1" dirty="0"/>
              <a:t>should use it?</a:t>
            </a:r>
            <a:r>
              <a:rPr lang="en-US" sz="1600" dirty="0"/>
              <a:t/>
            </a:r>
            <a:br>
              <a:rPr lang="en-US" sz="1600" dirty="0"/>
            </a:br>
            <a:r>
              <a:rPr lang="en-US" sz="1600" dirty="0"/>
              <a:t/>
            </a:r>
            <a:br>
              <a:rPr lang="en-US" sz="1600" dirty="0"/>
            </a:br>
            <a:r>
              <a:rPr lang="en-US" sz="1600" dirty="0"/>
              <a:t>The target audience for a w</a:t>
            </a:r>
            <a:r>
              <a:rPr lang="en-US" sz="1600" dirty="0" smtClean="0"/>
              <a:t>eekly status </a:t>
            </a:r>
            <a:r>
              <a:rPr lang="en-US" sz="1600" dirty="0"/>
              <a:t>r</a:t>
            </a:r>
            <a:r>
              <a:rPr lang="en-US" sz="1600" dirty="0" smtClean="0"/>
              <a:t>eport </a:t>
            </a:r>
            <a:r>
              <a:rPr lang="en-US" sz="1600" dirty="0"/>
              <a:t>could vary. Any one interested on project health can be the audience. This can be the Project Management team, Project Steering committee, </a:t>
            </a:r>
            <a:r>
              <a:rPr lang="en-US" sz="1600" dirty="0" smtClean="0"/>
              <a:t>Customer, or </a:t>
            </a:r>
            <a:r>
              <a:rPr lang="en-US" sz="1600" dirty="0"/>
              <a:t>other key stakeholders of the project</a:t>
            </a:r>
          </a:p>
          <a:p>
            <a:endParaRPr lang="en-US" sz="1400" dirty="0"/>
          </a:p>
        </p:txBody>
      </p:sp>
      <p:sp>
        <p:nvSpPr>
          <p:cNvPr id="3" name="Title 2"/>
          <p:cNvSpPr>
            <a:spLocks noGrp="1"/>
          </p:cNvSpPr>
          <p:nvPr>
            <p:ph type="title"/>
          </p:nvPr>
        </p:nvSpPr>
        <p:spPr/>
        <p:txBody>
          <a:bodyPr/>
          <a:lstStyle/>
          <a:p>
            <a:r>
              <a:rPr lang="en-US" dirty="0" smtClean="0"/>
              <a:t>Weekly Status Report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1483032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0" lvl="8" indent="0">
              <a:buNone/>
            </a:pPr>
            <a:r>
              <a:rPr lang="en-US" sz="1400" dirty="0" smtClean="0"/>
              <a:t>A brief </a:t>
            </a:r>
            <a:r>
              <a:rPr lang="en-US" sz="1400" dirty="0"/>
              <a:t>description of the different attributes of w</a:t>
            </a:r>
            <a:r>
              <a:rPr lang="en-US" sz="1400" dirty="0" smtClean="0"/>
              <a:t>eekly status </a:t>
            </a:r>
            <a:r>
              <a:rPr lang="en-US" sz="1400" dirty="0"/>
              <a:t>report </a:t>
            </a:r>
            <a:r>
              <a:rPr lang="en-US" sz="1400" dirty="0" smtClean="0"/>
              <a:t>are shown in the figure.</a:t>
            </a:r>
          </a:p>
          <a:p>
            <a:pPr marL="3657600" lvl="8" indent="0">
              <a:buNone/>
            </a:pPr>
            <a:r>
              <a:rPr lang="en-US" sz="1400" dirty="0"/>
              <a:t/>
            </a:r>
            <a:br>
              <a:rPr lang="en-US" sz="1400" dirty="0"/>
            </a:br>
            <a:r>
              <a:rPr lang="en-US" sz="1400" dirty="0"/>
              <a:t>1. </a:t>
            </a:r>
            <a:r>
              <a:rPr lang="en-US" sz="1400" b="1" dirty="0"/>
              <a:t>Project </a:t>
            </a:r>
            <a:r>
              <a:rPr lang="en-US" sz="1400" b="1" dirty="0" smtClean="0"/>
              <a:t>Name</a:t>
            </a:r>
            <a:r>
              <a:rPr lang="en-US" sz="1400" dirty="0" smtClean="0"/>
              <a:t>: The </a:t>
            </a:r>
            <a:r>
              <a:rPr lang="en-US" sz="1400" dirty="0"/>
              <a:t>project name that </a:t>
            </a:r>
            <a:r>
              <a:rPr lang="en-US" sz="1400" dirty="0" smtClean="0"/>
              <a:t>one is reporting </a:t>
            </a:r>
            <a:r>
              <a:rPr lang="en-US" sz="1400" dirty="0"/>
              <a:t>metrics </a:t>
            </a:r>
            <a:r>
              <a:rPr lang="en-US" sz="1400" dirty="0" smtClean="0"/>
              <a:t>on</a:t>
            </a:r>
            <a:r>
              <a:rPr lang="en-US" sz="1400" dirty="0"/>
              <a:t/>
            </a:r>
            <a:br>
              <a:rPr lang="en-US" sz="1400" dirty="0"/>
            </a:br>
            <a:r>
              <a:rPr lang="en-US" sz="1400" dirty="0"/>
              <a:t>2. </a:t>
            </a:r>
            <a:r>
              <a:rPr lang="en-US" sz="1400" b="1" dirty="0" smtClean="0"/>
              <a:t>Duration: </a:t>
            </a:r>
            <a:r>
              <a:rPr lang="en-US" sz="1400" dirty="0" smtClean="0"/>
              <a:t>The </a:t>
            </a:r>
            <a:r>
              <a:rPr lang="en-US" sz="1400" dirty="0"/>
              <a:t>reporting period</a:t>
            </a:r>
            <a:br>
              <a:rPr lang="en-US" sz="1400" dirty="0"/>
            </a:br>
            <a:r>
              <a:rPr lang="en-US" sz="1400" dirty="0"/>
              <a:t>3. </a:t>
            </a:r>
            <a:r>
              <a:rPr lang="en-US" sz="1400" b="1" dirty="0"/>
              <a:t>Report </a:t>
            </a:r>
            <a:r>
              <a:rPr lang="en-US" sz="1400" b="1" dirty="0" smtClean="0"/>
              <a:t>by</a:t>
            </a:r>
            <a:r>
              <a:rPr lang="en-US" sz="1400" dirty="0" smtClean="0"/>
              <a:t>: Owner/Author </a:t>
            </a:r>
            <a:r>
              <a:rPr lang="en-US" sz="1400" dirty="0"/>
              <a:t>of the </a:t>
            </a:r>
            <a:r>
              <a:rPr lang="en-US" sz="1400" dirty="0" smtClean="0"/>
              <a:t>report</a:t>
            </a:r>
            <a:r>
              <a:rPr lang="en-US" sz="1400" dirty="0"/>
              <a:t/>
            </a:r>
            <a:br>
              <a:rPr lang="en-US" sz="1400" dirty="0"/>
            </a:br>
            <a:r>
              <a:rPr lang="en-US" sz="1400" dirty="0"/>
              <a:t>4. </a:t>
            </a:r>
            <a:r>
              <a:rPr lang="en-US" sz="1400" b="1" dirty="0"/>
              <a:t>Report </a:t>
            </a:r>
            <a:r>
              <a:rPr lang="en-US" sz="1400" b="1" dirty="0" smtClean="0"/>
              <a:t>to</a:t>
            </a:r>
            <a:r>
              <a:rPr lang="en-US" sz="1400" dirty="0" smtClean="0"/>
              <a:t>: Target audience</a:t>
            </a:r>
            <a:r>
              <a:rPr lang="en-US" sz="1400" dirty="0"/>
              <a:t/>
            </a:r>
            <a:br>
              <a:rPr lang="en-US" sz="1400" dirty="0"/>
            </a:br>
            <a:r>
              <a:rPr lang="en-US" sz="1400" dirty="0"/>
              <a:t>5. </a:t>
            </a:r>
            <a:r>
              <a:rPr lang="en-US" sz="1400" b="1" dirty="0"/>
              <a:t>Previous weeks </a:t>
            </a:r>
            <a:r>
              <a:rPr lang="en-US" sz="1400" b="1" dirty="0" smtClean="0"/>
              <a:t>accomplishment: </a:t>
            </a:r>
            <a:r>
              <a:rPr lang="en-US" sz="1400" dirty="0" smtClean="0"/>
              <a:t>Activities </a:t>
            </a:r>
            <a:r>
              <a:rPr lang="en-US" sz="1400" dirty="0"/>
              <a:t>performed after last reporting </a:t>
            </a:r>
            <a:r>
              <a:rPr lang="en-US" sz="1400" dirty="0" smtClean="0"/>
              <a:t>date</a:t>
            </a:r>
            <a:r>
              <a:rPr lang="en-US" sz="1400" dirty="0"/>
              <a:t/>
            </a:r>
            <a:br>
              <a:rPr lang="en-US" sz="1400" dirty="0"/>
            </a:br>
            <a:r>
              <a:rPr lang="en-US" sz="1400" dirty="0"/>
              <a:t>6. </a:t>
            </a:r>
            <a:r>
              <a:rPr lang="en-US" sz="1400" b="1" dirty="0"/>
              <a:t>Missed </a:t>
            </a:r>
            <a:r>
              <a:rPr lang="en-US" sz="1400" b="1" dirty="0" smtClean="0"/>
              <a:t>accomplishment</a:t>
            </a:r>
            <a:r>
              <a:rPr lang="en-US" sz="1400" dirty="0" smtClean="0"/>
              <a:t>: Not </a:t>
            </a:r>
            <a:r>
              <a:rPr lang="en-US" sz="1400" dirty="0"/>
              <a:t>able to work on any planned activity of the previous </a:t>
            </a:r>
            <a:r>
              <a:rPr lang="en-US" sz="1400" dirty="0" smtClean="0"/>
              <a:t>report</a:t>
            </a:r>
            <a:r>
              <a:rPr lang="en-US" sz="1400" dirty="0"/>
              <a:t/>
            </a:r>
            <a:br>
              <a:rPr lang="en-US" sz="1400" dirty="0"/>
            </a:br>
            <a:r>
              <a:rPr lang="en-US" sz="1400" dirty="0"/>
              <a:t>7. </a:t>
            </a:r>
            <a:r>
              <a:rPr lang="en-US" sz="1400" b="1" dirty="0"/>
              <a:t>Plans for this </a:t>
            </a:r>
            <a:r>
              <a:rPr lang="en-US" sz="1400" b="1" dirty="0" smtClean="0"/>
              <a:t>week</a:t>
            </a:r>
            <a:r>
              <a:rPr lang="en-US" sz="1400" dirty="0" smtClean="0"/>
              <a:t>: Future </a:t>
            </a:r>
            <a:r>
              <a:rPr lang="en-US" sz="1400" dirty="0"/>
              <a:t>planning for the tasks to be performed during the current reporting </a:t>
            </a:r>
            <a:r>
              <a:rPr lang="en-US" sz="1400" dirty="0" smtClean="0"/>
              <a:t>period</a:t>
            </a:r>
          </a:p>
          <a:p>
            <a:pPr marL="3657600" lvl="8" indent="0">
              <a:buNone/>
            </a:pPr>
            <a:r>
              <a:rPr lang="en-US" sz="1400" dirty="0" smtClean="0"/>
              <a:t>8</a:t>
            </a:r>
            <a:r>
              <a:rPr lang="en-US" sz="1400" dirty="0"/>
              <a:t>. </a:t>
            </a:r>
            <a:r>
              <a:rPr lang="en-US" sz="1400" b="1" dirty="0" smtClean="0"/>
              <a:t>Issues: </a:t>
            </a:r>
            <a:r>
              <a:rPr lang="en-US" sz="1400" dirty="0" smtClean="0"/>
              <a:t>The </a:t>
            </a:r>
            <a:r>
              <a:rPr lang="en-US" sz="1400" dirty="0"/>
              <a:t>role of a Test Lead is to give approximate if not accurate reports on the status of the project. At the start of test execution, Test Lead presumes that all the risks to be addressed by this phase of testing still exist. As </a:t>
            </a:r>
            <a:r>
              <a:rPr lang="en-US" sz="1400" dirty="0" smtClean="0"/>
              <a:t>the user progress </a:t>
            </a:r>
            <a:r>
              <a:rPr lang="en-US" sz="1400" dirty="0"/>
              <a:t>through the test plan, one by one, risks are cleared as all the tests that address each risk are passed. Halfway through the test plan, the tester can say, </a:t>
            </a:r>
            <a:r>
              <a:rPr lang="en-US" sz="1400" dirty="0" smtClean="0"/>
              <a:t>“We </a:t>
            </a:r>
            <a:r>
              <a:rPr lang="en-US" sz="1400" dirty="0"/>
              <a:t>have run some tests, these risks have been addressed, here are the outstanding risks of release.”</a:t>
            </a:r>
            <a:br>
              <a:rPr lang="en-US" sz="1400" dirty="0"/>
            </a:br>
            <a:endParaRPr lang="en-US" sz="1400" dirty="0"/>
          </a:p>
        </p:txBody>
      </p:sp>
      <p:sp>
        <p:nvSpPr>
          <p:cNvPr id="3" name="Title 2"/>
          <p:cNvSpPr>
            <a:spLocks noGrp="1"/>
          </p:cNvSpPr>
          <p:nvPr>
            <p:ph type="title"/>
          </p:nvPr>
        </p:nvSpPr>
        <p:spPr/>
        <p:txBody>
          <a:bodyPr/>
          <a:lstStyle/>
          <a:p>
            <a:r>
              <a:rPr lang="en-US" sz="3200" dirty="0" smtClean="0"/>
              <a:t>Weekly Status Report (Contd.)</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pic>
        <p:nvPicPr>
          <p:cNvPr id="1026" name="Picture 2" descr="C:\Users\426978\Pictures\Weekly Ststus Report[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60864"/>
            <a:ext cx="3657600" cy="477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45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1600" b="1" dirty="0" smtClean="0"/>
          </a:p>
          <a:p>
            <a:pPr marL="0" indent="0">
              <a:buNone/>
            </a:pPr>
            <a:r>
              <a:rPr lang="en-US" sz="1600" b="1" dirty="0" smtClean="0"/>
              <a:t>9</a:t>
            </a:r>
            <a:r>
              <a:rPr lang="en-US" sz="1600" b="1" dirty="0"/>
              <a:t>.</a:t>
            </a:r>
            <a:r>
              <a:rPr lang="en-US" sz="1600" dirty="0"/>
              <a:t> </a:t>
            </a:r>
            <a:r>
              <a:rPr lang="en-US" sz="1600" b="1" dirty="0"/>
              <a:t>Cumulative Issues</a:t>
            </a:r>
            <a:r>
              <a:rPr lang="en-US" sz="1600" dirty="0"/>
              <a:t>– Issues from previous report, if not </a:t>
            </a:r>
            <a:r>
              <a:rPr lang="en-US" sz="1600" dirty="0" smtClean="0"/>
              <a:t>addressed, </a:t>
            </a:r>
            <a:r>
              <a:rPr lang="en-US" sz="1600" dirty="0"/>
              <a:t>should be listed here</a:t>
            </a:r>
            <a:r>
              <a:rPr lang="en-US" sz="1600" dirty="0" smtClean="0"/>
              <a:t>.</a:t>
            </a:r>
          </a:p>
          <a:p>
            <a:pPr marL="0" indent="0">
              <a:buNone/>
            </a:pPr>
            <a:r>
              <a:rPr lang="en-US" sz="1600" dirty="0"/>
              <a:t/>
            </a:r>
            <a:br>
              <a:rPr lang="en-US" sz="1600" dirty="0"/>
            </a:br>
            <a:r>
              <a:rPr lang="en-US" sz="1600" b="1" dirty="0"/>
              <a:t>10. Test execution Details for previous </a:t>
            </a:r>
            <a:r>
              <a:rPr lang="en-US" sz="1600" b="1" dirty="0" smtClean="0"/>
              <a:t>week:</a:t>
            </a:r>
            <a:r>
              <a:rPr lang="en-US" sz="1600" dirty="0" smtClean="0"/>
              <a:t> </a:t>
            </a:r>
          </a:p>
          <a:p>
            <a:pPr marL="0" indent="0">
              <a:buNone/>
            </a:pPr>
            <a:r>
              <a:rPr lang="en-US" sz="1600" dirty="0" smtClean="0"/>
              <a:t>       - Test </a:t>
            </a:r>
            <a:r>
              <a:rPr lang="en-US" sz="1600" dirty="0"/>
              <a:t>details for the reporting period </a:t>
            </a:r>
            <a:endParaRPr lang="en-US" sz="1600" dirty="0" smtClean="0"/>
          </a:p>
          <a:p>
            <a:pPr marL="0" indent="0">
              <a:buNone/>
            </a:pPr>
            <a:r>
              <a:rPr lang="en-US" sz="1600" dirty="0" smtClean="0"/>
              <a:t>       - Total </a:t>
            </a:r>
            <a:r>
              <a:rPr lang="en-US" sz="1600" dirty="0"/>
              <a:t>effort spent on test execution</a:t>
            </a:r>
            <a:br>
              <a:rPr lang="en-US" sz="1600" dirty="0"/>
            </a:br>
            <a:r>
              <a:rPr lang="en-US" sz="1600" dirty="0" smtClean="0"/>
              <a:t>       - Total </a:t>
            </a:r>
            <a:r>
              <a:rPr lang="en-US" sz="1600" dirty="0"/>
              <a:t>number of functionality tested during the reporting </a:t>
            </a:r>
            <a:r>
              <a:rPr lang="en-US" sz="1600" dirty="0" smtClean="0"/>
              <a:t>period</a:t>
            </a:r>
          </a:p>
          <a:p>
            <a:pPr marL="0" indent="0">
              <a:buNone/>
            </a:pPr>
            <a:endParaRPr lang="en-US" sz="1600" dirty="0"/>
          </a:p>
          <a:p>
            <a:pPr marL="0" indent="0">
              <a:buNone/>
            </a:pPr>
            <a:r>
              <a:rPr lang="en-US" sz="1600" b="1" dirty="0"/>
              <a:t>11.</a:t>
            </a:r>
            <a:r>
              <a:rPr lang="en-US" sz="1600" dirty="0"/>
              <a:t> </a:t>
            </a:r>
            <a:r>
              <a:rPr lang="en-US" sz="1600" b="1" dirty="0"/>
              <a:t>Test </a:t>
            </a:r>
            <a:r>
              <a:rPr lang="en-US" sz="1600" b="1" dirty="0" smtClean="0"/>
              <a:t>Summary:</a:t>
            </a:r>
            <a:endParaRPr lang="en-US" sz="1600" dirty="0"/>
          </a:p>
          <a:p>
            <a:pPr marL="0" indent="0">
              <a:buNone/>
            </a:pPr>
            <a:r>
              <a:rPr lang="en-US" sz="1600" dirty="0"/>
              <a:t> </a:t>
            </a:r>
            <a:r>
              <a:rPr lang="en-US" sz="1600" dirty="0" smtClean="0"/>
              <a:t>      - Total </a:t>
            </a:r>
            <a:r>
              <a:rPr lang="en-US" sz="1600" dirty="0"/>
              <a:t>number of test cycles, number of defects found, and defect tracking details </a:t>
            </a:r>
            <a:r>
              <a:rPr lang="en-US" sz="1600" dirty="0" smtClean="0"/>
              <a:t>should </a:t>
            </a:r>
            <a:r>
              <a:rPr lang="en-US" sz="1600" dirty="0"/>
              <a:t>be listed in this </a:t>
            </a:r>
            <a:r>
              <a:rPr lang="en-US" sz="1600" dirty="0" smtClean="0"/>
              <a:t>section</a:t>
            </a:r>
            <a:endParaRPr lang="en-US" sz="1600" dirty="0"/>
          </a:p>
          <a:p>
            <a:pPr marL="0" indent="0">
              <a:buNone/>
            </a:pPr>
            <a:r>
              <a:rPr lang="en-US" sz="1600" dirty="0"/>
              <a:t> </a:t>
            </a:r>
            <a:r>
              <a:rPr lang="en-US" sz="1600" dirty="0" smtClean="0"/>
              <a:t>      - Test </a:t>
            </a:r>
            <a:r>
              <a:rPr lang="en-US" sz="1600" dirty="0"/>
              <a:t>c</a:t>
            </a:r>
            <a:r>
              <a:rPr lang="en-US" sz="1600" dirty="0" smtClean="0"/>
              <a:t>overage </a:t>
            </a:r>
            <a:r>
              <a:rPr lang="en-US" sz="1600" dirty="0"/>
              <a:t>details in terms of functionalities tested and test cases executed should be detailed in this </a:t>
            </a:r>
            <a:r>
              <a:rPr lang="en-US" sz="1600" dirty="0" smtClean="0"/>
              <a:t>section</a:t>
            </a:r>
          </a:p>
          <a:p>
            <a:pPr marL="0" indent="0">
              <a:buNone/>
            </a:pPr>
            <a:r>
              <a:rPr lang="en-US" sz="1600" dirty="0" smtClean="0"/>
              <a:t> </a:t>
            </a:r>
            <a:endParaRPr lang="en-US" sz="1600" dirty="0"/>
          </a:p>
          <a:p>
            <a:pPr marL="0" indent="0">
              <a:buNone/>
            </a:pPr>
            <a:r>
              <a:rPr lang="en-US" sz="1600" b="1" dirty="0"/>
              <a:t>12.</a:t>
            </a:r>
            <a:r>
              <a:rPr lang="en-US" sz="1600" dirty="0"/>
              <a:t> </a:t>
            </a:r>
            <a:r>
              <a:rPr lang="en-US" sz="1600" b="1" dirty="0"/>
              <a:t>Project </a:t>
            </a:r>
            <a:r>
              <a:rPr lang="en-US" sz="1600" b="1" dirty="0" smtClean="0"/>
              <a:t>Milestone:</a:t>
            </a:r>
            <a:r>
              <a:rPr lang="en-US" sz="1600" dirty="0" smtClean="0"/>
              <a:t> </a:t>
            </a:r>
          </a:p>
          <a:p>
            <a:pPr marL="0" indent="0">
              <a:buNone/>
            </a:pPr>
            <a:r>
              <a:rPr lang="en-US" sz="1600" dirty="0" smtClean="0"/>
              <a:t>       - </a:t>
            </a:r>
            <a:r>
              <a:rPr lang="en-US" sz="1600" dirty="0"/>
              <a:t>Important project schedule from a testing point of view should be listed </a:t>
            </a:r>
            <a:r>
              <a:rPr lang="en-US" sz="1600" dirty="0" smtClean="0"/>
              <a:t>here</a:t>
            </a:r>
          </a:p>
          <a:p>
            <a:pPr marL="0" indent="0">
              <a:buNone/>
            </a:pPr>
            <a:endParaRPr lang="en-US" sz="1200" dirty="0"/>
          </a:p>
          <a:p>
            <a:pPr marL="0" indent="0">
              <a:buNone/>
            </a:pPr>
            <a:endParaRPr lang="en-US" sz="1400" dirty="0"/>
          </a:p>
        </p:txBody>
      </p:sp>
      <p:sp>
        <p:nvSpPr>
          <p:cNvPr id="3" name="Title 2"/>
          <p:cNvSpPr>
            <a:spLocks noGrp="1"/>
          </p:cNvSpPr>
          <p:nvPr>
            <p:ph type="title"/>
          </p:nvPr>
        </p:nvSpPr>
        <p:spPr/>
        <p:txBody>
          <a:bodyPr/>
          <a:lstStyle/>
          <a:p>
            <a:r>
              <a:rPr lang="en-US" sz="3200" dirty="0"/>
              <a:t>Weekly Status Report (Contd.)</a:t>
            </a:r>
            <a:endParaRPr lang="en-US" sz="3200" b="1"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68326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WSR - Defect Analysis Report</a:t>
            </a:r>
            <a:endParaRPr lang="en-US" sz="32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334125" cy="4152900"/>
          </a:xfrm>
          <a:prstGeom prst="rect">
            <a:avLst/>
          </a:prstGeom>
          <a:noFill/>
          <a:ln>
            <a:solidFill>
              <a:schemeClr val="accent1"/>
            </a:solidFill>
          </a:ln>
        </p:spPr>
      </p:pic>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2" name="Rectangle 1"/>
          <p:cNvSpPr/>
          <p:nvPr/>
        </p:nvSpPr>
        <p:spPr>
          <a:xfrm>
            <a:off x="233362" y="1676400"/>
            <a:ext cx="8458200" cy="276999"/>
          </a:xfrm>
          <a:prstGeom prst="rect">
            <a:avLst/>
          </a:prstGeom>
        </p:spPr>
        <p:txBody>
          <a:bodyPr wrap="square">
            <a:spAutoFit/>
          </a:bodyPr>
          <a:lstStyle/>
          <a:p>
            <a:r>
              <a:rPr lang="en-US" sz="1200" dirty="0"/>
              <a:t>The w</a:t>
            </a:r>
            <a:r>
              <a:rPr lang="en-US" sz="1200" dirty="0" smtClean="0"/>
              <a:t>eekly status </a:t>
            </a:r>
            <a:r>
              <a:rPr lang="en-US" sz="1200" dirty="0"/>
              <a:t>report should also represent the status through charts and graphs for easy and better </a:t>
            </a:r>
            <a:r>
              <a:rPr lang="en-US" sz="1200" dirty="0" smtClean="0"/>
              <a:t>understanding.</a:t>
            </a:r>
            <a:endParaRPr lang="en-US" sz="1200" dirty="0"/>
          </a:p>
        </p:txBody>
      </p:sp>
      <p:sp>
        <p:nvSpPr>
          <p:cNvPr id="6" name="Rectangle 5"/>
          <p:cNvSpPr/>
          <p:nvPr/>
        </p:nvSpPr>
        <p:spPr>
          <a:xfrm>
            <a:off x="5181600" y="4343400"/>
            <a:ext cx="671979" cy="246221"/>
          </a:xfrm>
          <a:prstGeom prst="rect">
            <a:avLst/>
          </a:prstGeom>
          <a:solidFill>
            <a:schemeClr val="bg1"/>
          </a:solidFill>
          <a:ln>
            <a:solidFill>
              <a:schemeClr val="bg1"/>
            </a:solidFill>
          </a:ln>
        </p:spPr>
        <p:txBody>
          <a:bodyPr wrap="none">
            <a:spAutoFit/>
          </a:bodyPr>
          <a:lstStyle/>
          <a:p>
            <a:r>
              <a:rPr lang="en-US" sz="1000" b="1" dirty="0" smtClean="0">
                <a:latin typeface="Aharoni" panose="02010803020104030203" pitchFamily="2" charset="-79"/>
                <a:cs typeface="Aharoni" panose="02010803020104030203" pitchFamily="2" charset="-79"/>
              </a:rPr>
              <a:t>DEFECTS</a:t>
            </a:r>
            <a:endParaRPr lang="en-US" sz="1000" b="1" dirty="0">
              <a:latin typeface="Aharoni" panose="02010803020104030203" pitchFamily="2" charset="-79"/>
              <a:cs typeface="Aharoni" panose="02010803020104030203" pitchFamily="2" charset="-79"/>
            </a:endParaRPr>
          </a:p>
        </p:txBody>
      </p:sp>
      <p:sp>
        <p:nvSpPr>
          <p:cNvPr id="8" name="Rectangle 7"/>
          <p:cNvSpPr/>
          <p:nvPr/>
        </p:nvSpPr>
        <p:spPr>
          <a:xfrm>
            <a:off x="5271621" y="2725579"/>
            <a:ext cx="671979" cy="246221"/>
          </a:xfrm>
          <a:prstGeom prst="rect">
            <a:avLst/>
          </a:prstGeom>
          <a:solidFill>
            <a:schemeClr val="bg1"/>
          </a:solidFill>
          <a:ln>
            <a:solidFill>
              <a:schemeClr val="bg1"/>
            </a:solidFill>
          </a:ln>
        </p:spPr>
        <p:txBody>
          <a:bodyPr wrap="none">
            <a:spAutoFit/>
          </a:bodyPr>
          <a:lstStyle/>
          <a:p>
            <a:r>
              <a:rPr lang="en-US" sz="1000" b="1" dirty="0" smtClean="0">
                <a:latin typeface="Aharoni" panose="02010803020104030203" pitchFamily="2" charset="-79"/>
                <a:cs typeface="Aharoni" panose="02010803020104030203" pitchFamily="2" charset="-79"/>
              </a:rPr>
              <a:t>DEFECTS</a:t>
            </a:r>
            <a:endParaRPr lang="en-US" sz="1000" b="1" dirty="0">
              <a:latin typeface="Aharoni" panose="02010803020104030203" pitchFamily="2" charset="-79"/>
              <a:cs typeface="Aharoni" panose="02010803020104030203" pitchFamily="2" charset="-79"/>
            </a:endParaRPr>
          </a:p>
        </p:txBody>
      </p:sp>
      <p:sp>
        <p:nvSpPr>
          <p:cNvPr id="9" name="Rectangle 8"/>
          <p:cNvSpPr/>
          <p:nvPr/>
        </p:nvSpPr>
        <p:spPr>
          <a:xfrm>
            <a:off x="2071221" y="2725579"/>
            <a:ext cx="671979" cy="246221"/>
          </a:xfrm>
          <a:prstGeom prst="rect">
            <a:avLst/>
          </a:prstGeom>
          <a:solidFill>
            <a:schemeClr val="bg1"/>
          </a:solidFill>
          <a:ln>
            <a:solidFill>
              <a:schemeClr val="bg1"/>
            </a:solidFill>
          </a:ln>
        </p:spPr>
        <p:txBody>
          <a:bodyPr wrap="none">
            <a:spAutoFit/>
          </a:bodyPr>
          <a:lstStyle/>
          <a:p>
            <a:r>
              <a:rPr lang="en-US" sz="1000" b="1" dirty="0" smtClean="0">
                <a:latin typeface="Aharoni" panose="02010803020104030203" pitchFamily="2" charset="-79"/>
                <a:cs typeface="Aharoni" panose="02010803020104030203" pitchFamily="2" charset="-79"/>
              </a:rPr>
              <a:t>DEFECTS</a:t>
            </a:r>
            <a:endParaRPr lang="en-US" sz="1000" b="1" dirty="0">
              <a:latin typeface="Aharoni" panose="02010803020104030203" pitchFamily="2" charset="-79"/>
              <a:cs typeface="Aharoni" panose="02010803020104030203" pitchFamily="2" charset="-79"/>
            </a:endParaRPr>
          </a:p>
        </p:txBody>
      </p:sp>
      <p:sp>
        <p:nvSpPr>
          <p:cNvPr id="10" name="Rectangle 9"/>
          <p:cNvSpPr/>
          <p:nvPr/>
        </p:nvSpPr>
        <p:spPr>
          <a:xfrm>
            <a:off x="2376021" y="4343400"/>
            <a:ext cx="671979" cy="246221"/>
          </a:xfrm>
          <a:prstGeom prst="rect">
            <a:avLst/>
          </a:prstGeom>
          <a:solidFill>
            <a:schemeClr val="bg1"/>
          </a:solidFill>
          <a:ln>
            <a:solidFill>
              <a:schemeClr val="bg1"/>
            </a:solidFill>
          </a:ln>
        </p:spPr>
        <p:txBody>
          <a:bodyPr wrap="none">
            <a:spAutoFit/>
          </a:bodyPr>
          <a:lstStyle/>
          <a:p>
            <a:r>
              <a:rPr lang="en-US" sz="1000" b="1" dirty="0" smtClean="0">
                <a:latin typeface="Aharoni" panose="02010803020104030203" pitchFamily="2" charset="-79"/>
                <a:cs typeface="Aharoni" panose="02010803020104030203" pitchFamily="2" charset="-79"/>
              </a:rPr>
              <a:t>DEFECTS</a:t>
            </a:r>
            <a:endParaRPr lang="en-US" sz="10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3256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1400" dirty="0" smtClean="0"/>
          </a:p>
          <a:p>
            <a:endParaRPr lang="en-US" sz="2800" dirty="0"/>
          </a:p>
          <a:p>
            <a:endParaRPr lang="en-US" dirty="0"/>
          </a:p>
        </p:txBody>
      </p:sp>
      <p:sp>
        <p:nvSpPr>
          <p:cNvPr id="3" name="Title 2"/>
          <p:cNvSpPr>
            <a:spLocks noGrp="1"/>
          </p:cNvSpPr>
          <p:nvPr>
            <p:ph type="title"/>
          </p:nvPr>
        </p:nvSpPr>
        <p:spPr/>
        <p:txBody>
          <a:bodyPr/>
          <a:lstStyle/>
          <a:p>
            <a:r>
              <a:rPr lang="en-US" sz="3200" dirty="0" smtClean="0"/>
              <a:t>WSR -Defect </a:t>
            </a:r>
            <a:r>
              <a:rPr lang="en-US" sz="3200" dirty="0"/>
              <a:t>Analysis Report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6343650" cy="4010025"/>
          </a:xfrm>
          <a:prstGeom prst="rect">
            <a:avLst/>
          </a:prstGeom>
          <a:noFill/>
          <a:ln>
            <a:solidFill>
              <a:schemeClr val="accent1"/>
            </a:solidFill>
          </a:ln>
        </p:spPr>
      </p:pic>
      <p:sp>
        <p:nvSpPr>
          <p:cNvPr id="6" name="Rectangle 5"/>
          <p:cNvSpPr/>
          <p:nvPr/>
        </p:nvSpPr>
        <p:spPr>
          <a:xfrm>
            <a:off x="304800" y="1563469"/>
            <a:ext cx="8229600" cy="276999"/>
          </a:xfrm>
          <a:prstGeom prst="rect">
            <a:avLst/>
          </a:prstGeom>
        </p:spPr>
        <p:txBody>
          <a:bodyPr wrap="square">
            <a:spAutoFit/>
          </a:bodyPr>
          <a:lstStyle/>
          <a:p>
            <a:r>
              <a:rPr lang="en-US" sz="1200" dirty="0"/>
              <a:t>The w</a:t>
            </a:r>
            <a:r>
              <a:rPr lang="en-US" sz="1200" dirty="0" smtClean="0"/>
              <a:t>eekly </a:t>
            </a:r>
            <a:r>
              <a:rPr lang="en-US" sz="1200" dirty="0"/>
              <a:t>s</a:t>
            </a:r>
            <a:r>
              <a:rPr lang="en-US" sz="1200" dirty="0" smtClean="0"/>
              <a:t>tatus </a:t>
            </a:r>
            <a:r>
              <a:rPr lang="en-US" sz="1200" dirty="0"/>
              <a:t>report </a:t>
            </a:r>
            <a:r>
              <a:rPr lang="en-US" sz="1200" dirty="0" smtClean="0"/>
              <a:t>can also be represented in the form of line chart as shown below.</a:t>
            </a:r>
            <a:endParaRPr lang="en-US" sz="1200" dirty="0"/>
          </a:p>
        </p:txBody>
      </p:sp>
    </p:spTree>
    <p:extLst>
      <p:ext uri="{BB962C8B-B14F-4D97-AF65-F5344CB8AC3E}">
        <p14:creationId xmlns:p14="http://schemas.microsoft.com/office/powerpoint/2010/main" val="105261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03669461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Indumathi Ravinathan (164046), Chandraprabu D (273372)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Indumathi: 7+ Years of experience in Data warehousing domain,          Chandraprabu: 9+ Years of experience in IT industry with DW domain</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V1.2  3/25/2015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425012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dirty="0" smtClean="0"/>
              <a:t>What is Conditional sign-off and state its importance in status reports?</a:t>
            </a:r>
          </a:p>
          <a:p>
            <a:pPr>
              <a:defRPr/>
            </a:pPr>
            <a:r>
              <a:rPr lang="en-US" dirty="0" smtClean="0"/>
              <a:t>What are the key points of the status reports?</a:t>
            </a:r>
          </a:p>
          <a:p>
            <a:pPr>
              <a:defRPr/>
            </a:pPr>
            <a:r>
              <a:rPr lang="en-US" dirty="0" smtClean="0"/>
              <a:t>What are to be covered in a DSR?</a:t>
            </a:r>
          </a:p>
          <a:p>
            <a:pPr>
              <a:defRPr/>
            </a:pPr>
            <a:r>
              <a:rPr lang="en-US" dirty="0" smtClean="0"/>
              <a:t>What is the main content of a WSR?</a:t>
            </a:r>
          </a:p>
          <a:p>
            <a:pPr>
              <a:defRPr/>
            </a:pPr>
            <a:r>
              <a:rPr lang="en-US" dirty="0" smtClean="0"/>
              <a:t>To </a:t>
            </a:r>
            <a:r>
              <a:rPr lang="en-US" dirty="0"/>
              <a:t>whom should DSR be </a:t>
            </a:r>
            <a:r>
              <a:rPr lang="en-US" dirty="0" smtClean="0"/>
              <a:t>addressed?</a:t>
            </a:r>
          </a:p>
          <a:p>
            <a:pPr>
              <a:defRPr/>
            </a:pPr>
            <a:r>
              <a:rPr lang="en-US" dirty="0" smtClean="0"/>
              <a:t>What colour in DSR states that you are in track with the timelines?</a:t>
            </a:r>
          </a:p>
          <a:p>
            <a:pPr>
              <a:defRPr/>
            </a:pPr>
            <a:endParaRPr lang="en-US" dirty="0" smtClean="0"/>
          </a:p>
          <a:p>
            <a:pPr>
              <a:defRPr/>
            </a:pPr>
            <a:endParaRPr lang="en-US" dirty="0" smtClean="0"/>
          </a:p>
          <a:p>
            <a:pPr>
              <a:defRPr/>
            </a:pPr>
            <a:endParaRPr lang="en-US" dirty="0" smtClean="0"/>
          </a:p>
          <a:p>
            <a:pPr>
              <a:defRPr/>
            </a:pPr>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149318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sz="1600" dirty="0" smtClean="0"/>
              <a:t>At the end of the course, you have learned the following: </a:t>
            </a:r>
          </a:p>
          <a:p>
            <a:pPr algn="just"/>
            <a:r>
              <a:rPr lang="en-US" sz="1600" dirty="0" smtClean="0"/>
              <a:t>The </a:t>
            </a:r>
            <a:r>
              <a:rPr lang="en-US" sz="1600" dirty="0"/>
              <a:t>status report covers t</a:t>
            </a:r>
            <a:r>
              <a:rPr lang="en-US" sz="1600" dirty="0" smtClean="0"/>
              <a:t>est </a:t>
            </a:r>
            <a:r>
              <a:rPr lang="en-US" sz="1600" dirty="0"/>
              <a:t>case count and status like executed, failed, </a:t>
            </a:r>
            <a:r>
              <a:rPr lang="en-US" sz="1600" dirty="0" smtClean="0"/>
              <a:t>passed </a:t>
            </a:r>
            <a:r>
              <a:rPr lang="en-US" sz="1600" dirty="0"/>
              <a:t>and </a:t>
            </a:r>
            <a:r>
              <a:rPr lang="en-US" sz="1600" dirty="0" smtClean="0"/>
              <a:t>blocked </a:t>
            </a:r>
            <a:r>
              <a:rPr lang="en-US" sz="1600" dirty="0"/>
              <a:t>or on </a:t>
            </a:r>
            <a:r>
              <a:rPr lang="en-US" sz="1600" dirty="0" smtClean="0"/>
              <a:t>hold, defect summary, risks </a:t>
            </a:r>
            <a:r>
              <a:rPr lang="en-US" sz="1600" dirty="0"/>
              <a:t>and </a:t>
            </a:r>
            <a:r>
              <a:rPr lang="en-US" sz="1600" dirty="0" smtClean="0"/>
              <a:t>issues, and overall </a:t>
            </a:r>
            <a:r>
              <a:rPr lang="en-US" sz="1600" dirty="0"/>
              <a:t>summary </a:t>
            </a:r>
            <a:r>
              <a:rPr lang="en-US" sz="1600" dirty="0" smtClean="0"/>
              <a:t>note.</a:t>
            </a:r>
          </a:p>
          <a:p>
            <a:pPr algn="just"/>
            <a:r>
              <a:rPr lang="en-US" sz="1600" dirty="0" smtClean="0"/>
              <a:t>Conditional sign-off: According </a:t>
            </a:r>
            <a:r>
              <a:rPr lang="en-US" sz="1600" dirty="0"/>
              <a:t>to the client some of the test cases are signed off with certain conditions on the requirement behaviour or system </a:t>
            </a:r>
            <a:r>
              <a:rPr lang="en-US" sz="1600" dirty="0" smtClean="0"/>
              <a:t>behavior.</a:t>
            </a:r>
          </a:p>
          <a:p>
            <a:pPr algn="just"/>
            <a:r>
              <a:rPr lang="en-US" sz="1600" dirty="0" smtClean="0"/>
              <a:t>Generally</a:t>
            </a:r>
            <a:r>
              <a:rPr lang="en-US" sz="1600" dirty="0"/>
              <a:t>, </a:t>
            </a:r>
            <a:r>
              <a:rPr lang="en-US" sz="1600" dirty="0" smtClean="0"/>
              <a:t>DSR is </a:t>
            </a:r>
            <a:r>
              <a:rPr lang="en-US" sz="1600" dirty="0"/>
              <a:t>a communication </a:t>
            </a:r>
            <a:r>
              <a:rPr lang="en-US" sz="1600" dirty="0" smtClean="0"/>
              <a:t>which is sent </a:t>
            </a:r>
            <a:r>
              <a:rPr lang="en-US" sz="1600" dirty="0"/>
              <a:t>out to establish transparency to the QA team’s activities of the day during the test </a:t>
            </a:r>
            <a:r>
              <a:rPr lang="en-US" sz="1600" dirty="0" smtClean="0"/>
              <a:t>cycle. This includes </a:t>
            </a:r>
            <a:r>
              <a:rPr lang="en-US" sz="1600" dirty="0"/>
              <a:t>both defect information and test case run information</a:t>
            </a:r>
            <a:r>
              <a:rPr lang="en-US" sz="1600" dirty="0" smtClean="0"/>
              <a:t>.</a:t>
            </a:r>
            <a:endParaRPr lang="en-US" sz="1600" dirty="0"/>
          </a:p>
          <a:p>
            <a:pPr algn="just"/>
            <a:r>
              <a:rPr lang="en-US" sz="1600" dirty="0" smtClean="0"/>
              <a:t>Weekly </a:t>
            </a:r>
            <a:r>
              <a:rPr lang="en-US" sz="1600" dirty="0"/>
              <a:t>status </a:t>
            </a:r>
            <a:r>
              <a:rPr lang="en-US" sz="1600" dirty="0" smtClean="0"/>
              <a:t>reports form </a:t>
            </a:r>
            <a:r>
              <a:rPr lang="en-US" sz="1600" dirty="0"/>
              <a:t>a part of the Project Review Process both during and after completion of the project</a:t>
            </a:r>
            <a:r>
              <a:rPr lang="en-US" sz="1600" dirty="0" smtClean="0"/>
              <a:t>.</a:t>
            </a:r>
            <a:endParaRPr lang="en-US" sz="1600" dirty="0"/>
          </a:p>
          <a:p>
            <a:pPr algn="just"/>
            <a:r>
              <a:rPr lang="en-US" sz="1600" dirty="0"/>
              <a:t>Test </a:t>
            </a:r>
            <a:r>
              <a:rPr lang="en-US" sz="1600" dirty="0" smtClean="0"/>
              <a:t>Summary includes the following:</a:t>
            </a:r>
            <a:endParaRPr lang="en-US" sz="1600" dirty="0"/>
          </a:p>
          <a:p>
            <a:pPr marL="400050" lvl="1" indent="0">
              <a:buNone/>
            </a:pPr>
            <a:r>
              <a:rPr lang="en-US" sz="1400" dirty="0"/>
              <a:t>       -Total number of test cycles, number of defects found, and defect tracking details should be listed in this </a:t>
            </a:r>
            <a:r>
              <a:rPr lang="en-US" sz="1400" dirty="0" smtClean="0"/>
              <a:t>section</a:t>
            </a:r>
            <a:endParaRPr lang="en-US" sz="1400" dirty="0"/>
          </a:p>
          <a:p>
            <a:pPr marL="400050" lvl="1" indent="0">
              <a:buNone/>
            </a:pPr>
            <a:r>
              <a:rPr lang="en-US" sz="1400" dirty="0"/>
              <a:t>       -Test </a:t>
            </a:r>
            <a:r>
              <a:rPr lang="en-US" sz="1400" dirty="0" smtClean="0"/>
              <a:t>coverage </a:t>
            </a:r>
            <a:r>
              <a:rPr lang="en-US" sz="1400" dirty="0"/>
              <a:t>details in terms of functionalities tested and test cases executed should be detailed in this section.</a:t>
            </a:r>
          </a:p>
          <a:p>
            <a:pPr marL="0" indent="0" algn="just">
              <a:buNone/>
            </a:pPr>
            <a:endParaRPr lang="en-US" sz="1600" dirty="0"/>
          </a:p>
          <a:p>
            <a:pPr algn="just"/>
            <a:endParaRPr lang="en-US" sz="1600" dirty="0" smtClean="0"/>
          </a:p>
          <a:p>
            <a:pPr algn="just"/>
            <a:endParaRPr lang="en-US" sz="1600" dirty="0"/>
          </a:p>
          <a:p>
            <a:pPr algn="just">
              <a:defRPr/>
            </a:pPr>
            <a:endParaRPr lang="en-US" sz="16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3212628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2400" dirty="0"/>
              <a:t>Wikipedia </a:t>
            </a:r>
            <a:endParaRPr lang="en-US" sz="2400" dirty="0" smtClean="0"/>
          </a:p>
          <a:p>
            <a:pPr marL="0" indent="0">
              <a:buNone/>
              <a:defRPr/>
            </a:pPr>
            <a:endParaRPr lang="en-US" sz="2400" dirty="0"/>
          </a:p>
          <a:p>
            <a:pPr>
              <a:defRPr/>
            </a:pPr>
            <a:endParaRPr lang="en-US" sz="24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1818556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28956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ea typeface="+mj-ea"/>
                <a:cs typeface="+mj-cs"/>
              </a:rPr>
              <a:t>You have successfully completed  </a:t>
            </a:r>
          </a:p>
        </p:txBody>
      </p:sp>
    </p:spTree>
    <p:extLst>
      <p:ext uri="{BB962C8B-B14F-4D97-AF65-F5344CB8AC3E}">
        <p14:creationId xmlns:p14="http://schemas.microsoft.com/office/powerpoint/2010/main" val="180612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extLst>
      <p:ext uri="{BB962C8B-B14F-4D97-AF65-F5344CB8AC3E}">
        <p14:creationId xmlns:p14="http://schemas.microsoft.com/office/powerpoint/2010/main" val="361441855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anose="05000000000000000000" pitchFamily="2" charset="2"/>
              <a:buChar char="Ø"/>
            </a:pPr>
            <a:r>
              <a:rPr sz="2000" dirty="0" smtClean="0"/>
              <a:t>After completing this session, you will be able to:</a:t>
            </a:r>
            <a:endParaRPr lang="en-US" sz="2000" dirty="0" smtClean="0"/>
          </a:p>
          <a:p>
            <a:pPr lvl="1" indent="-342900" algn="just">
              <a:buFont typeface="Arial" panose="020B0604020202020204" pitchFamily="34" charset="0"/>
              <a:buChar char="•"/>
            </a:pPr>
            <a:r>
              <a:rPr lang="en-US" sz="2000" dirty="0" smtClean="0"/>
              <a:t>Explain test </a:t>
            </a:r>
            <a:r>
              <a:rPr lang="en-US" sz="2000" dirty="0"/>
              <a:t>case count and status like executed, failed, passed and </a:t>
            </a:r>
            <a:r>
              <a:rPr lang="en-US" sz="2000" dirty="0" smtClean="0"/>
              <a:t>blocked, </a:t>
            </a:r>
            <a:r>
              <a:rPr lang="en-US" sz="2000" dirty="0"/>
              <a:t>or on hold</a:t>
            </a:r>
          </a:p>
          <a:p>
            <a:pPr lvl="1" indent="-342900" algn="just">
              <a:buFont typeface="Arial" panose="020B0604020202020204" pitchFamily="34" charset="0"/>
              <a:buChar char="•"/>
            </a:pPr>
            <a:r>
              <a:rPr lang="en-US" sz="2000" dirty="0" smtClean="0"/>
              <a:t>Describe the preparation of </a:t>
            </a:r>
            <a:r>
              <a:rPr lang="en-US" sz="2000" dirty="0"/>
              <a:t>Defect </a:t>
            </a:r>
            <a:r>
              <a:rPr lang="en-US" sz="2000" dirty="0" smtClean="0"/>
              <a:t>summary-defects </a:t>
            </a:r>
            <a:r>
              <a:rPr lang="en-US" sz="2000" dirty="0"/>
              <a:t>raised, </a:t>
            </a:r>
            <a:r>
              <a:rPr lang="en-US" sz="2000" dirty="0" smtClean="0"/>
              <a:t>opened, </a:t>
            </a:r>
            <a:r>
              <a:rPr lang="en-US" sz="2000" dirty="0"/>
              <a:t>and closed count </a:t>
            </a:r>
          </a:p>
          <a:p>
            <a:pPr lvl="1" indent="-342900" algn="just">
              <a:buFont typeface="Arial" panose="020B0604020202020204" pitchFamily="34" charset="0"/>
              <a:buChar char="•"/>
            </a:pPr>
            <a:r>
              <a:rPr lang="en-US" sz="2000" dirty="0" smtClean="0"/>
              <a:t>Identify risks </a:t>
            </a:r>
            <a:r>
              <a:rPr lang="en-US" sz="2000" dirty="0"/>
              <a:t>and issues</a:t>
            </a:r>
          </a:p>
          <a:p>
            <a:pPr marL="400050" lvl="1" indent="0" algn="just">
              <a:buFont typeface="Wingdings" pitchFamily="2" charset="2"/>
              <a:buChar char="§"/>
            </a:pPr>
            <a:endParaRPr lang="en-US" sz="2000" dirty="0"/>
          </a:p>
          <a:p>
            <a:pPr marL="0" indent="0" algn="just">
              <a:buNone/>
            </a:pPr>
            <a:endParaRPr lang="en-US" sz="1800" dirty="0"/>
          </a:p>
        </p:txBody>
      </p:sp>
      <p:sp>
        <p:nvSpPr>
          <p:cNvPr id="3" name="Title 2"/>
          <p:cNvSpPr>
            <a:spLocks noGrp="1"/>
          </p:cNvSpPr>
          <p:nvPr>
            <p:ph type="title"/>
          </p:nvPr>
        </p:nvSpPr>
        <p:spPr>
          <a:xfrm>
            <a:off x="1600200" y="152400"/>
            <a:ext cx="7543800" cy="1066800"/>
          </a:xfrm>
        </p:spPr>
        <p:txBody>
          <a:bodyPr/>
          <a:lstStyle/>
          <a:p>
            <a:r>
              <a:rPr lang="en-US" sz="3200" dirty="0" smtClean="0">
                <a:solidFill>
                  <a:schemeClr val="bg1"/>
                </a:solidFill>
              </a:rPr>
              <a:t>Objectives</a:t>
            </a:r>
            <a:endParaRPr lang="en-US" sz="3200" dirty="0">
              <a:solidFill>
                <a:schemeClr val="bg1"/>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spTree>
    <p:extLst>
      <p:ext uri="{BB962C8B-B14F-4D97-AF65-F5344CB8AC3E}">
        <p14:creationId xmlns:p14="http://schemas.microsoft.com/office/powerpoint/2010/main" val="4269441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dirty="0"/>
              <a:t>Status </a:t>
            </a:r>
            <a:r>
              <a:rPr lang="en-US" sz="1600" b="1" dirty="0" smtClean="0"/>
              <a:t>report:</a:t>
            </a:r>
            <a:r>
              <a:rPr lang="en-US" sz="1600" dirty="0"/>
              <a:t> </a:t>
            </a:r>
            <a:r>
              <a:rPr lang="en-US" sz="1600" dirty="0" smtClean="0"/>
              <a:t>The </a:t>
            </a:r>
            <a:r>
              <a:rPr lang="en-US" sz="1600" dirty="0"/>
              <a:t>status report covers the following:</a:t>
            </a:r>
          </a:p>
          <a:p>
            <a:pPr lvl="1"/>
            <a:r>
              <a:rPr lang="en-US" sz="1600" dirty="0"/>
              <a:t>Test case count and status like executed, failed, </a:t>
            </a:r>
            <a:r>
              <a:rPr lang="en-US" sz="1600" dirty="0" smtClean="0"/>
              <a:t>passed, and </a:t>
            </a:r>
            <a:r>
              <a:rPr lang="en-US" sz="1600" dirty="0"/>
              <a:t>blocked or on hold</a:t>
            </a:r>
          </a:p>
          <a:p>
            <a:pPr lvl="1"/>
            <a:r>
              <a:rPr lang="en-US" sz="1600" dirty="0"/>
              <a:t>Defect summary- defects raised, open and closed count </a:t>
            </a:r>
          </a:p>
          <a:p>
            <a:pPr lvl="1"/>
            <a:r>
              <a:rPr lang="en-US" sz="1600" dirty="0"/>
              <a:t>Risks and issues</a:t>
            </a:r>
          </a:p>
          <a:p>
            <a:pPr lvl="1"/>
            <a:r>
              <a:rPr lang="en-US" sz="1600" dirty="0"/>
              <a:t>Overall summary note</a:t>
            </a:r>
          </a:p>
          <a:p>
            <a:r>
              <a:rPr lang="en-US" sz="1600" b="1" dirty="0"/>
              <a:t>Frequency of Reports </a:t>
            </a:r>
            <a:endParaRPr lang="en-US" sz="1600" b="1" dirty="0" smtClean="0"/>
          </a:p>
          <a:p>
            <a:pPr lvl="1"/>
            <a:r>
              <a:rPr lang="en-US" sz="1600" dirty="0"/>
              <a:t>Status reports are delivered daily (DSR), weekly (WSR)and an end report termed as Test Summary report which is given at the end of the </a:t>
            </a:r>
            <a:r>
              <a:rPr lang="en-US" sz="1600" dirty="0" smtClean="0"/>
              <a:t>testing </a:t>
            </a:r>
            <a:endParaRPr lang="en-US" sz="1600" dirty="0"/>
          </a:p>
          <a:p>
            <a:r>
              <a:rPr lang="en-US" sz="1600" b="1" dirty="0"/>
              <a:t>Pre requisite:</a:t>
            </a:r>
            <a:endParaRPr lang="en-US" sz="1600" dirty="0"/>
          </a:p>
          <a:p>
            <a:pPr lvl="1"/>
            <a:r>
              <a:rPr lang="en-US" sz="1600" dirty="0"/>
              <a:t>Before the </a:t>
            </a:r>
            <a:r>
              <a:rPr lang="en-US" sz="1600" dirty="0" smtClean="0"/>
              <a:t>test </a:t>
            </a:r>
            <a:r>
              <a:rPr lang="en-US" sz="1600" dirty="0"/>
              <a:t>execution is started </a:t>
            </a:r>
            <a:r>
              <a:rPr lang="en-US" sz="1600" dirty="0" smtClean="0"/>
              <a:t>one needs Test </a:t>
            </a:r>
            <a:r>
              <a:rPr lang="en-US" sz="1600" dirty="0"/>
              <a:t>plan, Test  strategy, Test case sign off</a:t>
            </a:r>
          </a:p>
          <a:p>
            <a:pPr lvl="1"/>
            <a:endParaRPr lang="en-US" sz="1400" dirty="0"/>
          </a:p>
          <a:p>
            <a:pPr marL="0" indent="0" algn="just">
              <a:lnSpc>
                <a:spcPct val="150000"/>
              </a:lnSpc>
              <a:buNone/>
            </a:pPr>
            <a:endParaRPr lang="en-US" sz="1800" dirty="0"/>
          </a:p>
        </p:txBody>
      </p:sp>
      <p:sp>
        <p:nvSpPr>
          <p:cNvPr id="3" name="Title 2"/>
          <p:cNvSpPr>
            <a:spLocks noGrp="1"/>
          </p:cNvSpPr>
          <p:nvPr>
            <p:ph type="title"/>
          </p:nvPr>
        </p:nvSpPr>
        <p:spPr>
          <a:xfrm>
            <a:off x="1600200" y="152400"/>
            <a:ext cx="7543800" cy="1066800"/>
          </a:xfrm>
        </p:spPr>
        <p:txBody>
          <a:bodyPr/>
          <a:lstStyle/>
          <a:p>
            <a:r>
              <a:rPr lang="en-US" sz="3200" dirty="0" smtClean="0">
                <a:solidFill>
                  <a:schemeClr val="bg1"/>
                </a:solidFill>
              </a:rPr>
              <a:t>	</a:t>
            </a:r>
            <a:r>
              <a:rPr lang="en-US" sz="3200" dirty="0">
                <a:solidFill>
                  <a:schemeClr val="bg1"/>
                </a:solidFill>
              </a:rPr>
              <a:t>O</a:t>
            </a:r>
            <a:r>
              <a:rPr lang="en-US" sz="3200" dirty="0" smtClean="0">
                <a:solidFill>
                  <a:schemeClr val="bg1"/>
                </a:solidFill>
              </a:rPr>
              <a:t>verview </a:t>
            </a:r>
            <a:endParaRPr lang="en-US" sz="3200" dirty="0">
              <a:solidFill>
                <a:schemeClr val="bg1"/>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extLst>
      <p:ext uri="{BB962C8B-B14F-4D97-AF65-F5344CB8AC3E}">
        <p14:creationId xmlns:p14="http://schemas.microsoft.com/office/powerpoint/2010/main" val="2256996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b="1" dirty="0"/>
              <a:t>Conditional sign </a:t>
            </a:r>
            <a:r>
              <a:rPr lang="en-US" sz="1600" b="1" dirty="0" smtClean="0"/>
              <a:t>off:</a:t>
            </a:r>
            <a:endParaRPr lang="en-US" sz="1600" dirty="0"/>
          </a:p>
          <a:p>
            <a:pPr lvl="1"/>
            <a:r>
              <a:rPr lang="en-US" sz="1600" dirty="0"/>
              <a:t>According to the client some of the test cases are signed off with certain conditions on the requirement behavior or system behavior.</a:t>
            </a:r>
          </a:p>
          <a:p>
            <a:pPr lvl="1"/>
            <a:r>
              <a:rPr lang="en-US" sz="1600" dirty="0"/>
              <a:t>This should be highlighted in the </a:t>
            </a:r>
            <a:r>
              <a:rPr lang="en-US" sz="1600" dirty="0" smtClean="0"/>
              <a:t>test </a:t>
            </a:r>
            <a:r>
              <a:rPr lang="en-US" sz="1600" dirty="0"/>
              <a:t>summary report against the </a:t>
            </a:r>
            <a:r>
              <a:rPr lang="en-US" sz="1600" dirty="0" smtClean="0"/>
              <a:t>requirement.</a:t>
            </a:r>
            <a:endParaRPr lang="en-US" sz="1600" dirty="0"/>
          </a:p>
          <a:p>
            <a:pPr lvl="1"/>
            <a:r>
              <a:rPr lang="en-US" sz="1600" dirty="0"/>
              <a:t>Due to environmental issues or code fix getting delayed certain fixes may not be happened in the same SIT cycle, in those cases </a:t>
            </a:r>
            <a:r>
              <a:rPr lang="en-US" sz="1600" dirty="0" smtClean="0"/>
              <a:t>one </a:t>
            </a:r>
            <a:r>
              <a:rPr lang="en-US" sz="1600" dirty="0"/>
              <a:t>can get conditional sign off by mentioning the reason as applicable from the </a:t>
            </a:r>
            <a:r>
              <a:rPr lang="en-US" sz="1600" dirty="0" smtClean="0"/>
              <a:t>client.</a:t>
            </a:r>
            <a:endParaRPr lang="en-US" sz="1600" dirty="0"/>
          </a:p>
          <a:p>
            <a:pPr lvl="1"/>
            <a:r>
              <a:rPr lang="en-US" sz="1600" dirty="0"/>
              <a:t>Module 1 will have dependencies with other module which will be deployed after certain period then code fixes of module 1 may </a:t>
            </a:r>
            <a:r>
              <a:rPr lang="en-US" sz="1600" dirty="0" smtClean="0"/>
              <a:t>not happen </a:t>
            </a:r>
            <a:r>
              <a:rPr lang="en-US" sz="1600" dirty="0"/>
              <a:t>in the same SIT </a:t>
            </a:r>
            <a:r>
              <a:rPr lang="en-US" sz="1600" dirty="0" smtClean="0"/>
              <a:t>cycle, </a:t>
            </a:r>
            <a:r>
              <a:rPr lang="en-US" sz="1600" dirty="0"/>
              <a:t>in those cases </a:t>
            </a:r>
            <a:r>
              <a:rPr lang="en-US" sz="1600" dirty="0" smtClean="0"/>
              <a:t>one can </a:t>
            </a:r>
            <a:r>
              <a:rPr lang="en-US" sz="1600" dirty="0"/>
              <a:t>get conditional sign off for those defects of Module </a:t>
            </a:r>
            <a:r>
              <a:rPr lang="en-US" sz="1600" dirty="0" smtClean="0"/>
              <a:t>1.</a:t>
            </a:r>
            <a:endParaRPr lang="en-US" sz="1600" dirty="0"/>
          </a:p>
          <a:p>
            <a:pPr marL="0" indent="0" algn="just">
              <a:lnSpc>
                <a:spcPct val="150000"/>
              </a:lnSpc>
              <a:buNone/>
            </a:pPr>
            <a:endParaRPr lang="en-US" sz="1800" dirty="0"/>
          </a:p>
        </p:txBody>
      </p:sp>
      <p:sp>
        <p:nvSpPr>
          <p:cNvPr id="3" name="Title 2"/>
          <p:cNvSpPr>
            <a:spLocks noGrp="1"/>
          </p:cNvSpPr>
          <p:nvPr>
            <p:ph type="title"/>
          </p:nvPr>
        </p:nvSpPr>
        <p:spPr>
          <a:xfrm>
            <a:off x="1600200" y="152400"/>
            <a:ext cx="7543800" cy="1066800"/>
          </a:xfrm>
        </p:spPr>
        <p:txBody>
          <a:bodyPr/>
          <a:lstStyle/>
          <a:p>
            <a:r>
              <a:rPr lang="en-US" sz="3200" dirty="0" smtClean="0">
                <a:solidFill>
                  <a:schemeClr val="bg1"/>
                </a:solidFill>
              </a:rPr>
              <a:t>	</a:t>
            </a:r>
            <a:r>
              <a:rPr lang="en-US" sz="3200" dirty="0">
                <a:solidFill>
                  <a:schemeClr val="bg1"/>
                </a:solidFill>
              </a:rPr>
              <a:t>O</a:t>
            </a:r>
            <a:r>
              <a:rPr lang="en-US" sz="3200" dirty="0" smtClean="0">
                <a:solidFill>
                  <a:schemeClr val="bg1"/>
                </a:solidFill>
              </a:rPr>
              <a:t>verview </a:t>
            </a:r>
            <a:endParaRPr lang="en-US" sz="3200" dirty="0">
              <a:solidFill>
                <a:schemeClr val="bg1"/>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6</a:t>
            </a:fld>
            <a:endParaRPr lang="en-US" sz="1400" dirty="0"/>
          </a:p>
        </p:txBody>
      </p:sp>
    </p:spTree>
    <p:extLst>
      <p:ext uri="{BB962C8B-B14F-4D97-AF65-F5344CB8AC3E}">
        <p14:creationId xmlns:p14="http://schemas.microsoft.com/office/powerpoint/2010/main" val="2421310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sz="1200" b="1" dirty="0"/>
              <a:t>Status report:</a:t>
            </a:r>
          </a:p>
          <a:p>
            <a:pPr marL="0" indent="0" algn="just">
              <a:buNone/>
            </a:pPr>
            <a:r>
              <a:rPr lang="en-US" sz="1200" dirty="0"/>
              <a:t>The status report covers the following:</a:t>
            </a:r>
          </a:p>
          <a:p>
            <a:pPr algn="just"/>
            <a:r>
              <a:rPr lang="en-US" sz="1200" dirty="0"/>
              <a:t>Test case count and status like executed, failed, </a:t>
            </a:r>
            <a:r>
              <a:rPr lang="en-US" sz="1200" dirty="0" smtClean="0"/>
              <a:t>passed </a:t>
            </a:r>
            <a:r>
              <a:rPr lang="en-US" sz="1200" dirty="0"/>
              <a:t>and </a:t>
            </a:r>
            <a:r>
              <a:rPr lang="en-US" sz="1200" dirty="0" smtClean="0"/>
              <a:t>blocked, or </a:t>
            </a:r>
            <a:r>
              <a:rPr lang="en-US" sz="1200" dirty="0"/>
              <a:t>on hold</a:t>
            </a:r>
          </a:p>
          <a:p>
            <a:pPr algn="just"/>
            <a:r>
              <a:rPr lang="en-US" sz="1200" dirty="0"/>
              <a:t>Defect summary- defects raised, </a:t>
            </a:r>
            <a:r>
              <a:rPr lang="en-US" sz="1200" dirty="0" smtClean="0"/>
              <a:t>opened, and </a:t>
            </a:r>
            <a:r>
              <a:rPr lang="en-US" sz="1200" dirty="0"/>
              <a:t>closed count </a:t>
            </a:r>
          </a:p>
          <a:p>
            <a:pPr algn="just"/>
            <a:r>
              <a:rPr lang="en-US" sz="1200" dirty="0"/>
              <a:t>Risks and issues</a:t>
            </a:r>
          </a:p>
          <a:p>
            <a:pPr algn="just"/>
            <a:r>
              <a:rPr lang="en-US" sz="1200" dirty="0"/>
              <a:t>Overall summary </a:t>
            </a:r>
            <a:r>
              <a:rPr lang="en-US" sz="1200" dirty="0" smtClean="0"/>
              <a:t>note</a:t>
            </a:r>
          </a:p>
          <a:p>
            <a:pPr marL="0" indent="0" algn="just">
              <a:buNone/>
            </a:pPr>
            <a:endParaRPr lang="en-US" sz="1200" dirty="0"/>
          </a:p>
          <a:p>
            <a:pPr marL="0" indent="0" algn="just">
              <a:buNone/>
            </a:pPr>
            <a:r>
              <a:rPr lang="en-US" sz="1200" b="1" dirty="0" smtClean="0"/>
              <a:t>Frequency </a:t>
            </a:r>
            <a:r>
              <a:rPr lang="en-US" sz="1200" b="1" dirty="0"/>
              <a:t>of </a:t>
            </a:r>
            <a:r>
              <a:rPr lang="en-US" sz="1200" b="1" dirty="0" smtClean="0"/>
              <a:t>Reports:</a:t>
            </a:r>
          </a:p>
          <a:p>
            <a:pPr algn="just"/>
            <a:r>
              <a:rPr lang="en-US" sz="1200" dirty="0" smtClean="0"/>
              <a:t>Status reports are delivered daily (DSR), weekly (WSR) and an end report termed as Test Summary report which is given at the end of the testing </a:t>
            </a:r>
          </a:p>
          <a:p>
            <a:pPr marL="0" indent="0" algn="just">
              <a:buNone/>
            </a:pPr>
            <a:endParaRPr lang="en-US" sz="1200" dirty="0" smtClean="0"/>
          </a:p>
          <a:p>
            <a:pPr marL="0" indent="0" algn="just">
              <a:buNone/>
            </a:pPr>
            <a:r>
              <a:rPr lang="en-US" sz="1200" b="1" dirty="0" smtClean="0"/>
              <a:t>Pre requisite:</a:t>
            </a:r>
          </a:p>
          <a:p>
            <a:pPr algn="just"/>
            <a:r>
              <a:rPr lang="en-US" sz="1200" dirty="0" smtClean="0"/>
              <a:t>Before the test execution is started we need </a:t>
            </a:r>
            <a:r>
              <a:rPr lang="en-US" sz="1200" dirty="0"/>
              <a:t>for </a:t>
            </a:r>
            <a:r>
              <a:rPr lang="en-US" sz="1200" dirty="0" smtClean="0"/>
              <a:t>Test plan</a:t>
            </a:r>
            <a:r>
              <a:rPr lang="en-US" sz="1200" dirty="0"/>
              <a:t>, Test </a:t>
            </a:r>
            <a:r>
              <a:rPr lang="en-US" sz="1200" dirty="0" smtClean="0"/>
              <a:t>strategy</a:t>
            </a:r>
            <a:r>
              <a:rPr lang="en-US" sz="1200" dirty="0"/>
              <a:t>, Test case sign </a:t>
            </a:r>
            <a:r>
              <a:rPr lang="en-US" sz="1200" dirty="0" smtClean="0"/>
              <a:t>off</a:t>
            </a:r>
          </a:p>
          <a:p>
            <a:pPr algn="just"/>
            <a:endParaRPr lang="en-US" sz="1200" dirty="0" smtClean="0"/>
          </a:p>
          <a:p>
            <a:pPr marL="0" indent="0" algn="just">
              <a:buNone/>
            </a:pPr>
            <a:r>
              <a:rPr lang="en-US" sz="1200" b="1" dirty="0" smtClean="0"/>
              <a:t>Conditional sign off:</a:t>
            </a:r>
          </a:p>
          <a:p>
            <a:pPr lvl="1" algn="just"/>
            <a:r>
              <a:rPr lang="en-US" sz="1200" dirty="0" smtClean="0"/>
              <a:t>According to the client some of the test cases are signed off with certain conditions on the requirement behaviour or system behaviour.</a:t>
            </a:r>
          </a:p>
          <a:p>
            <a:pPr lvl="1" algn="just"/>
            <a:r>
              <a:rPr lang="en-US" sz="1200" dirty="0" smtClean="0"/>
              <a:t>This should be highlighted in the Test summary report against the requirement.</a:t>
            </a:r>
          </a:p>
          <a:p>
            <a:pPr lvl="1" algn="just"/>
            <a:r>
              <a:rPr lang="en-US" sz="1200" dirty="0" smtClean="0"/>
              <a:t>Due to environmental issues or code fix getting delayed certain fixes may not happen in the same SIT cycle, in those cases one can get conditional sign off by mentioning the reason as applicable from the client.</a:t>
            </a:r>
          </a:p>
          <a:p>
            <a:pPr lvl="1" algn="just"/>
            <a:r>
              <a:rPr lang="en-US" sz="1200" dirty="0" smtClean="0"/>
              <a:t>Module 1 will have dependencies with other module which will be deployed after certain period then code fixes of module 1 may </a:t>
            </a:r>
            <a:r>
              <a:rPr lang="en-US" sz="1200" dirty="0"/>
              <a:t>not be happened in the same SIT </a:t>
            </a:r>
            <a:r>
              <a:rPr lang="en-US" sz="1200" dirty="0" smtClean="0"/>
              <a:t>cycle , </a:t>
            </a:r>
            <a:r>
              <a:rPr lang="en-US" sz="1200" dirty="0"/>
              <a:t>in those cases </a:t>
            </a:r>
            <a:r>
              <a:rPr lang="en-US" sz="1200" dirty="0" smtClean="0"/>
              <a:t>one can </a:t>
            </a:r>
            <a:r>
              <a:rPr lang="en-US" sz="1200" dirty="0"/>
              <a:t>get conditional sign off </a:t>
            </a:r>
            <a:r>
              <a:rPr lang="en-US" sz="1200" dirty="0" smtClean="0"/>
              <a:t>for those defects of Module 1.</a:t>
            </a:r>
            <a:endParaRPr lang="en-US" sz="1200" dirty="0"/>
          </a:p>
          <a:p>
            <a:pPr lvl="1" algn="just"/>
            <a:endParaRPr lang="en-US" sz="1100" dirty="0" smtClean="0"/>
          </a:p>
          <a:p>
            <a:pPr lvl="1" algn="just"/>
            <a:endParaRPr lang="en-US" sz="1100" dirty="0" smtClean="0"/>
          </a:p>
          <a:p>
            <a:endParaRPr lang="en-US" dirty="0"/>
          </a:p>
        </p:txBody>
      </p:sp>
      <p:sp>
        <p:nvSpPr>
          <p:cNvPr id="3" name="Title 2"/>
          <p:cNvSpPr>
            <a:spLocks noGrp="1"/>
          </p:cNvSpPr>
          <p:nvPr>
            <p:ph type="title"/>
          </p:nvPr>
        </p:nvSpPr>
        <p:spPr/>
        <p:txBody>
          <a:bodyPr/>
          <a:lstStyle/>
          <a:p>
            <a:r>
              <a:rPr lang="en-US" dirty="0" smtClean="0"/>
              <a:t>Reports-Overview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45131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sz="1400" b="1" dirty="0" smtClean="0"/>
              <a:t>Introduction:</a:t>
            </a:r>
          </a:p>
          <a:p>
            <a:pPr algn="just"/>
            <a:r>
              <a:rPr lang="en-US" sz="1400" dirty="0" smtClean="0"/>
              <a:t>Generally</a:t>
            </a:r>
            <a:r>
              <a:rPr lang="en-US" sz="1400" dirty="0"/>
              <a:t>, this is a communication sent out to establish transparency to the QA team’s activities of the day during the test </a:t>
            </a:r>
            <a:r>
              <a:rPr lang="en-US" sz="1400" dirty="0" smtClean="0"/>
              <a:t>cycle that includes </a:t>
            </a:r>
            <a:r>
              <a:rPr lang="en-US" sz="1400" dirty="0"/>
              <a:t>both defect information and test case run information</a:t>
            </a:r>
            <a:r>
              <a:rPr lang="en-US" sz="1400" dirty="0" smtClean="0"/>
              <a:t>.</a:t>
            </a:r>
          </a:p>
          <a:p>
            <a:pPr algn="just"/>
            <a:r>
              <a:rPr lang="en-US" sz="1400" dirty="0"/>
              <a:t>Normally, Development team, Environment support team, Business </a:t>
            </a:r>
            <a:r>
              <a:rPr lang="en-US" sz="1400" dirty="0" smtClean="0"/>
              <a:t>Analyst </a:t>
            </a:r>
            <a:r>
              <a:rPr lang="en-US" sz="1400" dirty="0"/>
              <a:t>and the </a:t>
            </a:r>
            <a:r>
              <a:rPr lang="en-US" sz="1400" dirty="0" smtClean="0"/>
              <a:t>Project </a:t>
            </a:r>
            <a:r>
              <a:rPr lang="en-US" sz="1400" dirty="0"/>
              <a:t>team are the recipients/meeting participants. The Test plan is the best place for </a:t>
            </a:r>
            <a:r>
              <a:rPr lang="en-US" sz="1400" dirty="0" smtClean="0"/>
              <a:t>one </a:t>
            </a:r>
            <a:r>
              <a:rPr lang="en-US" sz="1400" dirty="0"/>
              <a:t>to find this information</a:t>
            </a:r>
            <a:r>
              <a:rPr lang="en-US" sz="1400" dirty="0" smtClean="0"/>
              <a:t>.</a:t>
            </a:r>
          </a:p>
          <a:p>
            <a:pPr marL="0" indent="0" algn="just">
              <a:buNone/>
            </a:pPr>
            <a:endParaRPr lang="en-US" sz="1400" b="1" dirty="0" smtClean="0"/>
          </a:p>
          <a:p>
            <a:pPr marL="0" indent="0" algn="just">
              <a:buNone/>
            </a:pPr>
            <a:r>
              <a:rPr lang="en-US" sz="1400" b="1" dirty="0" smtClean="0"/>
              <a:t>What </a:t>
            </a:r>
            <a:r>
              <a:rPr lang="en-US" sz="1400" b="1" dirty="0"/>
              <a:t>does a </a:t>
            </a:r>
            <a:r>
              <a:rPr lang="en-US" sz="1400" b="1" dirty="0" smtClean="0"/>
              <a:t>daily </a:t>
            </a:r>
            <a:r>
              <a:rPr lang="en-US" sz="1400" b="1" dirty="0"/>
              <a:t>status report contain? </a:t>
            </a:r>
          </a:p>
          <a:p>
            <a:pPr algn="just"/>
            <a:r>
              <a:rPr lang="en-US" sz="1400" dirty="0"/>
              <a:t>Number of test cases planned for that day</a:t>
            </a:r>
          </a:p>
          <a:p>
            <a:pPr algn="just"/>
            <a:r>
              <a:rPr lang="en-US" sz="1400" dirty="0"/>
              <a:t>Number of test cases executed – that day</a:t>
            </a:r>
          </a:p>
          <a:p>
            <a:pPr algn="just"/>
            <a:r>
              <a:rPr lang="en-US" sz="1400" dirty="0"/>
              <a:t>Number of test cases executed overall</a:t>
            </a:r>
          </a:p>
          <a:p>
            <a:pPr algn="just"/>
            <a:r>
              <a:rPr lang="en-US" sz="1400" dirty="0"/>
              <a:t>Number of defects encountered that day/and their respective </a:t>
            </a:r>
            <a:r>
              <a:rPr lang="en-US" sz="1400" dirty="0" smtClean="0"/>
              <a:t>states</a:t>
            </a:r>
            <a:endParaRPr lang="en-US" sz="1400" dirty="0"/>
          </a:p>
          <a:p>
            <a:pPr algn="just"/>
            <a:r>
              <a:rPr lang="en-US" sz="1400" dirty="0"/>
              <a:t>Number of defect encountered so far/and their respective states</a:t>
            </a:r>
          </a:p>
          <a:p>
            <a:pPr algn="just"/>
            <a:r>
              <a:rPr lang="en-US" sz="1400" dirty="0"/>
              <a:t>Number of critical defects- still open</a:t>
            </a:r>
          </a:p>
          <a:p>
            <a:pPr algn="just"/>
            <a:r>
              <a:rPr lang="en-US" sz="1400" dirty="0"/>
              <a:t>Environment downtimes – if any</a:t>
            </a:r>
          </a:p>
          <a:p>
            <a:pPr algn="just"/>
            <a:r>
              <a:rPr lang="en-US" sz="1400" dirty="0"/>
              <a:t>Showstoppers – if any</a:t>
            </a:r>
          </a:p>
          <a:p>
            <a:pPr algn="just"/>
            <a:r>
              <a:rPr lang="en-US" sz="1400" dirty="0"/>
              <a:t>Attachment of the test execution sheet / Link to the test management tool where the test cases are placed</a:t>
            </a:r>
          </a:p>
          <a:p>
            <a:pPr algn="just"/>
            <a:r>
              <a:rPr lang="en-US" sz="1400" dirty="0"/>
              <a:t>Attachment to the </a:t>
            </a:r>
            <a:r>
              <a:rPr lang="en-US" sz="1400" dirty="0" smtClean="0"/>
              <a:t>Defect </a:t>
            </a:r>
            <a:r>
              <a:rPr lang="en-US" sz="1400" dirty="0"/>
              <a:t>report/link to the defect/test management tool used for incident </a:t>
            </a:r>
            <a:r>
              <a:rPr lang="en-US" sz="1400" dirty="0" smtClean="0"/>
              <a:t>management</a:t>
            </a:r>
          </a:p>
          <a:p>
            <a:pPr algn="just"/>
            <a:r>
              <a:rPr lang="en-US" sz="1400" dirty="0" smtClean="0"/>
              <a:t> </a:t>
            </a:r>
            <a:r>
              <a:rPr lang="en-US" sz="1400" dirty="0"/>
              <a:t>What are the activities planned next</a:t>
            </a:r>
            <a:r>
              <a:rPr lang="en-US" sz="1400" dirty="0" smtClean="0"/>
              <a:t>?</a:t>
            </a:r>
          </a:p>
          <a:p>
            <a:pPr algn="just"/>
            <a:r>
              <a:rPr lang="en-US" sz="1400" dirty="0" smtClean="0"/>
              <a:t> Does the user need </a:t>
            </a:r>
            <a:r>
              <a:rPr lang="en-US" sz="1400" dirty="0"/>
              <a:t>any inputs from any of the other teams and if so, what?</a:t>
            </a:r>
          </a:p>
          <a:p>
            <a:endParaRPr lang="en-US" sz="1400" dirty="0"/>
          </a:p>
          <a:p>
            <a:endParaRPr lang="en-US" sz="1400" dirty="0"/>
          </a:p>
        </p:txBody>
      </p:sp>
      <p:sp>
        <p:nvSpPr>
          <p:cNvPr id="3" name="Title 2"/>
          <p:cNvSpPr>
            <a:spLocks noGrp="1"/>
          </p:cNvSpPr>
          <p:nvPr>
            <p:ph type="title"/>
          </p:nvPr>
        </p:nvSpPr>
        <p:spPr/>
        <p:txBody>
          <a:bodyPr/>
          <a:lstStyle/>
          <a:p>
            <a:r>
              <a:rPr lang="en-US" sz="3200" dirty="0" smtClean="0"/>
              <a:t>Daily Status Report</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5555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946650"/>
          </a:xfrm>
        </p:spPr>
        <p:txBody>
          <a:bodyPr/>
          <a:lstStyle/>
          <a:p>
            <a:pPr marL="0" indent="0" algn="just">
              <a:buNone/>
            </a:pPr>
            <a:endParaRPr lang="en-US" sz="1600" dirty="0" smtClean="0"/>
          </a:p>
          <a:p>
            <a:pPr marL="0" indent="0" algn="just">
              <a:buNone/>
            </a:pPr>
            <a:r>
              <a:rPr lang="en-US" sz="1600" dirty="0" smtClean="0"/>
              <a:t>Daily </a:t>
            </a:r>
            <a:r>
              <a:rPr lang="en-US" sz="1600" dirty="0"/>
              <a:t>Status Report should be sent </a:t>
            </a:r>
            <a:r>
              <a:rPr lang="en-US" sz="1600" dirty="0" smtClean="0"/>
              <a:t>through </a:t>
            </a:r>
            <a:r>
              <a:rPr lang="en-US" sz="1600" dirty="0"/>
              <a:t>mail on </a:t>
            </a:r>
            <a:r>
              <a:rPr lang="en-US" sz="1600" dirty="0" smtClean="0"/>
              <a:t>daily </a:t>
            </a:r>
            <a:r>
              <a:rPr lang="en-US" sz="1600" dirty="0"/>
              <a:t>basis with the below details</a:t>
            </a:r>
            <a:r>
              <a:rPr lang="en-US" sz="1600" dirty="0" smtClean="0"/>
              <a:t>,</a:t>
            </a:r>
          </a:p>
          <a:p>
            <a:pPr algn="just"/>
            <a:r>
              <a:rPr lang="en-US" sz="1600" dirty="0" smtClean="0"/>
              <a:t>FROM: Our </a:t>
            </a:r>
            <a:r>
              <a:rPr lang="en-US" sz="1600" dirty="0"/>
              <a:t>Mail-ID</a:t>
            </a:r>
          </a:p>
          <a:p>
            <a:pPr algn="just"/>
            <a:r>
              <a:rPr lang="en-US" sz="1600" dirty="0" smtClean="0"/>
              <a:t>TO: </a:t>
            </a:r>
            <a:r>
              <a:rPr lang="en-US" sz="1600" dirty="0"/>
              <a:t>Project Stakeholders</a:t>
            </a:r>
          </a:p>
          <a:p>
            <a:pPr algn="just"/>
            <a:r>
              <a:rPr lang="en-US" sz="1600" dirty="0" smtClean="0"/>
              <a:t>CC: </a:t>
            </a:r>
            <a:r>
              <a:rPr lang="en-US" sz="1600" dirty="0"/>
              <a:t>Team Members</a:t>
            </a:r>
          </a:p>
          <a:p>
            <a:pPr algn="just"/>
            <a:r>
              <a:rPr lang="en-US" sz="1600" dirty="0" smtClean="0"/>
              <a:t>SUBJECT: </a:t>
            </a:r>
            <a:r>
              <a:rPr lang="en-US" sz="1600" dirty="0"/>
              <a:t>Project Name </a:t>
            </a:r>
            <a:r>
              <a:rPr lang="en-US" sz="1600" dirty="0" smtClean="0"/>
              <a:t>-SIT </a:t>
            </a:r>
            <a:r>
              <a:rPr lang="en-US" sz="1600" dirty="0"/>
              <a:t>Daily Status </a:t>
            </a:r>
            <a:r>
              <a:rPr lang="en-US" sz="1600" dirty="0" smtClean="0"/>
              <a:t>Report-mm/dd</a:t>
            </a:r>
            <a:endParaRPr lang="en-US" sz="1600" dirty="0"/>
          </a:p>
          <a:p>
            <a:pPr algn="just"/>
            <a:r>
              <a:rPr lang="en-US" sz="1600" dirty="0"/>
              <a:t>Content</a:t>
            </a:r>
            <a:r>
              <a:rPr lang="en-US" sz="1600" dirty="0" smtClean="0"/>
              <a:t>:</a:t>
            </a:r>
          </a:p>
          <a:p>
            <a:pPr marL="0" indent="0" algn="just">
              <a:buNone/>
            </a:pPr>
            <a:endParaRPr lang="en-US" sz="1600" dirty="0"/>
          </a:p>
          <a:p>
            <a:pPr marL="0" indent="0" algn="just">
              <a:buNone/>
            </a:pPr>
            <a:r>
              <a:rPr lang="en-US" sz="1600" b="1" dirty="0" smtClean="0"/>
              <a:t>Color Description:</a:t>
            </a:r>
            <a:endParaRPr lang="en-US" sz="1600" b="1" dirty="0"/>
          </a:p>
          <a:p>
            <a:pPr algn="just"/>
            <a:r>
              <a:rPr lang="en-US" sz="1600" b="1" dirty="0" smtClean="0">
                <a:solidFill>
                  <a:srgbClr val="92D050"/>
                </a:solidFill>
              </a:rPr>
              <a:t>Green</a:t>
            </a:r>
            <a:r>
              <a:rPr lang="en-US" sz="1600" dirty="0" smtClean="0">
                <a:solidFill>
                  <a:srgbClr val="92D050"/>
                </a:solidFill>
              </a:rPr>
              <a:t> </a:t>
            </a:r>
            <a:r>
              <a:rPr lang="en-US" sz="1600" dirty="0"/>
              <a:t>– If the </a:t>
            </a:r>
            <a:r>
              <a:rPr lang="en-US" sz="1600" dirty="0" smtClean="0"/>
              <a:t>test </a:t>
            </a:r>
            <a:r>
              <a:rPr lang="en-US" sz="1600" dirty="0"/>
              <a:t>e</a:t>
            </a:r>
            <a:r>
              <a:rPr lang="en-US" sz="1600" dirty="0" smtClean="0"/>
              <a:t>xecution </a:t>
            </a:r>
            <a:r>
              <a:rPr lang="en-US" sz="1600" dirty="0"/>
              <a:t>can be completed within the date mentioned for Sign Off</a:t>
            </a:r>
          </a:p>
          <a:p>
            <a:pPr algn="just"/>
            <a:endParaRPr lang="en-US" sz="1600" dirty="0"/>
          </a:p>
          <a:p>
            <a:pPr algn="just"/>
            <a:r>
              <a:rPr lang="en-US" sz="1600" b="1" dirty="0" smtClean="0">
                <a:solidFill>
                  <a:srgbClr val="FFCC00"/>
                </a:solidFill>
              </a:rPr>
              <a:t>Yellow</a:t>
            </a:r>
            <a:r>
              <a:rPr lang="en-US" sz="1600" dirty="0" smtClean="0">
                <a:solidFill>
                  <a:srgbClr val="FFCC00"/>
                </a:solidFill>
              </a:rPr>
              <a:t> </a:t>
            </a:r>
            <a:r>
              <a:rPr lang="en-US" sz="1600" dirty="0"/>
              <a:t>– If the </a:t>
            </a:r>
            <a:r>
              <a:rPr lang="en-US" sz="1600" dirty="0" smtClean="0"/>
              <a:t>team </a:t>
            </a:r>
            <a:r>
              <a:rPr lang="en-US" sz="1600" dirty="0"/>
              <a:t>is facing some challenges to meet the Sign off date due to </a:t>
            </a:r>
            <a:r>
              <a:rPr lang="en-US" sz="1600" dirty="0" smtClean="0"/>
              <a:t>delay </a:t>
            </a:r>
            <a:r>
              <a:rPr lang="en-US" sz="1600" dirty="0"/>
              <a:t>in </a:t>
            </a:r>
            <a:r>
              <a:rPr lang="en-US" sz="1600" dirty="0" smtClean="0"/>
              <a:t>deployment or environment </a:t>
            </a:r>
            <a:r>
              <a:rPr lang="en-US" sz="1600" dirty="0"/>
              <a:t>is not ready for </a:t>
            </a:r>
            <a:r>
              <a:rPr lang="en-US" sz="1600" dirty="0" smtClean="0"/>
              <a:t>testing/downtime/due </a:t>
            </a:r>
            <a:r>
              <a:rPr lang="en-US" sz="1600" dirty="0"/>
              <a:t>to huge d</a:t>
            </a:r>
            <a:r>
              <a:rPr lang="en-US" sz="1600" dirty="0" smtClean="0"/>
              <a:t>efects </a:t>
            </a:r>
            <a:r>
              <a:rPr lang="en-US" sz="1600" dirty="0"/>
              <a:t>which will take time to re-test with regression</a:t>
            </a:r>
          </a:p>
          <a:p>
            <a:pPr algn="just"/>
            <a:endParaRPr lang="en-US" sz="1600" dirty="0"/>
          </a:p>
          <a:p>
            <a:pPr algn="just"/>
            <a:r>
              <a:rPr lang="en-US" sz="1600" b="1" dirty="0" smtClean="0">
                <a:solidFill>
                  <a:srgbClr val="FF0000"/>
                </a:solidFill>
              </a:rPr>
              <a:t>Red</a:t>
            </a:r>
            <a:r>
              <a:rPr lang="en-US" sz="1600" dirty="0" smtClean="0">
                <a:solidFill>
                  <a:srgbClr val="FF0000"/>
                </a:solidFill>
              </a:rPr>
              <a:t> </a:t>
            </a:r>
            <a:r>
              <a:rPr lang="en-US" sz="1600" dirty="0"/>
              <a:t>– It the </a:t>
            </a:r>
            <a:r>
              <a:rPr lang="en-US" sz="1600" dirty="0" smtClean="0"/>
              <a:t>team </a:t>
            </a:r>
            <a:r>
              <a:rPr lang="en-US" sz="1600" dirty="0"/>
              <a:t>is blocked </a:t>
            </a:r>
            <a:r>
              <a:rPr lang="en-US" sz="1600" dirty="0" smtClean="0"/>
              <a:t>with test </a:t>
            </a:r>
            <a:r>
              <a:rPr lang="en-US" sz="1600" dirty="0"/>
              <a:t>e</a:t>
            </a:r>
            <a:r>
              <a:rPr lang="en-US" sz="1600" dirty="0" smtClean="0"/>
              <a:t>xecution</a:t>
            </a:r>
            <a:r>
              <a:rPr lang="en-US" sz="1600" dirty="0"/>
              <a:t>. Also need to mention in the mail about the blocking issue.</a:t>
            </a:r>
          </a:p>
          <a:p>
            <a:pPr marL="0" indent="0">
              <a:buNone/>
            </a:pPr>
            <a:endParaRPr lang="en-US" sz="1400" b="1" dirty="0"/>
          </a:p>
        </p:txBody>
      </p:sp>
      <p:sp>
        <p:nvSpPr>
          <p:cNvPr id="3" name="Title 2"/>
          <p:cNvSpPr>
            <a:spLocks noGrp="1"/>
          </p:cNvSpPr>
          <p:nvPr>
            <p:ph type="title"/>
          </p:nvPr>
        </p:nvSpPr>
        <p:spPr>
          <a:xfrm>
            <a:off x="1600200" y="152400"/>
            <a:ext cx="7543800" cy="1066800"/>
          </a:xfrm>
        </p:spPr>
        <p:txBody>
          <a:bodyPr/>
          <a:lstStyle/>
          <a:p>
            <a:r>
              <a:rPr lang="en-US" sz="3200" dirty="0"/>
              <a:t>Daily Status </a:t>
            </a:r>
            <a:r>
              <a:rPr lang="en-US" sz="3200" dirty="0" smtClean="0"/>
              <a:t>Report - Sample 1</a:t>
            </a:r>
            <a:endParaRPr lang="en-US" sz="3200"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9</a:t>
            </a:fld>
            <a:endParaRPr lang="en-US" sz="1400" dirty="0"/>
          </a:p>
        </p:txBody>
      </p:sp>
    </p:spTree>
    <p:extLst>
      <p:ext uri="{BB962C8B-B14F-4D97-AF65-F5344CB8AC3E}">
        <p14:creationId xmlns:p14="http://schemas.microsoft.com/office/powerpoint/2010/main" val="3255446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3E6927F952F64FB9B37BBCD804238A" ma:contentTypeVersion="36" ma:contentTypeDescription="Create a new document." ma:contentTypeScope="" ma:versionID="ac3daadaea4f3eb75a175ceae2fc3037">
  <xsd:schema xmlns:xsd="http://www.w3.org/2001/XMLSchema" xmlns:xs="http://www.w3.org/2001/XMLSchema" xmlns:p="http://schemas.microsoft.com/office/2006/metadata/properties" xmlns:ns2="8b68e89a-e9b3-4257-b905-d0324114169a" targetNamespace="http://schemas.microsoft.com/office/2006/metadata/properties" ma:root="true" ma:fieldsID="9c1e1485fcdf68fb1f581068d5e4a654" ns2:_="">
    <xsd:import namespace="8b68e89a-e9b3-4257-b905-d0324114169a"/>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8e89a-e9b3-4257-b905-d0324114169a"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Rating1 xmlns="8b68e89a-e9b3-4257-b905-d0324114169a" xsi:nil="true"/>
    <_x0043_M10 xmlns="8b68e89a-e9b3-4257-b905-d0324114169a" xsi:nil="true"/>
    <CopyToPath xmlns="8b68e89a-e9b3-4257-b905-d0324114169a">https://cognizant20.cognizant.com/cts/OrgCommunities2/Academy Learning Asset 5/DSC/Academy Learning Asset 5/Technical/Data Warehousing/Data Warehousing-Others/Working with Test Execution Techniques</CopyToPath>
    <Rating3 xmlns="8b68e89a-e9b3-4257-b905-d0324114169a" xsi:nil="true"/>
    <UnmappedDocuments xmlns="8b68e89a-e9b3-4257-b905-d0324114169a">false</UnmappedDocuments>
    <Rating2 xmlns="8b68e89a-e9b3-4257-b905-d0324114169a" xsi:nil="true"/>
    <ViewCount xmlns="8b68e89a-e9b3-4257-b905-d0324114169a">7</ViewCount>
    <_x0043_M1 xmlns="8b68e89a-e9b3-4257-b905-d0324114169a" xsi:nil="true"/>
    <CheckedOutPath xmlns="8b68e89a-e9b3-4257-b905-d0324114169a" xsi:nil="true"/>
    <ApprovalStatus xmlns="8b68e89a-e9b3-4257-b905-d0324114169a">Approved</ApprovalStatus>
    <MBID xmlns="8b68e89a-e9b3-4257-b905-d0324114169a">DS_28aba529-773b-41e1-97d3-2cf40d3a5edf</MBID>
    <Tags xmlns="8b68e89a-e9b3-4257-b905-d0324114169a" xsi:nil="true"/>
    <_x0043_M3 xmlns="8b68e89a-e9b3-4257-b905-d0324114169a" xsi:nil="true"/>
    <_x0043_M2 xmlns="8b68e89a-e9b3-4257-b905-d0324114169a" xsi:nil="true"/>
    <_x0043_M5 xmlns="8b68e89a-e9b3-4257-b905-d0324114169a" xsi:nil="true"/>
    <_x0043_M4 xmlns="8b68e89a-e9b3-4257-b905-d0324114169a" xsi:nil="true"/>
    <Functional_x0020_Modules xmlns="8b68e89a-e9b3-4257-b905-d0324114169a" xsi:nil="true"/>
    <_x0043_M7 xmlns="8b68e89a-e9b3-4257-b905-d0324114169a" xsi:nil="true"/>
    <Releases xmlns="8b68e89a-e9b3-4257-b905-d0324114169a" xsi:nil="true"/>
    <ClientSupplied xmlns="8b68e89a-e9b3-4257-b905-d0324114169a">false</ClientSupplied>
    <_x0043_M6 xmlns="8b68e89a-e9b3-4257-b905-d0324114169a" xsi:nil="true"/>
    <_x0043_M9 xmlns="8b68e89a-e9b3-4257-b905-d0324114169a" xsi:nil="true"/>
    <Phase xmlns="8b68e89a-e9b3-4257-b905-d0324114169a" xsi:nil="true"/>
    <_x0043_M8 xmlns="8b68e89a-e9b3-4257-b905-d0324114169a" xsi:nil="true"/>
    <AccountID xmlns="8b68e89a-e9b3-4257-b905-d0324114169a" xsi:nil="true"/>
    <SubProjectID xmlns="8b68e89a-e9b3-4257-b905-d0324114169a" xsi:nil="true"/>
    <Comments xmlns="8b68e89a-e9b3-4257-b905-d0324114169a">CTS\250146</Comments>
    <ProjectID xmlns="8b68e89a-e9b3-4257-b905-d0324114169a" xsi:nil="true"/>
    <Processes xmlns="8b68e89a-e9b3-4257-b905-d0324114169a" xsi:nil="true"/>
    <Activities xmlns="8b68e89a-e9b3-4257-b905-d0324114169a" xsi:nil="true"/>
    <AssociateID xmlns="8b68e89a-e9b3-4257-b905-d0324114169a">CTS\250146</AssociateID>
    <Rating5 xmlns="8b68e89a-e9b3-4257-b905-d0324114169a" xsi:nil="true"/>
    <Work_x0020_request xmlns="8b68e89a-e9b3-4257-b905-d0324114169a" xsi:nil="true"/>
    <Rating4 xmlns="8b68e89a-e9b3-4257-b905-d0324114169a" xsi:nil="true"/>
    <ArtifactStatus xmlns="8b68e89a-e9b3-4257-b905-d0324114169a" xsi:nil="true"/>
    <CreatedTime xmlns="8b68e89a-e9b3-4257-b905-d0324114169a">2015-04-21T12:36:49+00:00</CreatedTi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BB2E5C-EE49-477C-B2BE-6722720FFB54}"/>
</file>

<file path=customXml/itemProps2.xml><?xml version="1.0" encoding="utf-8"?>
<ds:datastoreItem xmlns:ds="http://schemas.openxmlformats.org/officeDocument/2006/customXml" ds:itemID="{F78FCE96-C8A4-4E92-8467-18B7198B1C7C}"/>
</file>

<file path=customXml/itemProps3.xml><?xml version="1.0" encoding="utf-8"?>
<ds:datastoreItem xmlns:ds="http://schemas.openxmlformats.org/officeDocument/2006/customXml" ds:itemID="{8AAEEA49-3EED-4488-A043-7D1DC7843D7D}"/>
</file>

<file path=docProps/app.xml><?xml version="1.0" encoding="utf-8"?>
<Properties xmlns="http://schemas.openxmlformats.org/officeDocument/2006/extended-properties" xmlns:vt="http://schemas.openxmlformats.org/officeDocument/2006/docPropsVTypes">
  <Template>ILT</Template>
  <TotalTime>1109</TotalTime>
  <Words>2091</Words>
  <Application>Microsoft Office PowerPoint</Application>
  <PresentationFormat>On-screen Show (4:3)</PresentationFormat>
  <Paragraphs>367</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ILT</vt:lpstr>
      <vt:lpstr>PowerPoint Presentation</vt:lpstr>
      <vt:lpstr>PowerPoint Presentation</vt:lpstr>
      <vt:lpstr>PowerPoint Presentation</vt:lpstr>
      <vt:lpstr>Objectives</vt:lpstr>
      <vt:lpstr> Overview </vt:lpstr>
      <vt:lpstr> Overview </vt:lpstr>
      <vt:lpstr>Reports-Overview</vt:lpstr>
      <vt:lpstr>Daily Status Report</vt:lpstr>
      <vt:lpstr>Daily Status Report - Sample 1</vt:lpstr>
      <vt:lpstr>  Daily Status Report – Sample 1 (Contd.)</vt:lpstr>
      <vt:lpstr>Daily Status Report – Sample 1 (Contd.)</vt:lpstr>
      <vt:lpstr>Daily Status Report-Sample 2</vt:lpstr>
      <vt:lpstr>SIT –DSR Summary</vt:lpstr>
      <vt:lpstr>Risk Trackers- Sample</vt:lpstr>
      <vt:lpstr>Weekly Status Report</vt:lpstr>
      <vt:lpstr>Weekly Status Report (Contd.)</vt:lpstr>
      <vt:lpstr>Weekly Status Report (Contd.)</vt:lpstr>
      <vt:lpstr>WSR - Defect Analysis Report</vt:lpstr>
      <vt:lpstr>WSR -Defect Analysis Report</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Partheeban, Cynthia (Cognizant)</dc:creator>
  <cp:lastModifiedBy>Saha, Sreyasi (Cognizant)</cp:lastModifiedBy>
  <cp:revision>195</cp:revision>
  <dcterms:created xsi:type="dcterms:W3CDTF">2013-02-22T09:59:04Z</dcterms:created>
  <dcterms:modified xsi:type="dcterms:W3CDTF">2015-04-08T05:51:16Z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0x010100083E6927F952F64FB9B37BBCD804238A</vt:lpwstr>
  </property>
</Properties>
</file>