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61" r:id="rId2"/>
    <p:sldId id="259" r:id="rId3"/>
    <p:sldId id="266" r:id="rId4"/>
    <p:sldId id="258" r:id="rId5"/>
    <p:sldId id="257" r:id="rId6"/>
    <p:sldId id="270" r:id="rId7"/>
    <p:sldId id="274" r:id="rId8"/>
    <p:sldId id="275" r:id="rId9"/>
    <p:sldId id="276" r:id="rId10"/>
    <p:sldId id="277" r:id="rId11"/>
    <p:sldId id="2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60"/>
  </p:normalViewPr>
  <p:slideViewPr>
    <p:cSldViewPr>
      <p:cViewPr varScale="1">
        <p:scale>
          <a:sx n="77" d="100"/>
          <a:sy n="77" d="100"/>
        </p:scale>
        <p:origin x="-11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59BB22-1B33-4C40-B125-4252548F8720}" type="datetimeFigureOut">
              <a:rPr lang="en-US" smtClean="0"/>
              <a:pPr/>
              <a:t>19-Feb-19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EB92EB-3F0A-4EA9-AC77-DC5C18BFF28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41FA8E5-985D-4693-98F9-A6A1F05519FC}" type="datetime1">
              <a:rPr lang="en-US" smtClean="0"/>
              <a:pPr/>
              <a:t>19-Feb-19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80612A-7C7E-4395-A796-D1127B31991C}" type="datetime1">
              <a:rPr lang="en-US" smtClean="0"/>
              <a:pPr/>
              <a:t>19-Feb-19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8856DB-B635-4310-9B8F-56D37DF068AE}" type="datetime1">
              <a:rPr lang="en-US" smtClean="0"/>
              <a:pPr/>
              <a:t>19-Feb-19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70A96D-F19A-4797-845B-439F3C93DE38}" type="datetime1">
              <a:rPr lang="en-US" smtClean="0"/>
              <a:pPr/>
              <a:t>19-Feb-19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20CBB7F-7D76-4D10-85D4-C3C3F6B722AF}" type="datetime1">
              <a:rPr lang="en-US" smtClean="0"/>
              <a:pPr/>
              <a:t>19-Feb-19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AA801C-EC12-4FFA-95B4-6C017FF2AAAD}" type="datetime1">
              <a:rPr lang="en-US" smtClean="0"/>
              <a:pPr/>
              <a:t>19-Feb-19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7433CDA-4436-49A8-A830-6743247829A9}" type="datetime1">
              <a:rPr lang="en-US" smtClean="0"/>
              <a:pPr/>
              <a:t>19-Feb-19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CF2CF7-EFB6-4E9A-9DFB-4636374B2146}" type="datetime1">
              <a:rPr lang="en-US" smtClean="0"/>
              <a:pPr/>
              <a:t>19-Feb-19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5E32C-9245-413B-A8B0-FC2DA3DB04F2}" type="datetime1">
              <a:rPr lang="en-US" smtClean="0"/>
              <a:pPr/>
              <a:t>19-Feb-19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07AE437-8AC5-4682-A478-5F9C5835A94E}" type="datetime1">
              <a:rPr lang="en-US" smtClean="0"/>
              <a:pPr/>
              <a:t>19-Feb-19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0F3AC47-ECB3-4134-BD00-382B26B6328F}" type="datetime1">
              <a:rPr lang="en-US" smtClean="0"/>
              <a:pPr/>
              <a:t>19-Feb-19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491A4F-3B3B-4CDA-8E38-260D37936FB4}" type="datetime1">
              <a:rPr lang="en-US" smtClean="0"/>
              <a:pPr/>
              <a:t>19-Feb-19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752600"/>
            <a:ext cx="8763000" cy="5105400"/>
          </a:xfrm>
        </p:spPr>
        <p:txBody>
          <a:bodyPr>
            <a:normAutofit/>
          </a:bodyPr>
          <a:lstStyle/>
          <a:p>
            <a:pPr algn="ctr"/>
            <a:r>
              <a:rPr lang="en-US" sz="2800" b="1" dirty="0" smtClean="0">
                <a:solidFill>
                  <a:srgbClr val="FFFF00"/>
                </a:solidFill>
                <a:latin typeface="Times New Roman" pitchFamily="18" charset="0"/>
                <a:cs typeface="Times New Roman" pitchFamily="18" charset="0"/>
              </a:rPr>
              <a:t>Proficient data transmission in underwater wireless sensor networks with networking simulator</a:t>
            </a:r>
          </a:p>
          <a:p>
            <a:pPr algn="ctr"/>
            <a:r>
              <a:rPr lang="en-US" sz="1600" b="1" dirty="0" smtClean="0">
                <a:solidFill>
                  <a:srgbClr val="FF0000"/>
                </a:solidFill>
              </a:rPr>
              <a:t> </a:t>
            </a:r>
            <a:r>
              <a:rPr lang="en-US" sz="1600" b="1" dirty="0" smtClean="0"/>
              <a:t> </a:t>
            </a:r>
            <a:r>
              <a:rPr lang="en-US" sz="1600" b="1" u="sng" dirty="0" smtClean="0"/>
              <a:t>Presented</a:t>
            </a:r>
            <a:r>
              <a:rPr lang="en-US" sz="1600" b="1" u="sng" dirty="0" smtClean="0"/>
              <a:t> by</a:t>
            </a:r>
          </a:p>
          <a:p>
            <a:pPr algn="ctr"/>
            <a:endParaRPr lang="en-US" sz="1600" b="1" u="sng" dirty="0" smtClean="0"/>
          </a:p>
          <a:p>
            <a:pPr algn="ctr"/>
            <a:r>
              <a:rPr lang="en-US" sz="1800" b="1" i="1" dirty="0" smtClean="0">
                <a:solidFill>
                  <a:schemeClr val="bg1"/>
                </a:solidFill>
              </a:rPr>
              <a:t>B.PRAVEN  KUMAR  REDDY</a:t>
            </a:r>
          </a:p>
          <a:p>
            <a:pPr algn="l">
              <a:lnSpc>
                <a:spcPct val="150000"/>
              </a:lnSpc>
            </a:pPr>
            <a:r>
              <a:rPr lang="en-US" sz="1600" dirty="0" smtClean="0"/>
              <a:t>    </a:t>
            </a:r>
            <a:endParaRPr lang="en-US" sz="1600" dirty="0" smtClean="0">
              <a:latin typeface="Times New Roman" pitchFamily="18" charset="0"/>
              <a:cs typeface="Times New Roman" pitchFamily="18" charset="0"/>
            </a:endParaRPr>
          </a:p>
          <a:p>
            <a:pPr marL="342900" indent="-342900" algn="just">
              <a:lnSpc>
                <a:spcPct val="150000"/>
              </a:lnSpc>
            </a:pPr>
            <a:r>
              <a:rPr lang="en-US" sz="1800" b="1" u="sng"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b="1" u="sng" dirty="0" smtClean="0">
                <a:latin typeface="Times New Roman" pitchFamily="18" charset="0"/>
                <a:cs typeface="Times New Roman" pitchFamily="18" charset="0"/>
              </a:rPr>
              <a:t>Under the guidance of </a:t>
            </a:r>
          </a:p>
          <a:p>
            <a:pPr marL="342900" indent="-342900" algn="just">
              <a:lnSpc>
                <a:spcPct val="150000"/>
              </a:lnSpc>
            </a:pPr>
            <a:r>
              <a:rPr lang="en-US" sz="1600" dirty="0" smtClean="0">
                <a:latin typeface="Times New Roman" pitchFamily="18" charset="0"/>
                <a:cs typeface="Times New Roman" pitchFamily="18" charset="0"/>
              </a:rPr>
              <a:t>	                                      Name</a:t>
            </a:r>
            <a:r>
              <a:rPr lang="en-US" sz="1600" dirty="0" smtClean="0">
                <a:solidFill>
                  <a:schemeClr val="bg2">
                    <a:lumMod val="50000"/>
                  </a:schemeClr>
                </a:solidFill>
                <a:latin typeface="Times New Roman" pitchFamily="18" charset="0"/>
                <a:cs typeface="Times New Roman" pitchFamily="18" charset="0"/>
              </a:rPr>
              <a:t>: </a:t>
            </a:r>
            <a:r>
              <a:rPr lang="en-US" sz="1600" b="1" dirty="0" smtClean="0">
                <a:solidFill>
                  <a:schemeClr val="bg2">
                    <a:lumMod val="50000"/>
                  </a:schemeClr>
                </a:solidFill>
              </a:rPr>
              <a:t>                Dr.J.V.ANAND    </a:t>
            </a:r>
          </a:p>
          <a:p>
            <a:pPr marL="342900" indent="-342900" algn="just">
              <a:lnSpc>
                <a:spcPct val="150000"/>
              </a:lnSpc>
            </a:pPr>
            <a:r>
              <a:rPr lang="en-US" sz="1600" b="1" dirty="0" smtClean="0">
                <a:solidFill>
                  <a:schemeClr val="bg2">
                    <a:lumMod val="50000"/>
                  </a:schemeClr>
                </a:solidFill>
              </a:rPr>
              <a:t>                                                                                                     M.E.,Ph.D</a:t>
            </a:r>
          </a:p>
          <a:p>
            <a:pPr marL="342900" indent="-342900" algn="just">
              <a:lnSpc>
                <a:spcPct val="150000"/>
              </a:lnSpc>
            </a:pPr>
            <a:r>
              <a:rPr lang="en-US" sz="1600" b="1" dirty="0" smtClean="0">
                <a:latin typeface="Times New Roman" pitchFamily="18" charset="0"/>
                <a:cs typeface="Times New Roman" pitchFamily="18" charset="0"/>
              </a:rPr>
              <a:t>			        Designation:       </a:t>
            </a:r>
            <a:r>
              <a:rPr lang="en-US" sz="1700" b="1" dirty="0" smtClean="0">
                <a:solidFill>
                  <a:schemeClr val="bg2">
                    <a:lumMod val="50000"/>
                  </a:schemeClr>
                </a:solidFill>
              </a:rPr>
              <a:t>Associate Professor </a:t>
            </a:r>
            <a:r>
              <a:rPr lang="en-US" sz="1600" b="1"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342900" indent="-342900" algn="l">
              <a:lnSpc>
                <a:spcPct val="150000"/>
              </a:lnSpc>
            </a:pPr>
            <a:r>
              <a:rPr lang="en-US" sz="18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l"/>
            <a:endParaRPr lang="en-US" sz="1800" dirty="0" smtClean="0"/>
          </a:p>
          <a:p>
            <a:pPr algn="ctr"/>
            <a:endParaRPr lang="en-US" dirty="0" smtClean="0">
              <a:solidFill>
                <a:srgbClr val="FF0000"/>
              </a:solidFill>
            </a:endParaRPr>
          </a:p>
          <a:p>
            <a:pPr algn="l"/>
            <a:endParaRPr lang="en-US" dirty="0"/>
          </a:p>
        </p:txBody>
      </p:sp>
      <p:pic>
        <p:nvPicPr>
          <p:cNvPr id="4" name="Picture 3" descr="C:\Users\Administrator\Desktop\ECE.png"/>
          <p:cNvPicPr/>
          <p:nvPr/>
        </p:nvPicPr>
        <p:blipFill>
          <a:blip r:embed="rId2" cstate="print"/>
          <a:srcRect/>
          <a:stretch>
            <a:fillRect/>
          </a:stretch>
        </p:blipFill>
        <p:spPr bwMode="auto">
          <a:xfrm>
            <a:off x="304800" y="304800"/>
            <a:ext cx="8534400" cy="1371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087880"/>
            <a:ext cx="8229600" cy="4389120"/>
          </a:xfr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pPr algn="ctr">
              <a:buNone/>
            </a:pPr>
            <a:endParaRPr lang="en-US" sz="11500" dirty="0" smtClean="0">
              <a:latin typeface="Brush Script MT" pitchFamily="66" charset="0"/>
            </a:endParaRPr>
          </a:p>
          <a:p>
            <a:pPr algn="ctr">
              <a:buNone/>
            </a:pPr>
            <a:r>
              <a:rPr lang="en-US" sz="11500" dirty="0" smtClean="0">
                <a:latin typeface="Brush Script MT" pitchFamily="66" charset="0"/>
              </a:rPr>
              <a:t>Thank you </a:t>
            </a:r>
            <a:endParaRPr lang="en-US" sz="11500" dirty="0">
              <a:latin typeface="Brush Script MT" pitchFamily="66" charset="0"/>
            </a:endParaRPr>
          </a:p>
        </p:txBody>
      </p:sp>
    </p:spTree>
  </p:cSld>
  <p:clrMapOvr>
    <a:masterClrMapping/>
  </p:clrMapOvr>
  <p:transition spd="med">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b="1" dirty="0" smtClean="0">
                <a:solidFill>
                  <a:schemeClr val="accent1"/>
                </a:solidFill>
              </a:rPr>
              <a:t>CONTENTS</a:t>
            </a:r>
            <a:endParaRPr lang="en-US" b="1" dirty="0">
              <a:solidFill>
                <a:schemeClr val="accent1"/>
              </a:solidFill>
            </a:endParaRPr>
          </a:p>
        </p:txBody>
      </p:sp>
      <p:sp>
        <p:nvSpPr>
          <p:cNvPr id="3" name="Content Placeholder 2"/>
          <p:cNvSpPr>
            <a:spLocks noGrp="1"/>
          </p:cNvSpPr>
          <p:nvPr>
            <p:ph idx="1"/>
          </p:nvPr>
        </p:nvSpPr>
        <p:spPr>
          <a:xfrm>
            <a:off x="152400" y="1447800"/>
            <a:ext cx="8763000" cy="5029200"/>
          </a:xfrm>
        </p:spPr>
        <p:txBody>
          <a:bodyPr>
            <a:noAutofit/>
          </a:bodyPr>
          <a:lstStyle/>
          <a:p>
            <a:pPr lvl="0">
              <a:lnSpc>
                <a:spcPct val="200000"/>
              </a:lnSpc>
            </a:pPr>
            <a:r>
              <a:rPr lang="en-US" sz="2000" dirty="0" smtClean="0">
                <a:latin typeface="Times New Roman" pitchFamily="18" charset="0"/>
                <a:cs typeface="Times New Roman" pitchFamily="18" charset="0"/>
              </a:rPr>
              <a:t>ABSTRACT</a:t>
            </a:r>
          </a:p>
          <a:p>
            <a:pPr lvl="0">
              <a:lnSpc>
                <a:spcPct val="200000"/>
              </a:lnSpc>
            </a:pPr>
            <a:r>
              <a:rPr lang="en-US" sz="1800" dirty="0" smtClean="0"/>
              <a:t>INTRODUCTION</a:t>
            </a:r>
          </a:p>
          <a:p>
            <a:pPr lvl="0">
              <a:lnSpc>
                <a:spcPct val="200000"/>
              </a:lnSpc>
            </a:pPr>
            <a:r>
              <a:rPr lang="en-US" sz="1800" dirty="0" smtClean="0"/>
              <a:t>METHODOLOGY OF PROPOSED SYSTEM EACH MODULE USED IN PROJECT </a:t>
            </a:r>
          </a:p>
          <a:p>
            <a:pPr lvl="0">
              <a:lnSpc>
                <a:spcPct val="200000"/>
              </a:lnSpc>
            </a:pPr>
            <a:r>
              <a:rPr lang="en-US" sz="1800" dirty="0" smtClean="0"/>
              <a:t>COMPARISION OF EXISTING MODULE WITH THE PROPOSED SYSTEM</a:t>
            </a:r>
          </a:p>
          <a:p>
            <a:pPr lvl="0">
              <a:lnSpc>
                <a:spcPct val="200000"/>
              </a:lnSpc>
            </a:pPr>
            <a:r>
              <a:rPr lang="en-US" sz="1800" dirty="0" smtClean="0"/>
              <a:t>RESULTS</a:t>
            </a:r>
          </a:p>
          <a:p>
            <a:pPr lvl="0">
              <a:lnSpc>
                <a:spcPct val="200000"/>
              </a:lnSpc>
            </a:pPr>
            <a:r>
              <a:rPr lang="en-US" sz="1800" dirty="0" smtClean="0"/>
              <a:t>REFERENCE</a:t>
            </a:r>
            <a:br>
              <a:rPr lang="en-US" sz="1800" dirty="0" smtClean="0"/>
            </a:b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IN" sz="4000" b="1" dirty="0" smtClean="0"/>
              <a:t>ABSTRACT</a:t>
            </a:r>
            <a:endParaRPr lang="en-US" sz="4000" dirty="0"/>
          </a:p>
        </p:txBody>
      </p:sp>
      <p:sp>
        <p:nvSpPr>
          <p:cNvPr id="3" name="Content Placeholder 2"/>
          <p:cNvSpPr>
            <a:spLocks noGrp="1"/>
          </p:cNvSpPr>
          <p:nvPr>
            <p:ph idx="1"/>
          </p:nvPr>
        </p:nvSpPr>
        <p:spPr>
          <a:xfrm>
            <a:off x="0" y="990600"/>
            <a:ext cx="8991600" cy="5334000"/>
          </a:xfrm>
        </p:spPr>
        <p:txBody>
          <a:bodyPr>
            <a:normAutofit/>
          </a:bodyPr>
          <a:lstStyle/>
          <a:p>
            <a:pPr algn="just"/>
            <a:r>
              <a:rPr lang="en-IN" dirty="0" smtClean="0"/>
              <a:t>Establishing communication for transfer of sensed data from sensors to sink is a challenging issue. The sink placed on the surface procures the data from sensors within the ocean column and transfers it to the monitoring centre. The underwater environment inherent mobility makes intermittent connectivity in sensors which are out of range communication leading to void. So contribution in this work deals with TPVA (Transmission Probability for Void Avoidance) has been proposed for Underwater Wireless Sensor Networks (UWSN).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pPr algn="l"/>
            <a:r>
              <a:rPr lang="en-US" sz="2800" b="1" dirty="0" smtClean="0">
                <a:solidFill>
                  <a:schemeClr val="accent1"/>
                </a:solidFill>
                <a:latin typeface="Times New Roman" pitchFamily="18" charset="0"/>
                <a:cs typeface="Times New Roman" pitchFamily="18" charset="0"/>
              </a:rPr>
              <a:t>INTRODUCTION</a:t>
            </a:r>
            <a:endParaRPr lang="en-US" sz="2800" dirty="0"/>
          </a:p>
        </p:txBody>
      </p:sp>
      <p:sp>
        <p:nvSpPr>
          <p:cNvPr id="3" name="Content Placeholder 2"/>
          <p:cNvSpPr>
            <a:spLocks noGrp="1"/>
          </p:cNvSpPr>
          <p:nvPr>
            <p:ph idx="1"/>
          </p:nvPr>
        </p:nvSpPr>
        <p:spPr>
          <a:xfrm>
            <a:off x="152400" y="1219200"/>
            <a:ext cx="8534400" cy="5105400"/>
          </a:xfrm>
        </p:spPr>
        <p:txBody>
          <a:bodyPr>
            <a:normAutofit/>
          </a:bodyPr>
          <a:lstStyle/>
          <a:p>
            <a:pPr>
              <a:lnSpc>
                <a:spcPct val="150000"/>
              </a:lnSpc>
              <a:buNone/>
            </a:pPr>
            <a:r>
              <a:rPr lang="en-US" dirty="0" smtClean="0"/>
              <a:t>    A Wireless sensor network can be defined as a network of devices that can communicate the information gathered from a monitored field through wireless links.</a:t>
            </a:r>
          </a:p>
          <a:p>
            <a:pPr>
              <a:lnSpc>
                <a:spcPct val="150000"/>
              </a:lnSpc>
              <a:buNone/>
            </a:pPr>
            <a:r>
              <a:rPr lang="en-US" b="1" dirty="0" smtClean="0"/>
              <a:t>Focus of Wireless sensors  in this work</a:t>
            </a:r>
          </a:p>
          <a:p>
            <a:pPr fontAlgn="base">
              <a:lnSpc>
                <a:spcPct val="150000"/>
              </a:lnSpc>
              <a:buFont typeface="Wingdings" pitchFamily="2" charset="2"/>
              <a:buChar char="Ø"/>
            </a:pPr>
            <a:r>
              <a:rPr lang="en-US" dirty="0" smtClean="0"/>
              <a:t>Underwater WSNs</a:t>
            </a:r>
          </a:p>
          <a:p>
            <a:pPr>
              <a:buNone/>
            </a:pPr>
            <a:endParaRPr lang="en-US" b="1"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a:bodyPr>
          <a:lstStyle/>
          <a:p>
            <a:pPr>
              <a:lnSpc>
                <a:spcPct val="150000"/>
              </a:lnSpc>
              <a:buNone/>
            </a:pPr>
            <a:r>
              <a:rPr lang="en-US" sz="2400" b="1" dirty="0" smtClean="0">
                <a:latin typeface="Times New Roman" pitchFamily="18" charset="0"/>
                <a:cs typeface="Times New Roman" pitchFamily="18" charset="0"/>
              </a:rPr>
              <a:t>Underwater WSNs:</a:t>
            </a:r>
          </a:p>
          <a:p>
            <a:pPr>
              <a:lnSpc>
                <a:spcPct val="150000"/>
              </a:lnSpc>
              <a:buNone/>
            </a:pPr>
            <a:r>
              <a:rPr lang="en-US" sz="2400" dirty="0" smtClean="0">
                <a:latin typeface="Times New Roman" pitchFamily="18" charset="0"/>
                <a:cs typeface="Times New Roman" pitchFamily="18" charset="0"/>
              </a:rPr>
              <a:t> Underwater  wireless communication is the wireless communication in which acoustic signals carry digital information through an under water channel.</a:t>
            </a:r>
          </a:p>
          <a:p>
            <a:pPr>
              <a:lnSpc>
                <a:spcPct val="150000"/>
              </a:lnSpc>
              <a:buNone/>
            </a:pPr>
            <a:r>
              <a:rPr lang="en-US" sz="2400" dirty="0" smtClean="0">
                <a:latin typeface="Times New Roman" pitchFamily="18" charset="0"/>
                <a:cs typeface="Times New Roman" pitchFamily="18" charset="0"/>
              </a:rPr>
              <a:t>Electro magnetic waves  are not use as they propagate over short distances.</a:t>
            </a:r>
          </a:p>
          <a:p>
            <a:pPr>
              <a:lnSpc>
                <a:spcPct val="150000"/>
              </a:lnSpc>
              <a:buNone/>
            </a:pPr>
            <a:r>
              <a:rPr lang="en-US" sz="2400" dirty="0" smtClean="0">
                <a:latin typeface="Times New Roman" pitchFamily="18" charset="0"/>
                <a:cs typeface="Times New Roman" pitchFamily="18" charset="0"/>
              </a:rPr>
              <a:t>Over the past decades, heavy cables were used to establish a high speed communication between remote end and the surface.</a:t>
            </a:r>
          </a:p>
          <a:p>
            <a:pPr>
              <a:lnSpc>
                <a:spcPct val="150000"/>
              </a:lnSpc>
              <a:buNone/>
            </a:pPr>
            <a:r>
              <a:rPr lang="en-US" sz="2400" dirty="0" smtClean="0">
                <a:latin typeface="Times New Roman" pitchFamily="18" charset="0"/>
                <a:cs typeface="Times New Roman" pitchFamily="18" charset="0"/>
              </a:rPr>
              <a:t>To overcome such difficulties, underwater wireless communication has come into existence. </a:t>
            </a:r>
          </a:p>
          <a:p>
            <a:pPr>
              <a:lnSpc>
                <a:spcPct val="150000"/>
              </a:lnSpc>
              <a:buNone/>
            </a:pPr>
            <a:endParaRPr lang="en-US" sz="24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lgn="just">
              <a:lnSpc>
                <a:spcPct val="110000"/>
              </a:lnSpc>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grpSp>
        <p:nvGrpSpPr>
          <p:cNvPr id="1026" name="Group 2"/>
          <p:cNvGrpSpPr>
            <a:grpSpLocks/>
          </p:cNvGrpSpPr>
          <p:nvPr/>
        </p:nvGrpSpPr>
        <p:grpSpPr bwMode="auto">
          <a:xfrm>
            <a:off x="0" y="301625"/>
            <a:ext cx="8915400" cy="6175375"/>
            <a:chOff x="1043" y="1242"/>
            <a:chExt cx="13978" cy="10326"/>
          </a:xfrm>
        </p:grpSpPr>
        <p:sp>
          <p:nvSpPr>
            <p:cNvPr id="1027" name="AutoShape 3"/>
            <p:cNvSpPr>
              <a:spLocks noChangeArrowheads="1"/>
            </p:cNvSpPr>
            <p:nvPr/>
          </p:nvSpPr>
          <p:spPr bwMode="auto">
            <a:xfrm>
              <a:off x="10778" y="5076"/>
              <a:ext cx="2370" cy="48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Anycast routing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AutoShape 4"/>
            <p:cNvSpPr>
              <a:spLocks noChangeArrowheads="1"/>
            </p:cNvSpPr>
            <p:nvPr/>
          </p:nvSpPr>
          <p:spPr bwMode="auto">
            <a:xfrm>
              <a:off x="9936" y="5852"/>
              <a:ext cx="4428" cy="73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Calculate the transmission range and terrain with the help of control packet from sink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AutoShape 5"/>
            <p:cNvSpPr>
              <a:spLocks noChangeArrowheads="1"/>
            </p:cNvSpPr>
            <p:nvPr/>
          </p:nvSpPr>
          <p:spPr bwMode="auto">
            <a:xfrm>
              <a:off x="10595" y="7717"/>
              <a:ext cx="2584" cy="2292"/>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If the transmission probability is high?</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30" name="AutoShape 6"/>
            <p:cNvCxnSpPr>
              <a:cxnSpLocks noChangeShapeType="1"/>
            </p:cNvCxnSpPr>
            <p:nvPr/>
          </p:nvCxnSpPr>
          <p:spPr bwMode="auto">
            <a:xfrm>
              <a:off x="9172" y="3494"/>
              <a:ext cx="0" cy="156"/>
            </a:xfrm>
            <a:prstGeom prst="straightConnector1">
              <a:avLst/>
            </a:prstGeom>
            <a:noFill/>
            <a:ln w="9525">
              <a:solidFill>
                <a:srgbClr val="000000"/>
              </a:solidFill>
              <a:round/>
              <a:headEnd/>
              <a:tailEnd type="triangle" w="med" len="med"/>
            </a:ln>
          </p:spPr>
        </p:cxnSp>
        <p:cxnSp>
          <p:nvCxnSpPr>
            <p:cNvPr id="1031" name="AutoShape 7"/>
            <p:cNvCxnSpPr>
              <a:cxnSpLocks noChangeShapeType="1"/>
            </p:cNvCxnSpPr>
            <p:nvPr/>
          </p:nvCxnSpPr>
          <p:spPr bwMode="auto">
            <a:xfrm>
              <a:off x="10646" y="4791"/>
              <a:ext cx="1388" cy="24"/>
            </a:xfrm>
            <a:prstGeom prst="straightConnector1">
              <a:avLst/>
            </a:prstGeom>
            <a:noFill/>
            <a:ln w="9525">
              <a:solidFill>
                <a:srgbClr val="000000"/>
              </a:solidFill>
              <a:round/>
              <a:headEnd/>
              <a:tailEnd/>
            </a:ln>
          </p:spPr>
        </p:cxnSp>
        <p:sp>
          <p:nvSpPr>
            <p:cNvPr id="1032" name="AutoShape 8"/>
            <p:cNvSpPr>
              <a:spLocks noChangeArrowheads="1"/>
            </p:cNvSpPr>
            <p:nvPr/>
          </p:nvSpPr>
          <p:spPr bwMode="auto">
            <a:xfrm>
              <a:off x="10157" y="6880"/>
              <a:ext cx="4207" cy="42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Calculate the transmission probability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AutoShape 9"/>
            <p:cNvSpPr>
              <a:spLocks noChangeArrowheads="1"/>
            </p:cNvSpPr>
            <p:nvPr/>
          </p:nvSpPr>
          <p:spPr bwMode="auto">
            <a:xfrm>
              <a:off x="5254" y="11128"/>
              <a:ext cx="1666" cy="44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End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AutoShape 10"/>
            <p:cNvSpPr>
              <a:spLocks noChangeArrowheads="1"/>
            </p:cNvSpPr>
            <p:nvPr/>
          </p:nvSpPr>
          <p:spPr bwMode="auto">
            <a:xfrm>
              <a:off x="13752" y="9596"/>
              <a:ext cx="1269" cy="41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Transmit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5" name="AutoShape 11"/>
            <p:cNvSpPr>
              <a:spLocks noChangeArrowheads="1"/>
            </p:cNvSpPr>
            <p:nvPr/>
          </p:nvSpPr>
          <p:spPr bwMode="auto">
            <a:xfrm>
              <a:off x="7720" y="9475"/>
              <a:ext cx="3477" cy="142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Find an alternate node with minimal overhead using probability mass function for forwarding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6" name="Text Box 12"/>
            <p:cNvSpPr txBox="1">
              <a:spLocks noChangeArrowheads="1"/>
            </p:cNvSpPr>
            <p:nvPr/>
          </p:nvSpPr>
          <p:spPr bwMode="auto">
            <a:xfrm>
              <a:off x="10778" y="4333"/>
              <a:ext cx="827" cy="35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Yes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7" name="Text Box 13"/>
            <p:cNvSpPr txBox="1">
              <a:spLocks noChangeArrowheads="1"/>
            </p:cNvSpPr>
            <p:nvPr/>
          </p:nvSpPr>
          <p:spPr bwMode="auto">
            <a:xfrm>
              <a:off x="13322" y="8224"/>
              <a:ext cx="826" cy="35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Yes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8" name="Text Box 14"/>
            <p:cNvSpPr txBox="1">
              <a:spLocks noChangeArrowheads="1"/>
            </p:cNvSpPr>
            <p:nvPr/>
          </p:nvSpPr>
          <p:spPr bwMode="auto">
            <a:xfrm>
              <a:off x="7253" y="4096"/>
              <a:ext cx="614" cy="45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No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9" name="Text Box 15"/>
            <p:cNvSpPr txBox="1">
              <a:spLocks noChangeArrowheads="1"/>
            </p:cNvSpPr>
            <p:nvPr/>
          </p:nvSpPr>
          <p:spPr bwMode="auto">
            <a:xfrm>
              <a:off x="10157" y="8224"/>
              <a:ext cx="614" cy="35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No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0" name="AutoShape 16"/>
            <p:cNvCxnSpPr>
              <a:cxnSpLocks noChangeShapeType="1"/>
            </p:cNvCxnSpPr>
            <p:nvPr/>
          </p:nvCxnSpPr>
          <p:spPr bwMode="auto">
            <a:xfrm>
              <a:off x="11895" y="5559"/>
              <a:ext cx="1" cy="293"/>
            </a:xfrm>
            <a:prstGeom prst="straightConnector1">
              <a:avLst/>
            </a:prstGeom>
            <a:noFill/>
            <a:ln w="9525">
              <a:solidFill>
                <a:srgbClr val="000000"/>
              </a:solidFill>
              <a:round/>
              <a:headEnd/>
              <a:tailEnd type="triangle" w="med" len="med"/>
            </a:ln>
          </p:spPr>
        </p:cxnSp>
        <p:cxnSp>
          <p:nvCxnSpPr>
            <p:cNvPr id="1041" name="AutoShape 17"/>
            <p:cNvCxnSpPr>
              <a:cxnSpLocks noChangeShapeType="1"/>
            </p:cNvCxnSpPr>
            <p:nvPr/>
          </p:nvCxnSpPr>
          <p:spPr bwMode="auto">
            <a:xfrm>
              <a:off x="11895" y="6584"/>
              <a:ext cx="0" cy="295"/>
            </a:xfrm>
            <a:prstGeom prst="straightConnector1">
              <a:avLst/>
            </a:prstGeom>
            <a:noFill/>
            <a:ln w="9525">
              <a:solidFill>
                <a:srgbClr val="000000"/>
              </a:solidFill>
              <a:round/>
              <a:headEnd/>
              <a:tailEnd type="triangle" w="med" len="med"/>
            </a:ln>
          </p:spPr>
        </p:cxnSp>
        <p:cxnSp>
          <p:nvCxnSpPr>
            <p:cNvPr id="1042" name="AutoShape 18"/>
            <p:cNvCxnSpPr>
              <a:cxnSpLocks noChangeShapeType="1"/>
            </p:cNvCxnSpPr>
            <p:nvPr/>
          </p:nvCxnSpPr>
          <p:spPr bwMode="auto">
            <a:xfrm>
              <a:off x="11895" y="7303"/>
              <a:ext cx="0" cy="414"/>
            </a:xfrm>
            <a:prstGeom prst="straightConnector1">
              <a:avLst/>
            </a:prstGeom>
            <a:noFill/>
            <a:ln w="9525">
              <a:solidFill>
                <a:srgbClr val="000000"/>
              </a:solidFill>
              <a:round/>
              <a:headEnd/>
              <a:tailEnd type="triangle" w="med" len="med"/>
            </a:ln>
          </p:spPr>
        </p:cxnSp>
        <p:cxnSp>
          <p:nvCxnSpPr>
            <p:cNvPr id="1043" name="AutoShape 19"/>
            <p:cNvCxnSpPr>
              <a:cxnSpLocks noChangeShapeType="1"/>
            </p:cNvCxnSpPr>
            <p:nvPr/>
          </p:nvCxnSpPr>
          <p:spPr bwMode="auto">
            <a:xfrm flipH="1" flipV="1">
              <a:off x="9340" y="8818"/>
              <a:ext cx="1255" cy="14"/>
            </a:xfrm>
            <a:prstGeom prst="straightConnector1">
              <a:avLst/>
            </a:prstGeom>
            <a:noFill/>
            <a:ln w="9525">
              <a:solidFill>
                <a:srgbClr val="000000"/>
              </a:solidFill>
              <a:round/>
              <a:headEnd/>
              <a:tailEnd/>
            </a:ln>
          </p:spPr>
        </p:cxnSp>
        <p:cxnSp>
          <p:nvCxnSpPr>
            <p:cNvPr id="1044" name="AutoShape 20"/>
            <p:cNvCxnSpPr>
              <a:cxnSpLocks noChangeShapeType="1"/>
            </p:cNvCxnSpPr>
            <p:nvPr/>
          </p:nvCxnSpPr>
          <p:spPr bwMode="auto">
            <a:xfrm>
              <a:off x="13148" y="8843"/>
              <a:ext cx="1216" cy="0"/>
            </a:xfrm>
            <a:prstGeom prst="straightConnector1">
              <a:avLst/>
            </a:prstGeom>
            <a:noFill/>
            <a:ln w="9525">
              <a:solidFill>
                <a:srgbClr val="000000"/>
              </a:solidFill>
              <a:round/>
              <a:headEnd/>
              <a:tailEnd/>
            </a:ln>
          </p:spPr>
        </p:cxnSp>
        <p:cxnSp>
          <p:nvCxnSpPr>
            <p:cNvPr id="1045" name="AutoShape 21"/>
            <p:cNvCxnSpPr>
              <a:cxnSpLocks noChangeShapeType="1"/>
            </p:cNvCxnSpPr>
            <p:nvPr/>
          </p:nvCxnSpPr>
          <p:spPr bwMode="auto">
            <a:xfrm>
              <a:off x="14364" y="8843"/>
              <a:ext cx="1" cy="753"/>
            </a:xfrm>
            <a:prstGeom prst="straightConnector1">
              <a:avLst/>
            </a:prstGeom>
            <a:noFill/>
            <a:ln w="9525">
              <a:solidFill>
                <a:srgbClr val="000000"/>
              </a:solidFill>
              <a:round/>
              <a:headEnd/>
              <a:tailEnd type="triangle" w="med" len="med"/>
            </a:ln>
          </p:spPr>
        </p:cxnSp>
        <p:cxnSp>
          <p:nvCxnSpPr>
            <p:cNvPr id="1046" name="AutoShape 22"/>
            <p:cNvCxnSpPr>
              <a:cxnSpLocks noChangeShapeType="1"/>
            </p:cNvCxnSpPr>
            <p:nvPr/>
          </p:nvCxnSpPr>
          <p:spPr bwMode="auto">
            <a:xfrm>
              <a:off x="9341" y="8832"/>
              <a:ext cx="0" cy="644"/>
            </a:xfrm>
            <a:prstGeom prst="straightConnector1">
              <a:avLst/>
            </a:prstGeom>
            <a:noFill/>
            <a:ln w="9525">
              <a:solidFill>
                <a:srgbClr val="000000"/>
              </a:solidFill>
              <a:round/>
              <a:headEnd/>
              <a:tailEnd type="triangle" w="med" len="med"/>
            </a:ln>
          </p:spPr>
        </p:cxnSp>
        <p:cxnSp>
          <p:nvCxnSpPr>
            <p:cNvPr id="1047" name="AutoShape 23"/>
            <p:cNvCxnSpPr>
              <a:cxnSpLocks noChangeShapeType="1"/>
            </p:cNvCxnSpPr>
            <p:nvPr/>
          </p:nvCxnSpPr>
          <p:spPr bwMode="auto">
            <a:xfrm>
              <a:off x="14364" y="10009"/>
              <a:ext cx="0" cy="1468"/>
            </a:xfrm>
            <a:prstGeom prst="straightConnector1">
              <a:avLst/>
            </a:prstGeom>
            <a:noFill/>
            <a:ln w="9525">
              <a:solidFill>
                <a:srgbClr val="000000"/>
              </a:solidFill>
              <a:round/>
              <a:headEnd/>
              <a:tailEnd/>
            </a:ln>
          </p:spPr>
        </p:cxnSp>
        <p:cxnSp>
          <p:nvCxnSpPr>
            <p:cNvPr id="1048" name="AutoShape 24"/>
            <p:cNvCxnSpPr>
              <a:cxnSpLocks noChangeShapeType="1"/>
            </p:cNvCxnSpPr>
            <p:nvPr/>
          </p:nvCxnSpPr>
          <p:spPr bwMode="auto">
            <a:xfrm flipH="1">
              <a:off x="6920" y="11477"/>
              <a:ext cx="7444" cy="0"/>
            </a:xfrm>
            <a:prstGeom prst="straightConnector1">
              <a:avLst/>
            </a:prstGeom>
            <a:noFill/>
            <a:ln w="9525">
              <a:solidFill>
                <a:srgbClr val="000000"/>
              </a:solidFill>
              <a:round/>
              <a:headEnd/>
              <a:tailEnd type="triangle" w="med" len="med"/>
            </a:ln>
          </p:spPr>
        </p:cxnSp>
        <p:cxnSp>
          <p:nvCxnSpPr>
            <p:cNvPr id="1049" name="AutoShape 25"/>
            <p:cNvCxnSpPr>
              <a:cxnSpLocks noChangeShapeType="1"/>
            </p:cNvCxnSpPr>
            <p:nvPr/>
          </p:nvCxnSpPr>
          <p:spPr bwMode="auto">
            <a:xfrm flipH="1">
              <a:off x="9340" y="10899"/>
              <a:ext cx="1" cy="329"/>
            </a:xfrm>
            <a:prstGeom prst="straightConnector1">
              <a:avLst/>
            </a:prstGeom>
            <a:noFill/>
            <a:ln w="9525">
              <a:solidFill>
                <a:srgbClr val="000000"/>
              </a:solidFill>
              <a:round/>
              <a:headEnd/>
              <a:tailEnd/>
            </a:ln>
          </p:spPr>
        </p:cxnSp>
        <p:cxnSp>
          <p:nvCxnSpPr>
            <p:cNvPr id="1050" name="AutoShape 26"/>
            <p:cNvCxnSpPr>
              <a:cxnSpLocks noChangeShapeType="1"/>
            </p:cNvCxnSpPr>
            <p:nvPr/>
          </p:nvCxnSpPr>
          <p:spPr bwMode="auto">
            <a:xfrm flipH="1">
              <a:off x="6920" y="11228"/>
              <a:ext cx="2421" cy="0"/>
            </a:xfrm>
            <a:prstGeom prst="straightConnector1">
              <a:avLst/>
            </a:prstGeom>
            <a:noFill/>
            <a:ln w="9525">
              <a:solidFill>
                <a:srgbClr val="000000"/>
              </a:solidFill>
              <a:round/>
              <a:headEnd/>
              <a:tailEnd type="triangle" w="med" len="med"/>
            </a:ln>
          </p:spPr>
        </p:cxnSp>
        <p:sp>
          <p:nvSpPr>
            <p:cNvPr id="1051" name="AutoShape 27"/>
            <p:cNvSpPr>
              <a:spLocks noChangeArrowheads="1"/>
            </p:cNvSpPr>
            <p:nvPr/>
          </p:nvSpPr>
          <p:spPr bwMode="auto">
            <a:xfrm>
              <a:off x="1043" y="5852"/>
              <a:ext cx="2460" cy="50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Transfer</a:t>
              </a:r>
              <a:r>
                <a:rPr kumimoji="0" lang="en-US" sz="1200" b="0" i="0" u="none" strike="noStrike" cap="none" normalizeH="0" baseline="0" dirty="0" smtClean="0">
                  <a:ln>
                    <a:noFill/>
                  </a:ln>
                  <a:solidFill>
                    <a:schemeClr val="tx1"/>
                  </a:solidFill>
                  <a:effectLst/>
                  <a:latin typeface="Calibri" pitchFamily="34" charset="0"/>
                  <a:cs typeface="Arial" pitchFamily="34" charset="0"/>
                </a:rPr>
                <a:t> data as such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2" name="AutoShape 28"/>
            <p:cNvSpPr>
              <a:spLocks noChangeArrowheads="1"/>
            </p:cNvSpPr>
            <p:nvPr/>
          </p:nvSpPr>
          <p:spPr bwMode="auto">
            <a:xfrm>
              <a:off x="1428" y="1242"/>
              <a:ext cx="6627" cy="519"/>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Arial" pitchFamily="34" charset="0"/>
                </a:rPr>
                <a:t>Deployment of Wireless sensor nodes and sink</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3" name="AutoShape 29"/>
            <p:cNvSpPr>
              <a:spLocks noChangeArrowheads="1"/>
            </p:cNvSpPr>
            <p:nvPr/>
          </p:nvSpPr>
          <p:spPr bwMode="auto">
            <a:xfrm>
              <a:off x="1428" y="2028"/>
              <a:ext cx="6627" cy="49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Transfer data from sensors to the sink/sonobuoy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4" name="AutoShape 30"/>
            <p:cNvSpPr>
              <a:spLocks noChangeArrowheads="1"/>
            </p:cNvSpPr>
            <p:nvPr/>
          </p:nvSpPr>
          <p:spPr bwMode="auto">
            <a:xfrm>
              <a:off x="1428" y="2721"/>
              <a:ext cx="6627" cy="4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Arial" pitchFamily="34" charset="0"/>
                </a:rPr>
                <a:t>Calculate the </a:t>
              </a:r>
              <a:r>
                <a:rPr lang="en-US" sz="1200" dirty="0" smtClean="0">
                  <a:latin typeface="Times New Roman" pitchFamily="18" charset="0"/>
                  <a:cs typeface="Arial" pitchFamily="34" charset="0"/>
                </a:rPr>
                <a:t>throughput </a:t>
              </a:r>
              <a:r>
                <a:rPr kumimoji="0" lang="en-US" sz="1200" b="0" i="0" u="none" strike="noStrike" cap="none" normalizeH="0" baseline="0" dirty="0" smtClean="0">
                  <a:ln>
                    <a:noFill/>
                  </a:ln>
                  <a:solidFill>
                    <a:schemeClr val="tx1"/>
                  </a:solidFill>
                  <a:effectLst/>
                  <a:latin typeface="Times New Roman" pitchFamily="18" charset="0"/>
                  <a:cs typeface="Arial" pitchFamily="34" charset="0"/>
                </a:rPr>
                <a:t>of the protocol at initial time frame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5" name="AutoShape 31"/>
            <p:cNvSpPr>
              <a:spLocks noChangeArrowheads="1"/>
            </p:cNvSpPr>
            <p:nvPr/>
          </p:nvSpPr>
          <p:spPr bwMode="auto">
            <a:xfrm>
              <a:off x="2914" y="3494"/>
              <a:ext cx="2934" cy="206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cs typeface="Arial" pitchFamily="34" charset="0"/>
                </a:rPr>
                <a:t>Is the sink throughput reduced?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6" name="AutoShape 32"/>
            <p:cNvSpPr>
              <a:spLocks noChangeArrowheads="1"/>
            </p:cNvSpPr>
            <p:nvPr/>
          </p:nvSpPr>
          <p:spPr bwMode="auto">
            <a:xfrm>
              <a:off x="3450" y="7144"/>
              <a:ext cx="4989" cy="57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Transfer the   packets after a particular time interval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57" name="AutoShape 33"/>
            <p:cNvCxnSpPr>
              <a:cxnSpLocks noChangeShapeType="1"/>
            </p:cNvCxnSpPr>
            <p:nvPr/>
          </p:nvCxnSpPr>
          <p:spPr bwMode="auto">
            <a:xfrm>
              <a:off x="5848" y="4507"/>
              <a:ext cx="1261" cy="1"/>
            </a:xfrm>
            <a:prstGeom prst="straightConnector1">
              <a:avLst/>
            </a:prstGeom>
            <a:noFill/>
            <a:ln w="9525">
              <a:solidFill>
                <a:srgbClr val="000000"/>
              </a:solidFill>
              <a:round/>
              <a:headEnd/>
              <a:tailEnd/>
            </a:ln>
          </p:spPr>
        </p:cxnSp>
        <p:cxnSp>
          <p:nvCxnSpPr>
            <p:cNvPr id="1058" name="AutoShape 34"/>
            <p:cNvCxnSpPr>
              <a:cxnSpLocks noChangeShapeType="1"/>
            </p:cNvCxnSpPr>
            <p:nvPr/>
          </p:nvCxnSpPr>
          <p:spPr bwMode="auto">
            <a:xfrm flipV="1">
              <a:off x="7109" y="3494"/>
              <a:ext cx="1" cy="1013"/>
            </a:xfrm>
            <a:prstGeom prst="straightConnector1">
              <a:avLst/>
            </a:prstGeom>
            <a:noFill/>
            <a:ln w="9525">
              <a:solidFill>
                <a:srgbClr val="000000"/>
              </a:solidFill>
              <a:round/>
              <a:headEnd/>
              <a:tailEnd/>
            </a:ln>
          </p:spPr>
        </p:cxnSp>
        <p:cxnSp>
          <p:nvCxnSpPr>
            <p:cNvPr id="1059" name="AutoShape 35"/>
            <p:cNvCxnSpPr>
              <a:cxnSpLocks noChangeShapeType="1"/>
            </p:cNvCxnSpPr>
            <p:nvPr/>
          </p:nvCxnSpPr>
          <p:spPr bwMode="auto">
            <a:xfrm>
              <a:off x="7109" y="3494"/>
              <a:ext cx="2063" cy="0"/>
            </a:xfrm>
            <a:prstGeom prst="straightConnector1">
              <a:avLst/>
            </a:prstGeom>
            <a:noFill/>
            <a:ln w="9525">
              <a:solidFill>
                <a:srgbClr val="000000"/>
              </a:solidFill>
              <a:round/>
              <a:headEnd/>
              <a:tailEnd/>
            </a:ln>
          </p:spPr>
        </p:cxnSp>
        <p:sp>
          <p:nvSpPr>
            <p:cNvPr id="1060" name="Text Box 36"/>
            <p:cNvSpPr txBox="1">
              <a:spLocks noChangeArrowheads="1"/>
            </p:cNvSpPr>
            <p:nvPr/>
          </p:nvSpPr>
          <p:spPr bwMode="auto">
            <a:xfrm>
              <a:off x="5848" y="3840"/>
              <a:ext cx="826" cy="493"/>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Yes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61" name="Text Box 37"/>
            <p:cNvSpPr txBox="1">
              <a:spLocks noChangeArrowheads="1"/>
            </p:cNvSpPr>
            <p:nvPr/>
          </p:nvSpPr>
          <p:spPr bwMode="auto">
            <a:xfrm>
              <a:off x="2220" y="3839"/>
              <a:ext cx="614" cy="4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No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62" name="AutoShape 38"/>
            <p:cNvCxnSpPr>
              <a:cxnSpLocks noChangeShapeType="1"/>
            </p:cNvCxnSpPr>
            <p:nvPr/>
          </p:nvCxnSpPr>
          <p:spPr bwMode="auto">
            <a:xfrm>
              <a:off x="4402" y="1761"/>
              <a:ext cx="15" cy="267"/>
            </a:xfrm>
            <a:prstGeom prst="straightConnector1">
              <a:avLst/>
            </a:prstGeom>
            <a:noFill/>
            <a:ln w="9525">
              <a:solidFill>
                <a:srgbClr val="000000"/>
              </a:solidFill>
              <a:round/>
              <a:headEnd/>
              <a:tailEnd type="triangle" w="med" len="med"/>
            </a:ln>
          </p:spPr>
        </p:cxnSp>
        <p:cxnSp>
          <p:nvCxnSpPr>
            <p:cNvPr id="1063" name="AutoShape 39"/>
            <p:cNvCxnSpPr>
              <a:cxnSpLocks noChangeShapeType="1"/>
            </p:cNvCxnSpPr>
            <p:nvPr/>
          </p:nvCxnSpPr>
          <p:spPr bwMode="auto">
            <a:xfrm>
              <a:off x="4417" y="2520"/>
              <a:ext cx="1" cy="201"/>
            </a:xfrm>
            <a:prstGeom prst="straightConnector1">
              <a:avLst/>
            </a:prstGeom>
            <a:noFill/>
            <a:ln w="9525">
              <a:solidFill>
                <a:srgbClr val="000000"/>
              </a:solidFill>
              <a:round/>
              <a:headEnd/>
              <a:tailEnd type="triangle" w="med" len="med"/>
            </a:ln>
          </p:spPr>
        </p:cxnSp>
        <p:cxnSp>
          <p:nvCxnSpPr>
            <p:cNvPr id="1064" name="AutoShape 40"/>
            <p:cNvCxnSpPr>
              <a:cxnSpLocks noChangeShapeType="1"/>
            </p:cNvCxnSpPr>
            <p:nvPr/>
          </p:nvCxnSpPr>
          <p:spPr bwMode="auto">
            <a:xfrm flipH="1">
              <a:off x="5961" y="4792"/>
              <a:ext cx="1759" cy="1"/>
            </a:xfrm>
            <a:prstGeom prst="straightConnector1">
              <a:avLst/>
            </a:prstGeom>
            <a:noFill/>
            <a:ln w="9525">
              <a:solidFill>
                <a:srgbClr val="000000"/>
              </a:solidFill>
              <a:round/>
              <a:headEnd/>
              <a:tailEnd/>
            </a:ln>
          </p:spPr>
        </p:cxnSp>
        <p:cxnSp>
          <p:nvCxnSpPr>
            <p:cNvPr id="1065" name="AutoShape 41"/>
            <p:cNvCxnSpPr>
              <a:cxnSpLocks noChangeShapeType="1"/>
            </p:cNvCxnSpPr>
            <p:nvPr/>
          </p:nvCxnSpPr>
          <p:spPr bwMode="auto">
            <a:xfrm>
              <a:off x="5961" y="4793"/>
              <a:ext cx="1" cy="2351"/>
            </a:xfrm>
            <a:prstGeom prst="straightConnector1">
              <a:avLst/>
            </a:prstGeom>
            <a:noFill/>
            <a:ln w="9525">
              <a:solidFill>
                <a:srgbClr val="000000"/>
              </a:solidFill>
              <a:round/>
              <a:headEnd/>
              <a:tailEnd type="triangle" w="med" len="med"/>
            </a:ln>
          </p:spPr>
        </p:cxnSp>
        <p:cxnSp>
          <p:nvCxnSpPr>
            <p:cNvPr id="1066" name="AutoShape 42"/>
            <p:cNvCxnSpPr>
              <a:cxnSpLocks noChangeShapeType="1"/>
            </p:cNvCxnSpPr>
            <p:nvPr/>
          </p:nvCxnSpPr>
          <p:spPr bwMode="auto">
            <a:xfrm>
              <a:off x="4402" y="3187"/>
              <a:ext cx="0" cy="307"/>
            </a:xfrm>
            <a:prstGeom prst="straightConnector1">
              <a:avLst/>
            </a:prstGeom>
            <a:noFill/>
            <a:ln w="9525">
              <a:solidFill>
                <a:srgbClr val="000000"/>
              </a:solidFill>
              <a:round/>
              <a:headEnd/>
              <a:tailEnd type="triangle" w="med" len="med"/>
            </a:ln>
          </p:spPr>
        </p:cxnSp>
        <p:cxnSp>
          <p:nvCxnSpPr>
            <p:cNvPr id="1067" name="AutoShape 43"/>
            <p:cNvCxnSpPr>
              <a:cxnSpLocks noChangeShapeType="1"/>
            </p:cNvCxnSpPr>
            <p:nvPr/>
          </p:nvCxnSpPr>
          <p:spPr bwMode="auto">
            <a:xfrm flipH="1">
              <a:off x="2130" y="4525"/>
              <a:ext cx="784" cy="1"/>
            </a:xfrm>
            <a:prstGeom prst="straightConnector1">
              <a:avLst/>
            </a:prstGeom>
            <a:noFill/>
            <a:ln w="9525">
              <a:solidFill>
                <a:srgbClr val="000000"/>
              </a:solidFill>
              <a:round/>
              <a:headEnd/>
              <a:tailEnd/>
            </a:ln>
          </p:spPr>
        </p:cxnSp>
        <p:cxnSp>
          <p:nvCxnSpPr>
            <p:cNvPr id="1068" name="AutoShape 44"/>
            <p:cNvCxnSpPr>
              <a:cxnSpLocks noChangeShapeType="1"/>
            </p:cNvCxnSpPr>
            <p:nvPr/>
          </p:nvCxnSpPr>
          <p:spPr bwMode="auto">
            <a:xfrm>
              <a:off x="2130" y="4525"/>
              <a:ext cx="1" cy="1287"/>
            </a:xfrm>
            <a:prstGeom prst="straightConnector1">
              <a:avLst/>
            </a:prstGeom>
            <a:noFill/>
            <a:ln w="9525">
              <a:solidFill>
                <a:srgbClr val="000000"/>
              </a:solidFill>
              <a:round/>
              <a:headEnd/>
              <a:tailEnd type="triangle" w="med" len="med"/>
            </a:ln>
          </p:spPr>
        </p:cxnSp>
        <p:cxnSp>
          <p:nvCxnSpPr>
            <p:cNvPr id="1069" name="AutoShape 45"/>
            <p:cNvCxnSpPr>
              <a:cxnSpLocks noChangeShapeType="1"/>
            </p:cNvCxnSpPr>
            <p:nvPr/>
          </p:nvCxnSpPr>
          <p:spPr bwMode="auto">
            <a:xfrm>
              <a:off x="2130" y="6359"/>
              <a:ext cx="1" cy="5085"/>
            </a:xfrm>
            <a:prstGeom prst="straightConnector1">
              <a:avLst/>
            </a:prstGeom>
            <a:noFill/>
            <a:ln w="9525">
              <a:solidFill>
                <a:srgbClr val="000000"/>
              </a:solidFill>
              <a:round/>
              <a:headEnd/>
              <a:tailEnd/>
            </a:ln>
          </p:spPr>
        </p:cxnSp>
        <p:cxnSp>
          <p:nvCxnSpPr>
            <p:cNvPr id="1070" name="AutoShape 46"/>
            <p:cNvCxnSpPr>
              <a:cxnSpLocks noChangeShapeType="1"/>
            </p:cNvCxnSpPr>
            <p:nvPr/>
          </p:nvCxnSpPr>
          <p:spPr bwMode="auto">
            <a:xfrm>
              <a:off x="2130" y="11444"/>
              <a:ext cx="3124" cy="0"/>
            </a:xfrm>
            <a:prstGeom prst="straightConnector1">
              <a:avLst/>
            </a:prstGeom>
            <a:noFill/>
            <a:ln w="9525">
              <a:solidFill>
                <a:srgbClr val="000000"/>
              </a:solidFill>
              <a:round/>
              <a:headEnd/>
              <a:tailEnd type="triangle" w="med" len="med"/>
            </a:ln>
          </p:spPr>
        </p:cxnSp>
        <p:cxnSp>
          <p:nvCxnSpPr>
            <p:cNvPr id="1071" name="AutoShape 47"/>
            <p:cNvCxnSpPr>
              <a:cxnSpLocks noChangeShapeType="1"/>
            </p:cNvCxnSpPr>
            <p:nvPr/>
          </p:nvCxnSpPr>
          <p:spPr bwMode="auto">
            <a:xfrm>
              <a:off x="5962" y="7717"/>
              <a:ext cx="0" cy="3411"/>
            </a:xfrm>
            <a:prstGeom prst="straightConnector1">
              <a:avLst/>
            </a:prstGeom>
            <a:noFill/>
            <a:ln w="9525">
              <a:solidFill>
                <a:srgbClr val="000000"/>
              </a:solidFill>
              <a:round/>
              <a:headEnd/>
              <a:tailEnd type="triangle" w="med" len="med"/>
            </a:ln>
          </p:spPr>
        </p:cxnSp>
      </p:grpSp>
      <p:sp>
        <p:nvSpPr>
          <p:cNvPr id="1072" name="AutoShape 48"/>
          <p:cNvSpPr>
            <a:spLocks noChangeArrowheads="1"/>
          </p:cNvSpPr>
          <p:nvPr/>
        </p:nvSpPr>
        <p:spPr bwMode="auto">
          <a:xfrm>
            <a:off x="4267200" y="1676400"/>
            <a:ext cx="1852613" cy="145732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Does communication void happen?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54" name="Straight Arrow Connector 53"/>
          <p:cNvCxnSpPr>
            <a:endCxn id="1027" idx="0"/>
          </p:cNvCxnSpPr>
          <p:nvPr/>
        </p:nvCxnSpPr>
        <p:spPr>
          <a:xfrm rot="5400000">
            <a:off x="6894246" y="2509115"/>
            <a:ext cx="156113" cy="146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495800" y="838200"/>
            <a:ext cx="4648200" cy="707886"/>
          </a:xfrm>
          <a:prstGeom prst="rect">
            <a:avLst/>
          </a:prstGeom>
          <a:noFill/>
        </p:spPr>
        <p:txBody>
          <a:bodyPr wrap="square" rtlCol="0">
            <a:spAutoFit/>
          </a:bodyPr>
          <a:lstStyle/>
          <a:p>
            <a:pPr algn="ctr"/>
            <a:r>
              <a:rPr lang="en-IN" sz="2000" b="1" dirty="0" smtClean="0"/>
              <a:t>METHODOLOGY OF PROPOSED SYSTEM</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305800" cy="533400"/>
          </a:xfrm>
        </p:spPr>
        <p:txBody>
          <a:bodyPr>
            <a:noAutofit/>
          </a:bodyPr>
          <a:lstStyle/>
          <a:p>
            <a:r>
              <a:rPr lang="en-US" sz="2800" b="1" dirty="0" smtClean="0">
                <a:latin typeface="Times New Roman" pitchFamily="18" charset="0"/>
                <a:cs typeface="Times New Roman" pitchFamily="18" charset="0"/>
              </a:rPr>
              <a:t>   PARAMETERS USED IN THE PROJECT</a:t>
            </a:r>
            <a:endParaRPr lang="en-US" sz="2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graphicFrame>
        <p:nvGraphicFramePr>
          <p:cNvPr id="7" name="Content Placeholder 6"/>
          <p:cNvGraphicFramePr>
            <a:graphicFrameLocks noGrp="1"/>
          </p:cNvGraphicFramePr>
          <p:nvPr>
            <p:ph idx="1"/>
          </p:nvPr>
        </p:nvGraphicFramePr>
        <p:xfrm>
          <a:off x="228600" y="1295403"/>
          <a:ext cx="8686800" cy="5257796"/>
        </p:xfrm>
        <a:graphic>
          <a:graphicData uri="http://schemas.openxmlformats.org/drawingml/2006/table">
            <a:tbl>
              <a:tblPr firstRow="1" bandRow="1">
                <a:tableStyleId>{5C22544A-7EE6-4342-B048-85BDC9FD1C3A}</a:tableStyleId>
              </a:tblPr>
              <a:tblGrid>
                <a:gridCol w="2332566"/>
                <a:gridCol w="6354234"/>
              </a:tblGrid>
              <a:tr h="579786">
                <a:tc>
                  <a:txBody>
                    <a:bodyPr/>
                    <a:lstStyle/>
                    <a:p>
                      <a:pPr marL="0" marR="0" algn="ctr">
                        <a:lnSpc>
                          <a:spcPct val="115000"/>
                        </a:lnSpc>
                        <a:spcBef>
                          <a:spcPts val="0"/>
                        </a:spcBef>
                        <a:spcAft>
                          <a:spcPts val="0"/>
                        </a:spcAft>
                      </a:pPr>
                      <a:r>
                        <a:rPr lang="en-IN" sz="2800" b="1" dirty="0">
                          <a:latin typeface="Times New Roman"/>
                          <a:ea typeface="Calibri"/>
                          <a:cs typeface="Times New Roman"/>
                        </a:rPr>
                        <a:t>Parameter</a:t>
                      </a:r>
                      <a:endParaRPr lang="en-US" sz="28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2800" b="1" dirty="0">
                          <a:latin typeface="Times New Roman"/>
                          <a:ea typeface="Calibri"/>
                          <a:cs typeface="Times New Roman"/>
                        </a:rPr>
                        <a:t>Value</a:t>
                      </a:r>
                      <a:endParaRPr lang="en-US" sz="2800" b="1" dirty="0">
                        <a:latin typeface="Calibri"/>
                        <a:ea typeface="Calibri"/>
                        <a:cs typeface="Times New Roman"/>
                      </a:endParaRPr>
                    </a:p>
                  </a:txBody>
                  <a:tcPr marL="68580" marR="68580" marT="0" marB="0"/>
                </a:tc>
              </a:tr>
              <a:tr h="467801">
                <a:tc>
                  <a:txBody>
                    <a:bodyPr/>
                    <a:lstStyle/>
                    <a:p>
                      <a:pPr marL="0" marR="0" algn="ctr">
                        <a:lnSpc>
                          <a:spcPct val="115000"/>
                        </a:lnSpc>
                        <a:spcBef>
                          <a:spcPts val="0"/>
                        </a:spcBef>
                        <a:spcAft>
                          <a:spcPts val="0"/>
                        </a:spcAft>
                      </a:pPr>
                      <a:r>
                        <a:rPr lang="en-IN" sz="1800" b="1" dirty="0">
                          <a:latin typeface="Calibri"/>
                          <a:ea typeface="Calibri"/>
                          <a:cs typeface="Times New Roman"/>
                        </a:rPr>
                        <a:t>Area</a:t>
                      </a:r>
                      <a:endParaRPr lang="en-US" sz="18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800" b="1" dirty="0">
                          <a:latin typeface="Calibri"/>
                          <a:ea typeface="Calibri"/>
                          <a:cs typeface="Times New Roman"/>
                        </a:rPr>
                        <a:t>500 </a:t>
                      </a:r>
                      <a:r>
                        <a:rPr lang="en-IN" sz="1800" b="1" dirty="0">
                          <a:latin typeface="Calibri"/>
                          <a:ea typeface="Calibri"/>
                          <a:cs typeface="Calibri"/>
                        </a:rPr>
                        <a:t>×</a:t>
                      </a:r>
                      <a:r>
                        <a:rPr lang="en-IN" sz="1800" b="1" dirty="0">
                          <a:latin typeface="Calibri"/>
                          <a:ea typeface="Calibri"/>
                          <a:cs typeface="Times New Roman"/>
                        </a:rPr>
                        <a:t> 500</a:t>
                      </a:r>
                      <a:endParaRPr lang="en-US" sz="1800" dirty="0">
                        <a:latin typeface="Calibri"/>
                        <a:ea typeface="Calibri"/>
                        <a:cs typeface="Times New Roman"/>
                      </a:endParaRPr>
                    </a:p>
                  </a:txBody>
                  <a:tcPr marL="68580" marR="68580" marT="0" marB="0"/>
                </a:tc>
              </a:tr>
              <a:tr h="467801">
                <a:tc>
                  <a:txBody>
                    <a:bodyPr/>
                    <a:lstStyle/>
                    <a:p>
                      <a:pPr marL="0" marR="0" algn="ctr">
                        <a:lnSpc>
                          <a:spcPct val="115000"/>
                        </a:lnSpc>
                        <a:spcBef>
                          <a:spcPts val="0"/>
                        </a:spcBef>
                        <a:spcAft>
                          <a:spcPts val="0"/>
                        </a:spcAft>
                      </a:pPr>
                      <a:r>
                        <a:rPr lang="en-IN" sz="1800" b="1" dirty="0">
                          <a:latin typeface="Calibri"/>
                          <a:ea typeface="Calibri"/>
                          <a:cs typeface="Times New Roman"/>
                        </a:rPr>
                        <a:t>Simulation time</a:t>
                      </a:r>
                      <a:endParaRPr lang="en-US" sz="18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800" b="1" dirty="0">
                          <a:latin typeface="Calibri"/>
                          <a:ea typeface="Calibri"/>
                          <a:cs typeface="Times New Roman"/>
                        </a:rPr>
                        <a:t>100 s</a:t>
                      </a:r>
                      <a:endParaRPr lang="en-US" sz="1800" dirty="0">
                        <a:latin typeface="Calibri"/>
                        <a:ea typeface="Calibri"/>
                        <a:cs typeface="Times New Roman"/>
                      </a:endParaRPr>
                    </a:p>
                  </a:txBody>
                  <a:tcPr marL="68580" marR="68580" marT="0" marB="0"/>
                </a:tc>
              </a:tr>
              <a:tr h="467801">
                <a:tc>
                  <a:txBody>
                    <a:bodyPr/>
                    <a:lstStyle/>
                    <a:p>
                      <a:pPr marL="0" marR="0" algn="ctr">
                        <a:lnSpc>
                          <a:spcPct val="115000"/>
                        </a:lnSpc>
                        <a:spcBef>
                          <a:spcPts val="0"/>
                        </a:spcBef>
                        <a:spcAft>
                          <a:spcPts val="0"/>
                        </a:spcAft>
                      </a:pPr>
                      <a:r>
                        <a:rPr lang="en-IN" sz="1800" b="1" dirty="0">
                          <a:latin typeface="Calibri"/>
                          <a:ea typeface="Calibri"/>
                          <a:cs typeface="Times New Roman"/>
                        </a:rPr>
                        <a:t>Minimum speed</a:t>
                      </a:r>
                      <a:endParaRPr lang="en-US" sz="18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800" b="1" dirty="0">
                          <a:latin typeface="Calibri"/>
                          <a:ea typeface="Calibri"/>
                          <a:cs typeface="Times New Roman"/>
                        </a:rPr>
                        <a:t>1</a:t>
                      </a:r>
                      <a:endParaRPr lang="en-US" sz="1800" dirty="0">
                        <a:latin typeface="Calibri"/>
                        <a:ea typeface="Calibri"/>
                        <a:cs typeface="Times New Roman"/>
                      </a:endParaRPr>
                    </a:p>
                  </a:txBody>
                  <a:tcPr marL="68580" marR="68580" marT="0" marB="0"/>
                </a:tc>
              </a:tr>
              <a:tr h="467801">
                <a:tc>
                  <a:txBody>
                    <a:bodyPr/>
                    <a:lstStyle/>
                    <a:p>
                      <a:pPr marL="0" marR="0" algn="ctr">
                        <a:lnSpc>
                          <a:spcPct val="115000"/>
                        </a:lnSpc>
                        <a:spcBef>
                          <a:spcPts val="0"/>
                        </a:spcBef>
                        <a:spcAft>
                          <a:spcPts val="0"/>
                        </a:spcAft>
                      </a:pPr>
                      <a:r>
                        <a:rPr lang="en-IN" sz="1800" b="1" dirty="0">
                          <a:latin typeface="Calibri"/>
                          <a:ea typeface="Calibri"/>
                          <a:cs typeface="Times New Roman"/>
                        </a:rPr>
                        <a:t>Maximum speed</a:t>
                      </a:r>
                      <a:endParaRPr lang="en-US" sz="18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800" b="1" dirty="0">
                          <a:latin typeface="Calibri"/>
                          <a:ea typeface="Calibri"/>
                          <a:cs typeface="Times New Roman"/>
                        </a:rPr>
                        <a:t>4</a:t>
                      </a:r>
                      <a:endParaRPr lang="en-US" sz="1800" dirty="0">
                        <a:latin typeface="Calibri"/>
                        <a:ea typeface="Calibri"/>
                        <a:cs typeface="Times New Roman"/>
                      </a:endParaRPr>
                    </a:p>
                  </a:txBody>
                  <a:tcPr marL="68580" marR="68580" marT="0" marB="0"/>
                </a:tc>
              </a:tr>
              <a:tr h="467801">
                <a:tc>
                  <a:txBody>
                    <a:bodyPr/>
                    <a:lstStyle/>
                    <a:p>
                      <a:pPr marL="0" marR="0" algn="ctr">
                        <a:lnSpc>
                          <a:spcPct val="115000"/>
                        </a:lnSpc>
                        <a:spcBef>
                          <a:spcPts val="0"/>
                        </a:spcBef>
                        <a:spcAft>
                          <a:spcPts val="0"/>
                        </a:spcAft>
                      </a:pPr>
                      <a:r>
                        <a:rPr lang="en-IN" sz="1800" b="1" dirty="0">
                          <a:latin typeface="Calibri"/>
                          <a:ea typeface="Calibri"/>
                          <a:cs typeface="Times New Roman"/>
                        </a:rPr>
                        <a:t>Pause time</a:t>
                      </a:r>
                      <a:endParaRPr lang="en-US" sz="18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800" b="1" dirty="0">
                          <a:latin typeface="Calibri"/>
                          <a:ea typeface="Calibri"/>
                          <a:cs typeface="Times New Roman"/>
                        </a:rPr>
                        <a:t>10 seconds</a:t>
                      </a:r>
                      <a:endParaRPr lang="en-US" sz="1800" dirty="0">
                        <a:latin typeface="Calibri"/>
                        <a:ea typeface="Calibri"/>
                        <a:cs typeface="Times New Roman"/>
                      </a:endParaRPr>
                    </a:p>
                  </a:txBody>
                  <a:tcPr marL="68580" marR="68580" marT="0" marB="0"/>
                </a:tc>
              </a:tr>
              <a:tr h="467801">
                <a:tc>
                  <a:txBody>
                    <a:bodyPr/>
                    <a:lstStyle/>
                    <a:p>
                      <a:pPr marL="0" marR="0" algn="ctr">
                        <a:lnSpc>
                          <a:spcPct val="115000"/>
                        </a:lnSpc>
                        <a:spcBef>
                          <a:spcPts val="0"/>
                        </a:spcBef>
                        <a:spcAft>
                          <a:spcPts val="0"/>
                        </a:spcAft>
                      </a:pPr>
                      <a:r>
                        <a:rPr lang="en-IN" sz="1800" b="1" dirty="0">
                          <a:latin typeface="Calibri"/>
                          <a:ea typeface="Calibri"/>
                          <a:cs typeface="Times New Roman"/>
                        </a:rPr>
                        <a:t>Number of nodes</a:t>
                      </a:r>
                      <a:endParaRPr lang="en-US" sz="18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800" b="1" dirty="0">
                          <a:latin typeface="Calibri"/>
                          <a:ea typeface="Calibri"/>
                          <a:cs typeface="Times New Roman"/>
                        </a:rPr>
                        <a:t>100</a:t>
                      </a:r>
                      <a:endParaRPr lang="en-US" sz="1800" dirty="0">
                        <a:latin typeface="Calibri"/>
                        <a:ea typeface="Calibri"/>
                        <a:cs typeface="Times New Roman"/>
                      </a:endParaRPr>
                    </a:p>
                  </a:txBody>
                  <a:tcPr marL="68580" marR="68580" marT="0" marB="0"/>
                </a:tc>
              </a:tr>
              <a:tr h="467801">
                <a:tc>
                  <a:txBody>
                    <a:bodyPr/>
                    <a:lstStyle/>
                    <a:p>
                      <a:pPr marL="0" marR="0" algn="ctr">
                        <a:lnSpc>
                          <a:spcPct val="115000"/>
                        </a:lnSpc>
                        <a:spcBef>
                          <a:spcPts val="0"/>
                        </a:spcBef>
                        <a:spcAft>
                          <a:spcPts val="0"/>
                        </a:spcAft>
                      </a:pPr>
                      <a:r>
                        <a:rPr lang="en-IN" sz="1800" b="1" dirty="0">
                          <a:latin typeface="Calibri"/>
                          <a:ea typeface="Calibri"/>
                          <a:cs typeface="Times New Roman"/>
                        </a:rPr>
                        <a:t>Number of sink</a:t>
                      </a:r>
                      <a:endParaRPr lang="en-US" sz="18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800" b="1" dirty="0">
                          <a:latin typeface="Calibri"/>
                          <a:ea typeface="Calibri"/>
                          <a:cs typeface="Times New Roman"/>
                        </a:rPr>
                        <a:t>4</a:t>
                      </a:r>
                      <a:endParaRPr lang="en-US" sz="1800" dirty="0">
                        <a:latin typeface="Calibri"/>
                        <a:ea typeface="Calibri"/>
                        <a:cs typeface="Times New Roman"/>
                      </a:endParaRPr>
                    </a:p>
                  </a:txBody>
                  <a:tcPr marL="68580" marR="68580" marT="0" marB="0"/>
                </a:tc>
              </a:tr>
              <a:tr h="467801">
                <a:tc>
                  <a:txBody>
                    <a:bodyPr/>
                    <a:lstStyle/>
                    <a:p>
                      <a:pPr marL="0" marR="0" algn="ctr">
                        <a:lnSpc>
                          <a:spcPct val="115000"/>
                        </a:lnSpc>
                        <a:spcBef>
                          <a:spcPts val="0"/>
                        </a:spcBef>
                        <a:spcAft>
                          <a:spcPts val="0"/>
                        </a:spcAft>
                      </a:pPr>
                      <a:r>
                        <a:rPr lang="en-IN" sz="1800" b="1" dirty="0">
                          <a:latin typeface="Calibri"/>
                          <a:ea typeface="Calibri"/>
                          <a:cs typeface="Times New Roman"/>
                        </a:rPr>
                        <a:t>Transmission Power</a:t>
                      </a:r>
                      <a:endParaRPr lang="en-US" sz="18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800" b="1" dirty="0">
                          <a:latin typeface="Calibri"/>
                          <a:ea typeface="Calibri"/>
                          <a:cs typeface="Times New Roman"/>
                        </a:rPr>
                        <a:t>2 Watts</a:t>
                      </a:r>
                      <a:endParaRPr lang="en-US" sz="1800" dirty="0">
                        <a:latin typeface="Calibri"/>
                        <a:ea typeface="Calibri"/>
                        <a:cs typeface="Times New Roman"/>
                      </a:endParaRPr>
                    </a:p>
                  </a:txBody>
                  <a:tcPr marL="68580" marR="68580" marT="0" marB="0"/>
                </a:tc>
              </a:tr>
              <a:tr h="467801">
                <a:tc>
                  <a:txBody>
                    <a:bodyPr/>
                    <a:lstStyle/>
                    <a:p>
                      <a:pPr marL="0" marR="0" algn="ctr">
                        <a:lnSpc>
                          <a:spcPct val="115000"/>
                        </a:lnSpc>
                        <a:spcBef>
                          <a:spcPts val="0"/>
                        </a:spcBef>
                        <a:spcAft>
                          <a:spcPts val="0"/>
                        </a:spcAft>
                      </a:pPr>
                      <a:r>
                        <a:rPr lang="en-IN" sz="1800" b="1" dirty="0">
                          <a:latin typeface="Calibri"/>
                          <a:ea typeface="Calibri"/>
                          <a:cs typeface="Times New Roman"/>
                        </a:rPr>
                        <a:t>Receiving Power</a:t>
                      </a:r>
                      <a:endParaRPr lang="en-US" sz="18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800" b="1" dirty="0">
                          <a:latin typeface="Calibri"/>
                          <a:ea typeface="Calibri"/>
                          <a:cs typeface="Times New Roman"/>
                        </a:rPr>
                        <a:t>0.75 Watts</a:t>
                      </a:r>
                      <a:endParaRPr lang="en-US" sz="1800" dirty="0">
                        <a:latin typeface="Calibri"/>
                        <a:ea typeface="Calibri"/>
                        <a:cs typeface="Times New Roman"/>
                      </a:endParaRPr>
                    </a:p>
                  </a:txBody>
                  <a:tcPr marL="68580" marR="68580" marT="0" marB="0"/>
                </a:tc>
              </a:tr>
              <a:tr h="467801">
                <a:tc>
                  <a:txBody>
                    <a:bodyPr/>
                    <a:lstStyle/>
                    <a:p>
                      <a:pPr marL="0" marR="0" algn="ctr">
                        <a:lnSpc>
                          <a:spcPct val="115000"/>
                        </a:lnSpc>
                        <a:spcBef>
                          <a:spcPts val="0"/>
                        </a:spcBef>
                        <a:spcAft>
                          <a:spcPts val="0"/>
                        </a:spcAft>
                      </a:pPr>
                      <a:r>
                        <a:rPr lang="en-IN" sz="1800" b="1" dirty="0">
                          <a:latin typeface="Calibri"/>
                          <a:ea typeface="Calibri"/>
                          <a:cs typeface="Times New Roman"/>
                        </a:rPr>
                        <a:t>Idle Power</a:t>
                      </a:r>
                      <a:endParaRPr lang="en-US" sz="1800" dirty="0">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IN" sz="1800" b="1" dirty="0">
                          <a:latin typeface="Calibri"/>
                          <a:ea typeface="Calibri"/>
                          <a:cs typeface="Times New Roman"/>
                        </a:rPr>
                        <a:t>0.12 Watts</a:t>
                      </a:r>
                      <a:endParaRPr lang="en-US" sz="18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1143000"/>
          </a:xfrm>
        </p:spPr>
        <p:txBody>
          <a:bodyPr>
            <a:noAutofit/>
          </a:bodyPr>
          <a:lstStyle/>
          <a:p>
            <a:pPr algn="ctr"/>
            <a:r>
              <a:rPr lang="en-US" sz="2800" b="1" dirty="0" smtClean="0">
                <a:latin typeface="Times New Roman" pitchFamily="18" charset="0"/>
                <a:cs typeface="Times New Roman" pitchFamily="18" charset="0"/>
              </a:rPr>
              <a:t>COMPARISION OF EXISTING MODULE WITH</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THE PROPOSED SYSTEM</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4876800"/>
          </a:xfr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143000"/>
          </a:xfrm>
        </p:spPr>
        <p:txBody>
          <a:bodyPr>
            <a:normAutofit/>
          </a:bodyPr>
          <a:lstStyle/>
          <a:p>
            <a:r>
              <a:rPr lang="en-US" sz="3600" b="1" dirty="0" smtClean="0"/>
              <a:t>RESULTS</a:t>
            </a:r>
            <a:endParaRPr lang="en-US" sz="36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7" name="Content Placeholder 6" descr="fedora-2018-03-19-10-09-19.png"/>
          <p:cNvPicPr>
            <a:picLocks noGrp="1" noChangeAspect="1"/>
          </p:cNvPicPr>
          <p:nvPr>
            <p:ph idx="1"/>
          </p:nvPr>
        </p:nvPicPr>
        <p:blipFill>
          <a:blip r:embed="rId2"/>
          <a:stretch>
            <a:fillRect/>
          </a:stretch>
        </p:blipFill>
        <p:spPr>
          <a:xfrm>
            <a:off x="0" y="1143000"/>
            <a:ext cx="9144000" cy="5715001"/>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848</TotalTime>
  <Words>403</Words>
  <Application>Microsoft Office PowerPoint</Application>
  <PresentationFormat>On-screen Show (4:3)</PresentationFormat>
  <Paragraphs>88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Slide 1</vt:lpstr>
      <vt:lpstr>CONTENTS</vt:lpstr>
      <vt:lpstr>ABSTRACT</vt:lpstr>
      <vt:lpstr>INTRODUCTION</vt:lpstr>
      <vt:lpstr>Slide 5</vt:lpstr>
      <vt:lpstr>Slide 6</vt:lpstr>
      <vt:lpstr>   PARAMETERS USED IN THE PROJECT</vt:lpstr>
      <vt:lpstr>COMPARISION OF EXISTING MODULE WITH                    THE PROPOSED SYSTEM</vt:lpstr>
      <vt:lpstr>RESULTS</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Proficient data transmission in under water wireless sensor networks with networking simulation</dc:title>
  <dc:creator>Praveen Satish</dc:creator>
  <cp:lastModifiedBy>Praveen Satish</cp:lastModifiedBy>
  <cp:revision>99</cp:revision>
  <dcterms:created xsi:type="dcterms:W3CDTF">2006-08-16T00:00:00Z</dcterms:created>
  <dcterms:modified xsi:type="dcterms:W3CDTF">2019-02-19T15:14:10Z</dcterms:modified>
</cp:coreProperties>
</file>