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2"/>
    <p:sldId id="257" r:id="rId3"/>
    <p:sldId id="273" r:id="rId4"/>
    <p:sldId id="276" r:id="rId5"/>
    <p:sldId id="278" r:id="rId6"/>
    <p:sldId id="327" r:id="rId7"/>
    <p:sldId id="280" r:id="rId8"/>
    <p:sldId id="281" r:id="rId9"/>
    <p:sldId id="314" r:id="rId10"/>
    <p:sldId id="315" r:id="rId11"/>
    <p:sldId id="283" r:id="rId12"/>
    <p:sldId id="290" r:id="rId13"/>
    <p:sldId id="332" r:id="rId14"/>
    <p:sldId id="286" r:id="rId15"/>
    <p:sldId id="291" r:id="rId16"/>
    <p:sldId id="295" r:id="rId17"/>
    <p:sldId id="293" r:id="rId18"/>
    <p:sldId id="288" r:id="rId19"/>
    <p:sldId id="277" r:id="rId20"/>
    <p:sldId id="331" r:id="rId21"/>
    <p:sldId id="330"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20-04-2024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Organ Donation and Transplantation using Blockchain</a:t>
            </a: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0" cap="small" baseline="0" dirty="0">
                <a:solidFill>
                  <a:schemeClr val="bg1"/>
                </a:solidFill>
                <a:latin typeface="Times New Roman" panose="02020603050405020304" pitchFamily="18" charset="0"/>
                <a:cs typeface="Times New Roman" panose="02020603050405020304" pitchFamily="18" charset="0"/>
              </a:rPr>
              <a:t>02</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Organ Donation and  Transplantation using Blockchain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02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985648" y="1780558"/>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 Sujitha</a:t>
            </a:r>
          </a:p>
          <a:p>
            <a:pPr>
              <a:spcBef>
                <a:spcPts val="300"/>
              </a:spcBef>
            </a:pPr>
            <a:r>
              <a:rPr lang="en-US" sz="1200" b="0" dirty="0"/>
              <a:t>Roll No. 204G1A3253</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K. Venkatesh, </a:t>
            </a:r>
            <a:r>
              <a:rPr lang="en-US" sz="2400" b="0" baseline="-25000" dirty="0" err="1">
                <a:effectLst>
                  <a:outerShdw blurRad="38100" dist="38100" dir="2700000" algn="tl">
                    <a:srgbClr val="000000">
                      <a:alpha val="43137"/>
                    </a:srgbClr>
                  </a:outerShdw>
                </a:effectLst>
              </a:rPr>
              <a:t>M.Tech</a:t>
            </a:r>
            <a:r>
              <a:rPr lang="en-US" sz="2400" b="0" baseline="-25000" dirty="0">
                <a:effectLst>
                  <a:outerShdw blurRad="38100" dist="38100" dir="2700000" algn="tl">
                    <a:srgbClr val="000000">
                      <a:alpha val="43137"/>
                    </a:srgbClr>
                  </a:outerShdw>
                </a:effectLst>
              </a:rPr>
              <a:t>., (</a:t>
            </a:r>
            <a:r>
              <a:rPr lang="en-US" sz="2400" b="0" baseline="-25000" dirty="0" err="1">
                <a:effectLst>
                  <a:outerShdw blurRad="38100" dist="38100" dir="2700000" algn="tl">
                    <a:srgbClr val="000000">
                      <a:alpha val="43137"/>
                    </a:srgbClr>
                  </a:outerShdw>
                </a:effectLst>
              </a:rPr>
              <a:t>Ph.D</a:t>
            </a:r>
            <a:r>
              <a:rPr lang="en-US" sz="2400" b="0" baseline="-25000" dirty="0">
                <a:effectLst>
                  <a:outerShdw blurRad="38100" dist="38100" dir="2700000" algn="tl">
                    <a:srgbClr val="000000">
                      <a:alpha val="43137"/>
                    </a:srgbClr>
                  </a:outerShdw>
                </a:effectLst>
              </a:rPr>
              <a:t>)</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2" name="Subtitle 11"/>
          <p:cNvSpPr txBox="1"/>
          <p:nvPr/>
        </p:nvSpPr>
        <p:spPr>
          <a:xfrm>
            <a:off x="943151" y="1780558"/>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a:t>
            </a:r>
            <a:r>
              <a:rPr lang="en-US" sz="2600" b="0" dirty="0" err="1">
                <a:effectLst>
                  <a:outerShdw blurRad="38100" dist="38100" dir="2700000" algn="tl">
                    <a:srgbClr val="000000">
                      <a:alpha val="43137"/>
                    </a:srgbClr>
                  </a:outerShdw>
                </a:effectLst>
              </a:rPr>
              <a:t>Laikha</a:t>
            </a:r>
            <a:r>
              <a:rPr lang="en-US" sz="2600" b="0" dirty="0">
                <a:effectLst>
                  <a:outerShdw blurRad="38100" dist="38100" dir="2700000" algn="tl">
                    <a:srgbClr val="000000">
                      <a:alpha val="43137"/>
                    </a:srgbClr>
                  </a:outerShdw>
                </a:effectLst>
              </a:rPr>
              <a:t> </a:t>
            </a:r>
            <a:r>
              <a:rPr lang="en-US" sz="2600" b="0" dirty="0" err="1">
                <a:effectLst>
                  <a:outerShdw blurRad="38100" dist="38100" dir="2700000" algn="tl">
                    <a:srgbClr val="000000">
                      <a:alpha val="43137"/>
                    </a:srgbClr>
                  </a:outerShdw>
                </a:effectLst>
              </a:rPr>
              <a:t>Firdos</a:t>
            </a:r>
            <a:endParaRPr lang="en-US" sz="2600" b="0" dirty="0">
              <a:effectLst>
                <a:outerShdw blurRad="38100" dist="38100" dir="2700000" algn="tl">
                  <a:srgbClr val="000000">
                    <a:alpha val="43137"/>
                  </a:srgbClr>
                </a:outerShdw>
              </a:effectLst>
            </a:endParaRPr>
          </a:p>
          <a:p>
            <a:pPr>
              <a:spcBef>
                <a:spcPts val="300"/>
              </a:spcBef>
            </a:pPr>
            <a:r>
              <a:rPr lang="en-US" sz="1200" b="0" dirty="0"/>
              <a:t>Roll No. 204G1A3221</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Y. Praveen Reddy</a:t>
            </a:r>
          </a:p>
          <a:p>
            <a:pPr>
              <a:spcBef>
                <a:spcPts val="300"/>
              </a:spcBef>
            </a:pPr>
            <a:r>
              <a:rPr lang="en-US" sz="1200" b="0" dirty="0"/>
              <a:t>Roll No. 214G5A3203</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Organ Donation and Transplantation using Blockchain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890665"/>
            <a:ext cx="1843673" cy="1271868"/>
          </a:xfrm>
          <a:prstGeom prst="rect">
            <a:avLst/>
          </a:prstGeom>
        </p:spPr>
      </p:pic>
      <p:sp>
        <p:nvSpPr>
          <p:cNvPr id="15" name="TextBox 14"/>
          <p:cNvSpPr txBox="1"/>
          <p:nvPr/>
        </p:nvSpPr>
        <p:spPr>
          <a:xfrm>
            <a:off x="943174" y="3373729"/>
            <a:ext cx="10528183" cy="369332"/>
          </a:xfrm>
          <a:prstGeom prst="rect">
            <a:avLst/>
          </a:prstGeom>
          <a:noFill/>
        </p:spPr>
        <p:txBody>
          <a:bodyPr wrap="square">
            <a:spAutoFit/>
          </a:bodyPr>
          <a:lstStyle/>
          <a:p>
            <a:pPr algn="ctr"/>
            <a:r>
              <a:rPr lang="en-US" sz="1800" dirty="0">
                <a:solidFill>
                  <a:schemeClr val="tx1"/>
                </a:solidFill>
                <a:latin typeface="Times New Roman" panose="02020603050405020304" pitchFamily="18" charset="0"/>
                <a:cs typeface="Times New Roman" panose="02020603050405020304" pitchFamily="18" charset="0"/>
              </a:rPr>
              <a:t>GitHub Link: </a:t>
            </a:r>
            <a:r>
              <a:rPr lang="en-US" sz="1800" u="sng" dirty="0">
                <a:solidFill>
                  <a:srgbClr val="3720C2"/>
                </a:solidFill>
                <a:latin typeface="Times New Roman" panose="02020603050405020304" pitchFamily="18" charset="0"/>
                <a:cs typeface="Times New Roman" panose="02020603050405020304" pitchFamily="18" charset="0"/>
              </a:rPr>
              <a:t>https://github.com/k-venky/CSD_2020-24_A-2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 Cont..</a:t>
            </a:r>
          </a:p>
        </p:txBody>
      </p:sp>
      <p:sp>
        <p:nvSpPr>
          <p:cNvPr id="3" name="Content Placeholder 2"/>
          <p:cNvSpPr>
            <a:spLocks noGrp="1"/>
          </p:cNvSpPr>
          <p:nvPr>
            <p:ph idx="1"/>
          </p:nvPr>
        </p:nvSpPr>
        <p:spPr>
          <a:xfrm>
            <a:off x="329565" y="1043305"/>
            <a:ext cx="11649075" cy="5588000"/>
          </a:xfrm>
        </p:spPr>
        <p:txBody>
          <a:bodyPr>
            <a:noAutofit/>
          </a:bodyPr>
          <a:lstStyle/>
          <a:p>
            <a:pPr marL="0" marR="0" indent="0" algn="just">
              <a:lnSpc>
                <a:spcPct val="150000"/>
              </a:lnSpc>
              <a:spcBef>
                <a:spcPts val="0"/>
              </a:spcBef>
              <a:spcAft>
                <a:spcPts val="800"/>
              </a:spcAft>
              <a:buNone/>
            </a:pPr>
            <a:r>
              <a:rPr lang="en-US" dirty="0"/>
              <a:t>hospital, the donor will utilize this information to access the system, view their donation statuses, and securely log out after completing their tasks.</a:t>
            </a:r>
            <a:endParaRPr lang="en-US" dirty="0">
              <a:sym typeface="+mn-ea"/>
            </a:endParaRPr>
          </a:p>
          <a:p>
            <a:pPr marL="0" marR="0" algn="just">
              <a:lnSpc>
                <a:spcPct val="150000"/>
              </a:lnSpc>
              <a:spcBef>
                <a:spcPts val="0"/>
              </a:spcBef>
              <a:spcAft>
                <a:spcPts val="800"/>
              </a:spcAft>
            </a:pPr>
            <a:r>
              <a:rPr lang="en-US" b="1" dirty="0">
                <a:effectLst/>
                <a:ea typeface="Calibri" panose="020F0502020204030204" pitchFamily="34" charset="0"/>
                <a:sym typeface="+mn-ea"/>
              </a:rPr>
              <a:t>Patient Module:</a:t>
            </a:r>
            <a:endParaRPr lang="en-US" sz="1800" b="1" dirty="0">
              <a:latin typeface="Calibri" panose="020F0502020204030204" pitchFamily="34" charset="0"/>
              <a:ea typeface="Calibri" panose="020F0502020204030204" pitchFamily="34" charset="0"/>
              <a:sym typeface="+mn-ea"/>
            </a:endParaRPr>
          </a:p>
          <a:p>
            <a:pPr marL="0" marR="0" indent="0" algn="just">
              <a:lnSpc>
                <a:spcPct val="150000"/>
              </a:lnSpc>
              <a:spcBef>
                <a:spcPts val="0"/>
              </a:spcBef>
              <a:spcAft>
                <a:spcPts val="800"/>
              </a:spcAft>
              <a:buNone/>
            </a:pPr>
            <a:r>
              <a:rPr lang="en-US" dirty="0"/>
              <a:t>The patient module focuses on managing healthcare-related activities for patients. Patients will login credentials which they got through SMS from the hospital, request organ transplantation, view the status of their organ requests, and securely log out after completing their tasks.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Architecture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603" y="1670087"/>
            <a:ext cx="6524625" cy="2552700"/>
          </a:xfrm>
        </p:spPr>
      </p:pic>
      <p:sp>
        <p:nvSpPr>
          <p:cNvPr id="6" name="TextBox 5">
            <a:extLst>
              <a:ext uri="{FF2B5EF4-FFF2-40B4-BE49-F238E27FC236}">
                <a16:creationId xmlns:a16="http://schemas.microsoft.com/office/drawing/2014/main" id="{0865B82C-579B-2BED-6F10-40FE41920CE0}"/>
              </a:ext>
            </a:extLst>
          </p:cNvPr>
          <p:cNvSpPr txBox="1"/>
          <p:nvPr/>
        </p:nvSpPr>
        <p:spPr>
          <a:xfrm>
            <a:off x="3450769" y="4385387"/>
            <a:ext cx="5290457"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Figure No. 1 Architecture of the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Activity Diagram</a:t>
            </a:r>
          </a:p>
        </p:txBody>
      </p:sp>
      <p:sp>
        <p:nvSpPr>
          <p:cNvPr id="8" name="Content Placeholder 7"/>
          <p:cNvSpPr>
            <a:spLocks noGrp="1"/>
          </p:cNvSpPr>
          <p:nvPr>
            <p:ph idx="1"/>
          </p:nvPr>
        </p:nvSpPr>
        <p:spPr/>
        <p:txBody>
          <a:bodyPr/>
          <a:lstStyle/>
          <a:p>
            <a:r>
              <a:rPr lang="en-IN" dirty="0">
                <a:solidFill>
                  <a:srgbClr val="000000"/>
                </a:solidFill>
                <a:effectLst/>
                <a:ea typeface="Calibri" panose="020F0502020204030204" pitchFamily="34" charset="0"/>
                <a:sym typeface="+mn-ea"/>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pPr marL="0" indent="0">
              <a:buNone/>
            </a:pPr>
            <a:endParaRPr lang="en-IN" dirty="0"/>
          </a:p>
        </p:txBody>
      </p:sp>
      <p:pic>
        <p:nvPicPr>
          <p:cNvPr id="9" name="Picture 8"/>
          <p:cNvPicPr>
            <a:picLocks noChangeAspect="1"/>
          </p:cNvPicPr>
          <p:nvPr/>
        </p:nvPicPr>
        <p:blipFill>
          <a:blip r:embed="rId2"/>
          <a:stretch>
            <a:fillRect/>
          </a:stretch>
        </p:blipFill>
        <p:spPr>
          <a:xfrm>
            <a:off x="3755377" y="2971800"/>
            <a:ext cx="4438650" cy="3063240"/>
          </a:xfrm>
          <a:prstGeom prst="rect">
            <a:avLst/>
          </a:prstGeom>
        </p:spPr>
      </p:pic>
      <p:sp>
        <p:nvSpPr>
          <p:cNvPr id="4" name="TextBox 3">
            <a:extLst>
              <a:ext uri="{FF2B5EF4-FFF2-40B4-BE49-F238E27FC236}">
                <a16:creationId xmlns:a16="http://schemas.microsoft.com/office/drawing/2014/main" id="{7D1D6086-6290-1257-A469-6E9D612BF3F7}"/>
              </a:ext>
            </a:extLst>
          </p:cNvPr>
          <p:cNvSpPr txBox="1"/>
          <p:nvPr/>
        </p:nvSpPr>
        <p:spPr>
          <a:xfrm>
            <a:off x="3139752" y="6000002"/>
            <a:ext cx="6298162"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Figure No: </a:t>
            </a:r>
            <a:r>
              <a:rPr lang="en-IN" dirty="0">
                <a:latin typeface="Times New Roman" panose="02020603050405020304" pitchFamily="18" charset="0"/>
                <a:cs typeface="Times New Roman" panose="02020603050405020304" pitchFamily="18" charset="0"/>
              </a:rPr>
              <a:t>2</a:t>
            </a:r>
            <a:r>
              <a:rPr lang="en-IN" sz="1800" dirty="0">
                <a:latin typeface="Times New Roman" panose="02020603050405020304" pitchFamily="18" charset="0"/>
                <a:cs typeface="Times New Roman" panose="02020603050405020304" pitchFamily="18" charset="0"/>
              </a:rPr>
              <a:t> Activity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1932-2956-2015-9537-955FB59F1A46}"/>
              </a:ext>
            </a:extLst>
          </p:cNvPr>
          <p:cNvSpPr>
            <a:spLocks noGrp="1"/>
          </p:cNvSpPr>
          <p:nvPr>
            <p:ph type="title"/>
          </p:nvPr>
        </p:nvSpPr>
        <p:spPr/>
        <p:txBody>
          <a:bodyPr/>
          <a:lstStyle/>
          <a:p>
            <a:r>
              <a:rPr lang="en-IN" dirty="0"/>
              <a:t>Data Flow Diagram</a:t>
            </a:r>
          </a:p>
        </p:txBody>
      </p:sp>
      <p:sp>
        <p:nvSpPr>
          <p:cNvPr id="3" name="Content Placeholder 2">
            <a:extLst>
              <a:ext uri="{FF2B5EF4-FFF2-40B4-BE49-F238E27FC236}">
                <a16:creationId xmlns:a16="http://schemas.microsoft.com/office/drawing/2014/main" id="{2438A41C-07C4-0AF2-CF45-AE2153BC6CA4}"/>
              </a:ext>
            </a:extLst>
          </p:cNvPr>
          <p:cNvSpPr>
            <a:spLocks noGrp="1"/>
          </p:cNvSpPr>
          <p:nvPr>
            <p:ph idx="1"/>
          </p:nvPr>
        </p:nvSpPr>
        <p:spPr/>
        <p:txBody>
          <a:bodyPr/>
          <a:lstStyle/>
          <a:p>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It shows how information enters and leaves the system.</a:t>
            </a:r>
          </a:p>
          <a:p>
            <a:endParaRPr lang="en-IN" dirty="0"/>
          </a:p>
        </p:txBody>
      </p:sp>
      <p:pic>
        <p:nvPicPr>
          <p:cNvPr id="4" name="Picture 3">
            <a:extLst>
              <a:ext uri="{FF2B5EF4-FFF2-40B4-BE49-F238E27FC236}">
                <a16:creationId xmlns:a16="http://schemas.microsoft.com/office/drawing/2014/main" id="{DD8496F4-92E0-3249-0880-6A87EEADEF2E}"/>
              </a:ext>
            </a:extLst>
          </p:cNvPr>
          <p:cNvPicPr>
            <a:picLocks noChangeAspect="1"/>
          </p:cNvPicPr>
          <p:nvPr/>
        </p:nvPicPr>
        <p:blipFill>
          <a:blip r:embed="rId2"/>
          <a:stretch>
            <a:fillRect/>
          </a:stretch>
        </p:blipFill>
        <p:spPr>
          <a:xfrm>
            <a:off x="2259945" y="2359513"/>
            <a:ext cx="7896044" cy="2362908"/>
          </a:xfrm>
          <a:prstGeom prst="rect">
            <a:avLst/>
          </a:prstGeom>
        </p:spPr>
      </p:pic>
      <p:sp>
        <p:nvSpPr>
          <p:cNvPr id="6" name="TextBox 5">
            <a:extLst>
              <a:ext uri="{FF2B5EF4-FFF2-40B4-BE49-F238E27FC236}">
                <a16:creationId xmlns:a16="http://schemas.microsoft.com/office/drawing/2014/main" id="{EEABB0E1-CBB0-0102-7AC9-6CB52914233B}"/>
              </a:ext>
            </a:extLst>
          </p:cNvPr>
          <p:cNvSpPr txBox="1"/>
          <p:nvPr/>
        </p:nvSpPr>
        <p:spPr>
          <a:xfrm>
            <a:off x="2946917" y="4872049"/>
            <a:ext cx="6298162"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Figure No. 3 </a:t>
            </a:r>
            <a:r>
              <a:rPr lang="en-IN" dirty="0">
                <a:latin typeface="Times New Roman" panose="02020603050405020304" pitchFamily="18" charset="0"/>
                <a:cs typeface="Times New Roman" panose="02020603050405020304" pitchFamily="18" charset="0"/>
              </a:rPr>
              <a:t>Data Flow Diagram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9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Implementations</a:t>
            </a:r>
          </a:p>
        </p:txBody>
      </p:sp>
      <p:sp>
        <p:nvSpPr>
          <p:cNvPr id="3" name="Content Placeholder 2"/>
          <p:cNvSpPr>
            <a:spLocks noGrp="1"/>
          </p:cNvSpPr>
          <p:nvPr>
            <p:ph idx="1"/>
          </p:nvPr>
        </p:nvSpPr>
        <p:spPr/>
        <p:txBody>
          <a:bodyPr/>
          <a:lstStyle/>
          <a:p>
            <a:r>
              <a:rPr lang="en-IN" dirty="0"/>
              <a:t>Implementation can be explained in three ways like the hospital, donor and patient side.</a:t>
            </a:r>
          </a:p>
          <a:p>
            <a:r>
              <a:rPr lang="en-IN" dirty="0"/>
              <a:t>The hospital will register themselves by giving the necessary details and then login with the credentials.</a:t>
            </a:r>
          </a:p>
          <a:p>
            <a:r>
              <a:rPr lang="en-IN" dirty="0"/>
              <a:t>Hospital can add both the patient and donor details and will then match the organs based on the availability and can also be able to view the transplant details.</a:t>
            </a:r>
          </a:p>
          <a:p>
            <a:r>
              <a:rPr lang="en-IN" dirty="0"/>
              <a:t>The patient and the donor will register into the system by providing the required details .</a:t>
            </a:r>
          </a:p>
          <a:p>
            <a:r>
              <a:rPr lang="en-IN" dirty="0"/>
              <a:t>They will receive the alert messages when an organ is successfully matched.</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648" y="1152946"/>
            <a:ext cx="10645781" cy="4090857"/>
          </a:xfrm>
        </p:spPr>
      </p:pic>
      <p:sp>
        <p:nvSpPr>
          <p:cNvPr id="4" name="TextBox 3">
            <a:extLst>
              <a:ext uri="{FF2B5EF4-FFF2-40B4-BE49-F238E27FC236}">
                <a16:creationId xmlns:a16="http://schemas.microsoft.com/office/drawing/2014/main" id="{B9CB71BD-2B28-C226-CE06-01B9684EE11C}"/>
              </a:ext>
            </a:extLst>
          </p:cNvPr>
          <p:cNvSpPr txBox="1"/>
          <p:nvPr/>
        </p:nvSpPr>
        <p:spPr>
          <a:xfrm>
            <a:off x="2551923" y="5449098"/>
            <a:ext cx="6298162"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Figure No: </a:t>
            </a:r>
            <a:r>
              <a:rPr lang="en-IN" dirty="0">
                <a:latin typeface="Times New Roman" panose="02020603050405020304" pitchFamily="18" charset="0"/>
                <a:cs typeface="Times New Roman" panose="02020603050405020304" pitchFamily="18" charset="0"/>
              </a:rPr>
              <a:t>4</a:t>
            </a:r>
            <a:r>
              <a:rPr lang="en-IN" sz="1800" dirty="0">
                <a:latin typeface="Times New Roman" panose="02020603050405020304" pitchFamily="18" charset="0"/>
                <a:cs typeface="Times New Roman" panose="02020603050405020304" pitchFamily="18" charset="0"/>
              </a:rPr>
              <a:t> Activity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270" y="1140975"/>
            <a:ext cx="10195982" cy="4678686"/>
          </a:xfrm>
        </p:spPr>
      </p:pic>
      <p:sp>
        <p:nvSpPr>
          <p:cNvPr id="4" name="TextBox 3">
            <a:extLst>
              <a:ext uri="{FF2B5EF4-FFF2-40B4-BE49-F238E27FC236}">
                <a16:creationId xmlns:a16="http://schemas.microsoft.com/office/drawing/2014/main" id="{C58583DF-1F9F-9D1F-3485-D99F16EA2CDE}"/>
              </a:ext>
            </a:extLst>
          </p:cNvPr>
          <p:cNvSpPr txBox="1"/>
          <p:nvPr/>
        </p:nvSpPr>
        <p:spPr>
          <a:xfrm>
            <a:off x="2813180" y="5828319"/>
            <a:ext cx="6298162"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Figure No: </a:t>
            </a:r>
            <a:r>
              <a:rPr lang="en-IN" dirty="0">
                <a:latin typeface="Times New Roman" panose="02020603050405020304" pitchFamily="18" charset="0"/>
                <a:cs typeface="Times New Roman" panose="02020603050405020304" pitchFamily="18" charset="0"/>
              </a:rPr>
              <a:t>5</a:t>
            </a:r>
            <a:r>
              <a:rPr lang="en-IN" sz="1800" dirty="0">
                <a:latin typeface="Times New Roman" panose="02020603050405020304" pitchFamily="18" charset="0"/>
                <a:cs typeface="Times New Roman" panose="02020603050405020304" pitchFamily="18" charset="0"/>
              </a:rPr>
              <a:t> Sending alert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4" name="TextBox 3">
            <a:extLst>
              <a:ext uri="{FF2B5EF4-FFF2-40B4-BE49-F238E27FC236}">
                <a16:creationId xmlns:a16="http://schemas.microsoft.com/office/drawing/2014/main" id="{8E022814-A333-57E4-FF3C-1D9C52348E4E}"/>
              </a:ext>
            </a:extLst>
          </p:cNvPr>
          <p:cNvSpPr txBox="1"/>
          <p:nvPr/>
        </p:nvSpPr>
        <p:spPr>
          <a:xfrm>
            <a:off x="2946917" y="5761037"/>
            <a:ext cx="6298162"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Figure No: </a:t>
            </a:r>
            <a:r>
              <a:rPr lang="en-IN" dirty="0">
                <a:latin typeface="Times New Roman" panose="02020603050405020304" pitchFamily="18" charset="0"/>
                <a:cs typeface="Times New Roman" panose="02020603050405020304" pitchFamily="18" charset="0"/>
              </a:rPr>
              <a:t>6 A</a:t>
            </a:r>
            <a:r>
              <a:rPr lang="en-IN" sz="1800" dirty="0">
                <a:latin typeface="Times New Roman" panose="02020603050405020304" pitchFamily="18" charset="0"/>
                <a:cs typeface="Times New Roman" panose="02020603050405020304" pitchFamily="18" charset="0"/>
              </a:rPr>
              <a:t>lert Message is sent</a:t>
            </a:r>
          </a:p>
        </p:txBody>
      </p:sp>
      <p:pic>
        <p:nvPicPr>
          <p:cNvPr id="9" name="Content Placeholder 8">
            <a:extLst>
              <a:ext uri="{FF2B5EF4-FFF2-40B4-BE49-F238E27FC236}">
                <a16:creationId xmlns:a16="http://schemas.microsoft.com/office/drawing/2014/main" id="{E6C44258-190A-91D7-847C-18047E4A1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1029" y="1096963"/>
            <a:ext cx="5318449" cy="455741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US" dirty="0"/>
              <a:t>In the proposed system we have mainly focused on the importance of the blockchain technology in the organ matching and transplant by ensuring all the aspects like transparency, security where an id is provided to each user, and efficient way for finding the organ. The proposed system also overcomes the challenges which are faced in the existing systems like lack of proper communication between the users and also it reduces the gas amount. The IPFS technology is used to generate a unique ID which can be immutable thereby enhancing the security of the information</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normAutofit/>
          </a:bodyPr>
          <a:lstStyle/>
          <a:p>
            <a:pPr marL="577850" indent="-577850">
              <a:buNone/>
            </a:pPr>
            <a:r>
              <a:rPr lang="en-US" dirty="0"/>
              <a:t>[1]. </a:t>
            </a:r>
            <a:r>
              <a:rPr lang="en-US" dirty="0" err="1"/>
              <a:t>Navjeevan</a:t>
            </a:r>
            <a:r>
              <a:rPr lang="en-US" dirty="0"/>
              <a:t> Chaudhary, </a:t>
            </a:r>
            <a:r>
              <a:rPr lang="en-US" dirty="0" err="1"/>
              <a:t>SunilKumar</a:t>
            </a:r>
            <a:r>
              <a:rPr lang="en-US" dirty="0"/>
              <a:t> S. Manvi, </a:t>
            </a:r>
            <a:r>
              <a:rPr lang="en-US" dirty="0" err="1"/>
              <a:t>Nimrita</a:t>
            </a:r>
            <a:r>
              <a:rPr lang="en-US" dirty="0"/>
              <a:t> Koul, “Organ bank Based on Blockchain”, IEEE International Conference on Electronics, Computing and Communication Technologies.</a:t>
            </a:r>
          </a:p>
          <a:p>
            <a:pPr marL="577850" indent="-577850">
              <a:buNone/>
            </a:pPr>
            <a:r>
              <a:rPr lang="en-US" dirty="0"/>
              <a:t>[2]. </a:t>
            </a:r>
            <a:r>
              <a:rPr lang="en-IN" dirty="0"/>
              <a:t>Satyajit </a:t>
            </a:r>
            <a:r>
              <a:rPr lang="en-IN" dirty="0" err="1"/>
              <a:t>Ghosha</a:t>
            </a:r>
            <a:r>
              <a:rPr lang="en-IN" dirty="0"/>
              <a:t>, </a:t>
            </a:r>
            <a:r>
              <a:rPr lang="en-IN" dirty="0" err="1"/>
              <a:t>Mousumi</a:t>
            </a:r>
            <a:r>
              <a:rPr lang="en-IN" dirty="0"/>
              <a:t> </a:t>
            </a:r>
            <a:r>
              <a:rPr lang="en-IN" dirty="0" err="1"/>
              <a:t>Duttaa</a:t>
            </a:r>
            <a:r>
              <a:rPr lang="en-IN" dirty="0"/>
              <a:t> “</a:t>
            </a:r>
            <a:r>
              <a:rPr lang="en-IN" dirty="0" err="1"/>
              <a:t>Indriya</a:t>
            </a:r>
            <a:r>
              <a:rPr lang="en-IN" dirty="0"/>
              <a:t>: Building a Secure and Transparent Organ Donation System with Hyperledger Fabric” </a:t>
            </a:r>
          </a:p>
          <a:p>
            <a:pPr marL="577850" indent="-577850">
              <a:buNone/>
            </a:pPr>
            <a:r>
              <a:rPr lang="en-IN" dirty="0"/>
              <a:t>[3]. G. </a:t>
            </a:r>
            <a:r>
              <a:rPr lang="en-IN" dirty="0" err="1"/>
              <a:t>Shobana</a:t>
            </a:r>
            <a:r>
              <a:rPr lang="en-IN" dirty="0"/>
              <a:t>, </a:t>
            </a:r>
            <a:r>
              <a:rPr lang="en-IN" dirty="0" err="1"/>
              <a:t>Dr.</a:t>
            </a:r>
            <a:r>
              <a:rPr lang="en-IN" dirty="0"/>
              <a:t> M. Suguna, “Blockchain Technology towards Identity Management in Health Care Application”, International Conference on I-SMAC.</a:t>
            </a:r>
          </a:p>
          <a:p>
            <a:pPr marL="577850" indent="-577850">
              <a:buNone/>
            </a:pPr>
            <a:r>
              <a:rPr lang="en-IN" dirty="0"/>
              <a:t>[4]. </a:t>
            </a:r>
            <a:r>
              <a:rPr lang="en-US" dirty="0"/>
              <a:t>P. Ranjan, S. Singh, S. Agrawal and V. K. Singh, "Decentralized and distributed system for organ/tissue donation and transplantation", 2019 IEEE Conference on Inform</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199505" y="1097279"/>
            <a:ext cx="11779135" cy="5394960"/>
          </a:xfrm>
        </p:spPr>
        <p:txBody>
          <a:bodyPr>
            <a:normAutofit/>
          </a:bodyPr>
          <a:lstStyle/>
          <a:p>
            <a:r>
              <a:rPr lang="en-US" dirty="0"/>
              <a:t>Organ transplantation plays a vital role in saving many lives. The success of transplantation greatly depends on the timely and matching of donors with compatible recipients. However, the shortage of available organs for transplantation remains a major challenge. </a:t>
            </a:r>
          </a:p>
          <a:p>
            <a:r>
              <a:rPr lang="en-US" dirty="0"/>
              <a:t>The core idea of this project is to establish a blockchain based platform and that provides the low cost and enhances security, and facilitates matching of the organs. We will generate a unique hash value for each user. The main aim is to address the critical issues surrounding organ shortages and streamline the organ allocation process, ultimately saving more lives.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0DBE-5D33-ED62-DA64-1C5A1D248902}"/>
              </a:ext>
            </a:extLst>
          </p:cNvPr>
          <p:cNvSpPr>
            <a:spLocks noGrp="1"/>
          </p:cNvSpPr>
          <p:nvPr>
            <p:ph type="title"/>
          </p:nvPr>
        </p:nvSpPr>
        <p:spPr/>
        <p:txBody>
          <a:bodyPr/>
          <a:lstStyle/>
          <a:p>
            <a:r>
              <a:rPr lang="en-IN" dirty="0"/>
              <a:t>GitHub Dashboard</a:t>
            </a:r>
          </a:p>
        </p:txBody>
      </p:sp>
      <p:pic>
        <p:nvPicPr>
          <p:cNvPr id="5" name="Content Placeholder 4">
            <a:extLst>
              <a:ext uri="{FF2B5EF4-FFF2-40B4-BE49-F238E27FC236}">
                <a16:creationId xmlns:a16="http://schemas.microsoft.com/office/drawing/2014/main" id="{F65EF37A-D500-F5BB-ACA7-DC9AC30EA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696" y="1215620"/>
            <a:ext cx="11153130" cy="4426759"/>
          </a:xfrm>
        </p:spPr>
      </p:pic>
      <p:sp>
        <p:nvSpPr>
          <p:cNvPr id="7" name="TextBox 6">
            <a:extLst>
              <a:ext uri="{FF2B5EF4-FFF2-40B4-BE49-F238E27FC236}">
                <a16:creationId xmlns:a16="http://schemas.microsoft.com/office/drawing/2014/main" id="{17DA5348-C834-5324-1011-4D5959E51098}"/>
              </a:ext>
            </a:extLst>
          </p:cNvPr>
          <p:cNvSpPr txBox="1"/>
          <p:nvPr/>
        </p:nvSpPr>
        <p:spPr>
          <a:xfrm>
            <a:off x="2813180" y="5805587"/>
            <a:ext cx="6298162"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Figure No: </a:t>
            </a:r>
            <a:r>
              <a:rPr lang="en-IN" dirty="0">
                <a:latin typeface="Times New Roman" panose="02020603050405020304" pitchFamily="18" charset="0"/>
                <a:cs typeface="Times New Roman" panose="02020603050405020304" pitchFamily="18" charset="0"/>
              </a:rPr>
              <a:t>7</a:t>
            </a:r>
            <a:r>
              <a:rPr lang="en-IN" sz="1800" dirty="0">
                <a:latin typeface="Times New Roman" panose="02020603050405020304" pitchFamily="18" charset="0"/>
                <a:cs typeface="Times New Roman" panose="02020603050405020304" pitchFamily="18" charset="0"/>
              </a:rPr>
              <a:t> GitHub Dashboard</a:t>
            </a:r>
          </a:p>
        </p:txBody>
      </p:sp>
    </p:spTree>
    <p:extLst>
      <p:ext uri="{BB962C8B-B14F-4D97-AF65-F5344CB8AC3E}">
        <p14:creationId xmlns:p14="http://schemas.microsoft.com/office/powerpoint/2010/main" val="203751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C66A-1AC0-2ED2-0B3B-2977AF01D90D}"/>
              </a:ext>
            </a:extLst>
          </p:cNvPr>
          <p:cNvSpPr>
            <a:spLocks noGrp="1"/>
          </p:cNvSpPr>
          <p:nvPr>
            <p:ph type="title"/>
          </p:nvPr>
        </p:nvSpPr>
        <p:spPr/>
        <p:txBody>
          <a:bodyPr/>
          <a:lstStyle/>
          <a:p>
            <a:r>
              <a:rPr lang="en-IN" dirty="0"/>
              <a:t>Paper Publication</a:t>
            </a:r>
          </a:p>
        </p:txBody>
      </p:sp>
      <p:pic>
        <p:nvPicPr>
          <p:cNvPr id="5" name="Content Placeholder 4">
            <a:extLst>
              <a:ext uri="{FF2B5EF4-FFF2-40B4-BE49-F238E27FC236}">
                <a16:creationId xmlns:a16="http://schemas.microsoft.com/office/drawing/2014/main" id="{20F3335D-E946-A877-89CE-1E8D9BDA25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3348" y="1096963"/>
            <a:ext cx="7019942" cy="4576049"/>
          </a:xfrm>
        </p:spPr>
      </p:pic>
      <p:sp>
        <p:nvSpPr>
          <p:cNvPr id="7" name="TextBox 6">
            <a:extLst>
              <a:ext uri="{FF2B5EF4-FFF2-40B4-BE49-F238E27FC236}">
                <a16:creationId xmlns:a16="http://schemas.microsoft.com/office/drawing/2014/main" id="{B4E713BD-4305-FCF8-B16E-D279B417594F}"/>
              </a:ext>
            </a:extLst>
          </p:cNvPr>
          <p:cNvSpPr txBox="1"/>
          <p:nvPr/>
        </p:nvSpPr>
        <p:spPr>
          <a:xfrm>
            <a:off x="2946917" y="5761037"/>
            <a:ext cx="6298162" cy="369332"/>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Figure No: 8 Certificate for Paper </a:t>
            </a:r>
            <a:r>
              <a:rPr lang="en-IN" dirty="0">
                <a:latin typeface="Times New Roman" panose="02020603050405020304" pitchFamily="18" charset="0"/>
                <a:cs typeface="Times New Roman" panose="02020603050405020304" pitchFamily="18" charset="0"/>
              </a:rPr>
              <a:t>P</a:t>
            </a:r>
            <a:r>
              <a:rPr lang="en-IN" sz="1800" dirty="0">
                <a:latin typeface="Times New Roman" panose="02020603050405020304" pitchFamily="18" charset="0"/>
                <a:cs typeface="Times New Roman" panose="02020603050405020304" pitchFamily="18" charset="0"/>
              </a:rPr>
              <a:t>ublishing</a:t>
            </a:r>
          </a:p>
        </p:txBody>
      </p:sp>
    </p:spTree>
    <p:extLst>
      <p:ext uri="{BB962C8B-B14F-4D97-AF65-F5344CB8AC3E}">
        <p14:creationId xmlns:p14="http://schemas.microsoft.com/office/powerpoint/2010/main" val="3164816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92500" lnSpcReduction="20000"/>
          </a:bodyPr>
          <a:lstStyle/>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dirty="0"/>
              <a:t>Literature Survey</a:t>
            </a:r>
          </a:p>
          <a:p>
            <a:pPr marL="462280" indent="-462280">
              <a:buBlip>
                <a:blip r:embed="rId2">
                  <a:extLst>
                    <a:ext uri="{96DAC541-7B7A-43D3-8B79-37D633B846F1}">
                      <asvg:svgBlip xmlns:asvg="http://schemas.microsoft.com/office/drawing/2016/SVG/main" r:embed="rId3"/>
                    </a:ext>
                  </a:extLst>
                </a:blip>
              </a:buBlip>
            </a:pPr>
            <a:r>
              <a:rPr lang="en-US" dirty="0"/>
              <a:t>Existing System</a:t>
            </a:r>
          </a:p>
          <a:p>
            <a:pPr marL="462280" indent="-462280">
              <a:buBlip>
                <a:blip r:embed="rId2">
                  <a:extLst>
                    <a:ext uri="{96DAC541-7B7A-43D3-8B79-37D633B846F1}">
                      <asvg:svgBlip xmlns:asvg="http://schemas.microsoft.com/office/drawing/2016/SVG/main" r:embed="rId3"/>
                    </a:ext>
                  </a:extLst>
                </a:blip>
              </a:buBlip>
            </a:pPr>
            <a:r>
              <a:rPr lang="en-US" dirty="0"/>
              <a:t>Proposed System</a:t>
            </a:r>
          </a:p>
          <a:p>
            <a:pPr marL="462280" indent="-462280">
              <a:buBlip>
                <a:blip r:embed="rId2">
                  <a:extLst>
                    <a:ext uri="{96DAC541-7B7A-43D3-8B79-37D633B846F1}">
                      <asvg:svgBlip xmlns:asvg="http://schemas.microsoft.com/office/drawing/2016/SVG/main" r:embed="rId3"/>
                    </a:ext>
                  </a:extLst>
                </a:blip>
              </a:buBlip>
            </a:pPr>
            <a:r>
              <a:rPr lang="en-US" dirty="0"/>
              <a:t>Objectives</a:t>
            </a:r>
          </a:p>
          <a:p>
            <a:pPr marL="462280" indent="-462280">
              <a:buBlip>
                <a:blip r:embed="rId2">
                  <a:extLst>
                    <a:ext uri="{96DAC541-7B7A-43D3-8B79-37D633B846F1}">
                      <asvg:svgBlip xmlns:asvg="http://schemas.microsoft.com/office/drawing/2016/SVG/main" r:embed="rId3"/>
                    </a:ext>
                  </a:extLst>
                </a:blip>
              </a:buBlip>
            </a:pPr>
            <a:r>
              <a:rPr lang="en-US" dirty="0"/>
              <a:t>Requirements </a:t>
            </a:r>
          </a:p>
          <a:p>
            <a:pPr marL="462280" indent="-462280">
              <a:buBlip>
                <a:blip r:embed="rId2">
                  <a:extLst>
                    <a:ext uri="{96DAC541-7B7A-43D3-8B79-37D633B846F1}">
                      <asvg:svgBlip xmlns:asvg="http://schemas.microsoft.com/office/drawing/2016/SVG/main" r:embed="rId3"/>
                    </a:ext>
                  </a:extLst>
                </a:blip>
              </a:buBlip>
            </a:pPr>
            <a:r>
              <a:rPr lang="en-US" dirty="0"/>
              <a:t>System Architecture</a:t>
            </a:r>
          </a:p>
          <a:p>
            <a:pPr marL="462280" indent="-462280">
              <a:buBlip>
                <a:blip r:embed="rId2">
                  <a:extLst>
                    <a:ext uri="{96DAC541-7B7A-43D3-8B79-37D633B846F1}">
                      <asvg:svgBlip xmlns:asvg="http://schemas.microsoft.com/office/drawing/2016/SVG/main" r:embed="rId3"/>
                    </a:ext>
                  </a:extLst>
                </a:blip>
              </a:buBlip>
            </a:pPr>
            <a:r>
              <a:rPr lang="en-US" dirty="0"/>
              <a:t>Data Flow Diagram / UML / ER </a:t>
            </a:r>
          </a:p>
          <a:p>
            <a:pPr marL="462280" indent="-462280">
              <a:buBlip>
                <a:blip r:embed="rId2">
                  <a:extLst>
                    <a:ext uri="{96DAC541-7B7A-43D3-8B79-37D633B846F1}">
                      <asvg:svgBlip xmlns:asvg="http://schemas.microsoft.com/office/drawing/2016/SVG/main" r:embed="rId3"/>
                    </a:ext>
                  </a:extLst>
                </a:blip>
              </a:buBlip>
            </a:pPr>
            <a:r>
              <a:rPr lang="en-US" dirty="0"/>
              <a:t>Implementation</a:t>
            </a:r>
          </a:p>
          <a:p>
            <a:pPr marL="462280" indent="-462280">
              <a:buBlip>
                <a:blip r:embed="rId2">
                  <a:extLst>
                    <a:ext uri="{96DAC541-7B7A-43D3-8B79-37D633B846F1}">
                      <asvg:svgBlip xmlns:asvg="http://schemas.microsoft.com/office/drawing/2016/SVG/main" r:embed="rId3"/>
                    </a:ext>
                  </a:extLst>
                </a:blip>
              </a:buBlip>
            </a:pPr>
            <a:r>
              <a:rPr lang="en-US" dirty="0"/>
              <a:t>Results (Screenshots)</a:t>
            </a:r>
          </a:p>
          <a:p>
            <a:pPr marL="462280" indent="-462280">
              <a:buBlip>
                <a:blip r:embed="rId2">
                  <a:extLst>
                    <a:ext uri="{96DAC541-7B7A-43D3-8B79-37D633B846F1}">
                      <asvg:svgBlip xmlns:asvg="http://schemas.microsoft.com/office/drawing/2016/SVG/main" r:embed="rId3"/>
                    </a:ext>
                  </a:extLst>
                </a:blip>
              </a:buBlip>
            </a:pPr>
            <a:r>
              <a:rPr lang="en-US" dirty="0"/>
              <a:t>Conclusion</a:t>
            </a:r>
          </a:p>
          <a:p>
            <a:pPr marL="462280" indent="-462280">
              <a:buBlip>
                <a:blip r:embed="rId2">
                  <a:extLst>
                    <a:ext uri="{96DAC541-7B7A-43D3-8B79-37D633B846F1}">
                      <asvg:svgBlip xmlns:asvg="http://schemas.microsoft.com/office/drawing/2016/SVG/main" r:embed="rId3"/>
                    </a:ext>
                  </a:extLst>
                </a:blip>
              </a:buBlip>
            </a:pPr>
            <a:r>
              <a:rPr lang="en-US" dirty="0"/>
              <a:t>References</a:t>
            </a:r>
          </a:p>
          <a:p>
            <a:pPr marL="462280" indent="-462280">
              <a:buBlip>
                <a:blip r:embed="rId2">
                  <a:extLst>
                    <a:ext uri="{96DAC541-7B7A-43D3-8B79-37D633B846F1}">
                      <asvg:svgBlip xmlns:asvg="http://schemas.microsoft.com/office/drawing/2016/SVG/main" r:embed="rId3"/>
                    </a:ext>
                  </a:extLst>
                </a:blip>
              </a:buBlip>
            </a:pPr>
            <a:r>
              <a:rPr lang="en-US" dirty="0"/>
              <a:t>Paper submission proof</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Organ matching and transplantation can be a life-threatening and life-saving process in modern medicine that addresses the acute shortage of viable organs for patients suffering from terminal or severe chronic illnesses. </a:t>
            </a:r>
          </a:p>
          <a:p>
            <a:pPr marL="457200" indent="-457200">
              <a:buFont typeface="Wingdings" panose="05000000000000000000" pitchFamily="2" charset="2"/>
              <a:buChar char="Ø"/>
            </a:pPr>
            <a:r>
              <a:rPr lang="en-US" dirty="0"/>
              <a:t>This complex process involves identifying and pairing organ donors with recipients in a manner that increases the chances of transplant success and patient survival. There are other ways that blockchain technology can be applied to healthcare like organ matching and organ transplantation.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sp>
        <p:nvSpPr>
          <p:cNvPr id="3" name="Content Placeholder 2"/>
          <p:cNvSpPr>
            <a:spLocks noGrp="1"/>
          </p:cNvSpPr>
          <p:nvPr>
            <p:ph idx="1"/>
          </p:nvPr>
        </p:nvSpPr>
        <p:spPr/>
        <p:txBody>
          <a:bodyPr>
            <a:normAutofit/>
          </a:bodyPr>
          <a:lstStyle/>
          <a:p>
            <a:r>
              <a:rPr lang="en-US" dirty="0"/>
              <a:t>The paper "</a:t>
            </a:r>
            <a:r>
              <a:rPr lang="en-US" dirty="0" err="1"/>
              <a:t>Indriya</a:t>
            </a:r>
            <a:r>
              <a:rPr lang="en-US" dirty="0"/>
              <a:t>: Building a Secure and Transparent Organ Donation System with Hyperledger Fabric" presents a novel approach to managing organs information and it is donation systems using efficient technology called blockchain by using Hyperledger Fabric. </a:t>
            </a:r>
          </a:p>
          <a:p>
            <a:pPr lvl="2"/>
            <a:r>
              <a:rPr lang="en-US" dirty="0">
                <a:highlight>
                  <a:srgbClr val="FFFF00"/>
                </a:highlight>
              </a:rPr>
              <a:t>The main drawback of the system is the lack of detailed discussion on potential challenges and limitations faced and also the huge amount for gas amount.</a:t>
            </a:r>
          </a:p>
          <a:p>
            <a:r>
              <a:rPr lang="en-US" dirty="0"/>
              <a:t>The paper on “Organ Bank Based on Blockchain” presents a promising solution to enhance transparency and security in organ donation and transplant systems. However, like any research work, there may be some drawbacks and challenges that need to be considered. Here are some potential drawbacks of the paper and techniques used in it, along with suggestions on how to overcome them. </a:t>
            </a:r>
          </a:p>
          <a:p>
            <a:pPr lvl="2"/>
            <a:r>
              <a:rPr lang="en-US" dirty="0">
                <a:highlight>
                  <a:srgbClr val="FFFF00"/>
                </a:highlight>
              </a:rPr>
              <a:t>The drawback is Scalability Concerns. The paper proposes using blockchain technology for organ bank management, which can face scalability issues as the system grows.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EXSISTING SYSTEM</a:t>
            </a:r>
          </a:p>
        </p:txBody>
      </p:sp>
      <p:sp>
        <p:nvSpPr>
          <p:cNvPr id="3" name="Content Placeholder 2"/>
          <p:cNvSpPr>
            <a:spLocks noGrp="1"/>
          </p:cNvSpPr>
          <p:nvPr>
            <p:ph idx="1"/>
          </p:nvPr>
        </p:nvSpPr>
        <p:spPr/>
        <p:txBody>
          <a:bodyPr>
            <a:normAutofit/>
          </a:bodyPr>
          <a:lstStyle/>
          <a:p>
            <a:r>
              <a:rPr lang="en-IN" dirty="0">
                <a:sym typeface="+mn-ea"/>
              </a:rPr>
              <a:t>The existing system relies on traditional methods to store and manage healthcare data. Most of the databases are centralized. </a:t>
            </a:r>
          </a:p>
          <a:p>
            <a:pPr marR="0"/>
            <a:r>
              <a:rPr lang="en-IN" dirty="0">
                <a:sym typeface="+mn-ea"/>
              </a:rPr>
              <a:t>As some of the systems have low scalability as they have not used enhanced technologies.</a:t>
            </a:r>
          </a:p>
          <a:p>
            <a:r>
              <a:rPr lang="en-IN" dirty="0">
                <a:sym typeface="+mn-ea"/>
              </a:rPr>
              <a:t>Few of the systems does not </a:t>
            </a:r>
            <a:r>
              <a:rPr lang="en-US" dirty="0"/>
              <a:t>discuss the specific challenges faced during the implementation and deployment of the Hyperledger Fabric-based organ donation system.</a:t>
            </a:r>
          </a:p>
          <a:p>
            <a:pPr marL="0" marR="0" algn="just">
              <a:lnSpc>
                <a:spcPct val="150000"/>
              </a:lnSpc>
            </a:pPr>
            <a:endParaRPr lang="en-IN" dirty="0">
              <a:solidFill>
                <a:srgbClr val="000000"/>
              </a:solidFill>
              <a:effectLst/>
              <a:ea typeface="Calibri" panose="020F0502020204030204" pitchFamily="34" charset="0"/>
              <a:sym typeface="+mn-ea"/>
            </a:endParaRPr>
          </a:p>
          <a:p>
            <a:pPr marL="0" marR="0" algn="just">
              <a:lnSpc>
                <a:spcPct val="150000"/>
              </a:lnSpc>
            </a:pPr>
            <a:endParaRPr lang="en-IN" dirty="0">
              <a:solidFill>
                <a:srgbClr val="000000"/>
              </a:solidFill>
              <a:effectLst/>
              <a:ea typeface="Calibri" panose="020F0502020204030204" pitchFamily="34" charset="0"/>
              <a:sym typeface="+mn-ea"/>
            </a:endParaRPr>
          </a:p>
          <a:p>
            <a:pPr marL="0" marR="0" algn="just">
              <a:lnSpc>
                <a:spcPct val="150000"/>
              </a:lnSpc>
            </a:pPr>
            <a:endParaRPr lang="en-US" sz="5900" dirty="0">
              <a:effectLst/>
              <a:ea typeface="Times New Roman" panose="02020603050405020304" pitchFamily="18" charset="0"/>
            </a:endParaRPr>
          </a:p>
          <a:p>
            <a:pPr marL="0" marR="0" indent="0" algn="just">
              <a:lnSpc>
                <a:spcPct val="150000"/>
              </a:lnSpc>
              <a:buNone/>
            </a:pPr>
            <a:endParaRPr lang="en-US" sz="5900" dirty="0">
              <a:effectLst/>
              <a:ea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normAutofit fontScale="97500"/>
          </a:bodyPr>
          <a:lstStyle/>
          <a:p>
            <a:r>
              <a:rPr lang="en-US" sz="2900" dirty="0"/>
              <a:t>The proposed system focuses on blockchain technology to create a Decentralized Application for organ donation and transplant system. </a:t>
            </a:r>
          </a:p>
          <a:p>
            <a:r>
              <a:rPr lang="en-US" sz="2900" dirty="0"/>
              <a:t>The system is mainly implemented on Ethereum Blockchain.</a:t>
            </a:r>
          </a:p>
          <a:p>
            <a:r>
              <a:rPr lang="en-US" sz="2900" dirty="0"/>
              <a:t>In the proposed system we overcame all the drawbacks of the existing system by providing security, cost-effective and user friendly application.</a:t>
            </a:r>
          </a:p>
          <a:p>
            <a:endParaRPr lang="en-US" sz="2900" dirty="0"/>
          </a:p>
          <a:p>
            <a:pPr marL="0" indent="0">
              <a:buNone/>
            </a:pPr>
            <a:endParaRPr lang="en-US" sz="2900" dirty="0"/>
          </a:p>
          <a:p>
            <a:endParaRPr lang="en-US" sz="29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p:txBody>
          <a:bodyPr/>
          <a:lstStyle/>
          <a:p>
            <a:r>
              <a:rPr lang="en-IN" dirty="0"/>
              <a:t>First objective is to create a unique id for both the patients and the donor using IPFS Technology.</a:t>
            </a:r>
          </a:p>
          <a:p>
            <a:r>
              <a:rPr lang="en-IN" dirty="0"/>
              <a:t>To send an alert message to both Patient and Donor upon successful matching.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a:t>
            </a:r>
          </a:p>
        </p:txBody>
      </p:sp>
      <p:sp>
        <p:nvSpPr>
          <p:cNvPr id="3" name="Content Placeholder 2"/>
          <p:cNvSpPr>
            <a:spLocks noGrp="1"/>
          </p:cNvSpPr>
          <p:nvPr>
            <p:ph idx="1"/>
          </p:nvPr>
        </p:nvSpPr>
        <p:spPr/>
        <p:txBody>
          <a:bodyPr>
            <a:noAutofit/>
          </a:bodyPr>
          <a:lstStyle/>
          <a:p>
            <a:pPr marL="0" marR="0" algn="just">
              <a:lnSpc>
                <a:spcPct val="150000"/>
              </a:lnSpc>
              <a:spcBef>
                <a:spcPts val="0"/>
              </a:spcBef>
              <a:spcAft>
                <a:spcPts val="800"/>
              </a:spcAft>
            </a:pPr>
            <a:r>
              <a:rPr lang="en-US" b="1" dirty="0">
                <a:effectLst/>
                <a:ea typeface="Calibri" panose="020F0502020204030204" pitchFamily="34" charset="0"/>
                <a:sym typeface="+mn-ea"/>
              </a:rPr>
              <a:t>Hospital Module:</a:t>
            </a:r>
            <a:endParaRPr lang="en-US" sz="2400" b="1" dirty="0">
              <a:latin typeface="Calibri" panose="020F0502020204030204" pitchFamily="34" charset="0"/>
              <a:ea typeface="Calibri" panose="020F0502020204030204" pitchFamily="34" charset="0"/>
              <a:sym typeface="+mn-ea"/>
            </a:endParaRPr>
          </a:p>
          <a:p>
            <a:pPr marL="0" marR="0" indent="0" algn="just">
              <a:lnSpc>
                <a:spcPct val="150000"/>
              </a:lnSpc>
              <a:spcBef>
                <a:spcPts val="0"/>
              </a:spcBef>
              <a:spcAft>
                <a:spcPts val="800"/>
              </a:spcAft>
              <a:buNone/>
            </a:pPr>
            <a:r>
              <a:rPr lang="en-US" dirty="0"/>
              <a:t>This module is responsible for managing hospital-related activities within the system. It includes functionalities such as registering donors and patients, managing organ transplantation processes, viewing transplantation statuses, and securely logging out after completing tasks. </a:t>
            </a:r>
          </a:p>
          <a:p>
            <a:pPr marR="0" algn="just">
              <a:lnSpc>
                <a:spcPct val="150000"/>
              </a:lnSpc>
              <a:spcBef>
                <a:spcPts val="0"/>
              </a:spcBef>
              <a:spcAft>
                <a:spcPts val="800"/>
              </a:spcAft>
            </a:pPr>
            <a:r>
              <a:rPr lang="en-US" b="1" dirty="0">
                <a:effectLst/>
                <a:ea typeface="Calibri" panose="020F0502020204030204" pitchFamily="34" charset="0"/>
                <a:sym typeface="+mn-ea"/>
              </a:rPr>
              <a:t>Donor Module:</a:t>
            </a:r>
            <a:endParaRPr lang="en-US" dirty="0">
              <a:ea typeface="Calibri" panose="020F0502020204030204" pitchFamily="34" charset="0"/>
              <a:sym typeface="+mn-ea"/>
            </a:endParaRPr>
          </a:p>
          <a:p>
            <a:pPr marL="0" marR="0" indent="0" algn="just">
              <a:lnSpc>
                <a:spcPct val="150000"/>
              </a:lnSpc>
              <a:spcBef>
                <a:spcPts val="0"/>
              </a:spcBef>
              <a:spcAft>
                <a:spcPts val="800"/>
              </a:spcAft>
              <a:buNone/>
            </a:pPr>
            <a:r>
              <a:rPr lang="en-US" dirty="0"/>
              <a:t>The donor module facilitates interactions and activities related to organ donation. Donors will login credentials which they got through SMS from the hospital,</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1278</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Times New Roman</vt:lpstr>
      <vt:lpstr>Wingdings</vt:lpstr>
      <vt:lpstr>Custom Design</vt:lpstr>
      <vt:lpstr>PowerPoint Presentation</vt:lpstr>
      <vt:lpstr>Abstract</vt:lpstr>
      <vt:lpstr>Contents</vt:lpstr>
      <vt:lpstr>Introduction</vt:lpstr>
      <vt:lpstr>Literature Survey</vt:lpstr>
      <vt:lpstr>EXSISTING SYSTEM</vt:lpstr>
      <vt:lpstr>Proposed System</vt:lpstr>
      <vt:lpstr>Objectives</vt:lpstr>
      <vt:lpstr>Modules</vt:lpstr>
      <vt:lpstr>Modules Cont..</vt:lpstr>
      <vt:lpstr>System Architecture</vt:lpstr>
      <vt:lpstr>Activity Diagram</vt:lpstr>
      <vt:lpstr>Data Flow Diagram</vt:lpstr>
      <vt:lpstr>Implementations</vt:lpstr>
      <vt:lpstr>Results</vt:lpstr>
      <vt:lpstr>Results</vt:lpstr>
      <vt:lpstr>Results</vt:lpstr>
      <vt:lpstr>Conclusion</vt:lpstr>
      <vt:lpstr>Reference</vt:lpstr>
      <vt:lpstr>GitHub Dashboard</vt:lpstr>
      <vt:lpstr>Paper Publication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sujitha p</cp:lastModifiedBy>
  <cp:revision>141</cp:revision>
  <dcterms:created xsi:type="dcterms:W3CDTF">2019-06-11T05:35:00Z</dcterms:created>
  <dcterms:modified xsi:type="dcterms:W3CDTF">2024-04-20T02:27:53Z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3248C5FD8CD24F26BFDFAFA26DCE7221_13</vt:lpwstr>
  </property>
  <property fmtid="{D5CDD505-2E9C-101B-9397-08002B2CF9AE}" pid="3" name="KSOProductBuildVer">
    <vt:lpwstr>1033-12.2.0.13489</vt:lpwstr>
  </property>
</Properties>
</file>