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3" r:id="rId6"/>
    <p:sldId id="260" r:id="rId7"/>
    <p:sldId id="261" r:id="rId8"/>
    <p:sldId id="262" r:id="rId9"/>
    <p:sldId id="263" r:id="rId10"/>
    <p:sldId id="265" r:id="rId11"/>
    <p:sldId id="268" r:id="rId12"/>
    <p:sldId id="269" r:id="rId13"/>
    <p:sldId id="274" r:id="rId14"/>
    <p:sldId id="290" r:id="rId15"/>
    <p:sldId id="292" r:id="rId16"/>
    <p:sldId id="293" r:id="rId17"/>
    <p:sldId id="295"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EB0A8-DBB0-490C-A43C-ADF4B3CE125B}">
          <p14:sldIdLst>
            <p14:sldId id="256"/>
            <p14:sldId id="257"/>
            <p14:sldId id="258"/>
            <p14:sldId id="273"/>
            <p14:sldId id="260"/>
            <p14:sldId id="261"/>
            <p14:sldId id="262"/>
            <p14:sldId id="263"/>
            <p14:sldId id="265"/>
            <p14:sldId id="268"/>
            <p14:sldId id="269"/>
            <p14:sldId id="274"/>
            <p14:sldId id="290"/>
            <p14:sldId id="292"/>
            <p14:sldId id="293"/>
            <p14:sldId id="295"/>
            <p14:sldId id="275"/>
            <p14:sldId id="276"/>
            <p14:sldId id="277"/>
          </p14:sldIdLst>
        </p14:section>
        <p14:section name="Untitled Section" id="{635D6009-ACF3-45D4-828A-3723BA99614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7C84"/>
    <a:srgbClr val="FF6600"/>
    <a:srgbClr val="29737B"/>
    <a:srgbClr val="338F99"/>
    <a:srgbClr val="EA6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48D9861-0FB5-4AE4-81B5-3D1A26B549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48D9861-0FB5-4AE4-81B5-3D1A26B549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48D9861-0FB5-4AE4-81B5-3D1A26B549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48D9861-0FB5-4AE4-81B5-3D1A26B549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8D9861-0FB5-4AE4-81B5-3D1A26B549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48D9861-0FB5-4AE4-81B5-3D1A26B5496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48D9861-0FB5-4AE4-81B5-3D1A26B5496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48D9861-0FB5-4AE4-81B5-3D1A26B5496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D9861-0FB5-4AE4-81B5-3D1A26B5496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8D9861-0FB5-4AE4-81B5-3D1A26B5496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8D9861-0FB5-4AE4-81B5-3D1A26B5496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B76482-779A-44DE-9F20-10C89E97B1E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D9861-0FB5-4AE4-81B5-3D1A26B5496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6482-779A-44DE-9F20-10C89E97B1E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internship.aicte-india.org/" TargetMode="External"/><Relationship Id="rId2" Type="http://schemas.openxmlformats.org/officeDocument/2006/relationships/hyperlink" Target="https://www.awsacademy.com/vforcesite/LMS_Login" TargetMode="Externa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74656"/>
            <a:ext cx="9144000" cy="1819050"/>
          </a:xfrm>
          <a:ln>
            <a:solidFill>
              <a:schemeClr val="bg1"/>
            </a:solidFill>
          </a:ln>
        </p:spPr>
        <p:txBody>
          <a:bodyPr>
            <a:normAutofit/>
          </a:bodyPr>
          <a:lstStyle/>
          <a:p>
            <a:r>
              <a:rPr lang="en-IN" sz="2400" i="1" dirty="0">
                <a:latin typeface="Times New Roman" panose="02020603050405020304" pitchFamily="18" charset="0"/>
                <a:cs typeface="Times New Roman" panose="02020603050405020304" pitchFamily="18" charset="0"/>
              </a:rPr>
              <a:t>by</a:t>
            </a:r>
            <a:r>
              <a:rPr lang="en-IN" sz="2400" b="1" dirty="0"/>
              <a:t> </a:t>
            </a:r>
            <a:br>
              <a:rPr lang="en-IN" sz="800" dirty="0"/>
            </a:br>
            <a:br>
              <a:rPr lang="en-IN" sz="800" dirty="0"/>
            </a:br>
            <a:br>
              <a:rPr lang="en-IN" sz="800" dirty="0"/>
            </a:br>
            <a:br>
              <a:rPr lang="en-IN" sz="800" dirty="0"/>
            </a:br>
            <a:br>
              <a:rPr lang="en-IN" sz="800" dirty="0"/>
            </a:br>
            <a:r>
              <a:rPr lang="en-US" sz="2700" b="1" dirty="0">
                <a:latin typeface="Times New Roman" panose="02020603050405020304" pitchFamily="18" charset="0"/>
                <a:ea typeface="Cambria" panose="02040503050406030204" pitchFamily="18" charset="0"/>
                <a:cs typeface="Times New Roman" panose="02020603050405020304" pitchFamily="18" charset="0"/>
              </a:rPr>
              <a:t>PRAVEEN REDDY Y</a:t>
            </a:r>
            <a:br>
              <a:rPr lang="en-US" sz="2700" b="1" dirty="0">
                <a:latin typeface="Times New Roman" panose="02020603050405020304" pitchFamily="18" charset="0"/>
                <a:ea typeface="Cambria" panose="02040503050406030204" pitchFamily="18" charset="0"/>
                <a:cs typeface="Times New Roman" panose="02020603050405020304" pitchFamily="18" charset="0"/>
              </a:rPr>
            </a:br>
            <a:r>
              <a:rPr lang="en-US" sz="2700" b="1" dirty="0"/>
              <a:t> </a:t>
            </a:r>
            <a:r>
              <a:rPr lang="en-US" sz="1400" b="1" dirty="0">
                <a:latin typeface="Times New Roman" panose="02020603050405020304" pitchFamily="18" charset="0"/>
                <a:cs typeface="Times New Roman" panose="02020603050405020304" pitchFamily="18" charset="0"/>
              </a:rPr>
              <a:t>Roll No </a:t>
            </a:r>
            <a:r>
              <a:rPr lang="en-US" sz="1400" dirty="0">
                <a:latin typeface="Times New Roman" panose="02020603050405020304" pitchFamily="18" charset="0"/>
                <a:cs typeface="Times New Roman" panose="02020603050405020304" pitchFamily="18" charset="0"/>
              </a:rPr>
              <a:t>: 214G5A3203</a:t>
            </a:r>
            <a:endParaRPr lang="en-IN" sz="1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862872"/>
            <a:ext cx="9144000" cy="2761859"/>
          </a:xfrm>
          <a:ln>
            <a:solidFill>
              <a:schemeClr val="bg1"/>
            </a:solidFill>
          </a:ln>
        </p:spPr>
        <p:txBody>
          <a:bodyPr>
            <a:normAutofit fontScale="62500" lnSpcReduction="20000"/>
          </a:bodyPr>
          <a:lstStyle/>
          <a:p>
            <a:endParaRPr lang="en-US" dirty="0"/>
          </a:p>
          <a:p>
            <a:endParaRPr lang="en-US" dirty="0"/>
          </a:p>
          <a:p>
            <a:endParaRPr lang="en-US" dirty="0"/>
          </a:p>
          <a:p>
            <a:endParaRPr lang="en-US" sz="2000" dirty="0">
              <a:latin typeface="Cambria" panose="02040503050406030204" pitchFamily="18" charset="0"/>
              <a:ea typeface="Cambria" panose="02040503050406030204" pitchFamily="18" charset="0"/>
            </a:endParaRPr>
          </a:p>
          <a:p>
            <a:r>
              <a:rPr lang="en-US" sz="2900" b="1" dirty="0">
                <a:latin typeface="Times New Roman" panose="02020603050405020304" pitchFamily="18" charset="0"/>
                <a:ea typeface="Cambria" panose="02040503050406030204" pitchFamily="18" charset="0"/>
                <a:cs typeface="Times New Roman" panose="02020603050405020304" pitchFamily="18" charset="0"/>
              </a:rPr>
              <a:t>Department of Computer Science and Engineering (Data Science)</a:t>
            </a:r>
            <a:endParaRPr lang="en-US" sz="2900" b="1" dirty="0">
              <a:latin typeface="Times New Roman" panose="02020603050405020304" pitchFamily="18" charset="0"/>
              <a:ea typeface="Cambria" panose="02040503050406030204" pitchFamily="18" charset="0"/>
              <a:cs typeface="Times New Roman" panose="02020603050405020304" pitchFamily="18" charset="0"/>
            </a:endParaRPr>
          </a:p>
          <a:p>
            <a:r>
              <a:rPr lang="en-US" sz="49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Srinivasa Ramanujan Institute of Technology</a:t>
            </a:r>
            <a:endParaRPr lang="en-US" sz="49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1700" b="1" dirty="0">
                <a:latin typeface="Times New Roman" panose="02020603050405020304" pitchFamily="18" charset="0"/>
                <a:ea typeface="Cambria" panose="02040503050406030204" pitchFamily="18" charset="0"/>
                <a:cs typeface="Times New Roman" panose="02020603050405020304" pitchFamily="18" charset="0"/>
              </a:rPr>
              <a:t>Autonomous</a:t>
            </a:r>
            <a:endParaRPr lang="en-US" sz="1700" b="1" dirty="0">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err="1">
                <a:latin typeface="Times New Roman" panose="02020603050405020304" pitchFamily="18" charset="0"/>
                <a:ea typeface="Cambria" panose="02040503050406030204" pitchFamily="18" charset="0"/>
                <a:cs typeface="Times New Roman" panose="02020603050405020304" pitchFamily="18" charset="0"/>
              </a:rPr>
              <a:t>Rotarypuram</a:t>
            </a:r>
            <a:r>
              <a:rPr lang="en-US" sz="2000" b="1" dirty="0">
                <a:latin typeface="Times New Roman" panose="02020603050405020304" pitchFamily="18" charset="0"/>
                <a:ea typeface="Cambria" panose="02040503050406030204" pitchFamily="18" charset="0"/>
                <a:cs typeface="Times New Roman" panose="02020603050405020304" pitchFamily="18" charset="0"/>
              </a:rPr>
              <a:t> Village, B K  </a:t>
            </a:r>
            <a:r>
              <a:rPr lang="en-US" sz="2000" b="1" dirty="0" err="1">
                <a:latin typeface="Times New Roman" panose="02020603050405020304" pitchFamily="18" charset="0"/>
                <a:ea typeface="Cambria" panose="02040503050406030204" pitchFamily="18" charset="0"/>
                <a:cs typeface="Times New Roman" panose="02020603050405020304" pitchFamily="18" charset="0"/>
              </a:rPr>
              <a:t>Samudram</a:t>
            </a:r>
            <a:r>
              <a:rPr lang="en-US" sz="2000" b="1" dirty="0">
                <a:latin typeface="Times New Roman" panose="02020603050405020304" pitchFamily="18" charset="0"/>
                <a:ea typeface="Cambria" panose="02040503050406030204" pitchFamily="18" charset="0"/>
                <a:cs typeface="Times New Roman" panose="02020603050405020304" pitchFamily="18" charset="0"/>
              </a:rPr>
              <a:t>  Mandal, </a:t>
            </a:r>
            <a:r>
              <a:rPr lang="en-US" sz="2000" b="1" dirty="0" err="1">
                <a:latin typeface="Times New Roman" panose="02020603050405020304" pitchFamily="18" charset="0"/>
                <a:ea typeface="Cambria" panose="02040503050406030204" pitchFamily="18" charset="0"/>
                <a:cs typeface="Times New Roman" panose="02020603050405020304" pitchFamily="18" charset="0"/>
              </a:rPr>
              <a:t>Ananthapuramu</a:t>
            </a:r>
            <a:r>
              <a:rPr lang="en-US" sz="2000" b="1" dirty="0">
                <a:latin typeface="Times New Roman" panose="02020603050405020304" pitchFamily="18" charset="0"/>
                <a:ea typeface="Cambria" panose="02040503050406030204" pitchFamily="18" charset="0"/>
                <a:cs typeface="Times New Roman" panose="02020603050405020304" pitchFamily="18" charset="0"/>
              </a:rPr>
              <a:t> – 515701</a:t>
            </a:r>
            <a:r>
              <a:rPr lang="en-US" sz="2000" dirty="0">
                <a:latin typeface="Times New Roman" panose="02020603050405020304" pitchFamily="18" charset="0"/>
                <a:ea typeface="Cambria" panose="02040503050406030204" pitchFamily="18" charset="0"/>
                <a:cs typeface="Times New Roman" panose="02020603050405020304" pitchFamily="18" charset="0"/>
              </a:rPr>
              <a:t>.</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r>
              <a:rPr lang="en-US" sz="1700" dirty="0">
                <a:solidFill>
                  <a:schemeClr val="tx2">
                    <a:lumMod val="50000"/>
                  </a:schemeClr>
                </a:solidFill>
                <a:latin typeface="Calisto MT" panose="02040603050505030304" pitchFamily="18" charset="0"/>
                <a:ea typeface="Cambria" panose="02040503050406030204" pitchFamily="18" charset="0"/>
              </a:rPr>
              <a:t>2022-2023</a:t>
            </a:r>
            <a:endParaRPr lang="en-US" sz="1700" dirty="0">
              <a:solidFill>
                <a:schemeClr val="tx2">
                  <a:lumMod val="50000"/>
                </a:schemeClr>
              </a:solidFill>
              <a:latin typeface="Calisto MT" panose="020406030505050303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sp>
        <p:nvSpPr>
          <p:cNvPr id="4" name="Rectangle 3"/>
          <p:cNvSpPr/>
          <p:nvPr/>
        </p:nvSpPr>
        <p:spPr>
          <a:xfrm>
            <a:off x="0" y="0"/>
            <a:ext cx="12192000" cy="215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600" i="1" dirty="0">
                <a:solidFill>
                  <a:schemeClr val="bg2"/>
                </a:solidFill>
                <a:latin typeface="Times New Roman" panose="02020603050405020304" pitchFamily="18" charset="0"/>
                <a:cs typeface="Times New Roman" panose="02020603050405020304" pitchFamily="18" charset="0"/>
              </a:rPr>
              <a:t>AI-ML Virtual Internship</a:t>
            </a:r>
            <a:endParaRPr lang="en-US" altLang="en-IN" sz="1600" i="1" dirty="0">
              <a:solidFill>
                <a:schemeClr val="bg2"/>
              </a:solidFill>
              <a:latin typeface="Times New Roman" panose="02020603050405020304" pitchFamily="18" charset="0"/>
              <a:cs typeface="Times New Roman" panose="02020603050405020304" pitchFamily="18" charset="0"/>
            </a:endParaRPr>
          </a:p>
        </p:txBody>
      </p:sp>
      <p:sp>
        <p:nvSpPr>
          <p:cNvPr id="5" name="Rectangle: Rounded Corners 4"/>
          <p:cNvSpPr/>
          <p:nvPr/>
        </p:nvSpPr>
        <p:spPr>
          <a:xfrm>
            <a:off x="881380" y="241300"/>
            <a:ext cx="10428605" cy="1035685"/>
          </a:xfrm>
          <a:prstGeom prst="roundRect">
            <a:avLst/>
          </a:prstGeom>
          <a:solidFill>
            <a:srgbClr val="FF6600"/>
          </a:solidFill>
          <a:ln>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pPr algn="ct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AI-ML Virtual Internship</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IN" sz="3600" i="1" dirty="0">
              <a:latin typeface="Bodoni MT" panose="02070603080606020203"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73957" y="3429000"/>
            <a:ext cx="1644085" cy="1447378"/>
          </a:xfrm>
          <a:prstGeom prst="rect">
            <a:avLst/>
          </a:prstGeom>
        </p:spPr>
      </p:pic>
      <p:sp>
        <p:nvSpPr>
          <p:cNvPr id="10" name="Rectangle 9"/>
          <p:cNvSpPr/>
          <p:nvPr/>
        </p:nvSpPr>
        <p:spPr>
          <a:xfrm>
            <a:off x="0" y="6624955"/>
            <a:ext cx="935990" cy="233045"/>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en-IN" dirty="0"/>
              <a:t>3203</a:t>
            </a:r>
            <a:endParaRPr lang="en-US" altLang="en-IN" dirty="0"/>
          </a:p>
        </p:txBody>
      </p:sp>
      <p:sp>
        <p:nvSpPr>
          <p:cNvPr id="11" name="Rectangle 10"/>
          <p:cNvSpPr/>
          <p:nvPr/>
        </p:nvSpPr>
        <p:spPr>
          <a:xfrm>
            <a:off x="935990" y="6624955"/>
            <a:ext cx="5648325" cy="23304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a:t>Dept. of Computer Science and Engineering(Data Science)</a:t>
            </a:r>
            <a:endParaRPr lang="en-US" altLang="en-IN"/>
          </a:p>
        </p:txBody>
      </p:sp>
      <p:sp>
        <p:nvSpPr>
          <p:cNvPr id="12" name="Rectangle 11"/>
          <p:cNvSpPr/>
          <p:nvPr/>
        </p:nvSpPr>
        <p:spPr>
          <a:xfrm>
            <a:off x="6584303" y="6624732"/>
            <a:ext cx="50292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a:t>Srinivasa Ramanujan Institute Of Technology</a:t>
            </a:r>
            <a:endParaRPr lang="en-US" altLang="en-IN"/>
          </a:p>
        </p:txBody>
      </p:sp>
      <p:sp>
        <p:nvSpPr>
          <p:cNvPr id="13" name="Rectangle 12"/>
          <p:cNvSpPr/>
          <p:nvPr/>
        </p:nvSpPr>
        <p:spPr>
          <a:xfrm>
            <a:off x="11613503" y="6615404"/>
            <a:ext cx="578496" cy="24259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4400" dirty="0">
              <a:sym typeface="+mn-ea"/>
            </a:endParaRPr>
          </a:p>
          <a:p>
            <a:pPr algn="l"/>
            <a:r>
              <a:rPr lang="en-US" sz="4400" dirty="0">
                <a:sym typeface="+mn-ea"/>
              </a:rPr>
              <a:t>Storage</a:t>
            </a:r>
            <a:endParaRPr lang="en-IN" sz="4400" dirty="0"/>
          </a:p>
          <a:p>
            <a:pPr algn="ct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a:bodyPr>
          <a:lstStyle/>
          <a:p>
            <a:pPr marL="0" indent="0">
              <a:buNone/>
            </a:pPr>
            <a:r>
              <a:rPr lang="en-IN" b="1" dirty="0">
                <a:solidFill>
                  <a:srgbClr val="000000"/>
                </a:solidFill>
                <a:effectLst/>
                <a:latin typeface="Times New Roman" panose="02020603050405020304" pitchFamily="18" charset="0"/>
                <a:ea typeface="Times New Roman" panose="02020603050405020304" pitchFamily="18" charset="0"/>
                <a:sym typeface="+mn-ea"/>
              </a:rPr>
              <a:t>Amazon Elastic Block Store (EBS)</a:t>
            </a:r>
            <a:endParaRPr lang="en-US" dirty="0"/>
          </a:p>
          <a:p>
            <a:pPr marL="0" indent="0">
              <a:lnSpc>
                <a:spcPct val="100000"/>
              </a:lnSpc>
              <a:buNone/>
            </a:pPr>
            <a:r>
              <a:rPr lang="en-US" dirty="0">
                <a:sym typeface="+mn-ea"/>
              </a:rPr>
              <a:t>                      </a:t>
            </a:r>
            <a:r>
              <a:rPr lang="en-US" dirty="0">
                <a:solidFill>
                  <a:srgbClr val="1F2328"/>
                </a:solidFill>
                <a:effectLst/>
                <a:latin typeface="Times New Roman" panose="02020603050405020304" pitchFamily="18" charset="0"/>
                <a:ea typeface="Times New Roman" panose="02020603050405020304" pitchFamily="18" charset="0"/>
                <a:sym typeface="+mn-ea"/>
              </a:rPr>
              <a:t>Amazon Elastic Block Store (EBS) is an easy to use, high performance block storage service designed for use with Amazon Elastic Compute Cloud (EC2) for both throughput and transaction intensive workloads at any scale. With </a:t>
            </a:r>
            <a:r>
              <a:rPr lang="en-US" b="1" dirty="0">
                <a:solidFill>
                  <a:srgbClr val="1F2328"/>
                </a:solidFill>
                <a:effectLst/>
                <a:latin typeface="Times New Roman" panose="02020603050405020304" pitchFamily="18" charset="0"/>
                <a:ea typeface="Times New Roman" panose="02020603050405020304" pitchFamily="18" charset="0"/>
                <a:sym typeface="+mn-ea"/>
              </a:rPr>
              <a:t>block storage</a:t>
            </a:r>
            <a:r>
              <a:rPr lang="en-US" dirty="0">
                <a:solidFill>
                  <a:srgbClr val="1F2328"/>
                </a:solidFill>
                <a:effectLst/>
                <a:latin typeface="Times New Roman" panose="02020603050405020304" pitchFamily="18" charset="0"/>
                <a:ea typeface="Times New Roman" panose="02020603050405020304" pitchFamily="18" charset="0"/>
                <a:sym typeface="+mn-ea"/>
              </a:rPr>
              <a:t>, files are split into evenly sized blocks of data, each with its own address but with no additional information to provide more context for what that block of data is.</a:t>
            </a:r>
            <a:endParaRPr lang="en-US" dirty="0">
              <a:solidFill>
                <a:srgbClr val="1F2328"/>
              </a:solidFill>
              <a:effectLst/>
              <a:latin typeface="Times New Roman" panose="02020603050405020304" pitchFamily="18" charset="0"/>
              <a:ea typeface="Times New Roman" panose="02020603050405020304" pitchFamily="18" charset="0"/>
            </a:endParaRPr>
          </a:p>
          <a:p>
            <a:pPr>
              <a:lnSpc>
                <a:spcPct val="100000"/>
              </a:lnSpc>
            </a:pPr>
            <a:r>
              <a:rPr lang="en-US" dirty="0">
                <a:sym typeface="+mn-ea"/>
              </a:rPr>
              <a:t>Offers Block Level Storage </a:t>
            </a:r>
            <a:endParaRPr lang="en-US" dirty="0"/>
          </a:p>
          <a:p>
            <a:pPr>
              <a:lnSpc>
                <a:spcPct val="100000"/>
              </a:lnSpc>
            </a:pPr>
            <a:r>
              <a:rPr lang="en-US" dirty="0">
                <a:sym typeface="+mn-ea"/>
              </a:rPr>
              <a:t>HDD and SDD available</a:t>
            </a:r>
            <a:r>
              <a:rPr lang="en-US" dirty="0"/>
              <a:t> </a:t>
            </a:r>
            <a:endParaRPr lang="en-IN" dirty="0"/>
          </a:p>
        </p:txBody>
      </p:sp>
      <p:pic>
        <p:nvPicPr>
          <p:cNvPr id="2" name="Picture 1"/>
          <p:cNvPicPr>
            <a:picLocks noChangeAspect="1"/>
          </p:cNvPicPr>
          <p:nvPr/>
        </p:nvPicPr>
        <p:blipFill>
          <a:blip r:embed="rId2"/>
          <a:stretch>
            <a:fillRect/>
          </a:stretch>
        </p:blipFill>
        <p:spPr>
          <a:xfrm>
            <a:off x="5982970" y="4206875"/>
            <a:ext cx="4937760" cy="2261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19082" y="5944286"/>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sym typeface="+mn-ea"/>
              </a:rPr>
              <a:t>				</a:t>
            </a:r>
            <a:endParaRPr lang="en-US" sz="4400" dirty="0">
              <a:sym typeface="+mn-ea"/>
            </a:endParaRPr>
          </a:p>
          <a:p>
            <a:pPr algn="l"/>
            <a:r>
              <a:rPr lang="en-US" sz="4400" dirty="0">
                <a:sym typeface="+mn-ea"/>
              </a:rPr>
              <a:t>Cloud Architecture</a:t>
            </a:r>
            <a:endParaRPr lang="en-IN" sz="4400" dirty="0"/>
          </a:p>
          <a:p>
            <a:pPr algn="ct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lnSpcReduction="10000"/>
          </a:bodyPr>
          <a:lstStyle/>
          <a:p>
            <a:pPr marL="0" indent="0">
              <a:buNone/>
            </a:pPr>
            <a:r>
              <a:rPr lang="en-IN" b="1" dirty="0">
                <a:sym typeface="+mn-ea"/>
              </a:rPr>
              <a:t>AWS Well-Architected Framework</a:t>
            </a:r>
            <a:endParaRPr lang="en-IN" b="1" dirty="0"/>
          </a:p>
          <a:p>
            <a:pPr marL="0" indent="0">
              <a:buNone/>
            </a:pPr>
            <a:r>
              <a:rPr lang="en-US" dirty="0">
                <a:sym typeface="+mn-ea"/>
              </a:rPr>
              <a:t>The AWS Well-Architected Framework is organized into five pillars</a:t>
            </a:r>
            <a:endParaRPr lang="en-US" dirty="0"/>
          </a:p>
          <a:p>
            <a:pPr>
              <a:buFont typeface="Wingdings" panose="05000000000000000000" pitchFamily="2" charset="2"/>
              <a:buChar char="q"/>
            </a:pPr>
            <a:r>
              <a:rPr lang="en-US" dirty="0">
                <a:sym typeface="+mn-ea"/>
              </a:rPr>
              <a:t> Security</a:t>
            </a:r>
            <a:endParaRPr lang="en-US" dirty="0"/>
          </a:p>
          <a:p>
            <a:pPr>
              <a:buFont typeface="Wingdings" panose="05000000000000000000" pitchFamily="2" charset="2"/>
              <a:buChar char="q"/>
            </a:pPr>
            <a:r>
              <a:rPr lang="en-US" dirty="0">
                <a:sym typeface="+mn-ea"/>
              </a:rPr>
              <a:t> Reliability</a:t>
            </a:r>
            <a:endParaRPr lang="en-US" dirty="0"/>
          </a:p>
          <a:p>
            <a:pPr>
              <a:buFont typeface="Wingdings" panose="05000000000000000000" pitchFamily="2" charset="2"/>
              <a:buChar char="q"/>
            </a:pPr>
            <a:r>
              <a:rPr lang="en-US" dirty="0">
                <a:sym typeface="+mn-ea"/>
              </a:rPr>
              <a:t> Performance Efficiency</a:t>
            </a:r>
            <a:endParaRPr lang="en-US" dirty="0"/>
          </a:p>
          <a:p>
            <a:pPr>
              <a:buFont typeface="Wingdings" panose="05000000000000000000" pitchFamily="2" charset="2"/>
              <a:buChar char="q"/>
            </a:pPr>
            <a:r>
              <a:rPr lang="en-US" dirty="0">
                <a:sym typeface="+mn-ea"/>
              </a:rPr>
              <a:t> Cost Optimization</a:t>
            </a:r>
            <a:endParaRPr lang="en-US" dirty="0"/>
          </a:p>
          <a:p>
            <a:pPr>
              <a:buFont typeface="Wingdings" panose="05000000000000000000" pitchFamily="2" charset="2"/>
              <a:buChar char="q"/>
            </a:pPr>
            <a:r>
              <a:rPr lang="en-US" dirty="0">
                <a:sym typeface="+mn-ea"/>
              </a:rPr>
              <a:t> Operational Excellence  </a:t>
            </a:r>
            <a:endParaRPr lang="en-IN" dirty="0"/>
          </a:p>
        </p:txBody>
      </p:sp>
      <p:pic>
        <p:nvPicPr>
          <p:cNvPr id="2" name="Picture 1"/>
          <p:cNvPicPr>
            <a:picLocks noChangeAspect="1"/>
          </p:cNvPicPr>
          <p:nvPr/>
        </p:nvPicPr>
        <p:blipFill>
          <a:blip r:embed="rId2"/>
          <a:stretch>
            <a:fillRect/>
          </a:stretch>
        </p:blipFill>
        <p:spPr>
          <a:xfrm>
            <a:off x="5088255" y="2552700"/>
            <a:ext cx="6037580" cy="31000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8"/>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sp>
        <p:nvSpPr>
          <p:cNvPr id="9" name="Rectangle 8"/>
          <p:cNvSpPr/>
          <p:nvPr/>
        </p:nvSpPr>
        <p:spPr>
          <a:xfrm>
            <a:off x="0" y="225399"/>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400" dirty="0">
                <a:sym typeface="+mn-ea"/>
              </a:rPr>
              <a:t>			     </a:t>
            </a:r>
            <a:endParaRPr lang="en-US" sz="4400" dirty="0">
              <a:sym typeface="+mn-ea"/>
            </a:endParaRPr>
          </a:p>
          <a:p>
            <a:r>
              <a:rPr lang="en-US" sz="4400" dirty="0">
                <a:sym typeface="+mn-ea"/>
              </a:rPr>
              <a:t>			Introducing Machine Learning</a:t>
            </a:r>
            <a:endParaRPr lang="en-IN" sz="4400" dirty="0"/>
          </a:p>
          <a:p>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lnSpcReduction="10000"/>
          </a:bodyPr>
          <a:lstStyle/>
          <a:p>
            <a:pPr marL="0" indent="0">
              <a:buNone/>
            </a:pPr>
            <a:r>
              <a:rPr lang="en-US" b="1" dirty="0">
                <a:sym typeface="+mn-ea"/>
              </a:rPr>
              <a:t>Machine Learning : </a:t>
            </a:r>
            <a:r>
              <a:rPr lang="en-US" dirty="0">
                <a:sym typeface="+mn-ea"/>
              </a:rPr>
              <a:t>Machine learning is a subset of AI, which is a broad branch of computer science for building machines that can do human tasks. Deep learning itself a subdomain of machine learning. </a:t>
            </a:r>
            <a:endParaRPr lang="en-US" dirty="0"/>
          </a:p>
          <a:p>
            <a:pPr marL="0" indent="0">
              <a:buNone/>
            </a:pPr>
            <a:r>
              <a:rPr lang="en-US" dirty="0">
                <a:sym typeface="+mn-ea"/>
              </a:rPr>
              <a:t>Machine learning is the scientific study of algorithms and statistical models to perform a task by using inference instead of instructions</a:t>
            </a:r>
            <a:endParaRPr lang="en-US" dirty="0"/>
          </a:p>
          <a:p>
            <a:pPr marL="0" indent="0">
              <a:buNone/>
            </a:pPr>
            <a:r>
              <a:rPr lang="en-US" b="1" dirty="0">
                <a:sym typeface="+mn-ea"/>
              </a:rPr>
              <a:t>Types of Machine Learning</a:t>
            </a:r>
            <a:endParaRPr lang="en-US" b="1" dirty="0"/>
          </a:p>
          <a:p>
            <a:pPr marL="0" indent="0">
              <a:buNone/>
            </a:pPr>
            <a:r>
              <a:rPr lang="en-US" dirty="0">
                <a:sym typeface="+mn-ea"/>
              </a:rPr>
              <a:t>Supervised learning, where a model uses known inputs and outputs to generalize future outputs. </a:t>
            </a:r>
            <a:endParaRPr lang="en-US" dirty="0"/>
          </a:p>
          <a:p>
            <a:pPr marL="0" indent="0">
              <a:buNone/>
            </a:pPr>
            <a:r>
              <a:rPr lang="en-US" dirty="0">
                <a:sym typeface="+mn-ea"/>
              </a:rPr>
              <a:t>Unsupervised learning, where the model doesn’t know inputs or outputs it finds patterns in the data without help. </a:t>
            </a:r>
            <a:endParaRPr lang="en-US" dirty="0"/>
          </a:p>
          <a:p>
            <a:pPr marL="0" indent="0">
              <a:buNone/>
            </a:pPr>
            <a:r>
              <a:rPr lang="en-US" dirty="0">
                <a:sym typeface="+mn-ea"/>
              </a:rPr>
              <a:t>Reinforcement learning, where the model interacts with its environment and learns to take actions that maximize rewards.</a:t>
            </a:r>
            <a:endParaRPr lang="en-US" dirty="0"/>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8"/>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dirty="0">
                <a:solidFill>
                  <a:schemeClr val="tx1"/>
                </a:solidFill>
              </a:rPr>
              <a:t>13</a:t>
            </a:r>
            <a:endParaRPr lang="en-US" altLang="en-IN" dirty="0">
              <a:solidFill>
                <a:schemeClr val="tx1"/>
              </a:solidFill>
            </a:endParaRPr>
          </a:p>
        </p:txBody>
      </p:sp>
      <p:sp>
        <p:nvSpPr>
          <p:cNvPr id="9" name="Rectangle 8"/>
          <p:cNvSpPr/>
          <p:nvPr/>
        </p:nvSpPr>
        <p:spPr>
          <a:xfrm>
            <a:off x="0" y="225399"/>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400" dirty="0">
                <a:sym typeface="+mn-ea"/>
              </a:rPr>
              <a:t>			     </a:t>
            </a:r>
            <a:endParaRPr lang="en-US" sz="4400" dirty="0">
              <a:sym typeface="+mn-ea"/>
            </a:endParaRPr>
          </a:p>
          <a:p>
            <a:r>
              <a:rPr lang="en-US" sz="4400" dirty="0">
                <a:sym typeface="+mn-ea"/>
              </a:rPr>
              <a:t>                        Introducing Forecasting</a:t>
            </a:r>
            <a:endParaRPr lang="en-US" sz="4400" dirty="0"/>
          </a:p>
          <a:p>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fontScale="70000"/>
          </a:bodyPr>
          <a:lstStyle/>
          <a:p>
            <a:pPr marL="0" indent="0">
              <a:buNone/>
            </a:pPr>
            <a:r>
              <a:rPr lang="en-US" b="1" dirty="0">
                <a:sym typeface="+mn-ea"/>
              </a:rPr>
              <a:t>Overview of forecasting</a:t>
            </a:r>
            <a:endParaRPr lang="en-US" b="1" dirty="0"/>
          </a:p>
          <a:p>
            <a:pPr marL="0" indent="0">
              <a:buNone/>
            </a:pPr>
            <a:r>
              <a:rPr lang="en-US" dirty="0">
                <a:sym typeface="+mn-ea"/>
              </a:rPr>
              <a:t>Forecasting is an important area of machine learning. It is like predicting future that are based on historical data.</a:t>
            </a:r>
            <a:endParaRPr lang="en-US" dirty="0"/>
          </a:p>
          <a:p>
            <a:pPr marL="0" indent="0">
              <a:buNone/>
            </a:pPr>
            <a:r>
              <a:rPr lang="en-US" dirty="0">
                <a:sym typeface="+mn-ea"/>
              </a:rPr>
              <a:t>Applications : </a:t>
            </a:r>
            <a:endParaRPr lang="en-US" dirty="0"/>
          </a:p>
          <a:p>
            <a:pPr>
              <a:buFont typeface="Wingdings" panose="05000000000000000000" pitchFamily="2" charset="2"/>
              <a:buChar char="ü"/>
            </a:pPr>
            <a:r>
              <a:rPr lang="en-US" dirty="0">
                <a:sym typeface="+mn-ea"/>
              </a:rPr>
              <a:t>Marketing applications, such as sales forecasting or demand projections.</a:t>
            </a:r>
            <a:endParaRPr lang="en-US" dirty="0"/>
          </a:p>
          <a:p>
            <a:pPr>
              <a:buFont typeface="Wingdings" panose="05000000000000000000" pitchFamily="2" charset="2"/>
              <a:buChar char="ü"/>
            </a:pPr>
            <a:r>
              <a:rPr lang="en-US" dirty="0">
                <a:sym typeface="+mn-ea"/>
              </a:rPr>
              <a:t> Inventory management systems to anticipate required inventory levels. Often, this type of forecast includes information about delivery times.</a:t>
            </a:r>
            <a:endParaRPr lang="en-US" dirty="0"/>
          </a:p>
          <a:p>
            <a:pPr>
              <a:buFont typeface="Wingdings" panose="05000000000000000000" pitchFamily="2" charset="2"/>
              <a:buChar char="ü"/>
            </a:pPr>
            <a:r>
              <a:rPr lang="en-US" dirty="0">
                <a:sym typeface="+mn-ea"/>
              </a:rPr>
              <a:t>Energy consumption to determine when and where energy is needed.</a:t>
            </a:r>
            <a:endParaRPr lang="en-US" dirty="0"/>
          </a:p>
          <a:p>
            <a:pPr>
              <a:buFont typeface="Wingdings" panose="05000000000000000000" pitchFamily="2" charset="2"/>
              <a:buChar char="ü"/>
            </a:pPr>
            <a:r>
              <a:rPr lang="en-US" dirty="0">
                <a:sym typeface="+mn-ea"/>
              </a:rPr>
              <a:t>Weather forecasting systems for governments, and commercial applications such as agriculture</a:t>
            </a:r>
            <a:endParaRPr lang="en-US" dirty="0"/>
          </a:p>
          <a:p>
            <a:pPr marL="0" indent="0">
              <a:buNone/>
            </a:pPr>
            <a:r>
              <a:rPr lang="en-US" b="1" dirty="0">
                <a:sym typeface="+mn-ea"/>
              </a:rPr>
              <a:t>Using Amazon Forecast</a:t>
            </a:r>
            <a:endParaRPr lang="en-US" b="1" dirty="0"/>
          </a:p>
          <a:p>
            <a:pPr>
              <a:buFont typeface="Wingdings" panose="05000000000000000000" pitchFamily="2" charset="2"/>
              <a:buChar char="§"/>
            </a:pPr>
            <a:r>
              <a:rPr lang="en-US" dirty="0">
                <a:sym typeface="+mn-ea"/>
              </a:rPr>
              <a:t>Import historical and Related data</a:t>
            </a:r>
            <a:endParaRPr lang="en-US" dirty="0"/>
          </a:p>
          <a:p>
            <a:pPr>
              <a:buFont typeface="Wingdings" panose="05000000000000000000" pitchFamily="2" charset="2"/>
              <a:buChar char="§"/>
            </a:pPr>
            <a:r>
              <a:rPr lang="en-US" dirty="0">
                <a:sym typeface="+mn-ea"/>
              </a:rPr>
              <a:t>Amazon Forecast inspects the data, identifies key data, and selects an appropriate algorithm. </a:t>
            </a:r>
            <a:endParaRPr lang="en-US" dirty="0"/>
          </a:p>
          <a:p>
            <a:pPr>
              <a:buFont typeface="Wingdings" panose="05000000000000000000" pitchFamily="2" charset="2"/>
              <a:buChar char="§"/>
            </a:pPr>
            <a:r>
              <a:rPr lang="en-US" dirty="0">
                <a:sym typeface="+mn-ea"/>
              </a:rPr>
              <a:t>It uses the algorithm to train and optimize a custom model and produce a predictor.</a:t>
            </a:r>
            <a:endParaRPr lang="en-US" dirty="0"/>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dirty="0">
                <a:solidFill>
                  <a:schemeClr val="tx1"/>
                </a:solidFill>
              </a:rPr>
              <a:t>14</a:t>
            </a:r>
            <a:endParaRPr lang="en-US" alt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4400" dirty="0">
              <a:sym typeface="+mn-ea"/>
            </a:endParaRPr>
          </a:p>
          <a:p>
            <a:pPr algn="ctr"/>
            <a:r>
              <a:rPr lang="en-US" sz="4400" dirty="0">
                <a:sym typeface="+mn-ea"/>
              </a:rPr>
              <a:t>    </a:t>
            </a:r>
            <a:endParaRPr lang="en-US" sz="4400" dirty="0">
              <a:sym typeface="+mn-ea"/>
            </a:endParaRPr>
          </a:p>
          <a:p>
            <a:pPr algn="ctr"/>
            <a:r>
              <a:rPr lang="en-US" sz="3200" dirty="0">
                <a:sym typeface="+mn-ea"/>
              </a:rPr>
              <a:t>Implementing a Machine Learning pipeline with Amazon </a:t>
            </a:r>
            <a:r>
              <a:rPr lang="en-US" sz="3200" dirty="0" err="1">
                <a:sym typeface="+mn-ea"/>
              </a:rPr>
              <a:t>SageMaker</a:t>
            </a:r>
            <a:br>
              <a:rPr lang="en-US" sz="4400" dirty="0">
                <a:sym typeface="+mn-ea"/>
              </a:rPr>
            </a:br>
            <a:endParaRPr lang="en-IN" sz="4400" dirty="0"/>
          </a:p>
          <a:p>
            <a:pPr algn="ct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lnSpcReduction="10000"/>
          </a:bodyPr>
          <a:lstStyle/>
          <a:p>
            <a:pPr marL="0" indent="0">
              <a:buNone/>
            </a:pPr>
            <a:r>
              <a:rPr lang="en-US" dirty="0">
                <a:sym typeface="+mn-ea"/>
              </a:rPr>
              <a:t>    </a:t>
            </a:r>
            <a:r>
              <a:rPr lang="en-US" dirty="0">
                <a:sym typeface="+mn-ea"/>
              </a:rPr>
              <a:t>Creating a machine learning pipeline using Amazon </a:t>
            </a:r>
            <a:r>
              <a:rPr lang="en-US" dirty="0" err="1">
                <a:sym typeface="+mn-ea"/>
              </a:rPr>
              <a:t>SageMaker</a:t>
            </a:r>
            <a:r>
              <a:rPr lang="en-US" dirty="0">
                <a:sym typeface="+mn-ea"/>
              </a:rPr>
              <a:t> involves a series of steps to preprocess data, build and train models, and deploy them for inference. Here's an overview of implementing a machine learning pipeline with Amazon </a:t>
            </a:r>
            <a:r>
              <a:rPr lang="en-US" dirty="0" err="1">
                <a:sym typeface="+mn-ea"/>
              </a:rPr>
              <a:t>SageMaker</a:t>
            </a:r>
            <a:r>
              <a:rPr lang="en-US" dirty="0">
                <a:sym typeface="+mn-ea"/>
              </a:rPr>
              <a:t>:</a:t>
            </a:r>
            <a:endParaRPr lang="en-US" dirty="0"/>
          </a:p>
          <a:p>
            <a:pPr marL="0" indent="0">
              <a:buNone/>
            </a:pPr>
            <a:r>
              <a:rPr lang="en-US" dirty="0">
                <a:sym typeface="+mn-ea"/>
              </a:rPr>
              <a:t>Before creating a pipeline, you need to prepare and preprocess your data:</a:t>
            </a:r>
            <a:endParaRPr lang="en-US" dirty="0"/>
          </a:p>
          <a:p>
            <a:pPr marL="0" indent="0">
              <a:buNone/>
            </a:pPr>
            <a:r>
              <a:rPr lang="en-US" b="1" dirty="0">
                <a:sym typeface="+mn-ea"/>
              </a:rPr>
              <a:t>Data Collection:</a:t>
            </a:r>
            <a:r>
              <a:rPr lang="en-US" dirty="0">
                <a:sym typeface="+mn-ea"/>
              </a:rPr>
              <a:t> Gather the dataset you'll be working with. This could be structured data from databases or unstructured data like images and text.</a:t>
            </a:r>
            <a:endParaRPr lang="en-US" dirty="0"/>
          </a:p>
          <a:p>
            <a:pPr marL="0" indent="0">
              <a:buNone/>
            </a:pPr>
            <a:r>
              <a:rPr lang="en-US" b="1" dirty="0">
                <a:sym typeface="+mn-ea"/>
              </a:rPr>
              <a:t>Data Cleaning and Preprocessing:</a:t>
            </a:r>
            <a:r>
              <a:rPr lang="en-US" dirty="0">
                <a:sym typeface="+mn-ea"/>
              </a:rPr>
              <a:t> Clean the data by handling missing values, outliers, and inconsistencies. Preprocess the data by scaling, normalizing, or encoding categorical variables as needed.</a:t>
            </a:r>
            <a:endParaRPr lang="en-US" dirty="0"/>
          </a:p>
          <a:p>
            <a:pPr marL="0" indent="0">
              <a:buNone/>
            </a:pPr>
            <a:r>
              <a:rPr lang="en-US" b="1" dirty="0">
                <a:sym typeface="+mn-ea"/>
              </a:rPr>
              <a:t>Feature Engineering:</a:t>
            </a:r>
            <a:r>
              <a:rPr lang="en-US" dirty="0">
                <a:sym typeface="+mn-ea"/>
              </a:rPr>
              <a:t> Create new features or transform existing ones to improve model performance.</a:t>
            </a:r>
            <a:endParaRPr lang="en-US" dirty="0"/>
          </a:p>
          <a:p>
            <a:pPr>
              <a:buFont typeface="Wingdings" panose="05000000000000000000" pitchFamily="2" charset="2"/>
              <a:buChar char="Ø"/>
            </a:pPr>
            <a:endParaRPr lang="en-US" dirty="0">
              <a:sym typeface="+mn-ea"/>
            </a:endParaRPr>
          </a:p>
          <a:p>
            <a:pPr marL="0" indent="0">
              <a:buFont typeface="Wingdings" panose="05000000000000000000" pitchFamily="2" charset="2"/>
              <a:buNone/>
            </a:pPr>
            <a:endParaRPr lang="en-US" dirty="0"/>
          </a:p>
          <a:p>
            <a:pPr>
              <a:buFont typeface="Wingdings" panose="05000000000000000000" pitchFamily="2" charset="2"/>
              <a:buChar char="Ø"/>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dirty="0">
                <a:solidFill>
                  <a:schemeClr val="tx1"/>
                </a:solidFill>
              </a:rPr>
              <a:t>15</a:t>
            </a:r>
            <a:endParaRPr lang="en-US" alt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4400" dirty="0">
              <a:sym typeface="+mn-ea"/>
            </a:endParaRPr>
          </a:p>
          <a:p>
            <a:pPr algn="ctr"/>
            <a:r>
              <a:rPr lang="en-US" sz="4400" dirty="0">
                <a:sym typeface="+mn-ea"/>
              </a:rPr>
              <a:t> </a:t>
            </a:r>
            <a:r>
              <a:rPr lang="en-US" sz="4400" dirty="0">
                <a:sym typeface="+mn-ea"/>
              </a:rPr>
              <a:t>	 </a:t>
            </a:r>
            <a:endParaRPr lang="en-US" sz="4400" dirty="0">
              <a:sym typeface="+mn-ea"/>
            </a:endParaRPr>
          </a:p>
          <a:p>
            <a:pPr algn="ctr"/>
            <a:r>
              <a:rPr lang="en-US" sz="4400" dirty="0">
                <a:sym typeface="+mn-ea"/>
              </a:rPr>
              <a:t>  Introducing Natural Language Processing</a:t>
            </a:r>
            <a:endParaRPr lang="en-US" sz="4400" dirty="0"/>
          </a:p>
          <a:p>
            <a:pPr algn="ctr"/>
            <a:r>
              <a:rPr lang="en-US" sz="4400" dirty="0">
                <a:sym typeface="+mn-ea"/>
              </a:rPr>
              <a:t>   </a:t>
            </a:r>
            <a:endParaRPr lang="en-US" sz="4400" dirty="0">
              <a:sym typeface="+mn-ea"/>
            </a:endParaRPr>
          </a:p>
          <a:p>
            <a:pPr algn="ct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lnSpcReduction="20000"/>
          </a:bodyPr>
          <a:lstStyle/>
          <a:p>
            <a:pPr marL="0" indent="0">
              <a:buNone/>
            </a:pPr>
            <a:r>
              <a:rPr lang="en-US" dirty="0">
                <a:sym typeface="+mn-ea"/>
              </a:rPr>
              <a:t>  </a:t>
            </a:r>
            <a:r>
              <a:rPr lang="en-US" dirty="0">
                <a:sym typeface="+mn-ea"/>
              </a:rPr>
              <a:t>Natural Language Processing (NLP) is a branch of artificial intelligence (AI) that focuses on the interaction between computers and human language. It involves enabling computers to understand, interpret, and generate human language in a way that is both meaningful and useful.</a:t>
            </a:r>
            <a:endParaRPr lang="en-US" dirty="0"/>
          </a:p>
          <a:p>
            <a:pPr marL="0" indent="0">
              <a:buNone/>
            </a:pPr>
            <a:r>
              <a:rPr lang="en-US" dirty="0">
                <a:sym typeface="+mn-ea"/>
              </a:rPr>
              <a:t>NLP encompasses a wide range of tasks and techniques, including:</a:t>
            </a:r>
            <a:endParaRPr lang="en-US" dirty="0"/>
          </a:p>
          <a:p>
            <a:pPr marL="0" indent="0">
              <a:buNone/>
            </a:pPr>
            <a:r>
              <a:rPr lang="en-US" b="1" dirty="0">
                <a:sym typeface="+mn-ea"/>
              </a:rPr>
              <a:t>Tokenization:</a:t>
            </a:r>
            <a:r>
              <a:rPr lang="en-US" dirty="0">
                <a:sym typeface="+mn-ea"/>
              </a:rPr>
              <a:t> Breaking down a text into smaller units called tokens, which could be words, phrases, or even characters.</a:t>
            </a:r>
            <a:endParaRPr lang="en-US" dirty="0"/>
          </a:p>
          <a:p>
            <a:pPr marL="0" indent="0">
              <a:buNone/>
            </a:pPr>
            <a:r>
              <a:rPr lang="en-US" b="1" dirty="0">
                <a:sym typeface="+mn-ea"/>
              </a:rPr>
              <a:t>Language Generation</a:t>
            </a:r>
            <a:r>
              <a:rPr lang="en-US" dirty="0">
                <a:sym typeface="+mn-ea"/>
              </a:rPr>
              <a:t>: NLP enables computers to generate human-like language, which finds applications in chatbots, text summarization, and content creation.</a:t>
            </a:r>
            <a:endParaRPr lang="en-US" dirty="0"/>
          </a:p>
          <a:p>
            <a:pPr marL="0" indent="0">
              <a:buNone/>
            </a:pPr>
            <a:r>
              <a:rPr lang="en-US" b="1" dirty="0">
                <a:sym typeface="+mn-ea"/>
              </a:rPr>
              <a:t>Speech Recognition</a:t>
            </a:r>
            <a:r>
              <a:rPr lang="en-US" dirty="0">
                <a:sym typeface="+mn-ea"/>
              </a:rPr>
              <a:t>: NLP algorithms convert spoken language into text, enabling voice assistants and transcription services</a:t>
            </a:r>
            <a:endParaRPr lang="en-US" dirty="0"/>
          </a:p>
          <a:p>
            <a:pPr marL="0" indent="0">
              <a:buNone/>
            </a:pPr>
            <a:r>
              <a:rPr lang="en-US" b="1" dirty="0">
                <a:sym typeface="+mn-ea"/>
              </a:rPr>
              <a:t>Question Answering</a:t>
            </a:r>
            <a:r>
              <a:rPr lang="en-US" dirty="0">
                <a:sym typeface="+mn-ea"/>
              </a:rPr>
              <a:t>: NLP models can process questions and provide relevant answers based on large amounts of textual information.</a:t>
            </a:r>
            <a:endParaRPr lang="en-IN" dirty="0"/>
          </a:p>
          <a:p>
            <a:pPr marL="0" indent="0">
              <a:buNone/>
            </a:pPr>
            <a:endParaRPr lang="en-US" dirty="0">
              <a:sym typeface="+mn-ea"/>
            </a:endParaRPr>
          </a:p>
          <a:p>
            <a:pPr marL="0" indent="0">
              <a:buFont typeface="Wingdings" panose="05000000000000000000" pitchFamily="2" charset="2"/>
              <a:buNone/>
            </a:pPr>
            <a:endParaRPr lang="en-US" dirty="0"/>
          </a:p>
          <a:p>
            <a:pPr>
              <a:buFont typeface="Wingdings" panose="05000000000000000000" pitchFamily="2" charset="2"/>
              <a:buChar char="Ø"/>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4400" dirty="0">
              <a:sym typeface="+mn-ea"/>
            </a:endParaRPr>
          </a:p>
          <a:p>
            <a:pPr algn="ctr"/>
            <a:r>
              <a:rPr lang="en-US" sz="4400" dirty="0">
                <a:sym typeface="+mn-ea"/>
              </a:rPr>
              <a:t> </a:t>
            </a:r>
            <a:r>
              <a:rPr lang="en-US" sz="4400" dirty="0">
                <a:sym typeface="+mn-ea"/>
              </a:rPr>
              <a:t>	 </a:t>
            </a:r>
            <a:endParaRPr lang="en-US" sz="4400" dirty="0">
              <a:sym typeface="+mn-ea"/>
            </a:endParaRPr>
          </a:p>
          <a:p>
            <a:pPr algn="ctr"/>
            <a:r>
              <a:rPr lang="en-US" sz="4400" dirty="0">
                <a:sym typeface="+mn-ea"/>
              </a:rPr>
              <a:t>Conclusion</a:t>
            </a:r>
            <a:endParaRPr lang="en-IN" sz="4400" dirty="0"/>
          </a:p>
          <a:p>
            <a:pPr algn="ctr"/>
            <a:r>
              <a:rPr lang="en-US" sz="4400" dirty="0">
                <a:sym typeface="+mn-ea"/>
              </a:rPr>
              <a:t>   </a:t>
            </a:r>
            <a:endParaRPr lang="en-US" sz="4400" dirty="0">
              <a:sym typeface="+mn-ea"/>
            </a:endParaRPr>
          </a:p>
          <a:p>
            <a:pPr algn="ct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lnSpcReduction="20000"/>
          </a:bodyPr>
          <a:lstStyle/>
          <a:p>
            <a:pPr marL="0" indent="0">
              <a:buNone/>
            </a:pPr>
            <a:endParaRPr lang="en-US" dirty="0"/>
          </a:p>
          <a:p>
            <a:pPr marL="0" indent="0">
              <a:buNone/>
            </a:pPr>
            <a:r>
              <a:rPr lang="en-US" dirty="0">
                <a:sym typeface="+mn-ea"/>
              </a:rPr>
              <a:t>Our journey through cloud concepts, artificial intelligence, and machine learning has been truly eye-opening. We now hold the keys to unlocking innovation. "We've learned a lot about cloud, AI, and machine learning. These tools let us use computers in amazing new ways. We're just beginning, and with these tools, we can do many great things in the future. It's going to be an exciting </a:t>
            </a:r>
            <a:r>
              <a:rPr lang="en-US" dirty="0" err="1">
                <a:sym typeface="+mn-ea"/>
              </a:rPr>
              <a:t>trip.We're</a:t>
            </a:r>
            <a:r>
              <a:rPr lang="en-US" dirty="0">
                <a:sym typeface="+mn-ea"/>
              </a:rPr>
              <a:t> ready to use them to make cool stuff and change the future. This knowledge lets us innovate, making computers smarter and more helpful. </a:t>
            </a:r>
            <a:endParaRPr lang="en-IN" dirty="0"/>
          </a:p>
          <a:p>
            <a:pPr marL="0" indent="0">
              <a:buNone/>
            </a:pPr>
            <a:endParaRPr lang="en-US" dirty="0">
              <a:sym typeface="+mn-ea"/>
            </a:endParaRPr>
          </a:p>
          <a:p>
            <a:pPr marL="0" indent="0">
              <a:buFont typeface="Wingdings" panose="05000000000000000000" pitchFamily="2" charset="2"/>
              <a:buNone/>
            </a:pPr>
            <a:endParaRPr lang="en-US" dirty="0"/>
          </a:p>
          <a:p>
            <a:pPr>
              <a:buFont typeface="Wingdings" panose="05000000000000000000" pitchFamily="2" charset="2"/>
              <a:buChar char="Ø"/>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400" dirty="0">
                <a:latin typeface="Times New Roman" panose="02020603050405020304" pitchFamily="18" charset="0"/>
                <a:cs typeface="Times New Roman" panose="02020603050405020304" pitchFamily="18" charset="0"/>
              </a:rPr>
              <a:t>References:</a:t>
            </a: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lstStyle/>
          <a:p>
            <a:pPr marL="0" indent="0">
              <a:buNone/>
            </a:pPr>
            <a:r>
              <a:rPr lang="en-US" dirty="0">
                <a:sym typeface="+mn-ea"/>
              </a:rPr>
              <a:t>[1] </a:t>
            </a:r>
            <a:r>
              <a:rPr lang="en-IN" dirty="0">
                <a:sym typeface="+mn-ea"/>
                <a:hlinkClick r:id="rId2"/>
              </a:rPr>
              <a:t>https://www.awsacademy.com/vforcesite/LMS_Login</a:t>
            </a:r>
            <a:endParaRPr lang="en-IN" dirty="0"/>
          </a:p>
          <a:p>
            <a:pPr marL="0" indent="0">
              <a:buNone/>
            </a:pPr>
            <a:r>
              <a:rPr lang="en-IN" dirty="0">
                <a:latin typeface="Times New Roman" panose="02020603050405020304" pitchFamily="18" charset="0"/>
                <a:cs typeface="Times New Roman" panose="02020603050405020304" pitchFamily="18" charset="0"/>
                <a:sym typeface="+mn-ea"/>
              </a:rPr>
              <a:t>[2] </a:t>
            </a:r>
            <a:r>
              <a:rPr lang="en-IN" dirty="0">
                <a:latin typeface="Times New Roman" panose="02020603050405020304" pitchFamily="18" charset="0"/>
                <a:cs typeface="Times New Roman" panose="02020603050405020304" pitchFamily="18" charset="0"/>
                <a:sym typeface="+mn-ea"/>
                <a:hlinkClick r:id="rId3"/>
              </a:rPr>
              <a:t>https://internship.aicte-india.org</a:t>
            </a:r>
            <a:endParaRPr lang="en-IN" dirty="0"/>
          </a:p>
          <a:p>
            <a:pPr marL="0" indent="0">
              <a:buFont typeface="Arial" panose="020B0604020202020204" pitchFamily="34" charse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400" dirty="0">
                <a:latin typeface="Times New Roman" panose="02020603050405020304" pitchFamily="18" charset="0"/>
                <a:cs typeface="Times New Roman" panose="02020603050405020304" pitchFamily="18" charset="0"/>
              </a:rPr>
              <a:t>Internship Certificate:</a:t>
            </a:r>
            <a:endParaRPr lang="en-IN" sz="4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072890" y="1112520"/>
            <a:ext cx="4046220" cy="53435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Cyber Security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2"/>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19</a:t>
            </a:r>
            <a:endParaRPr lang="en-IN" dirty="0">
              <a:solidFill>
                <a:schemeClr val="tx1"/>
              </a:solidFill>
            </a:endParaRPr>
          </a:p>
        </p:txBody>
      </p:sp>
      <p:sp>
        <p:nvSpPr>
          <p:cNvPr id="16" name="Content Placeholder 15"/>
          <p:cNvSpPr>
            <a:spLocks noGrp="1"/>
          </p:cNvSpPr>
          <p:nvPr>
            <p:ph idx="1"/>
          </p:nvPr>
        </p:nvSpPr>
        <p:spPr/>
        <p:txBody>
          <a:bodyPr/>
          <a:lstStyle/>
          <a:p>
            <a:pPr marL="0" indent="0">
              <a:buNone/>
            </a:pPr>
            <a:r>
              <a:rPr lang="en-US" sz="9600" b="1" i="1" dirty="0">
                <a:solidFill>
                  <a:schemeClr val="accent2">
                    <a:lumMod val="75000"/>
                  </a:schemeClr>
                </a:solidFill>
              </a:rPr>
              <a:t>      </a:t>
            </a:r>
            <a:r>
              <a:rPr lang="en-US" sz="7200" b="1" i="1" dirty="0">
                <a:solidFill>
                  <a:schemeClr val="accent2">
                    <a:lumMod val="75000"/>
                  </a:schemeClr>
                </a:solidFill>
              </a:rPr>
              <a:t>     </a:t>
            </a:r>
            <a:r>
              <a:rPr lang="en-US" sz="7200" b="1" i="1" dirty="0">
                <a:solidFill>
                  <a:schemeClr val="accent2">
                    <a:lumMod val="75000"/>
                  </a:schemeClr>
                </a:solidFill>
                <a:latin typeface="Times New Roman" panose="02020603050405020304" pitchFamily="18" charset="0"/>
                <a:cs typeface="Times New Roman" panose="02020603050405020304" pitchFamily="18" charset="0"/>
              </a:rPr>
              <a:t>Thank You...!</a:t>
            </a:r>
            <a:endParaRPr lang="en-IN" sz="7200" b="1" i="1"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600" i="1" dirty="0">
                <a:solidFill>
                  <a:schemeClr val="bg2"/>
                </a:solidFill>
                <a:latin typeface="Times New Roman" panose="02020603050405020304" pitchFamily="18" charset="0"/>
                <a:cs typeface="Times New Roman" panose="02020603050405020304" pitchFamily="18" charset="0"/>
              </a:rPr>
              <a:t>AI-ML Virtual Internship</a:t>
            </a:r>
            <a:endParaRPr lang="en-US" alt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400" dirty="0">
                <a:latin typeface="Times New Roman" panose="02020603050405020304" pitchFamily="18" charset="0"/>
                <a:cs typeface="Times New Roman" panose="02020603050405020304" pitchFamily="18" charset="0"/>
              </a:rPr>
              <a:t>Contents</a:t>
            </a: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lstStyle/>
          <a:p>
            <a:pPr marL="462280" marR="0" lvl="0" indent="-462280" algn="just" defTabSz="914400" rtl="0" eaLnBrk="1" fontAlgn="auto" latinLnBrk="0" hangingPunct="1">
              <a:lnSpc>
                <a:spcPct val="90000"/>
              </a:lnSpc>
              <a:spcBef>
                <a:spcPts val="1000"/>
              </a:spcBef>
              <a:spcAft>
                <a:spcPts val="0"/>
              </a:spcAft>
              <a:buClrTx/>
              <a:buSzTx/>
              <a:buFont typeface="Wingdings" panose="05000000000000000000" pitchFamily="2" charset="2"/>
              <a:buBlip>
                <a:blip r:embed="rId2">
                  <a:extLst>
                    <a:ext uri="{96DAC541-7B7A-43D3-8B79-37D633B846F1}">
                      <asvg:svgBlip xmlns:asvg="http://schemas.microsoft.com/office/drawing/2016/SVG/main" r:embed="rId3"/>
                    </a:ext>
                  </a:extLst>
                </a:blip>
              </a:buBlip>
              <a:defRPr/>
            </a:pPr>
            <a:r>
              <a:rPr kumimoji="0" lang="en-US" alt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endParaRPr kumimoji="0" lang="en-US" alt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62280" marR="0" lvl="0" indent="-462280" algn="just" defTabSz="914400" rtl="0" eaLnBrk="1" fontAlgn="auto" latinLnBrk="0" hangingPunct="1">
              <a:lnSpc>
                <a:spcPct val="90000"/>
              </a:lnSpc>
              <a:spcBef>
                <a:spcPts val="1000"/>
              </a:spcBef>
              <a:spcAft>
                <a:spcPts val="0"/>
              </a:spcAft>
              <a:buClrTx/>
              <a:buSzTx/>
              <a:buFont typeface="Wingdings" panose="05000000000000000000" pitchFamily="2" charset="2"/>
              <a:buBlip>
                <a:blip r:embed="rId2">
                  <a:extLst>
                    <a:ext uri="{96DAC541-7B7A-43D3-8B79-37D633B846F1}">
                      <asvg:svgBlip xmlns:asvg="http://schemas.microsoft.com/office/drawing/2016/SVG/main" r:embed="rId3"/>
                    </a:ext>
                  </a:extLst>
                </a:blip>
              </a:buBlip>
              <a:defRPr/>
            </a:pPr>
            <a:r>
              <a:rPr kumimoji="0" lang="en-US" alt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Modules</a:t>
            </a:r>
            <a:endParaRPr kumimoji="0" lang="en-US" alt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62280" marR="0" lvl="0" indent="-462280" algn="just" defTabSz="914400" rtl="0" eaLnBrk="1" fontAlgn="auto" latinLnBrk="0" hangingPunct="1">
              <a:lnSpc>
                <a:spcPct val="90000"/>
              </a:lnSpc>
              <a:spcBef>
                <a:spcPts val="1000"/>
              </a:spcBef>
              <a:spcAft>
                <a:spcPts val="0"/>
              </a:spcAft>
              <a:buClrTx/>
              <a:buSzTx/>
              <a:buFont typeface="Wingdings" panose="05000000000000000000" pitchFamily="2" charset="2"/>
              <a:buBlip>
                <a:blip r:embed="rId2">
                  <a:extLst>
                    <a:ext uri="{96DAC541-7B7A-43D3-8B79-37D633B846F1}">
                      <asvg:svgBlip xmlns:asvg="http://schemas.microsoft.com/office/drawing/2016/SVG/main" r:embed="rId3"/>
                    </a:ext>
                  </a:extLst>
                </a:blip>
              </a:buBlip>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Modules Explanation</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62280" marR="0" lvl="0" indent="-462280" algn="just" defTabSz="914400" rtl="0" eaLnBrk="1" fontAlgn="auto" latinLnBrk="0" hangingPunct="1">
              <a:lnSpc>
                <a:spcPct val="90000"/>
              </a:lnSpc>
              <a:spcBef>
                <a:spcPts val="1000"/>
              </a:spcBef>
              <a:spcAft>
                <a:spcPts val="0"/>
              </a:spcAft>
              <a:buClrTx/>
              <a:buSzTx/>
              <a:buFont typeface="Wingdings" panose="05000000000000000000" pitchFamily="2" charset="2"/>
              <a:buBlip>
                <a:blip r:embed="rId2">
                  <a:extLst>
                    <a:ext uri="{96DAC541-7B7A-43D3-8B79-37D633B846F1}">
                      <asvg:svgBlip xmlns:asvg="http://schemas.microsoft.com/office/drawing/2016/SVG/main" r:embed="rId3"/>
                    </a:ext>
                  </a:extLst>
                </a:blip>
              </a:buBlip>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Conclusion</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62280" marR="0" lvl="0" indent="-462280" algn="just" defTabSz="914400" rtl="0" eaLnBrk="1" fontAlgn="auto" latinLnBrk="0" hangingPunct="1">
              <a:lnSpc>
                <a:spcPct val="90000"/>
              </a:lnSpc>
              <a:spcBef>
                <a:spcPts val="1000"/>
              </a:spcBef>
              <a:spcAft>
                <a:spcPts val="0"/>
              </a:spcAft>
              <a:buClrTx/>
              <a:buSzTx/>
              <a:buFont typeface="Wingdings" panose="05000000000000000000" pitchFamily="2" charset="2"/>
              <a:buBlip>
                <a:blip r:embed="rId2">
                  <a:extLst>
                    <a:ext uri="{96DAC541-7B7A-43D3-8B79-37D633B846F1}">
                      <asvg:svgBlip xmlns:asvg="http://schemas.microsoft.com/office/drawing/2016/SVG/main" r:embed="rId3"/>
                    </a:ext>
                  </a:extLst>
                </a:blip>
              </a:buBlip>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References</a:t>
            </a: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600" i="1" dirty="0">
                <a:solidFill>
                  <a:schemeClr val="bg2"/>
                </a:solidFill>
                <a:latin typeface="Times New Roman" panose="02020603050405020304" pitchFamily="18" charset="0"/>
                <a:cs typeface="Times New Roman" panose="02020603050405020304" pitchFamily="18" charset="0"/>
              </a:rPr>
              <a:t>AI-ML Virtual Internship</a:t>
            </a:r>
            <a:endParaRPr lang="en-US" alt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8"/>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400" dirty="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365449" y="1068602"/>
            <a:ext cx="11260494" cy="5149902"/>
          </a:xfrm>
        </p:spPr>
        <p:txBody>
          <a:bodyPr>
            <a:normAutofit lnSpcReduction="10000"/>
          </a:bodyPr>
          <a:lstStyle/>
          <a:p>
            <a:pPr>
              <a:buFont typeface="Wingdings" panose="05000000000000000000" pitchFamily="2" charset="2"/>
              <a:buChar char="§"/>
            </a:pPr>
            <a:r>
              <a:rPr lang="en-IN" b="1" dirty="0">
                <a:sym typeface="+mn-ea"/>
              </a:rPr>
              <a:t>AWS Academy Cloud Foundations</a:t>
            </a:r>
            <a:endParaRPr lang="en-IN" b="1" dirty="0"/>
          </a:p>
          <a:p>
            <a:pPr marL="0" indent="0">
              <a:buNone/>
            </a:pPr>
            <a:r>
              <a:rPr lang="en-US" dirty="0">
                <a:sym typeface="+mn-ea"/>
              </a:rPr>
              <a:t>Offers a comprehensive overview of cloud principles, AWS core services, security, architecture, pricing, and support.</a:t>
            </a:r>
            <a:endParaRPr lang="en-US" dirty="0"/>
          </a:p>
          <a:p>
            <a:pPr marL="0" indent="0">
              <a:buNone/>
            </a:pPr>
            <a:r>
              <a:rPr lang="en-US" dirty="0">
                <a:sym typeface="+mn-ea"/>
              </a:rPr>
              <a:t>Empowers learners with a foundational understanding of cloud technology, regardless of specific technical roles.</a:t>
            </a:r>
            <a:endParaRPr lang="en-US" dirty="0"/>
          </a:p>
          <a:p>
            <a:pPr>
              <a:buFont typeface="Wingdings" panose="05000000000000000000" pitchFamily="2" charset="2"/>
              <a:buChar char="§"/>
            </a:pPr>
            <a:r>
              <a:rPr lang="en-US" b="1" dirty="0">
                <a:sym typeface="+mn-ea"/>
              </a:rPr>
              <a:t>AWS Academy Machine Learning Foundation</a:t>
            </a:r>
            <a:endParaRPr lang="en-US" b="1" dirty="0"/>
          </a:p>
          <a:p>
            <a:pPr marL="0" indent="0">
              <a:buNone/>
            </a:pPr>
            <a:r>
              <a:rPr lang="en-US" dirty="0">
                <a:sym typeface="+mn-ea"/>
              </a:rPr>
              <a:t>Presents fundamental AI and machine learning concepts and terminology.</a:t>
            </a:r>
            <a:endParaRPr lang="en-US" dirty="0"/>
          </a:p>
          <a:p>
            <a:pPr marL="0" indent="0">
              <a:buNone/>
            </a:pPr>
            <a:r>
              <a:rPr lang="en-US" dirty="0">
                <a:sym typeface="+mn-ea"/>
              </a:rPr>
              <a:t>Provides hands-on experience in labeling, building, training, and deploying custom machine learning models.</a:t>
            </a:r>
            <a:endParaRPr lang="en-US" dirty="0"/>
          </a:p>
          <a:p>
            <a:pPr>
              <a:buFont typeface="Wingdings" panose="05000000000000000000" pitchFamily="2" charset="2"/>
              <a:buChar char="§"/>
            </a:pPr>
            <a:r>
              <a:rPr lang="en-US" dirty="0">
                <a:sym typeface="+mn-ea"/>
              </a:rPr>
              <a:t>From </a:t>
            </a:r>
            <a:r>
              <a:rPr lang="en-US" dirty="0" err="1">
                <a:sym typeface="+mn-ea"/>
              </a:rPr>
              <a:t>Eduskills</a:t>
            </a:r>
            <a:r>
              <a:rPr lang="en-US" dirty="0">
                <a:sym typeface="+mn-ea"/>
              </a:rPr>
              <a:t> Foundation, AICTE launches a Virtual Internship on AI-ML.</a:t>
            </a:r>
            <a:endParaRPr lang="en-US" dirty="0"/>
          </a:p>
          <a:p>
            <a:pPr>
              <a:buFont typeface="Wingdings" panose="05000000000000000000" pitchFamily="2" charset="2"/>
              <a:buChar char="§"/>
            </a:pPr>
            <a:r>
              <a:rPr lang="en-US" dirty="0">
                <a:sym typeface="+mn-ea"/>
              </a:rPr>
              <a:t>The main aim of this is to gain insights into cutting-edge cloud and AI technologies.</a:t>
            </a:r>
            <a:endParaRPr lang="en-US" dirty="0"/>
          </a:p>
          <a:p>
            <a:pPr marL="0" indent="0">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600" i="1" dirty="0">
                <a:solidFill>
                  <a:schemeClr val="bg2"/>
                </a:solidFill>
                <a:latin typeface="Times New Roman" panose="02020603050405020304" pitchFamily="18" charset="0"/>
                <a:cs typeface="Times New Roman" panose="02020603050405020304" pitchFamily="18" charset="0"/>
              </a:rPr>
              <a:t>AI-ML Virtual Internship</a:t>
            </a:r>
            <a:endParaRPr lang="en-US" alt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8"/>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4400" dirty="0">
                <a:latin typeface="Times New Roman" panose="02020603050405020304" pitchFamily="18" charset="0"/>
                <a:cs typeface="Times New Roman" panose="02020603050405020304" pitchFamily="18" charset="0"/>
              </a:rPr>
              <a:t>Modules</a:t>
            </a: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lstStyle/>
          <a:p>
            <a:pPr>
              <a:buFont typeface="Wingdings" panose="05000000000000000000" pitchFamily="2" charset="2"/>
              <a:buChar char="Ø"/>
            </a:pPr>
            <a:r>
              <a:rPr lang="en-US" dirty="0">
                <a:sym typeface="+mn-ea"/>
              </a:rPr>
              <a:t>Cloud Concepts Overview</a:t>
            </a:r>
            <a:endParaRPr lang="en-US" dirty="0"/>
          </a:p>
          <a:p>
            <a:pPr>
              <a:buFont typeface="Wingdings" panose="05000000000000000000" pitchFamily="2" charset="2"/>
              <a:buChar char="Ø"/>
            </a:pPr>
            <a:r>
              <a:rPr lang="en-US" dirty="0">
                <a:sym typeface="+mn-ea"/>
              </a:rPr>
              <a:t>AWS Cloud Security</a:t>
            </a:r>
            <a:endParaRPr lang="en-US" dirty="0"/>
          </a:p>
          <a:p>
            <a:pPr>
              <a:buFont typeface="Wingdings" panose="05000000000000000000" pitchFamily="2" charset="2"/>
              <a:buChar char="Ø"/>
            </a:pPr>
            <a:r>
              <a:rPr lang="en-US" dirty="0">
                <a:sym typeface="+mn-ea"/>
              </a:rPr>
              <a:t>Compute</a:t>
            </a:r>
            <a:endParaRPr lang="en-US" dirty="0"/>
          </a:p>
          <a:p>
            <a:pPr>
              <a:buFont typeface="Wingdings" panose="05000000000000000000" pitchFamily="2" charset="2"/>
              <a:buChar char="Ø"/>
            </a:pPr>
            <a:r>
              <a:rPr lang="en-US" dirty="0">
                <a:sym typeface="+mn-ea"/>
              </a:rPr>
              <a:t>Storage</a:t>
            </a:r>
            <a:endParaRPr lang="en-US" dirty="0"/>
          </a:p>
          <a:p>
            <a:pPr>
              <a:buFont typeface="Wingdings" panose="05000000000000000000" pitchFamily="2" charset="2"/>
              <a:buChar char="Ø"/>
            </a:pPr>
            <a:r>
              <a:rPr lang="en-US" dirty="0">
                <a:sym typeface="+mn-ea"/>
              </a:rPr>
              <a:t>Cloud Architecture</a:t>
            </a:r>
            <a:endParaRPr lang="en-US" dirty="0"/>
          </a:p>
          <a:p>
            <a:pPr>
              <a:buFont typeface="Wingdings" panose="05000000000000000000" pitchFamily="2" charset="2"/>
              <a:buChar char="Ø"/>
            </a:pPr>
            <a:r>
              <a:rPr lang="en-US" dirty="0">
                <a:sym typeface="+mn-ea"/>
              </a:rPr>
              <a:t> Introducing Machine Learning</a:t>
            </a:r>
            <a:endParaRPr lang="en-US" dirty="0"/>
          </a:p>
          <a:p>
            <a:pPr>
              <a:buFont typeface="Wingdings" panose="05000000000000000000" pitchFamily="2" charset="2"/>
              <a:buChar char="Ø"/>
            </a:pPr>
            <a:r>
              <a:rPr lang="en-US" dirty="0">
                <a:sym typeface="+mn-ea"/>
              </a:rPr>
              <a:t> Introducing Forecasting</a:t>
            </a:r>
            <a:endParaRPr lang="en-US" dirty="0"/>
          </a:p>
          <a:p>
            <a:pPr>
              <a:buFont typeface="Wingdings" panose="05000000000000000000" pitchFamily="2" charset="2"/>
              <a:buChar char="Ø"/>
            </a:pPr>
            <a:r>
              <a:rPr lang="en-US" dirty="0">
                <a:sym typeface="+mn-ea"/>
              </a:rPr>
              <a:t>Implementing a Machine Learning pipeline with Amazon </a:t>
            </a:r>
            <a:r>
              <a:rPr lang="en-US" dirty="0" err="1">
                <a:sym typeface="+mn-ea"/>
              </a:rPr>
              <a:t>SageMaker</a:t>
            </a:r>
            <a:endParaRPr lang="en-US" dirty="0"/>
          </a:p>
          <a:p>
            <a:pPr>
              <a:buFont typeface="Wingdings" panose="05000000000000000000" pitchFamily="2" charset="2"/>
              <a:buChar char="Ø"/>
            </a:pPr>
            <a:r>
              <a:rPr lang="en-US" dirty="0">
                <a:sym typeface="+mn-ea"/>
              </a:rPr>
              <a:t>Introducing Natural Language Processing</a:t>
            </a:r>
            <a:endParaRPr lang="en-US" dirty="0"/>
          </a:p>
          <a:p>
            <a:pPr marL="0" indent="0">
              <a:buFont typeface="Wingdings" panose="05000000000000000000" pitchFamily="2" charset="2"/>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4400" dirty="0">
              <a:sym typeface="+mn-ea"/>
            </a:endParaRPr>
          </a:p>
          <a:p>
            <a:pPr algn="ctr"/>
            <a:r>
              <a:rPr lang="en-US" sz="4400" dirty="0">
                <a:sym typeface="+mn-ea"/>
              </a:rPr>
              <a:t>Cloud Concepts Overview</a:t>
            </a:r>
            <a:endParaRPr lang="en-IN" sz="4400" dirty="0"/>
          </a:p>
          <a:p>
            <a:pPr algn="ct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a:bodyPr>
          <a:lstStyle/>
          <a:p>
            <a:pPr marL="0" indent="0">
              <a:buNone/>
            </a:pPr>
            <a:r>
              <a:rPr lang="en-US" b="1" dirty="0">
                <a:sym typeface="+mn-ea"/>
              </a:rPr>
              <a:t>Cloud Computing : </a:t>
            </a:r>
            <a:r>
              <a:rPr lang="en-US" dirty="0">
                <a:sym typeface="+mn-ea"/>
              </a:rPr>
              <a:t>Cloud computing is the delivery of computing services (such as storage, processing power, databases, networking, software, and more) over the internet. Users can access these resources on-demand, without the need for physical infrastructure.</a:t>
            </a:r>
            <a:endParaRPr lang="en-US" dirty="0"/>
          </a:p>
          <a:p>
            <a:pPr marL="0" indent="0">
              <a:buNone/>
            </a:pPr>
            <a:r>
              <a:rPr lang="en-US" b="1" dirty="0">
                <a:sym typeface="+mn-ea"/>
              </a:rPr>
              <a:t>Service Models:</a:t>
            </a:r>
            <a:r>
              <a:rPr lang="en-US" dirty="0">
                <a:sym typeface="+mn-ea"/>
              </a:rPr>
              <a:t> Cloud computing offers various service models that define the level of control and responsibility a user has over the cloud resources. The common service models are:</a:t>
            </a:r>
            <a:endParaRPr lang="en-US" dirty="0"/>
          </a:p>
          <a:p>
            <a:pPr>
              <a:buFont typeface="Arial" panose="020B0604020202020204" pitchFamily="34" charset="0"/>
              <a:buChar char="•"/>
            </a:pPr>
            <a:r>
              <a:rPr lang="en-US" dirty="0">
                <a:sym typeface="+mn-ea"/>
              </a:rPr>
              <a:t>Infrastructure as a Service (IaaS)</a:t>
            </a:r>
            <a:endParaRPr lang="en-US" dirty="0"/>
          </a:p>
          <a:p>
            <a:pPr>
              <a:buFont typeface="Arial" panose="020B0604020202020204" pitchFamily="34" charset="0"/>
              <a:buChar char="•"/>
            </a:pPr>
            <a:r>
              <a:rPr lang="en-US" dirty="0">
                <a:sym typeface="+mn-ea"/>
              </a:rPr>
              <a:t>Platform as a Service (PaaS)</a:t>
            </a:r>
            <a:endParaRPr lang="en-US" dirty="0"/>
          </a:p>
          <a:p>
            <a:pPr>
              <a:buFont typeface="Arial" panose="020B0604020202020204" pitchFamily="34" charset="0"/>
              <a:buChar char="•"/>
            </a:pPr>
            <a:r>
              <a:rPr lang="en-US" dirty="0">
                <a:sym typeface="+mn-ea"/>
              </a:rPr>
              <a:t>Software as a Service (SaaS)</a:t>
            </a:r>
            <a:endParaRPr lang="en-US" dirty="0"/>
          </a:p>
          <a:p>
            <a:pPr marL="0" indent="0">
              <a:buFont typeface="Wingdings" panose="05000000000000000000" pitchFamily="2" charset="2"/>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4400" dirty="0">
              <a:sym typeface="+mn-ea"/>
            </a:endParaRPr>
          </a:p>
          <a:p>
            <a:pPr algn="ctr"/>
            <a:r>
              <a:rPr lang="en-IN" sz="4400" dirty="0">
                <a:sym typeface="+mn-ea"/>
              </a:rPr>
              <a:t>Cloud Concepts Overview</a:t>
            </a:r>
            <a:br>
              <a:rPr lang="en-IN" sz="4400" dirty="0">
                <a:sym typeface="+mn-ea"/>
              </a:rPr>
            </a:b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lstStyle/>
          <a:p>
            <a:pPr>
              <a:buFont typeface="Wingdings" panose="05000000000000000000" pitchFamily="2" charset="2"/>
              <a:buChar char="Ø"/>
            </a:pPr>
            <a:r>
              <a:rPr lang="en-US" b="1" dirty="0">
                <a:sym typeface="+mn-ea"/>
              </a:rPr>
              <a:t>Infrastructure as a Service (IaaS):</a:t>
            </a:r>
            <a:r>
              <a:rPr lang="en-US" dirty="0">
                <a:sym typeface="+mn-ea"/>
              </a:rPr>
              <a:t> Provides virtualized computing resources over the internet. Users can rent virtual machines, storage, and networking components.</a:t>
            </a:r>
            <a:endParaRPr lang="en-US" dirty="0"/>
          </a:p>
          <a:p>
            <a:pPr>
              <a:buFont typeface="Wingdings" panose="05000000000000000000" pitchFamily="2" charset="2"/>
              <a:buChar char="Ø"/>
            </a:pPr>
            <a:r>
              <a:rPr lang="en-US" b="1" dirty="0">
                <a:sym typeface="+mn-ea"/>
              </a:rPr>
              <a:t>Platform as a Service (PaaS):</a:t>
            </a:r>
            <a:r>
              <a:rPr lang="en-US" dirty="0">
                <a:sym typeface="+mn-ea"/>
              </a:rPr>
              <a:t> Offers a platform that includes hardware and software tools for application development, testing, and deployment.</a:t>
            </a:r>
            <a:endParaRPr lang="en-US" dirty="0"/>
          </a:p>
          <a:p>
            <a:pPr>
              <a:buFont typeface="Wingdings" panose="05000000000000000000" pitchFamily="2" charset="2"/>
              <a:buChar char="Ø"/>
            </a:pPr>
            <a:r>
              <a:rPr lang="en-US" b="1" dirty="0">
                <a:sym typeface="+mn-ea"/>
              </a:rPr>
              <a:t>Software as a Service (SaaS):</a:t>
            </a:r>
            <a:r>
              <a:rPr lang="en-US" dirty="0">
                <a:sym typeface="+mn-ea"/>
              </a:rPr>
              <a:t> Delivers software applications over the internet, eliminating the need for installation and maintenance on the user's end.</a:t>
            </a:r>
            <a:endParaRPr lang="en-US" dirty="0">
              <a:sym typeface="+mn-ea"/>
            </a:endParaRPr>
          </a:p>
          <a:p>
            <a:pPr marL="0" indent="0">
              <a:buFont typeface="Wingdings" panose="05000000000000000000" pitchFamily="2" charset="2"/>
              <a:buNone/>
            </a:pPr>
            <a:endParaRPr lang="en-US" dirty="0"/>
          </a:p>
          <a:p>
            <a:pPr>
              <a:buFont typeface="Wingdings" panose="05000000000000000000" pitchFamily="2" charset="2"/>
              <a:buChar char="Ø"/>
            </a:pPr>
            <a:endParaRPr lang="en-IN" dirty="0"/>
          </a:p>
        </p:txBody>
      </p:sp>
      <p:pic>
        <p:nvPicPr>
          <p:cNvPr id="2" name="Picture 1"/>
          <p:cNvPicPr>
            <a:picLocks noChangeAspect="1"/>
          </p:cNvPicPr>
          <p:nvPr/>
        </p:nvPicPr>
        <p:blipFill>
          <a:blip r:embed="rId2"/>
          <a:stretch>
            <a:fillRect/>
          </a:stretch>
        </p:blipFill>
        <p:spPr>
          <a:xfrm>
            <a:off x="2324100" y="4226560"/>
            <a:ext cx="7543800" cy="2240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6"/>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4400" dirty="0">
              <a:sym typeface="+mn-ea"/>
            </a:endParaRPr>
          </a:p>
          <a:p>
            <a:pPr algn="ctr"/>
            <a:r>
              <a:rPr lang="en-US" sz="4400" dirty="0">
                <a:sym typeface="+mn-ea"/>
              </a:rPr>
              <a:t>Cloud Concepts Overview Contd..</a:t>
            </a:r>
            <a:endParaRPr lang="en-IN" sz="4400" dirty="0"/>
          </a:p>
          <a:p>
            <a:pPr algn="ct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lnSpcReduction="10000"/>
          </a:bodyPr>
          <a:lstStyle/>
          <a:p>
            <a:pPr marL="0" indent="0">
              <a:buNone/>
            </a:pPr>
            <a:r>
              <a:rPr lang="en-US" sz="2800" dirty="0">
                <a:sym typeface="+mn-ea"/>
              </a:rPr>
              <a:t>Cloud computing deployment models</a:t>
            </a:r>
            <a:endParaRPr lang="en-IN" sz="2800" dirty="0"/>
          </a:p>
          <a:p>
            <a:pPr lvl="0">
              <a:buFont typeface="Wingdings" panose="05000000000000000000" pitchFamily="2" charset="2"/>
              <a:buChar char="§"/>
            </a:pPr>
            <a:r>
              <a:rPr lang="en-US" sz="2800" dirty="0">
                <a:sym typeface="+mn-ea"/>
              </a:rPr>
              <a:t>Public Cloud</a:t>
            </a:r>
            <a:endParaRPr lang="en-IN" sz="2800" dirty="0"/>
          </a:p>
          <a:p>
            <a:pPr lvl="0">
              <a:buFont typeface="Wingdings" panose="05000000000000000000" pitchFamily="2" charset="2"/>
              <a:buChar char="§"/>
            </a:pPr>
            <a:r>
              <a:rPr lang="en-US" sz="2800" dirty="0">
                <a:sym typeface="+mn-ea"/>
              </a:rPr>
              <a:t> Hybrid Cloud</a:t>
            </a:r>
            <a:endParaRPr lang="en-IN" sz="2800" dirty="0"/>
          </a:p>
          <a:p>
            <a:pPr>
              <a:buFont typeface="Wingdings" panose="05000000000000000000" pitchFamily="2" charset="2"/>
              <a:buChar char="§"/>
            </a:pPr>
            <a:r>
              <a:rPr lang="en-US" sz="2800" dirty="0">
                <a:sym typeface="+mn-ea"/>
              </a:rPr>
              <a:t> On-</a:t>
            </a:r>
            <a:r>
              <a:rPr lang="en-US" sz="2800" dirty="0" err="1">
                <a:sym typeface="+mn-ea"/>
              </a:rPr>
              <a:t>premse</a:t>
            </a:r>
            <a:r>
              <a:rPr lang="en-US" sz="2800" dirty="0">
                <a:sym typeface="+mn-ea"/>
              </a:rPr>
              <a:t> (Private Cloud)</a:t>
            </a:r>
            <a:endParaRPr lang="en-US" sz="2800" dirty="0"/>
          </a:p>
          <a:p>
            <a:pPr marL="0" indent="0">
              <a:buNone/>
            </a:pPr>
            <a:r>
              <a:rPr lang="en-US" sz="2800" b="1" dirty="0">
                <a:sym typeface="+mn-ea"/>
              </a:rPr>
              <a:t>What is AWS :</a:t>
            </a:r>
            <a:endParaRPr lang="en-US" sz="2800" b="1" dirty="0"/>
          </a:p>
          <a:p>
            <a:pPr marL="0" lvl="0" indent="0">
              <a:buNone/>
            </a:pPr>
            <a:r>
              <a:rPr lang="en-US" sz="2800" dirty="0">
                <a:sym typeface="+mn-ea"/>
              </a:rPr>
              <a:t>AWS is a secure cloud platform that offers a broad set of global cloud-based products called services that are designed to work together.</a:t>
            </a:r>
            <a:endParaRPr lang="en-IN" sz="2800" dirty="0"/>
          </a:p>
          <a:p>
            <a:pPr marL="0" lvl="0" indent="0">
              <a:buNone/>
            </a:pPr>
            <a:r>
              <a:rPr lang="en-US" sz="2800" dirty="0">
                <a:sym typeface="+mn-ea"/>
              </a:rPr>
              <a:t>There are three ways to interact with AWS services:</a:t>
            </a:r>
            <a:endParaRPr lang="en-IN" sz="2800" dirty="0"/>
          </a:p>
          <a:p>
            <a:pPr lvl="1">
              <a:buFont typeface="Courier New" panose="02070309020205020404" pitchFamily="49" charset="0"/>
              <a:buChar char="o"/>
            </a:pPr>
            <a:r>
              <a:rPr lang="en-US" sz="2800" dirty="0">
                <a:sym typeface="+mn-ea"/>
              </a:rPr>
              <a:t>AWS Management Console - Graphical interface</a:t>
            </a:r>
            <a:endParaRPr lang="en-IN" sz="2800" dirty="0"/>
          </a:p>
          <a:p>
            <a:pPr lvl="1">
              <a:buFont typeface="Courier New" panose="02070309020205020404" pitchFamily="49" charset="0"/>
              <a:buChar char="o"/>
            </a:pPr>
            <a:r>
              <a:rPr lang="en-US" sz="2800" dirty="0">
                <a:sym typeface="+mn-ea"/>
              </a:rPr>
              <a:t>Command Line Interface (CLI) - Access via discrete commands or scripts</a:t>
            </a:r>
            <a:endParaRPr lang="en-IN" sz="2800" dirty="0"/>
          </a:p>
          <a:p>
            <a:pPr lvl="1">
              <a:buFont typeface="Courier New" panose="02070309020205020404" pitchFamily="49" charset="0"/>
              <a:buChar char="o"/>
            </a:pPr>
            <a:r>
              <a:rPr lang="en-US" sz="2800" dirty="0">
                <a:sym typeface="+mn-ea"/>
              </a:rPr>
              <a:t>Software Development Kits (SDK) - Access directly from code</a:t>
            </a:r>
            <a:endParaRPr lang="en-IN" sz="2800" dirty="0"/>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8"/>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2"/>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sym typeface="+mn-ea"/>
              </a:rPr>
              <a:t>				</a:t>
            </a:r>
            <a:endParaRPr lang="en-US" sz="4400" dirty="0">
              <a:sym typeface="+mn-ea"/>
            </a:endParaRPr>
          </a:p>
          <a:p>
            <a:pPr algn="ctr"/>
            <a:r>
              <a:rPr lang="en-US" sz="4400" dirty="0">
                <a:sym typeface="+mn-ea"/>
              </a:rPr>
              <a:t>AWS Cloud Security</a:t>
            </a:r>
            <a:endParaRPr lang="en-IN" sz="4400" dirty="0"/>
          </a:p>
          <a:p>
            <a:pPr algn="ctr"/>
            <a:endParaRPr 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0" y="961053"/>
            <a:ext cx="11260494" cy="5149902"/>
          </a:xfrm>
        </p:spPr>
        <p:txBody>
          <a:bodyPr>
            <a:normAutofit lnSpcReduction="10000"/>
          </a:bodyPr>
          <a:lstStyle/>
          <a:p>
            <a:pPr>
              <a:buFont typeface="Wingdings" panose="05000000000000000000" pitchFamily="2" charset="2"/>
              <a:buChar char="Ø"/>
            </a:pPr>
            <a:r>
              <a:rPr lang="en-US" b="1" dirty="0">
                <a:sym typeface="+mn-ea"/>
              </a:rPr>
              <a:t>Shared Responsibility Model:</a:t>
            </a:r>
            <a:r>
              <a:rPr lang="en-US" dirty="0">
                <a:sym typeface="+mn-ea"/>
              </a:rPr>
              <a:t> AWS follows a shared responsibility model, which means that both AWS and its customers have responsibilities for security. AWS is responsible for the security "of" the cloud (such as the physical infrastructure and global network), while customers are responsible for security "in" the cloud (such as securing their data, applications, and configurations).</a:t>
            </a:r>
            <a:endParaRPr lang="en-US" dirty="0"/>
          </a:p>
          <a:p>
            <a:pPr>
              <a:buFont typeface="Wingdings" panose="05000000000000000000" pitchFamily="2" charset="2"/>
              <a:buChar char="Ø"/>
            </a:pPr>
            <a:r>
              <a:rPr lang="en-US" b="1" dirty="0">
                <a:sym typeface="+mn-ea"/>
              </a:rPr>
              <a:t>Identity and Access Management (IAM):</a:t>
            </a:r>
            <a:r>
              <a:rPr lang="en-US" dirty="0">
                <a:sym typeface="+mn-ea"/>
              </a:rPr>
              <a:t> IAM allows you to manage users, roles, and permissions. It enables fine-grained control over who can access your resources and what actions they can perform. Multi-factor authentication (MFA) is strongly recommended for enhancing account security.</a:t>
            </a:r>
            <a:endParaRPr lang="en-US" dirty="0"/>
          </a:p>
          <a:p>
            <a:pPr marL="0" indent="0">
              <a:buFont typeface="Wingdings" panose="05000000000000000000" pitchFamily="2" charset="2"/>
              <a:buNone/>
            </a:pPr>
            <a:endParaRPr lang="en-IN" dirty="0"/>
          </a:p>
        </p:txBody>
      </p:sp>
      <p:pic>
        <p:nvPicPr>
          <p:cNvPr id="2" name="Picture 1"/>
          <p:cNvPicPr>
            <a:picLocks noChangeAspect="1"/>
          </p:cNvPicPr>
          <p:nvPr/>
        </p:nvPicPr>
        <p:blipFill>
          <a:blip r:embed="rId2"/>
          <a:stretch>
            <a:fillRect/>
          </a:stretch>
        </p:blipFill>
        <p:spPr>
          <a:xfrm>
            <a:off x="4617720" y="4577715"/>
            <a:ext cx="6033770" cy="198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661"/>
            <a:ext cx="12192000" cy="233265"/>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2"/>
                </a:solidFill>
                <a:latin typeface="Times New Roman" panose="02020603050405020304" pitchFamily="18" charset="0"/>
                <a:cs typeface="Times New Roman" panose="02020603050405020304" pitchFamily="18" charset="0"/>
              </a:rPr>
              <a:t>AI-ML Virtual Internship</a:t>
            </a:r>
            <a:endParaRPr lang="en-IN" sz="1600" i="1" dirty="0">
              <a:solidFill>
                <a:schemeClr val="bg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4426" y="5878283"/>
            <a:ext cx="772918" cy="680442"/>
          </a:xfrm>
          <a:prstGeom prst="rect">
            <a:avLst/>
          </a:prstGeom>
        </p:spPr>
      </p:pic>
      <p:sp>
        <p:nvSpPr>
          <p:cNvPr id="10" name="Rectangle 9"/>
          <p:cNvSpPr/>
          <p:nvPr/>
        </p:nvSpPr>
        <p:spPr>
          <a:xfrm>
            <a:off x="0" y="6624738"/>
            <a:ext cx="936172" cy="233262"/>
          </a:xfrm>
          <a:prstGeom prst="rect">
            <a:avLst/>
          </a:prstGeom>
          <a:solidFill>
            <a:srgbClr val="FF6600"/>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3203</a:t>
            </a:r>
            <a:endParaRPr lang="en-IN" dirty="0"/>
          </a:p>
        </p:txBody>
      </p:sp>
      <p:sp>
        <p:nvSpPr>
          <p:cNvPr id="11" name="Rectangle 10"/>
          <p:cNvSpPr/>
          <p:nvPr/>
        </p:nvSpPr>
        <p:spPr>
          <a:xfrm>
            <a:off x="936172" y="6624734"/>
            <a:ext cx="5648131" cy="2332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Dept. of Computer Science and Engineering(Data Science)</a:t>
            </a:r>
            <a:endParaRPr lang="en-IN" sz="1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584303" y="6624733"/>
            <a:ext cx="5041640" cy="233267"/>
          </a:xfrm>
          <a:prstGeom prst="rect">
            <a:avLst/>
          </a:prstGeom>
          <a:solidFill>
            <a:srgbClr val="29737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sto MT" panose="02040603050505030304" pitchFamily="18" charset="0"/>
              </a:rPr>
              <a:t>Srinivasa Ramanujan Institute of Technology</a:t>
            </a:r>
            <a:endParaRPr lang="en-IN" sz="1600" dirty="0">
              <a:latin typeface="Calisto MT" panose="02040603050505030304" pitchFamily="18" charset="0"/>
            </a:endParaRPr>
          </a:p>
        </p:txBody>
      </p:sp>
      <p:sp>
        <p:nvSpPr>
          <p:cNvPr id="13" name="Rectangle 12"/>
          <p:cNvSpPr/>
          <p:nvPr/>
        </p:nvSpPr>
        <p:spPr>
          <a:xfrm>
            <a:off x="11625943" y="6624733"/>
            <a:ext cx="566056" cy="2332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9" name="Rectangle 8"/>
          <p:cNvSpPr/>
          <p:nvPr/>
        </p:nvSpPr>
        <p:spPr>
          <a:xfrm>
            <a:off x="0" y="214604"/>
            <a:ext cx="12191999" cy="746449"/>
          </a:xfrm>
          <a:prstGeom prst="rect">
            <a:avLst/>
          </a:prstGeom>
          <a:solidFill>
            <a:srgbClr val="FF6600"/>
          </a:solidFill>
          <a:ln>
            <a:solidFill>
              <a:srgbClr val="FF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altLang="en-IN" sz="4400" dirty="0">
                <a:latin typeface="Times New Roman" panose="02020603050405020304" pitchFamily="18" charset="0"/>
                <a:cs typeface="Times New Roman" panose="02020603050405020304" pitchFamily="18" charset="0"/>
              </a:rPr>
              <a:t>Compute</a:t>
            </a:r>
            <a:endParaRPr lang="en-US" altLang="en-IN" sz="4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idx="1"/>
          </p:nvPr>
        </p:nvSpPr>
        <p:spPr>
          <a:xfrm>
            <a:off x="93306" y="1027061"/>
            <a:ext cx="11260494" cy="5149902"/>
          </a:xfrm>
        </p:spPr>
        <p:txBody>
          <a:bodyPr>
            <a:normAutofit lnSpcReduction="10000"/>
          </a:bodyPr>
          <a:lstStyle/>
          <a:p>
            <a:pPr algn="just"/>
            <a:r>
              <a:rPr lang="en-US" dirty="0">
                <a:effectLst/>
                <a:latin typeface="Times New Roman" panose="02020603050405020304" pitchFamily="18" charset="0"/>
                <a:ea typeface="Times New Roman" panose="02020603050405020304" pitchFamily="18" charset="0"/>
                <a:sym typeface="+mn-ea"/>
              </a:rPr>
              <a:t>Docker is a software platform that enables you to build, test, and deploy applications quickly. </a:t>
            </a:r>
            <a:endParaRPr lang="en-US" dirty="0">
              <a:effectLst/>
              <a:latin typeface="Times New Roman" panose="02020603050405020304" pitchFamily="18" charset="0"/>
              <a:ea typeface="Times New Roman" panose="02020603050405020304" pitchFamily="18" charset="0"/>
            </a:endParaRPr>
          </a:p>
          <a:p>
            <a:pPr algn="just"/>
            <a:r>
              <a:rPr lang="en-US" dirty="0">
                <a:ea typeface="Times New Roman" panose="02020603050405020304" pitchFamily="18" charset="0"/>
                <a:sym typeface="+mn-ea"/>
              </a:rPr>
              <a:t> It is used to run the containers.</a:t>
            </a:r>
            <a:endParaRPr lang="en-IN" dirty="0">
              <a:effectLst/>
              <a:latin typeface="Times New Roman" panose="02020603050405020304" pitchFamily="18" charset="0"/>
              <a:ea typeface="Times New Roman" panose="02020603050405020304" pitchFamily="18" charset="0"/>
            </a:endParaRPr>
          </a:p>
          <a:p>
            <a:pPr marL="0" indent="0">
              <a:buNone/>
            </a:pPr>
            <a:r>
              <a:rPr lang="en-US" b="1" dirty="0">
                <a:effectLst/>
                <a:latin typeface="Times New Roman" panose="02020603050405020304" pitchFamily="18" charset="0"/>
                <a:ea typeface="Times New Roman" panose="02020603050405020304" pitchFamily="18" charset="0"/>
                <a:sym typeface="+mn-ea"/>
              </a:rPr>
              <a:t>Amazon Pricing Models </a:t>
            </a:r>
            <a:endParaRPr lang="en-IN"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sym typeface="+mn-ea"/>
              </a:rPr>
              <a:t> On-Demand Instances                                      </a:t>
            </a:r>
            <a:endParaRPr lang="en-IN"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sym typeface="+mn-ea"/>
              </a:rPr>
              <a:t> Spot Instance  </a:t>
            </a:r>
            <a:endParaRPr lang="en-IN"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sym typeface="+mn-ea"/>
              </a:rPr>
              <a:t> Reserved Instances  </a:t>
            </a:r>
            <a:endParaRPr lang="en-IN"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sym typeface="+mn-ea"/>
              </a:rPr>
              <a:t> Scheduled Reserved Instances </a:t>
            </a:r>
            <a:endParaRPr lang="en-IN" dirty="0"/>
          </a:p>
        </p:txBody>
      </p:sp>
      <p:pic>
        <p:nvPicPr>
          <p:cNvPr id="2" name="Picture 1"/>
          <p:cNvPicPr>
            <a:picLocks noChangeAspect="1"/>
          </p:cNvPicPr>
          <p:nvPr/>
        </p:nvPicPr>
        <p:blipFill>
          <a:blip r:embed="rId2"/>
          <a:stretch>
            <a:fillRect/>
          </a:stretch>
        </p:blipFill>
        <p:spPr>
          <a:xfrm>
            <a:off x="6652895" y="2287905"/>
            <a:ext cx="4152900" cy="2628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10847</Words>
  <Application>WPS Presentation</Application>
  <PresentationFormat>Widescreen</PresentationFormat>
  <Paragraphs>388</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Times New Roman</vt:lpstr>
      <vt:lpstr>Cambria</vt:lpstr>
      <vt:lpstr>Calisto MT</vt:lpstr>
      <vt:lpstr>Bodoni MT</vt:lpstr>
      <vt:lpstr>Courier New</vt:lpstr>
      <vt:lpstr>Calibri Light</vt:lpstr>
      <vt:lpstr>Calibri</vt:lpstr>
      <vt:lpstr>Microsoft YaHei</vt:lpstr>
      <vt:lpstr>Arial Unicode MS</vt:lpstr>
      <vt:lpstr>Office Theme</vt:lpstr>
      <vt:lpstr>by      PRAVEEN REDDY Y  Roll No : 214G5A3203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Upendra Reddy M  Roll No. 204G1A3259</dc:title>
  <dc:creator>Upendra Reddy</dc:creator>
  <cp:lastModifiedBy>HP</cp:lastModifiedBy>
  <cp:revision>18</cp:revision>
  <dcterms:created xsi:type="dcterms:W3CDTF">2022-12-23T05:14:00Z</dcterms:created>
  <dcterms:modified xsi:type="dcterms:W3CDTF">2023-09-01T21:39:20Z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3D894505E32549DE817079935B703107_13</vt:lpwstr>
  </property>
  <property fmtid="{D5CDD505-2E9C-101B-9397-08002B2CF9AE}" pid="3" name="KSOProductBuildVer">
    <vt:lpwstr>1033-12.2.0.13201</vt:lpwstr>
  </property>
</Properties>
</file>