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8" r:id="rId3"/>
    <p:sldId id="269" r:id="rId4"/>
    <p:sldId id="270" r:id="rId5"/>
    <p:sldId id="271" r:id="rId6"/>
    <p:sldId id="273" r:id="rId7"/>
    <p:sldId id="258" r:id="rId8"/>
    <p:sldId id="259" r:id="rId9"/>
    <p:sldId id="274" r:id="rId10"/>
    <p:sldId id="257" r:id="rId11"/>
    <p:sldId id="266" r:id="rId12"/>
    <p:sldId id="267" r:id="rId13"/>
    <p:sldId id="277" r:id="rId14"/>
    <p:sldId id="275" r:id="rId15"/>
    <p:sldId id="276" r:id="rId16"/>
    <p:sldId id="279" r:id="rId17"/>
    <p:sldId id="280" r:id="rId18"/>
    <p:sldId id="278" r:id="rId19"/>
    <p:sldId id="294" r:id="rId20"/>
    <p:sldId id="295" r:id="rId21"/>
    <p:sldId id="296" r:id="rId22"/>
    <p:sldId id="297" r:id="rId23"/>
    <p:sldId id="282" r:id="rId24"/>
    <p:sldId id="283" r:id="rId25"/>
    <p:sldId id="284" r:id="rId26"/>
    <p:sldId id="293" r:id="rId27"/>
    <p:sldId id="285" r:id="rId28"/>
    <p:sldId id="307" r:id="rId29"/>
    <p:sldId id="308" r:id="rId30"/>
    <p:sldId id="309" r:id="rId31"/>
    <p:sldId id="305" r:id="rId32"/>
    <p:sldId id="288" r:id="rId33"/>
    <p:sldId id="26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73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424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687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450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4028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0433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52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99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66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89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930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35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644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805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92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318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5/10/2024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606405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file:///C:\Users\praveensrikar\Desktop\4-2%20Project\Out%20Put.mp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hyperlink" Target="https://pixabay.com/en/thank-you-thanks-gratitude-grateful-119135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B56C3FE-A978-C06F-81CF-8C702905ADEB}"/>
              </a:ext>
            </a:extLst>
          </p:cNvPr>
          <p:cNvSpPr>
            <a:spLocks noGrp="1"/>
          </p:cNvSpPr>
          <p:nvPr/>
        </p:nvSpPr>
        <p:spPr>
          <a:xfrm>
            <a:off x="1367682" y="284015"/>
            <a:ext cx="9456636" cy="81201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cap="none" dirty="0">
                <a:solidFill>
                  <a:schemeClr val="tx1"/>
                </a:solidFill>
                <a:latin typeface="Times New Roman" panose="02020603050405020304" pitchFamily="18" charset="0"/>
                <a:cs typeface="Times New Roman" panose="02020603050405020304" pitchFamily="18" charset="0"/>
              </a:rPr>
              <a:t>Crop Yield </a:t>
            </a:r>
            <a:r>
              <a:rPr lang="en-IN" sz="3200" b="1" dirty="0">
                <a:solidFill>
                  <a:schemeClr val="tx1"/>
                </a:solidFill>
                <a:latin typeface="Times New Roman" panose="02020603050405020304" pitchFamily="18" charset="0"/>
                <a:cs typeface="Times New Roman" panose="02020603050405020304" pitchFamily="18" charset="0"/>
              </a:rPr>
              <a:t>P</a:t>
            </a:r>
            <a:r>
              <a:rPr lang="en-IN" sz="3200" b="1" cap="none" dirty="0">
                <a:solidFill>
                  <a:schemeClr val="tx1"/>
                </a:solidFill>
                <a:latin typeface="Times New Roman" panose="02020603050405020304" pitchFamily="18" charset="0"/>
                <a:cs typeface="Times New Roman" panose="02020603050405020304" pitchFamily="18" charset="0"/>
              </a:rPr>
              <a:t>rediction Using Machine Learning</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42D651F2-105C-5EFC-3043-BE4396EACA7E}"/>
              </a:ext>
            </a:extLst>
          </p:cNvPr>
          <p:cNvSpPr>
            <a:spLocks noGrp="1"/>
          </p:cNvSpPr>
          <p:nvPr/>
        </p:nvSpPr>
        <p:spPr>
          <a:xfrm>
            <a:off x="4462927" y="924476"/>
            <a:ext cx="2625214" cy="9377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solidFill>
                  <a:schemeClr val="tx1"/>
                </a:solidFill>
                <a:latin typeface="Times New Roman" panose="02020603050405020304" pitchFamily="18" charset="0"/>
                <a:cs typeface="Times New Roman" panose="02020603050405020304" pitchFamily="18" charset="0"/>
              </a:rPr>
              <a:t>TEAM NUMBER: 02</a:t>
            </a:r>
          </a:p>
          <a:p>
            <a:pPr marL="0" indent="0" algn="ctr">
              <a:buNone/>
            </a:pPr>
            <a:r>
              <a:rPr lang="en-US" b="1" dirty="0">
                <a:solidFill>
                  <a:schemeClr val="tx1"/>
                </a:solidFill>
                <a:latin typeface="Times New Roman" panose="02020603050405020304" pitchFamily="18" charset="0"/>
                <a:cs typeface="Times New Roman" panose="02020603050405020304" pitchFamily="18" charset="0"/>
              </a:rPr>
              <a:t>CSE - B</a:t>
            </a:r>
          </a:p>
        </p:txBody>
      </p:sp>
      <p:pic>
        <p:nvPicPr>
          <p:cNvPr id="14" name="Picture 13">
            <a:extLst>
              <a:ext uri="{FF2B5EF4-FFF2-40B4-BE49-F238E27FC236}">
                <a16:creationId xmlns:a16="http://schemas.microsoft.com/office/drawing/2014/main" id="{5C54137C-76A3-D1C2-04F4-8E038B5476CC}"/>
              </a:ext>
            </a:extLst>
          </p:cNvPr>
          <p:cNvPicPr>
            <a:picLocks noChangeAspect="1"/>
          </p:cNvPicPr>
          <p:nvPr/>
        </p:nvPicPr>
        <p:blipFill>
          <a:blip r:embed="rId2"/>
          <a:stretch>
            <a:fillRect/>
          </a:stretch>
        </p:blipFill>
        <p:spPr>
          <a:xfrm>
            <a:off x="4812282" y="3558861"/>
            <a:ext cx="1926503" cy="1682642"/>
          </a:xfrm>
          <a:prstGeom prst="rect">
            <a:avLst/>
          </a:prstGeom>
        </p:spPr>
      </p:pic>
      <p:sp>
        <p:nvSpPr>
          <p:cNvPr id="15" name="TextBox 5">
            <a:extLst>
              <a:ext uri="{FF2B5EF4-FFF2-40B4-BE49-F238E27FC236}">
                <a16:creationId xmlns:a16="http://schemas.microsoft.com/office/drawing/2014/main" id="{8FB8DD87-4CFF-3C4A-B4A2-60AEAC266381}"/>
              </a:ext>
            </a:extLst>
          </p:cNvPr>
          <p:cNvSpPr txBox="1"/>
          <p:nvPr/>
        </p:nvSpPr>
        <p:spPr>
          <a:xfrm>
            <a:off x="179294" y="5427058"/>
            <a:ext cx="1183341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50495" marR="682625" algn="ctr">
              <a:spcAft>
                <a:spcPts val="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Ramachandra</a:t>
            </a:r>
            <a:r>
              <a:rPr lang="en-US" sz="1600" b="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College</a:t>
            </a:r>
            <a:r>
              <a:rPr lang="en-US" sz="1600" b="1"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of</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Engineering</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(Autonomous)</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978535" marR="1516380" algn="ctr">
              <a:spcBef>
                <a:spcPts val="15"/>
              </a:spcBef>
              <a:spcAft>
                <a:spcPts val="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Approved by AICTE, Permanently Affiliated to JNTUK, Recognized by UGC 2(f) &amp; 12(B),</a:t>
            </a:r>
            <a:r>
              <a:rPr lang="en-US" sz="1600" b="1" spc="-1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Accredited</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by NAAC</a:t>
            </a:r>
            <a:r>
              <a:rPr lang="en-US" sz="1600" b="1"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a:t>
            </a:r>
            <a:r>
              <a:rPr lang="en-US" sz="1600" b="1"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Accredited</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by</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NBA, ISO</a:t>
            </a:r>
            <a:r>
              <a:rPr lang="en-US" sz="1600" b="1"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9001:2015</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Certified</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151130" marR="681990" algn="ctr">
              <a:spcAft>
                <a:spcPts val="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NH-16,</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Bypass</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Road,</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ea typeface="Times New Roman" panose="02020603050405020304" pitchFamily="18" charset="0"/>
                <a:cs typeface="Times New Roman" panose="02020603050405020304" pitchFamily="18" charset="0"/>
              </a:rPr>
              <a:t>Vatluru</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(V),</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ea typeface="Times New Roman" panose="02020603050405020304" pitchFamily="18" charset="0"/>
                <a:cs typeface="Times New Roman" panose="02020603050405020304" pitchFamily="18" charset="0"/>
              </a:rPr>
              <a:t>Eluru</a:t>
            </a:r>
            <a:r>
              <a:rPr lang="en-US" sz="1600" b="1"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534007,</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ea typeface="Times New Roman" panose="02020603050405020304" pitchFamily="18" charset="0"/>
                <a:cs typeface="Times New Roman" panose="02020603050405020304" pitchFamily="18" charset="0"/>
              </a:rPr>
              <a:t>Eluru</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Dt.,</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A.P.</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151130" marR="681355" algn="ctr">
              <a:spcAft>
                <a:spcPts val="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2023-24</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6205391-E511-FD7E-2108-CEC2D4CE423A}"/>
              </a:ext>
            </a:extLst>
          </p:cNvPr>
          <p:cNvSpPr txBox="1"/>
          <p:nvPr/>
        </p:nvSpPr>
        <p:spPr>
          <a:xfrm>
            <a:off x="4551752" y="2253047"/>
            <a:ext cx="2447561" cy="1156086"/>
          </a:xfrm>
          <a:prstGeom prst="rect">
            <a:avLst/>
          </a:prstGeom>
          <a:noFill/>
        </p:spPr>
        <p:txBody>
          <a:bodyPr wrap="square">
            <a:spAutoFit/>
          </a:bodyPr>
          <a:lstStyle/>
          <a:p>
            <a:pPr marL="0" indent="0" algn="ctr">
              <a:lnSpc>
                <a:spcPct val="150000"/>
              </a:lnSpc>
              <a:buNone/>
            </a:pPr>
            <a:r>
              <a:rPr lang="en-US" sz="1600" b="1" dirty="0">
                <a:latin typeface="Times New Roman" panose="02020603050405020304" pitchFamily="18" charset="0"/>
                <a:cs typeface="Times New Roman" panose="02020603050405020304" pitchFamily="18" charset="0"/>
              </a:rPr>
              <a:t>Dr. G. </a:t>
            </a:r>
            <a:r>
              <a:rPr lang="en-US" sz="1600" b="1" dirty="0" err="1">
                <a:latin typeface="Times New Roman" panose="02020603050405020304" pitchFamily="18" charset="0"/>
                <a:cs typeface="Times New Roman" panose="02020603050405020304" pitchFamily="18" charset="0"/>
              </a:rPr>
              <a:t>Chamundeswari</a:t>
            </a:r>
            <a:r>
              <a:rPr lang="en-US" sz="1600" b="1" dirty="0">
                <a:latin typeface="Times New Roman" panose="02020603050405020304" pitchFamily="18" charset="0"/>
                <a:cs typeface="Times New Roman" panose="02020603050405020304" pitchFamily="18" charset="0"/>
              </a:rPr>
              <a:t> Professor &amp; Head</a:t>
            </a:r>
          </a:p>
          <a:p>
            <a:pPr marL="0" indent="0" algn="ctr">
              <a:lnSpc>
                <a:spcPct val="150000"/>
              </a:lnSpc>
              <a:buNone/>
            </a:pPr>
            <a:r>
              <a:rPr lang="en-US" sz="1600" b="1" dirty="0">
                <a:latin typeface="Times New Roman" panose="02020603050405020304" pitchFamily="18" charset="0"/>
                <a:cs typeface="Times New Roman" panose="02020603050405020304" pitchFamily="18" charset="0"/>
              </a:rPr>
              <a:t>Department of CSE </a:t>
            </a:r>
            <a:endParaRPr lang="en-US" sz="1600" b="1" spc="-285"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B945D2E-CE2D-FD92-4994-49D6E8A1D838}"/>
              </a:ext>
            </a:extLst>
          </p:cNvPr>
          <p:cNvSpPr txBox="1"/>
          <p:nvPr/>
        </p:nvSpPr>
        <p:spPr>
          <a:xfrm>
            <a:off x="4343014" y="1831610"/>
            <a:ext cx="2865043" cy="400110"/>
          </a:xfrm>
          <a:prstGeom prst="rect">
            <a:avLst/>
          </a:prstGeom>
          <a:noFill/>
        </p:spPr>
        <p:txBody>
          <a:bodyPr wrap="square">
            <a:spAutoFit/>
          </a:bodyPr>
          <a:lstStyle/>
          <a:p>
            <a:pPr marL="0" indent="0" algn="ctr">
              <a:buNone/>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Under Supervision of</a:t>
            </a:r>
            <a:r>
              <a:rPr lang="en-US" sz="2000" b="1" spc="-285" dirty="0">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8083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7A63-827F-E470-28F1-2446B9277F5D}"/>
              </a:ext>
            </a:extLst>
          </p:cNvPr>
          <p:cNvSpPr>
            <a:spLocks noGrp="1"/>
          </p:cNvSpPr>
          <p:nvPr>
            <p:ph type="title"/>
          </p:nvPr>
        </p:nvSpPr>
        <p:spPr>
          <a:xfrm>
            <a:off x="1652168" y="472234"/>
            <a:ext cx="4597630" cy="727301"/>
          </a:xfrm>
        </p:spPr>
        <p:txBody>
          <a:bodyPr>
            <a:normAutofit fontScale="90000"/>
          </a:bodyPr>
          <a:lstStyle/>
          <a:p>
            <a:pPr algn="l"/>
            <a:r>
              <a:rPr lang="en-IN" sz="4900" b="1" dirty="0">
                <a:effectLst/>
                <a:latin typeface="Times New Roman" panose="02020603050405020304" pitchFamily="18" charset="0"/>
                <a:cs typeface="Times New Roman" panose="02020603050405020304" pitchFamily="18" charset="0"/>
              </a:rPr>
              <a:t>Literature</a:t>
            </a:r>
            <a:r>
              <a:rPr lang="en-IN" sz="4000" b="1" dirty="0">
                <a:effectLst/>
                <a:latin typeface="Times New Roman" panose="02020603050405020304" pitchFamily="18" charset="0"/>
                <a:cs typeface="Times New Roman" panose="02020603050405020304" pitchFamily="18" charset="0"/>
              </a:rPr>
              <a:t> </a:t>
            </a:r>
            <a:r>
              <a:rPr lang="en-IN" sz="4400" b="1" dirty="0">
                <a:effectLst/>
                <a:latin typeface="Times New Roman" panose="02020603050405020304" pitchFamily="18" charset="0"/>
                <a:cs typeface="Times New Roman" panose="02020603050405020304" pitchFamily="18" charset="0"/>
              </a:rPr>
              <a:t>Survey</a:t>
            </a:r>
            <a:r>
              <a:rPr lang="en-IN" sz="4000" b="1" dirty="0">
                <a:effectLst/>
                <a:latin typeface="Times New Roman" panose="02020603050405020304" pitchFamily="18" charset="0"/>
                <a:cs typeface="Times New Roman" panose="02020603050405020304" pitchFamily="18" charset="0"/>
              </a:rPr>
              <a:t> :</a:t>
            </a:r>
            <a:endParaRPr lang="en-IN" sz="4000" dirty="0">
              <a:effectLst/>
            </a:endParaRPr>
          </a:p>
        </p:txBody>
      </p:sp>
      <p:sp>
        <p:nvSpPr>
          <p:cNvPr id="3" name="Content Placeholder 2">
            <a:extLst>
              <a:ext uri="{FF2B5EF4-FFF2-40B4-BE49-F238E27FC236}">
                <a16:creationId xmlns:a16="http://schemas.microsoft.com/office/drawing/2014/main" id="{79D53CA5-61CE-3E2F-FAA1-371A1A7EC3B2}"/>
              </a:ext>
            </a:extLst>
          </p:cNvPr>
          <p:cNvSpPr>
            <a:spLocks noGrp="1"/>
          </p:cNvSpPr>
          <p:nvPr>
            <p:ph idx="1"/>
          </p:nvPr>
        </p:nvSpPr>
        <p:spPr>
          <a:xfrm>
            <a:off x="1310801" y="1458134"/>
            <a:ext cx="10625405" cy="5217970"/>
          </a:xfrm>
        </p:spPr>
        <p:txBody>
          <a:bodyPr>
            <a:noAutofit/>
          </a:bodyPr>
          <a:lstStyle/>
          <a:p>
            <a:pPr marL="241300" algn="just">
              <a:lnSpc>
                <a:spcPct val="150000"/>
              </a:lnSpc>
              <a:spcBef>
                <a:spcPts val="1200"/>
              </a:spcBef>
              <a:spcAft>
                <a:spcPts val="0"/>
              </a:spcAft>
            </a:pPr>
            <a:r>
              <a:rPr lang="en-US" sz="1800" b="1" dirty="0">
                <a:effectLst/>
                <a:latin typeface="Times New Roman" panose="02020603050405020304" pitchFamily="18" charset="0"/>
                <a:ea typeface="Times New Roman" panose="02020603050405020304" pitchFamily="18" charset="0"/>
              </a:rPr>
              <a:t>“Machine learning approach for forecasting crop yield based on climatic parameters”</a:t>
            </a:r>
          </a:p>
          <a:p>
            <a:pPr marL="241300" algn="just">
              <a:lnSpc>
                <a:spcPct val="150000"/>
              </a:lnSpc>
              <a:spcBef>
                <a:spcPts val="1200"/>
              </a:spcBef>
              <a:spcAft>
                <a:spcPts val="0"/>
              </a:spcAft>
            </a:pPr>
            <a:r>
              <a:rPr lang="en-US" sz="1800" b="1" dirty="0">
                <a:effectLst/>
                <a:latin typeface="Times New Roman" panose="02020603050405020304" pitchFamily="18" charset="0"/>
                <a:ea typeface="Times New Roman" panose="02020603050405020304" pitchFamily="18" charset="0"/>
              </a:rPr>
              <a:t>Author: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S.Veenadhari</a:t>
            </a:r>
            <a:r>
              <a:rPr lang="en-US" sz="1800" dirty="0">
                <a:effectLst/>
                <a:latin typeface="Times New Roman" panose="02020603050405020304" pitchFamily="18" charset="0"/>
                <a:ea typeface="Times New Roman" panose="02020603050405020304" pitchFamily="18" charset="0"/>
              </a:rPr>
              <a:t>, Dr. Bharat Misra, Dr. CD Singh </a:t>
            </a:r>
          </a:p>
          <a:p>
            <a:pPr marL="241300" algn="just">
              <a:lnSpc>
                <a:spcPct val="150000"/>
              </a:lnSpc>
              <a:spcBef>
                <a:spcPts val="1200"/>
              </a:spcBef>
              <a:spcAft>
                <a:spcPts val="0"/>
              </a:spcAft>
            </a:pPr>
            <a:r>
              <a:rPr lang="en-US" sz="1800" dirty="0">
                <a:effectLst/>
                <a:latin typeface="Times New Roman" panose="02020603050405020304" pitchFamily="18" charset="0"/>
                <a:ea typeface="Times New Roman" panose="02020603050405020304" pitchFamily="18" charset="0"/>
              </a:rPr>
              <a:t>Climate plays an important role in the field of agriculture. Over this year due to increase in global warming climate has been affected badly and it had a great impact on crops. Predicting the crop yield will tell the farmers what to harvest depending upon the predictive analysis.</a:t>
            </a:r>
            <a:endParaRPr lang="en-IN" sz="1800" dirty="0">
              <a:effectLst/>
              <a:latin typeface="Times New Roman" panose="02020603050405020304" pitchFamily="18" charset="0"/>
              <a:ea typeface="Times New Roman" panose="02020603050405020304" pitchFamily="18" charset="0"/>
            </a:endParaRPr>
          </a:p>
          <a:p>
            <a:pPr marL="241300" algn="just">
              <a:lnSpc>
                <a:spcPct val="150000"/>
              </a:lnSpc>
              <a:spcBef>
                <a:spcPts val="1200"/>
              </a:spcBef>
              <a:spcAft>
                <a:spcPts val="0"/>
              </a:spcAft>
            </a:pPr>
            <a:r>
              <a:rPr lang="en-US" sz="1800" b="1" dirty="0">
                <a:effectLst/>
                <a:latin typeface="Times New Roman" panose="02020603050405020304" pitchFamily="18" charset="0"/>
                <a:ea typeface="Times New Roman" panose="02020603050405020304" pitchFamily="18" charset="0"/>
              </a:rPr>
              <a:t>“Crop Selection Method to Maximize Crop Yield Rate using Machine Learning Technique”</a:t>
            </a:r>
          </a:p>
          <a:p>
            <a:pPr marL="241300" algn="just">
              <a:lnSpc>
                <a:spcPct val="150000"/>
              </a:lnSpc>
              <a:spcBef>
                <a:spcPts val="1200"/>
              </a:spcBef>
              <a:spcAft>
                <a:spcPts val="0"/>
              </a:spcAft>
            </a:pPr>
            <a:r>
              <a:rPr lang="en-US" sz="1800" b="1" dirty="0">
                <a:effectLst/>
                <a:latin typeface="Times New Roman" panose="02020603050405020304" pitchFamily="18" charset="0"/>
                <a:ea typeface="Times New Roman" panose="02020603050405020304" pitchFamily="18" charset="0"/>
              </a:rPr>
              <a:t> Author:</a:t>
            </a:r>
            <a:r>
              <a:rPr lang="en-US" sz="1800" dirty="0">
                <a:effectLst/>
                <a:latin typeface="Times New Roman" panose="02020603050405020304" pitchFamily="18" charset="0"/>
                <a:ea typeface="Times New Roman" panose="02020603050405020304" pitchFamily="18" charset="0"/>
              </a:rPr>
              <a:t> Rakesh Kumar1, M.P. Singh2, Prabhat Kumar 3 and J.P. Singh </a:t>
            </a:r>
          </a:p>
          <a:p>
            <a:pPr marL="241300" algn="just">
              <a:lnSpc>
                <a:spcPct val="150000"/>
              </a:lnSpc>
              <a:spcBef>
                <a:spcPts val="1200"/>
              </a:spcBef>
              <a:spcAft>
                <a:spcPts val="0"/>
              </a:spcAft>
            </a:pPr>
            <a:r>
              <a:rPr lang="en-US" sz="1800" dirty="0">
                <a:effectLst/>
                <a:latin typeface="Times New Roman" panose="02020603050405020304" pitchFamily="18" charset="0"/>
                <a:ea typeface="Times New Roman" panose="02020603050405020304" pitchFamily="18" charset="0"/>
              </a:rPr>
              <a:t>Food Security and Economic Growth are one of the important factors in the field of Agriculture across the </a:t>
            </a:r>
            <a:r>
              <a:rPr lang="en-US" sz="1800" dirty="0" err="1">
                <a:effectLst/>
                <a:latin typeface="Times New Roman" panose="02020603050405020304" pitchFamily="18" charset="0"/>
                <a:ea typeface="Times New Roman" panose="02020603050405020304" pitchFamily="18" charset="0"/>
              </a:rPr>
              <a:t>agro</a:t>
            </a:r>
            <a:r>
              <a:rPr lang="en-US" sz="1800" dirty="0">
                <a:effectLst/>
                <a:latin typeface="Times New Roman" panose="02020603050405020304" pitchFamily="18" charset="0"/>
                <a:ea typeface="Times New Roman" panose="02020603050405020304" pitchFamily="18" charset="0"/>
              </a:rPr>
              <a:t>-based countries. Crop Selection is a difficult task for agriculture planning depending on the climate. It depends on various aspects such as climatic conditions, Market price, production rate and Government policy.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04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EC6E5D-B659-EF46-C746-6BAF2B936657}"/>
              </a:ext>
            </a:extLst>
          </p:cNvPr>
          <p:cNvSpPr txBox="1">
            <a:spLocks/>
          </p:cNvSpPr>
          <p:nvPr/>
        </p:nvSpPr>
        <p:spPr>
          <a:xfrm>
            <a:off x="1616116" y="561710"/>
            <a:ext cx="8513404" cy="82858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endParaRPr lang="en-IN" sz="3600" dirty="0">
              <a:effectLst/>
            </a:endParaRPr>
          </a:p>
        </p:txBody>
      </p:sp>
      <p:sp>
        <p:nvSpPr>
          <p:cNvPr id="5" name="Content Placeholder 2">
            <a:extLst>
              <a:ext uri="{FF2B5EF4-FFF2-40B4-BE49-F238E27FC236}">
                <a16:creationId xmlns:a16="http://schemas.microsoft.com/office/drawing/2014/main" id="{8418E871-8970-7D06-9A89-8DA0122A87D9}"/>
              </a:ext>
            </a:extLst>
          </p:cNvPr>
          <p:cNvSpPr txBox="1">
            <a:spLocks/>
          </p:cNvSpPr>
          <p:nvPr/>
        </p:nvSpPr>
        <p:spPr>
          <a:xfrm>
            <a:off x="1384215" y="1390292"/>
            <a:ext cx="10625405" cy="522386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defTabSz="457200">
              <a:lnSpc>
                <a:spcPct val="150000"/>
              </a:lnSpc>
              <a:buClr>
                <a:schemeClr val="accent1"/>
              </a:buClr>
              <a:buFont typeface="Wingdings" panose="05000000000000000000" pitchFamily="2" charset="2"/>
              <a:buChar char="Ø"/>
            </a:pPr>
            <a:r>
              <a:rPr lang="en-IN" b="1" kern="100" dirty="0">
                <a:effectLst/>
                <a:latin typeface="Times New Roman" panose="02020603050405020304" pitchFamily="18" charset="0"/>
                <a:ea typeface="Times New Roman" panose="02020603050405020304" pitchFamily="18" charset="0"/>
              </a:rPr>
              <a:t> Machine Learning Framework</a:t>
            </a:r>
            <a:r>
              <a:rPr lang="en-IN" kern="1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TensorFlow, </a:t>
            </a:r>
            <a:r>
              <a:rPr lang="en-US" dirty="0" err="1">
                <a:effectLst/>
                <a:latin typeface="Times New Roman" panose="02020603050405020304" pitchFamily="18" charset="0"/>
                <a:ea typeface="Times New Roman" panose="02020603050405020304" pitchFamily="18" charset="0"/>
              </a:rPr>
              <a:t>Keras</a:t>
            </a:r>
            <a:r>
              <a:rPr lang="en-US" dirty="0">
                <a:effectLst/>
                <a:latin typeface="Times New Roman" panose="02020603050405020304" pitchFamily="18" charset="0"/>
                <a:ea typeface="Times New Roman" panose="02020603050405020304" pitchFamily="18" charset="0"/>
              </a:rPr>
              <a:t>, and scikit-learn</a:t>
            </a:r>
          </a:p>
          <a:p>
            <a:pPr algn="just" defTabSz="457200">
              <a:lnSpc>
                <a:spcPct val="150000"/>
              </a:lnSpc>
              <a:buClr>
                <a:schemeClr val="accent1"/>
              </a:buClr>
              <a:buFont typeface="Wingdings" panose="05000000000000000000" pitchFamily="2" charset="2"/>
              <a:buChar char="Ø"/>
            </a:pPr>
            <a:r>
              <a:rPr lang="en-IN" b="1" kern="100" dirty="0">
                <a:effectLst/>
                <a:latin typeface="Times New Roman" panose="02020603050405020304" pitchFamily="18" charset="0"/>
                <a:ea typeface="Times New Roman" panose="02020603050405020304" pitchFamily="18" charset="0"/>
              </a:rPr>
              <a:t> Preferred Programming Language</a:t>
            </a:r>
            <a:r>
              <a:rPr lang="en-IN" kern="100" dirty="0">
                <a:effectLst/>
                <a:latin typeface="Times New Roman" panose="02020603050405020304" pitchFamily="18" charset="0"/>
                <a:ea typeface="Times New Roman" panose="02020603050405020304" pitchFamily="18" charset="0"/>
              </a:rPr>
              <a:t>: Python </a:t>
            </a:r>
          </a:p>
          <a:p>
            <a:pPr algn="just" defTabSz="457200">
              <a:lnSpc>
                <a:spcPct val="150000"/>
              </a:lnSpc>
              <a:buClr>
                <a:schemeClr val="accent1"/>
              </a:buClr>
              <a:buFont typeface="Wingdings" panose="05000000000000000000" pitchFamily="2" charset="2"/>
              <a:buChar char="Ø"/>
            </a:pPr>
            <a:r>
              <a:rPr lang="en-IN" b="1" kern="100" dirty="0">
                <a:effectLst/>
                <a:latin typeface="Times New Roman" panose="02020603050405020304" pitchFamily="18" charset="0"/>
                <a:ea typeface="Times New Roman" panose="02020603050405020304" pitchFamily="18" charset="0"/>
              </a:rPr>
              <a:t> Libraries</a:t>
            </a:r>
            <a:r>
              <a:rPr lang="en-IN" kern="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NumPy, Pandas, and Matplotlib are used for data manipulation, data analysis, and data visualization.</a:t>
            </a:r>
            <a:endParaRPr lang="en-US" sz="1800" b="1" dirty="0">
              <a:effectLst/>
              <a:latin typeface="Times New Roman" panose="02020603050405020304" pitchFamily="18" charset="0"/>
              <a:ea typeface="Times New Roman" panose="02020603050405020304" pitchFamily="18" charset="0"/>
            </a:endParaRPr>
          </a:p>
          <a:p>
            <a:pPr algn="just" defTabSz="457200">
              <a:lnSpc>
                <a:spcPct val="150000"/>
              </a:lnSpc>
              <a:buClr>
                <a:schemeClr val="accent1"/>
              </a:buClr>
              <a:buFont typeface="Wingdings" panose="05000000000000000000" pitchFamily="2" charset="2"/>
              <a:buChar char="Ø"/>
            </a:pPr>
            <a:r>
              <a:rPr lang="en-IN" b="1" kern="100" dirty="0">
                <a:effectLst/>
                <a:latin typeface="Times New Roman" panose="02020603050405020304" pitchFamily="18" charset="0"/>
                <a:ea typeface="Times New Roman" panose="02020603050405020304" pitchFamily="18" charset="0"/>
              </a:rPr>
              <a:t>Development Environment</a:t>
            </a:r>
            <a:r>
              <a:rPr lang="en-IN" kern="100" dirty="0">
                <a:effectLst/>
                <a:latin typeface="Times New Roman" panose="02020603050405020304" pitchFamily="18" charset="0"/>
                <a:ea typeface="Times New Roman" panose="02020603050405020304" pitchFamily="18" charset="0"/>
              </a:rPr>
              <a:t>: Integrated Development Environments (IDEs) </a:t>
            </a:r>
            <a:r>
              <a:rPr lang="en-US" sz="1800" kern="100" dirty="0">
                <a:effectLst/>
                <a:latin typeface="Times New Roman" panose="02020603050405020304" pitchFamily="18" charset="0"/>
                <a:ea typeface="Times New Roman" panose="02020603050405020304" pitchFamily="18" charset="0"/>
              </a:rPr>
              <a:t>like</a:t>
            </a:r>
            <a:r>
              <a:rPr lang="en-US" sz="1800" dirty="0">
                <a:effectLst/>
                <a:latin typeface="Times New Roman" panose="02020603050405020304" pitchFamily="18" charset="0"/>
                <a:ea typeface="Times New Roman" panose="02020603050405020304" pitchFamily="18" charset="0"/>
              </a:rPr>
              <a:t> Google </a:t>
            </a:r>
            <a:r>
              <a:rPr lang="en-US" sz="1800" dirty="0" err="1">
                <a:effectLst/>
                <a:latin typeface="Times New Roman" panose="02020603050405020304" pitchFamily="18" charset="0"/>
                <a:ea typeface="Times New Roman" panose="02020603050405020304" pitchFamily="18" charset="0"/>
              </a:rPr>
              <a:t>Colab</a:t>
            </a:r>
            <a:r>
              <a:rPr lang="en-US" sz="1800" dirty="0">
                <a:effectLst/>
                <a:latin typeface="Times New Roman" panose="02020603050405020304" pitchFamily="18" charset="0"/>
                <a:ea typeface="Times New Roman" panose="02020603050405020304" pitchFamily="18" charset="0"/>
              </a:rPr>
              <a:t> and PyCharm are used for machine learning development.</a:t>
            </a:r>
          </a:p>
          <a:p>
            <a:pPr algn="just" defTabSz="457200">
              <a:lnSpc>
                <a:spcPct val="150000"/>
              </a:lnSpc>
              <a:buClr>
                <a:schemeClr val="accent1"/>
              </a:buClr>
              <a:buFont typeface="Wingdings" panose="05000000000000000000" pitchFamily="2" charset="2"/>
              <a:buChar char="Ø"/>
            </a:pPr>
            <a:r>
              <a:rPr lang="en-IN" b="1" dirty="0">
                <a:effectLst/>
                <a:latin typeface="Times New Roman" panose="02020603050405020304" pitchFamily="18" charset="0"/>
                <a:ea typeface="Times New Roman" panose="02020603050405020304" pitchFamily="18" charset="0"/>
              </a:rPr>
              <a:t>Operating system:</a:t>
            </a:r>
            <a:r>
              <a:rPr lang="en-IN" dirty="0">
                <a:effectLst/>
                <a:latin typeface="Times New Roman" panose="02020603050405020304" pitchFamily="18" charset="0"/>
                <a:ea typeface="Times New Roman" panose="02020603050405020304" pitchFamily="18" charset="0"/>
              </a:rPr>
              <a:t> Windows 10 or above.</a:t>
            </a:r>
            <a:endParaRPr lang="en-US"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6416B3-DB44-7414-5DE4-35B3A80E4917}"/>
              </a:ext>
            </a:extLst>
          </p:cNvPr>
          <p:cNvSpPr txBox="1"/>
          <p:nvPr/>
        </p:nvSpPr>
        <p:spPr>
          <a:xfrm>
            <a:off x="1616116" y="561710"/>
            <a:ext cx="8188284"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Software Requirements:</a:t>
            </a:r>
            <a:endParaRPr lang="en-IN" sz="4400" dirty="0"/>
          </a:p>
        </p:txBody>
      </p:sp>
    </p:spTree>
    <p:extLst>
      <p:ext uri="{BB962C8B-B14F-4D97-AF65-F5344CB8AC3E}">
        <p14:creationId xmlns:p14="http://schemas.microsoft.com/office/powerpoint/2010/main" val="126788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FE7DD2-D47F-0290-E942-6A7F8E74172A}"/>
              </a:ext>
            </a:extLst>
          </p:cNvPr>
          <p:cNvSpPr>
            <a:spLocks noGrp="1"/>
          </p:cNvSpPr>
          <p:nvPr>
            <p:ph type="title"/>
          </p:nvPr>
        </p:nvSpPr>
        <p:spPr>
          <a:xfrm>
            <a:off x="1585636" y="592190"/>
            <a:ext cx="6268044" cy="828582"/>
          </a:xfrm>
        </p:spPr>
        <p:txBody>
          <a:bodyPr>
            <a:normAutofit fontScale="90000"/>
          </a:bodyPr>
          <a:lstStyle/>
          <a:p>
            <a:pPr algn="l"/>
            <a:r>
              <a:rPr lang="en-US" sz="4400" b="1" dirty="0">
                <a:latin typeface="Times New Roman" panose="02020603050405020304" pitchFamily="18" charset="0"/>
                <a:cs typeface="Times New Roman" panose="02020603050405020304" pitchFamily="18" charset="0"/>
              </a:rPr>
              <a:t>Hardware Requirements:</a:t>
            </a:r>
            <a:endParaRPr lang="en-IN" sz="4400" b="1" dirty="0">
              <a:solidFill>
                <a:schemeClr val="tx1"/>
              </a:solidFill>
              <a:effectLst/>
            </a:endParaRPr>
          </a:p>
        </p:txBody>
      </p:sp>
      <p:sp>
        <p:nvSpPr>
          <p:cNvPr id="5" name="Content Placeholder 2">
            <a:extLst>
              <a:ext uri="{FF2B5EF4-FFF2-40B4-BE49-F238E27FC236}">
                <a16:creationId xmlns:a16="http://schemas.microsoft.com/office/drawing/2014/main" id="{D5F76875-1357-F04C-08CE-48E8C74DCB97}"/>
              </a:ext>
            </a:extLst>
          </p:cNvPr>
          <p:cNvSpPr>
            <a:spLocks noGrp="1"/>
          </p:cNvSpPr>
          <p:nvPr>
            <p:ph idx="1"/>
          </p:nvPr>
        </p:nvSpPr>
        <p:spPr>
          <a:xfrm>
            <a:off x="1585635" y="1654474"/>
            <a:ext cx="8905383" cy="4746326"/>
          </a:xfrm>
        </p:spPr>
        <p:txBody>
          <a:bodyPr>
            <a:noAutofit/>
          </a:bodyPr>
          <a:lstStyle/>
          <a:p>
            <a:pPr>
              <a:lnSpc>
                <a:spcPct val="150000"/>
              </a:lnSpc>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rPr>
              <a:t>Processor:</a:t>
            </a:r>
            <a:r>
              <a:rPr lang="en-US" sz="2400" dirty="0">
                <a:effectLst/>
                <a:latin typeface="Times New Roman" panose="02020603050405020304" pitchFamily="18" charset="0"/>
                <a:ea typeface="Times New Roman" panose="02020603050405020304" pitchFamily="18" charset="0"/>
              </a:rPr>
              <a:t> A modern multicore processor, such as an Intel Core i5 or i7, is recommended for training and deploying machine learning models.</a:t>
            </a:r>
            <a:endParaRPr lang="en-US" sz="2000" dirty="0">
              <a:latin typeface="Times New Roman" panose="02020603050405020304" pitchFamily="18" charset="0"/>
              <a:cs typeface="Times New Roman" panose="02020603050405020304" pitchFamily="18" charset="0"/>
            </a:endParaRPr>
          </a:p>
          <a:p>
            <a:pPr lvl="0" algn="l">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RAM: </a:t>
            </a:r>
            <a:r>
              <a:rPr lang="en-US" sz="2000" dirty="0">
                <a:latin typeface="Times New Roman" panose="02020603050405020304" pitchFamily="18" charset="0"/>
                <a:cs typeface="Times New Roman" panose="02020603050405020304" pitchFamily="18" charset="0"/>
              </a:rPr>
              <a:t>8GB or higher for efficient model training and development. </a:t>
            </a:r>
          </a:p>
          <a:p>
            <a:pPr lvl="0" algn="l">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Storage: </a:t>
            </a:r>
            <a:r>
              <a:rPr lang="en-US" sz="2000" dirty="0">
                <a:latin typeface="Times New Roman" panose="02020603050405020304" pitchFamily="18" charset="0"/>
                <a:cs typeface="Times New Roman" panose="02020603050405020304" pitchFamily="18" charset="0"/>
              </a:rPr>
              <a:t>Solid State Drive (SSD) for faster read/write operations during data preprocessing and model training. </a:t>
            </a:r>
          </a:p>
          <a:p>
            <a:pPr lvl="0" algn="l">
              <a:lnSpc>
                <a:spcPct val="150000"/>
              </a:lnSpc>
              <a:buFont typeface="Wingdings" panose="05000000000000000000" pitchFamily="2" charset="2"/>
              <a:buChar char="Ø"/>
            </a:pPr>
            <a:endParaRPr lang="en-IN"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14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B6FB9C-D7BA-8EC1-FCE7-EF2D83F399E3}"/>
              </a:ext>
            </a:extLst>
          </p:cNvPr>
          <p:cNvSpPr>
            <a:spLocks noGrp="1"/>
          </p:cNvSpPr>
          <p:nvPr>
            <p:ph type="title"/>
          </p:nvPr>
        </p:nvSpPr>
        <p:spPr>
          <a:xfrm>
            <a:off x="1656756" y="533186"/>
            <a:ext cx="5344962" cy="828582"/>
          </a:xfrm>
        </p:spPr>
        <p:txBody>
          <a:bodyPr>
            <a:normAutofit/>
          </a:bodyPr>
          <a:lstStyle/>
          <a:p>
            <a:pPr algn="l"/>
            <a:r>
              <a:rPr lang="en-US" sz="4400" b="1" dirty="0">
                <a:latin typeface="Times New Roman" panose="02020603050405020304" pitchFamily="18" charset="0"/>
                <a:cs typeface="Times New Roman" panose="02020603050405020304" pitchFamily="18" charset="0"/>
              </a:rPr>
              <a:t>Methodology</a:t>
            </a:r>
            <a:endParaRPr lang="en-IN" sz="4400" dirty="0">
              <a:effectLst/>
            </a:endParaRPr>
          </a:p>
        </p:txBody>
      </p:sp>
      <p:pic>
        <p:nvPicPr>
          <p:cNvPr id="7" name="Content Placeholder 6">
            <a:extLst>
              <a:ext uri="{FF2B5EF4-FFF2-40B4-BE49-F238E27FC236}">
                <a16:creationId xmlns:a16="http://schemas.microsoft.com/office/drawing/2014/main" id="{981A06D7-F9B4-1EDA-8645-69234235E51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49585" y="1484851"/>
            <a:ext cx="8531604" cy="4839963"/>
          </a:xfrm>
          <a:prstGeom prst="rect">
            <a:avLst/>
          </a:prstGeom>
          <a:noFill/>
        </p:spPr>
      </p:pic>
    </p:spTree>
    <p:extLst>
      <p:ext uri="{BB962C8B-B14F-4D97-AF65-F5344CB8AC3E}">
        <p14:creationId xmlns:p14="http://schemas.microsoft.com/office/powerpoint/2010/main" val="85690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06E6C1-B6D7-95E3-74A2-0F030B4BE133}"/>
              </a:ext>
            </a:extLst>
          </p:cNvPr>
          <p:cNvSpPr>
            <a:spLocks noGrp="1"/>
          </p:cNvSpPr>
          <p:nvPr>
            <p:ph type="title"/>
          </p:nvPr>
        </p:nvSpPr>
        <p:spPr>
          <a:xfrm>
            <a:off x="1701329" y="265760"/>
            <a:ext cx="4201136" cy="828582"/>
          </a:xfrm>
        </p:spPr>
        <p:txBody>
          <a:bodyPr>
            <a:normAutofit fontScale="90000"/>
          </a:bodyPr>
          <a:lstStyle/>
          <a:p>
            <a:pPr algn="l"/>
            <a:r>
              <a:rPr lang="en-IN" sz="4000" b="1" dirty="0">
                <a:effectLst/>
                <a:latin typeface="Times New Roman" panose="02020603050405020304" pitchFamily="18" charset="0"/>
                <a:cs typeface="Times New Roman" panose="02020603050405020304" pitchFamily="18" charset="0"/>
              </a:rPr>
              <a:t>System Architecture</a:t>
            </a:r>
            <a:endParaRPr lang="en-IN" sz="4000" dirty="0">
              <a:effectLst/>
            </a:endParaRPr>
          </a:p>
        </p:txBody>
      </p:sp>
      <p:sp>
        <p:nvSpPr>
          <p:cNvPr id="5" name="Content Placeholder 2">
            <a:extLst>
              <a:ext uri="{FF2B5EF4-FFF2-40B4-BE49-F238E27FC236}">
                <a16:creationId xmlns:a16="http://schemas.microsoft.com/office/drawing/2014/main" id="{181101D5-DD3D-47BB-80FF-FD60FE656F76}"/>
              </a:ext>
            </a:extLst>
          </p:cNvPr>
          <p:cNvSpPr>
            <a:spLocks noGrp="1"/>
          </p:cNvSpPr>
          <p:nvPr>
            <p:ph idx="1"/>
          </p:nvPr>
        </p:nvSpPr>
        <p:spPr>
          <a:xfrm>
            <a:off x="1572126" y="873442"/>
            <a:ext cx="10555706" cy="5718798"/>
          </a:xfrm>
        </p:spPr>
        <p:txBody>
          <a:bodyPr>
            <a:noAutofit/>
          </a:bodyPr>
          <a:lstStyle/>
          <a:p>
            <a:pPr indent="457200" algn="just">
              <a:lnSpc>
                <a:spcPct val="200000"/>
              </a:lnSpc>
            </a:pPr>
            <a:r>
              <a:rPr lang="en-US" sz="1600" dirty="0">
                <a:effectLst/>
                <a:latin typeface="Times New Roman" panose="02020603050405020304" pitchFamily="18" charset="0"/>
                <a:ea typeface="Times New Roman" panose="02020603050405020304" pitchFamily="18" charset="0"/>
              </a:rPr>
              <a:t>System architecture is represented in below diagram. The machine learning model starts from the dataset containing the required features, later the Preprocessing data contains techniques like handling missing data, data cleaning. </a:t>
            </a:r>
          </a:p>
          <a:p>
            <a:pPr indent="457200" algn="just">
              <a:lnSpc>
                <a:spcPct val="200000"/>
              </a:lnSpc>
            </a:pPr>
            <a:r>
              <a:rPr lang="en-US" sz="1600" dirty="0">
                <a:effectLst/>
                <a:latin typeface="Times New Roman" panose="02020603050405020304" pitchFamily="18" charset="0"/>
                <a:ea typeface="Times New Roman" panose="02020603050405020304" pitchFamily="18" charset="0"/>
              </a:rPr>
              <a:t>The exploring data is a crucial step in the machine learning pipeline that involves correlation analysis and visualizing the dataset to gain insights, understand the underlying patterns, and inform subsequent modelling decisions. </a:t>
            </a:r>
          </a:p>
          <a:p>
            <a:pPr indent="457200" algn="just">
              <a:lnSpc>
                <a:spcPct val="200000"/>
              </a:lnSpc>
            </a:pPr>
            <a:r>
              <a:rPr lang="en-US" sz="1600" dirty="0">
                <a:effectLst/>
                <a:latin typeface="Times New Roman" panose="02020603050405020304" pitchFamily="18" charset="0"/>
                <a:ea typeface="Times New Roman" panose="02020603050405020304" pitchFamily="18" charset="0"/>
              </a:rPr>
              <a:t>The train-test split is a fundamental step used to evaluate the performance of a model. It involves dividing the dataset into two subsets: one for training the model and the other for testing its performance. This split allows us to assess how well the trained model generalizes to unseen data. we can perform a train-test split using the scikit-learn library in python. </a:t>
            </a:r>
          </a:p>
          <a:p>
            <a:pPr indent="457200" algn="just">
              <a:lnSpc>
                <a:spcPct val="200000"/>
              </a:lnSpc>
            </a:pPr>
            <a:r>
              <a:rPr lang="en-US" sz="1600" dirty="0">
                <a:effectLst/>
                <a:latin typeface="Times New Roman" panose="02020603050405020304" pitchFamily="18" charset="0"/>
                <a:ea typeface="Times New Roman" panose="02020603050405020304" pitchFamily="18" charset="0"/>
              </a:rPr>
              <a:t>The train and evaluating process allows you to train and evaluate machine learning algorithms on your dataset, helping you understand how well the model performs on unseen data and guiding you in the selection of the best-performing algorithm for your task. Using Flask with machine learning allows you to create web applications that serve machine learning models.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6520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12BF05-7FF3-2AF5-739B-3AA6A03AAF91}"/>
              </a:ext>
            </a:extLst>
          </p:cNvPr>
          <p:cNvPicPr>
            <a:picLocks noChangeAspect="1"/>
          </p:cNvPicPr>
          <p:nvPr/>
        </p:nvPicPr>
        <p:blipFill rotWithShape="1">
          <a:blip r:embed="rId2"/>
          <a:srcRect l="7897" t="6313" r="10889" b="27139"/>
          <a:stretch/>
        </p:blipFill>
        <p:spPr bwMode="auto">
          <a:xfrm>
            <a:off x="2703094" y="581526"/>
            <a:ext cx="6785812" cy="5694948"/>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63552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FE7DD2-D47F-0290-E942-6A7F8E74172A}"/>
              </a:ext>
            </a:extLst>
          </p:cNvPr>
          <p:cNvSpPr>
            <a:spLocks noGrp="1"/>
          </p:cNvSpPr>
          <p:nvPr>
            <p:ph type="title"/>
          </p:nvPr>
        </p:nvSpPr>
        <p:spPr>
          <a:xfrm>
            <a:off x="1655149" y="622196"/>
            <a:ext cx="3927504" cy="540774"/>
          </a:xfrm>
        </p:spPr>
        <p:txBody>
          <a:bodyPr>
            <a:noAutofit/>
          </a:bodyPr>
          <a:lstStyle/>
          <a:p>
            <a:pPr algn="l"/>
            <a:r>
              <a:rPr lang="en-US" sz="2400" b="1" dirty="0">
                <a:effectLst/>
                <a:latin typeface="Times New Roman" panose="02020603050405020304" pitchFamily="18" charset="0"/>
                <a:ea typeface="Times New Roman" panose="02020603050405020304" pitchFamily="18" charset="0"/>
              </a:rPr>
              <a:t>Random Forest Classifier:</a:t>
            </a:r>
            <a:endParaRPr lang="en-IN" sz="2400" dirty="0">
              <a:effectLst/>
            </a:endParaRPr>
          </a:p>
        </p:txBody>
      </p:sp>
      <p:pic>
        <p:nvPicPr>
          <p:cNvPr id="9" name="Content Placeholder 8">
            <a:extLst>
              <a:ext uri="{FF2B5EF4-FFF2-40B4-BE49-F238E27FC236}">
                <a16:creationId xmlns:a16="http://schemas.microsoft.com/office/drawing/2014/main" id="{DC57470A-E048-49D6-836E-F196FE40E5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7832"/>
          <a:stretch>
            <a:fillRect/>
          </a:stretch>
        </p:blipFill>
        <p:spPr bwMode="auto">
          <a:xfrm>
            <a:off x="2991852" y="4126044"/>
            <a:ext cx="6825915" cy="2387888"/>
          </a:xfrm>
          <a:prstGeom prst="rect">
            <a:avLst/>
          </a:prstGeom>
          <a:noFill/>
        </p:spPr>
      </p:pic>
      <p:sp>
        <p:nvSpPr>
          <p:cNvPr id="2" name="Text Placeholder 1">
            <a:extLst>
              <a:ext uri="{FF2B5EF4-FFF2-40B4-BE49-F238E27FC236}">
                <a16:creationId xmlns:a16="http://schemas.microsoft.com/office/drawing/2014/main" id="{8F9619E8-69A6-AACF-1CF3-B97B1F58CFA5}"/>
              </a:ext>
            </a:extLst>
          </p:cNvPr>
          <p:cNvSpPr>
            <a:spLocks noGrp="1"/>
          </p:cNvSpPr>
          <p:nvPr>
            <p:ph type="body" sz="half" idx="2"/>
          </p:nvPr>
        </p:nvSpPr>
        <p:spPr>
          <a:xfrm>
            <a:off x="1655149" y="1339139"/>
            <a:ext cx="10340207" cy="2786905"/>
          </a:xfrm>
        </p:spPr>
        <p:txBody>
          <a:bodyPr>
            <a:normAutofit fontScale="92500"/>
          </a:bodyPr>
          <a:lstStyle/>
          <a:p>
            <a:pPr marL="241300" indent="215900" algn="just">
              <a:lnSpc>
                <a:spcPct val="150000"/>
              </a:lnSpc>
              <a:spcBef>
                <a:spcPts val="1200"/>
              </a:spcBef>
              <a:spcAft>
                <a:spcPts val="600"/>
              </a:spcAft>
            </a:pPr>
            <a:r>
              <a:rPr lang="en-US" sz="1800" dirty="0">
                <a:latin typeface="Times New Roman" panose="02020603050405020304" pitchFamily="18" charset="0"/>
                <a:ea typeface="Times New Roman" panose="02020603050405020304" pitchFamily="18" charset="0"/>
              </a:rPr>
              <a:t>A </a:t>
            </a:r>
            <a:r>
              <a:rPr lang="en-US" sz="1800" dirty="0">
                <a:effectLst/>
                <a:latin typeface="Times New Roman" panose="02020603050405020304" pitchFamily="18" charset="0"/>
                <a:ea typeface="Times New Roman" panose="02020603050405020304" pitchFamily="18" charset="0"/>
              </a:rPr>
              <a:t>Random Forest Classifier is used to predict the type of crop to be cultivated based on the given environmental features. This is indicated by the prediction of the </a:t>
            </a:r>
            <a:r>
              <a:rPr lang="en-US" sz="1800" dirty="0" err="1">
                <a:effectLst/>
                <a:latin typeface="Times New Roman" panose="02020603050405020304" pitchFamily="18" charset="0"/>
                <a:ea typeface="Times New Roman" panose="02020603050405020304" pitchFamily="18" charset="0"/>
              </a:rPr>
              <a:t>crop_num</a:t>
            </a:r>
            <a:r>
              <a:rPr lang="en-US" sz="1800" dirty="0">
                <a:effectLst/>
                <a:latin typeface="Times New Roman" panose="02020603050405020304" pitchFamily="18" charset="0"/>
                <a:ea typeface="Times New Roman" panose="02020603050405020304" pitchFamily="18" charset="0"/>
              </a:rPr>
              <a:t> variable, which represents the type of crop (e.g., rice or maize). The classifier is trained to classify the crops into different categories based on the features provided</a:t>
            </a:r>
          </a:p>
          <a:p>
            <a:pPr marL="241300" indent="215900" algn="just">
              <a:lnSpc>
                <a:spcPct val="150000"/>
              </a:lnSpc>
              <a:spcBef>
                <a:spcPts val="1200"/>
              </a:spcBef>
              <a:spcAft>
                <a:spcPts val="600"/>
              </a:spcAft>
            </a:pPr>
            <a:r>
              <a:rPr lang="en-US" sz="1800" dirty="0">
                <a:effectLst/>
                <a:latin typeface="Times New Roman" panose="02020603050405020304" pitchFamily="18" charset="0"/>
                <a:ea typeface="Times New Roman" panose="02020603050405020304" pitchFamily="18" charset="0"/>
              </a:rPr>
              <a:t>The Random Forest classifier creates a set of decision trees from a randomly selected subset of the training set. It is a set of decision trees (DT) from a randomly selected subset of the training set and then it collects the votes from different decision trees to decide the final prediction.</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2D48FD5-CCB5-4DC0-B7FF-B19EB647496D}"/>
              </a:ext>
            </a:extLst>
          </p:cNvPr>
          <p:cNvSpPr txBox="1"/>
          <p:nvPr/>
        </p:nvSpPr>
        <p:spPr>
          <a:xfrm>
            <a:off x="3567841" y="90479"/>
            <a:ext cx="6096000"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Algorithms and Models:</a:t>
            </a:r>
          </a:p>
        </p:txBody>
      </p:sp>
    </p:spTree>
    <p:extLst>
      <p:ext uri="{BB962C8B-B14F-4D97-AF65-F5344CB8AC3E}">
        <p14:creationId xmlns:p14="http://schemas.microsoft.com/office/powerpoint/2010/main" val="60253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FE7DD2-D47F-0290-E942-6A7F8E74172A}"/>
              </a:ext>
            </a:extLst>
          </p:cNvPr>
          <p:cNvSpPr>
            <a:spLocks noGrp="1"/>
          </p:cNvSpPr>
          <p:nvPr>
            <p:ph type="title"/>
          </p:nvPr>
        </p:nvSpPr>
        <p:spPr>
          <a:xfrm>
            <a:off x="1495756" y="476142"/>
            <a:ext cx="3994613" cy="664957"/>
          </a:xfrm>
        </p:spPr>
        <p:txBody>
          <a:bodyPr>
            <a:noAutofit/>
          </a:bodyPr>
          <a:lstStyle/>
          <a:p>
            <a:pPr marL="260350">
              <a:spcBef>
                <a:spcPts val="365"/>
              </a:spcBef>
              <a:spcAft>
                <a:spcPts val="0"/>
              </a:spcAft>
            </a:pPr>
            <a:r>
              <a:rPr lang="en-US" sz="2400" b="1" dirty="0">
                <a:effectLst/>
                <a:latin typeface="Times New Roman" panose="02020603050405020304" pitchFamily="18" charset="0"/>
                <a:ea typeface="Times New Roman" panose="02020603050405020304" pitchFamily="18" charset="0"/>
              </a:rPr>
              <a:t>Random Forest Regression</a:t>
            </a:r>
            <a:endParaRPr lang="en-IN" sz="2400" b="1"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8F9619E8-69A6-AACF-1CF3-B97B1F58CFA5}"/>
              </a:ext>
            </a:extLst>
          </p:cNvPr>
          <p:cNvSpPr>
            <a:spLocks noGrp="1"/>
          </p:cNvSpPr>
          <p:nvPr>
            <p:ph type="body" sz="half" idx="2"/>
          </p:nvPr>
        </p:nvSpPr>
        <p:spPr>
          <a:xfrm>
            <a:off x="1655147" y="1224988"/>
            <a:ext cx="10340207" cy="2786905"/>
          </a:xfrm>
        </p:spPr>
        <p:txBody>
          <a:bodyPr>
            <a:normAutofit fontScale="85000" lnSpcReduction="10000"/>
          </a:bodyPr>
          <a:lstStyle/>
          <a:p>
            <a:pPr marL="90170" algn="just">
              <a:lnSpc>
                <a:spcPct val="150000"/>
              </a:lnSpc>
              <a:spcBef>
                <a:spcPts val="1200"/>
              </a:spcBef>
              <a:spcAft>
                <a:spcPts val="0"/>
              </a:spcAft>
            </a:pPr>
            <a:r>
              <a:rPr lang="en-US" sz="1800" dirty="0">
                <a:effectLst/>
                <a:latin typeface="Times New Roman" panose="02020603050405020304" pitchFamily="18" charset="0"/>
                <a:ea typeface="Times New Roman" panose="02020603050405020304" pitchFamily="18" charset="0"/>
              </a:rPr>
              <a:t>Random Forest Regression in machine learning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a:t>
            </a:r>
            <a:r>
              <a:rPr lang="en-US" sz="1800" dirty="0" err="1">
                <a:effectLst/>
                <a:latin typeface="Times New Roman" panose="02020603050405020304" pitchFamily="18" charset="0"/>
                <a:ea typeface="Times New Roman" panose="02020603050405020304" pitchFamily="18" charset="0"/>
              </a:rPr>
              <a:t>trees.After</a:t>
            </a:r>
            <a:r>
              <a:rPr lang="en-US" sz="1800" dirty="0">
                <a:effectLst/>
                <a:latin typeface="Times New Roman" panose="02020603050405020304" pitchFamily="18" charset="0"/>
                <a:ea typeface="Times New Roman" panose="02020603050405020304" pitchFamily="18" charset="0"/>
              </a:rPr>
              <a:t> determining the type of crop using the classifier, a Random Forest Regressor is used to predict the yield of the identified crop. The regressor takes the same set of environmental features but predicts a continuous variable: the yield of the specific crop identified in the classification step. The regressor is trained to estimate the yield output based on the environmental conditions for a particular crop. Here's an expanded explanation of Random Forest Regression in the context of crop yield prediction:</a:t>
            </a:r>
            <a:endParaRPr lang="en-IN" sz="1800" dirty="0">
              <a:effectLst/>
              <a:latin typeface="Times New Roman" panose="02020603050405020304" pitchFamily="18" charset="0"/>
              <a:ea typeface="Times New Roman" panose="02020603050405020304" pitchFamily="18" charset="0"/>
            </a:endParaRPr>
          </a:p>
        </p:txBody>
      </p:sp>
      <p:pic>
        <p:nvPicPr>
          <p:cNvPr id="7" name="Picture 2">
            <a:extLst>
              <a:ext uri="{FF2B5EF4-FFF2-40B4-BE49-F238E27FC236}">
                <a16:creationId xmlns:a16="http://schemas.microsoft.com/office/drawing/2014/main" id="{E836E7D2-06BB-3D67-4AB8-331197A10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864" y="3529669"/>
            <a:ext cx="6649198" cy="314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89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4FF1-71DC-B8C4-6A20-31A82DCA04B8}"/>
              </a:ext>
            </a:extLst>
          </p:cNvPr>
          <p:cNvSpPr>
            <a:spLocks noGrp="1"/>
          </p:cNvSpPr>
          <p:nvPr>
            <p:ph type="title"/>
          </p:nvPr>
        </p:nvSpPr>
        <p:spPr>
          <a:xfrm>
            <a:off x="1592826" y="279327"/>
            <a:ext cx="5436624" cy="873274"/>
          </a:xfrm>
        </p:spPr>
        <p:txBody>
          <a:bodyPr>
            <a:normAutofit fontScale="90000"/>
          </a:bodyPr>
          <a:lstStyle/>
          <a:p>
            <a:r>
              <a:rPr lang="en-IN" sz="4400" b="1" dirty="0">
                <a:latin typeface="Times New Roman" panose="02020603050405020304" pitchFamily="18" charset="0"/>
                <a:cs typeface="Times New Roman" panose="02020603050405020304" pitchFamily="18" charset="0"/>
              </a:rPr>
              <a:t>Coding :- Google </a:t>
            </a:r>
            <a:r>
              <a:rPr lang="en-IN" sz="4400" b="1" dirty="0" err="1">
                <a:latin typeface="Times New Roman" panose="02020603050405020304" pitchFamily="18" charset="0"/>
                <a:cs typeface="Times New Roman" panose="02020603050405020304" pitchFamily="18" charset="0"/>
              </a:rPr>
              <a:t>Colab</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FC4A8-1257-4819-D20A-4C6EDACCD1D5}"/>
              </a:ext>
            </a:extLst>
          </p:cNvPr>
          <p:cNvSpPr>
            <a:spLocks noGrp="1"/>
          </p:cNvSpPr>
          <p:nvPr>
            <p:ph idx="1"/>
          </p:nvPr>
        </p:nvSpPr>
        <p:spPr>
          <a:xfrm>
            <a:off x="1592826" y="1140542"/>
            <a:ext cx="10382864" cy="5565058"/>
          </a:xfrm>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F3B8D37A-463E-21E6-8880-25093DCF507C}"/>
              </a:ext>
            </a:extLst>
          </p:cNvPr>
          <p:cNvSpPr txBox="1"/>
          <p:nvPr/>
        </p:nvSpPr>
        <p:spPr>
          <a:xfrm>
            <a:off x="0" y="1084730"/>
            <a:ext cx="12113702" cy="5676682"/>
          </a:xfrm>
          <a:prstGeom prst="rect">
            <a:avLst/>
          </a:prstGeom>
          <a:solidFill>
            <a:schemeClr val="accent1">
              <a:alpha val="10000"/>
            </a:schemeClr>
          </a:solidFill>
        </p:spPr>
        <p:txBody>
          <a:bodyPr wrap="square" numCol="4" rtlCol="0">
            <a:spAutoFit/>
          </a:bodyPr>
          <a:lstStyle/>
          <a:p>
            <a:pPr marL="457200">
              <a:lnSpc>
                <a:spcPct val="150000"/>
              </a:lnSpc>
            </a:pPr>
            <a:r>
              <a:rPr lang="en-US" sz="900" dirty="0">
                <a:effectLst/>
                <a:latin typeface="Times New Roman" panose="02020603050405020304" pitchFamily="18" charset="0"/>
                <a:ea typeface="Times New Roman" panose="02020603050405020304" pitchFamily="18" charset="0"/>
              </a:rPr>
              <a:t>import </a:t>
            </a:r>
            <a:r>
              <a:rPr lang="en-US" sz="900" dirty="0" err="1">
                <a:effectLst/>
                <a:latin typeface="Times New Roman" panose="02020603050405020304" pitchFamily="18" charset="0"/>
                <a:ea typeface="Times New Roman" panose="02020603050405020304" pitchFamily="18" charset="0"/>
              </a:rPr>
              <a:t>numpy</a:t>
            </a:r>
            <a:r>
              <a:rPr lang="en-US" sz="900" dirty="0">
                <a:effectLst/>
                <a:latin typeface="Times New Roman" panose="02020603050405020304" pitchFamily="18" charset="0"/>
                <a:ea typeface="Times New Roman" panose="02020603050405020304" pitchFamily="18" charset="0"/>
              </a:rPr>
              <a:t> as np</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import pandas as pd</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crop = </a:t>
            </a:r>
            <a:r>
              <a:rPr lang="en-US" sz="900" dirty="0" err="1">
                <a:effectLst/>
                <a:latin typeface="Times New Roman" panose="02020603050405020304" pitchFamily="18" charset="0"/>
                <a:ea typeface="Times New Roman" panose="02020603050405020304" pitchFamily="18" charset="0"/>
              </a:rPr>
              <a:t>pd.read_csv</a:t>
            </a:r>
            <a:r>
              <a:rPr lang="en-US" sz="900" dirty="0">
                <a:effectLst/>
                <a:latin typeface="Times New Roman" panose="02020603050405020304" pitchFamily="18" charset="0"/>
                <a:ea typeface="Times New Roman" panose="02020603050405020304" pitchFamily="18" charset="0"/>
              </a:rPr>
              <a:t>("cs-1.csv")</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crop.head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#Display the first few rows using the head() function</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crop.dtypes</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crop.shape</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#Number of rows and columns</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crop.info()</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#info()-information about the data types, non-null counts, and memory usage.</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crop.isnull</a:t>
            </a:r>
            <a:r>
              <a:rPr lang="en-US" sz="900" dirty="0">
                <a:effectLst/>
                <a:latin typeface="Times New Roman" panose="02020603050405020304" pitchFamily="18" charset="0"/>
                <a:ea typeface="Times New Roman" panose="02020603050405020304" pitchFamily="18" charset="0"/>
              </a:rPr>
              <a:t>().sum()</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crop.duplicated</a:t>
            </a:r>
            <a:r>
              <a:rPr lang="en-US" sz="900" dirty="0">
                <a:effectLst/>
                <a:latin typeface="Times New Roman" panose="02020603050405020304" pitchFamily="18" charset="0"/>
                <a:ea typeface="Times New Roman" panose="02020603050405020304" pitchFamily="18" charset="0"/>
              </a:rPr>
              <a:t>().sum()</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#This will display the number of duplicate rows in the </a:t>
            </a:r>
            <a:r>
              <a:rPr lang="en-US" sz="900" dirty="0" err="1">
                <a:effectLst/>
                <a:latin typeface="Times New Roman" panose="02020603050405020304" pitchFamily="18" charset="0"/>
                <a:ea typeface="Times New Roman" panose="02020603050405020304" pitchFamily="18" charset="0"/>
              </a:rPr>
              <a:t>DataFrame</a:t>
            </a:r>
            <a:r>
              <a:rPr lang="en-US" sz="900" dirty="0">
                <a:effectLst/>
                <a:latin typeface="Times New Roman" panose="02020603050405020304" pitchFamily="18" charset="0"/>
                <a:ea typeface="Times New Roman" panose="02020603050405020304" pitchFamily="18" charset="0"/>
              </a:rPr>
              <a:t> crop</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crop.describe</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#describe() method in pandas generates descriptive statistics of the numerical columns in a </a:t>
            </a:r>
            <a:r>
              <a:rPr lang="en-US" sz="900" dirty="0" err="1">
                <a:effectLst/>
                <a:latin typeface="Times New Roman" panose="02020603050405020304" pitchFamily="18" charset="0"/>
                <a:ea typeface="Times New Roman" panose="02020603050405020304" pitchFamily="18" charset="0"/>
              </a:rPr>
              <a:t>DataFrame</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corr</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crop.corr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corr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#returns a correlation matrix.</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crop_dict</a:t>
            </a:r>
            <a:r>
              <a:rPr lang="en-US" sz="900" dirty="0">
                <a:effectLst/>
                <a:latin typeface="Times New Roman" panose="02020603050405020304" pitchFamily="18" charset="0"/>
                <a:ea typeface="Times New Roman" panose="02020603050405020304" pitchFamily="18" charset="0"/>
              </a:rPr>
              <a:t> =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'rice': 1,</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'maize': 2</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crop['</a:t>
            </a:r>
            <a:r>
              <a:rPr lang="en-US" sz="900" dirty="0" err="1">
                <a:effectLst/>
                <a:latin typeface="Times New Roman" panose="02020603050405020304" pitchFamily="18" charset="0"/>
                <a:ea typeface="Times New Roman" panose="02020603050405020304" pitchFamily="18" charset="0"/>
              </a:rPr>
              <a:t>crop_num</a:t>
            </a:r>
            <a:r>
              <a:rPr lang="en-US" sz="900" dirty="0">
                <a:effectLst/>
                <a:latin typeface="Times New Roman" panose="02020603050405020304" pitchFamily="18" charset="0"/>
                <a:ea typeface="Times New Roman" panose="02020603050405020304" pitchFamily="18" charset="0"/>
              </a:rPr>
              <a:t>']=crop['label'].map(</a:t>
            </a:r>
            <a:r>
              <a:rPr lang="en-US" sz="900" dirty="0" err="1">
                <a:effectLst/>
                <a:latin typeface="Times New Roman" panose="02020603050405020304" pitchFamily="18" charset="0"/>
                <a:ea typeface="Times New Roman" panose="02020603050405020304" pitchFamily="18" charset="0"/>
              </a:rPr>
              <a:t>crop_dict</a:t>
            </a:r>
            <a:r>
              <a:rPr lang="en-US" sz="900" dirty="0">
                <a:effectLst/>
                <a:latin typeface="Times New Roman" panose="02020603050405020304" pitchFamily="18" charset="0"/>
                <a:ea typeface="Times New Roman" panose="02020603050405020304" pitchFamily="18" charset="0"/>
              </a:rPr>
              <a:t>) #crop['crop_num']-It will create a new column called crop num.</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#map()-function is used to apply this mapping to each value in the 'label' column.</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crop['</a:t>
            </a:r>
            <a:r>
              <a:rPr lang="en-US" sz="900" dirty="0" err="1">
                <a:effectLst/>
                <a:latin typeface="Times New Roman" panose="02020603050405020304" pitchFamily="18" charset="0"/>
                <a:ea typeface="Times New Roman" panose="02020603050405020304" pitchFamily="18" charset="0"/>
              </a:rPr>
              <a:t>crop_num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value_counts</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X = </a:t>
            </a:r>
            <a:r>
              <a:rPr lang="en-US" sz="900" dirty="0" err="1">
                <a:effectLst/>
                <a:latin typeface="Times New Roman" panose="02020603050405020304" pitchFamily="18" charset="0"/>
                <a:ea typeface="Times New Roman" panose="02020603050405020304" pitchFamily="18" charset="0"/>
              </a:rPr>
              <a:t>crop.drop</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crop_num','label','yield</a:t>
            </a:r>
            <a:r>
              <a:rPr lang="en-US" sz="900" dirty="0">
                <a:effectLst/>
                <a:latin typeface="Times New Roman" panose="02020603050405020304" pitchFamily="18" charset="0"/>
                <a:ea typeface="Times New Roman" panose="02020603050405020304" pitchFamily="18" charset="0"/>
              </a:rPr>
              <a:t>'],axis=1)</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y = crop[['</a:t>
            </a:r>
            <a:r>
              <a:rPr lang="en-US" sz="900" dirty="0" err="1">
                <a:effectLst/>
                <a:latin typeface="Times New Roman" panose="02020603050405020304" pitchFamily="18" charset="0"/>
                <a:ea typeface="Times New Roman" panose="02020603050405020304" pitchFamily="18" charset="0"/>
              </a:rPr>
              <a:t>crop_num','yield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#features-X</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#target variable -y</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sklearn.model_selection</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train_test_split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sklearn.preprocessing</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OneHotEncoder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sklearn.compose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ColumnTransformer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sklearn.preprocessing</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StandardScaler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ohe</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OneHotEncoder</a:t>
            </a:r>
            <a:r>
              <a:rPr lang="en-US" sz="900" dirty="0">
                <a:effectLst/>
                <a:latin typeface="Times New Roman" panose="02020603050405020304" pitchFamily="18" charset="0"/>
                <a:ea typeface="Times New Roman" panose="02020603050405020304" pitchFamily="18" charset="0"/>
              </a:rPr>
              <a:t>(drop='first')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scale = </a:t>
            </a:r>
            <a:r>
              <a:rPr lang="en-US" sz="900" dirty="0" err="1">
                <a:effectLst/>
                <a:latin typeface="Times New Roman" panose="02020603050405020304" pitchFamily="18" charset="0"/>
                <a:ea typeface="Times New Roman" panose="02020603050405020304" pitchFamily="18" charset="0"/>
              </a:rPr>
              <a:t>StandardScaler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preprocesser</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ColumnTransformer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transformers =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StandardScale</a:t>
            </a:r>
            <a:r>
              <a:rPr lang="en-US" sz="900" dirty="0">
                <a:effectLst/>
                <a:latin typeface="Times New Roman" panose="02020603050405020304" pitchFamily="18" charset="0"/>
                <a:ea typeface="Times New Roman" panose="02020603050405020304" pitchFamily="18" charset="0"/>
              </a:rPr>
              <a:t>', scale, [0, 1, 2, 3,4,5,6]),</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('OHE', </a:t>
            </a:r>
            <a:r>
              <a:rPr lang="en-US" sz="900" dirty="0" err="1">
                <a:effectLst/>
                <a:latin typeface="Times New Roman" panose="02020603050405020304" pitchFamily="18" charset="0"/>
                <a:ea typeface="Times New Roman" panose="02020603050405020304" pitchFamily="18" charset="0"/>
              </a:rPr>
              <a:t>ohe</a:t>
            </a:r>
            <a:r>
              <a:rPr lang="en-US" sz="900" dirty="0">
                <a:effectLst/>
                <a:latin typeface="Times New Roman" panose="02020603050405020304" pitchFamily="18" charset="0"/>
                <a:ea typeface="Times New Roman" panose="02020603050405020304" pitchFamily="18" charset="0"/>
              </a:rPr>
              <a:t>, [7]),</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remainder='passthrough'</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X_train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X_test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y_train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y_test</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train_test_split</a:t>
            </a:r>
            <a:r>
              <a:rPr lang="en-US" sz="900" dirty="0">
                <a:effectLst/>
                <a:latin typeface="Times New Roman" panose="02020603050405020304" pitchFamily="18" charset="0"/>
                <a:ea typeface="Times New Roman" panose="02020603050405020304" pitchFamily="18" charset="0"/>
              </a:rPr>
              <a:t>(X, y, </a:t>
            </a:r>
            <a:r>
              <a:rPr lang="en-US" sz="900" dirty="0" err="1">
                <a:effectLst/>
                <a:latin typeface="Times New Roman" panose="02020603050405020304" pitchFamily="18" charset="0"/>
                <a:ea typeface="Times New Roman" panose="02020603050405020304" pitchFamily="18" charset="0"/>
              </a:rPr>
              <a:t>test_size</a:t>
            </a:r>
            <a:r>
              <a:rPr lang="en-US" sz="900" dirty="0">
                <a:effectLst/>
                <a:latin typeface="Times New Roman" panose="02020603050405020304" pitchFamily="18" charset="0"/>
                <a:ea typeface="Times New Roman" panose="02020603050405020304" pitchFamily="18" charset="0"/>
              </a:rPr>
              <a:t>=0.2, </a:t>
            </a:r>
            <a:r>
              <a:rPr lang="en-US" sz="900" dirty="0" err="1">
                <a:effectLst/>
                <a:latin typeface="Times New Roman" panose="02020603050405020304" pitchFamily="18" charset="0"/>
                <a:ea typeface="Times New Roman" panose="02020603050405020304" pitchFamily="18" charset="0"/>
              </a:rPr>
              <a:t>random_state</a:t>
            </a:r>
            <a:r>
              <a:rPr lang="en-US" sz="900" dirty="0">
                <a:effectLst/>
                <a:latin typeface="Times New Roman" panose="02020603050405020304" pitchFamily="18" charset="0"/>
                <a:ea typeface="Times New Roman" panose="02020603050405020304" pitchFamily="18" charset="0"/>
              </a:rPr>
              <a:t>=42)</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preprocesser.fit_transform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X_train</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X_test_dummy</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preprocesser.transform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X_test</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sklearn.preprocessing</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MinMaxScaler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ms</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MinMaxScaler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ms.fit_transform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X_test_dummy</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ms.transform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X_test_dummy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sklearn.preprocessing</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StandardScaler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sc</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StandardScaler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err="1">
                <a:effectLst/>
                <a:latin typeface="Times New Roman" panose="02020603050405020304" pitchFamily="18" charset="0"/>
                <a:ea typeface="Times New Roman" panose="02020603050405020304" pitchFamily="18" charset="0"/>
              </a:rPr>
              <a:t>sc.fit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sc.transform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err="1">
                <a:effectLst/>
                <a:latin typeface="Times New Roman" panose="02020603050405020304" pitchFamily="18" charset="0"/>
                <a:ea typeface="Times New Roman" panose="02020603050405020304" pitchFamily="18" charset="0"/>
              </a:rPr>
              <a:t>X_test_dummy</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sc.transform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X_test_dummy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sklearn.linear_model</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LogisticRegression</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sklearn.naive_bayes</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GaussianNB</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sklearn.svm</a:t>
            </a:r>
            <a:r>
              <a:rPr lang="en-US" sz="900" dirty="0">
                <a:effectLst/>
                <a:latin typeface="Times New Roman" panose="02020603050405020304" pitchFamily="18" charset="0"/>
                <a:ea typeface="Times New Roman" panose="02020603050405020304" pitchFamily="18" charset="0"/>
              </a:rPr>
              <a:t> import SVC</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sklearn.neighbors</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KNeighborsClassifier</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sklearn.tree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DecisionTreeClassifier</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sklearn.tree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ExtraTreeClassifier</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sklearn.ensemble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RandomForestClassifier</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sklearn.ensemble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BaggingClassifier</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sklearn.ensemble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GradientBoostingClassifier</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sklearn.ensemble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AdaBoostClassifier</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sklearn.metrics</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accuracy_score</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create instances of all models</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models = {</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'Logistic Regression': </a:t>
            </a:r>
            <a:r>
              <a:rPr lang="en-US" sz="900" dirty="0" err="1">
                <a:effectLst/>
                <a:latin typeface="Times New Roman" panose="02020603050405020304" pitchFamily="18" charset="0"/>
                <a:ea typeface="Times New Roman" panose="02020603050405020304" pitchFamily="18" charset="0"/>
              </a:rPr>
              <a:t>LogisticRegression</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'Naive Bayes': </a:t>
            </a:r>
            <a:r>
              <a:rPr lang="en-US" sz="900" dirty="0" err="1">
                <a:effectLst/>
                <a:latin typeface="Times New Roman" panose="02020603050405020304" pitchFamily="18" charset="0"/>
                <a:ea typeface="Times New Roman" panose="02020603050405020304" pitchFamily="18" charset="0"/>
              </a:rPr>
              <a:t>GaussianNB</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'Support Vector Machine': SVC(),</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'K-Nearest Neighbors': </a:t>
            </a:r>
            <a:r>
              <a:rPr lang="en-US" sz="900" dirty="0" err="1">
                <a:effectLst/>
                <a:latin typeface="Times New Roman" panose="02020603050405020304" pitchFamily="18" charset="0"/>
                <a:ea typeface="Times New Roman" panose="02020603050405020304" pitchFamily="18" charset="0"/>
              </a:rPr>
              <a:t>KNeighborsClassifier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'Decision Tree': </a:t>
            </a:r>
            <a:r>
              <a:rPr lang="en-US" sz="900" dirty="0" err="1">
                <a:effectLst/>
                <a:latin typeface="Times New Roman" panose="02020603050405020304" pitchFamily="18" charset="0"/>
                <a:ea typeface="Times New Roman" panose="02020603050405020304" pitchFamily="18" charset="0"/>
              </a:rPr>
              <a:t>DecisionTreeClassifier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'Random Forest': </a:t>
            </a:r>
            <a:r>
              <a:rPr lang="en-US" sz="900" dirty="0" err="1">
                <a:effectLst/>
                <a:latin typeface="Times New Roman" panose="02020603050405020304" pitchFamily="18" charset="0"/>
                <a:ea typeface="Times New Roman" panose="02020603050405020304" pitchFamily="18" charset="0"/>
              </a:rPr>
              <a:t>RandomForestClassifier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'Bagging': </a:t>
            </a:r>
            <a:r>
              <a:rPr lang="en-US" sz="900" dirty="0" err="1">
                <a:effectLst/>
                <a:latin typeface="Times New Roman" panose="02020603050405020304" pitchFamily="18" charset="0"/>
                <a:ea typeface="Times New Roman" panose="02020603050405020304" pitchFamily="18" charset="0"/>
              </a:rPr>
              <a:t>BaggingClassifier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'AdaBoost': </a:t>
            </a:r>
            <a:r>
              <a:rPr lang="en-US" sz="900" dirty="0" err="1">
                <a:effectLst/>
                <a:latin typeface="Times New Roman" panose="02020603050405020304" pitchFamily="18" charset="0"/>
                <a:ea typeface="Times New Roman" panose="02020603050405020304" pitchFamily="18" charset="0"/>
              </a:rPr>
              <a:t>AdaBoostClassifier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'Gradient Boosting': </a:t>
            </a:r>
            <a:r>
              <a:rPr lang="en-US" sz="900" dirty="0" err="1">
                <a:effectLst/>
                <a:latin typeface="Times New Roman" panose="02020603050405020304" pitchFamily="18" charset="0"/>
                <a:ea typeface="Times New Roman" panose="02020603050405020304" pitchFamily="18" charset="0"/>
              </a:rPr>
              <a:t>GradientBoostingClassifier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'Extra Trees': </a:t>
            </a:r>
            <a:r>
              <a:rPr lang="en-US" sz="900" dirty="0" err="1">
                <a:effectLst/>
                <a:latin typeface="Times New Roman" panose="02020603050405020304" pitchFamily="18" charset="0"/>
                <a:ea typeface="Times New Roman" panose="02020603050405020304" pitchFamily="18" charset="0"/>
              </a:rPr>
              <a:t>ExtraTreeClassifier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err="1">
                <a:effectLst/>
                <a:latin typeface="Times New Roman" panose="02020603050405020304" pitchFamily="18" charset="0"/>
                <a:ea typeface="Times New Roman" panose="02020603050405020304" pitchFamily="18" charset="0"/>
              </a:rPr>
              <a:t>y_train_crop_num</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y_train</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crop_num</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err="1">
                <a:effectLst/>
                <a:latin typeface="Times New Roman" panose="02020603050405020304" pitchFamily="18" charset="0"/>
                <a:ea typeface="Times New Roman" panose="02020603050405020304" pitchFamily="18" charset="0"/>
              </a:rPr>
              <a:t>y_train_yield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y_train</a:t>
            </a:r>
            <a:r>
              <a:rPr lang="en-US" sz="900" dirty="0">
                <a:effectLst/>
                <a:latin typeface="Times New Roman" panose="02020603050405020304" pitchFamily="18" charset="0"/>
                <a:ea typeface="Times New Roman" panose="02020603050405020304" pitchFamily="18" charset="0"/>
              </a:rPr>
              <a:t>['yield']</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for name, model in </a:t>
            </a:r>
            <a:r>
              <a:rPr lang="en-US" sz="900" dirty="0" err="1">
                <a:effectLst/>
                <a:latin typeface="Times New Roman" panose="02020603050405020304" pitchFamily="18" charset="0"/>
                <a:ea typeface="Times New Roman" panose="02020603050405020304" pitchFamily="18" charset="0"/>
              </a:rPr>
              <a:t>models.items</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model.fit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y_train_crop_num</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y_pred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model.predict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X_test_dummy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gn="just">
              <a:lnSpc>
                <a:spcPct val="150000"/>
              </a:lnSpc>
            </a:pPr>
            <a:r>
              <a:rPr lang="en-US" sz="900" dirty="0">
                <a:effectLst/>
                <a:latin typeface="Times New Roman" panose="02020603050405020304" pitchFamily="18" charset="0"/>
                <a:ea typeface="Times New Roman" panose="02020603050405020304" pitchFamily="18" charset="0"/>
              </a:rPr>
              <a:t>    accuracy = </a:t>
            </a:r>
            <a:r>
              <a:rPr lang="en-US" sz="900" dirty="0" err="1">
                <a:effectLst/>
                <a:latin typeface="Times New Roman" panose="02020603050405020304" pitchFamily="18" charset="0"/>
                <a:ea typeface="Times New Roman" panose="02020603050405020304" pitchFamily="18" charset="0"/>
              </a:rPr>
              <a:t>accuracy_score</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y_test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crop_num</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y_pred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endParaRPr lang="en-IN"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4709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4FF1-71DC-B8C4-6A20-31A82DCA04B8}"/>
              </a:ext>
            </a:extLst>
          </p:cNvPr>
          <p:cNvSpPr>
            <a:spLocks noGrp="1"/>
          </p:cNvSpPr>
          <p:nvPr>
            <p:ph type="title"/>
          </p:nvPr>
        </p:nvSpPr>
        <p:spPr>
          <a:xfrm>
            <a:off x="1592826" y="279327"/>
            <a:ext cx="5436624" cy="873274"/>
          </a:xfrm>
        </p:spPr>
        <p:txBody>
          <a:bodyPr>
            <a:normAutofit fontScale="90000"/>
          </a:bodyPr>
          <a:lstStyle/>
          <a:p>
            <a:r>
              <a:rPr lang="en-IN" sz="4400" b="1" dirty="0">
                <a:latin typeface="Times New Roman" panose="02020603050405020304" pitchFamily="18" charset="0"/>
                <a:cs typeface="Times New Roman" panose="02020603050405020304" pitchFamily="18" charset="0"/>
              </a:rPr>
              <a:t>Coding :- Google </a:t>
            </a:r>
            <a:r>
              <a:rPr lang="en-IN" sz="4400" b="1" dirty="0" err="1">
                <a:latin typeface="Times New Roman" panose="02020603050405020304" pitchFamily="18" charset="0"/>
                <a:cs typeface="Times New Roman" panose="02020603050405020304" pitchFamily="18" charset="0"/>
              </a:rPr>
              <a:t>Colab</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FC4A8-1257-4819-D20A-4C6EDACCD1D5}"/>
              </a:ext>
            </a:extLst>
          </p:cNvPr>
          <p:cNvSpPr>
            <a:spLocks noGrp="1"/>
          </p:cNvSpPr>
          <p:nvPr>
            <p:ph idx="1"/>
          </p:nvPr>
        </p:nvSpPr>
        <p:spPr>
          <a:xfrm>
            <a:off x="1592826" y="1140542"/>
            <a:ext cx="10382864" cy="5565058"/>
          </a:xfrm>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F3B8D37A-463E-21E6-8880-25093DCF507C}"/>
              </a:ext>
            </a:extLst>
          </p:cNvPr>
          <p:cNvSpPr txBox="1"/>
          <p:nvPr/>
        </p:nvSpPr>
        <p:spPr>
          <a:xfrm>
            <a:off x="216310" y="1266886"/>
            <a:ext cx="11851864" cy="5438714"/>
          </a:xfrm>
          <a:prstGeom prst="rect">
            <a:avLst/>
          </a:prstGeom>
          <a:solidFill>
            <a:schemeClr val="accent1">
              <a:alpha val="10000"/>
            </a:schemeClr>
          </a:solidFill>
        </p:spPr>
        <p:txBody>
          <a:bodyPr wrap="square" numCol="4" rtlCol="0">
            <a:spAutoFit/>
          </a:bodyPr>
          <a:lstStyle/>
          <a:p>
            <a:pPr marL="457200">
              <a:lnSpc>
                <a:spcPct val="150000"/>
              </a:lnSpc>
            </a:pPr>
            <a:r>
              <a:rPr lang="en-US" sz="900" dirty="0">
                <a:effectLst/>
                <a:latin typeface="Times New Roman" panose="02020603050405020304" pitchFamily="18" charset="0"/>
                <a:ea typeface="Times New Roman" panose="02020603050405020304" pitchFamily="18" charset="0"/>
              </a:rPr>
              <a:t>    print(f"{name} for crop number prediction with accuracy: {accuracy}")</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for name, model in </a:t>
            </a:r>
            <a:r>
              <a:rPr lang="en-US" sz="900" dirty="0" err="1">
                <a:effectLst/>
                <a:latin typeface="Times New Roman" panose="02020603050405020304" pitchFamily="18" charset="0"/>
                <a:ea typeface="Times New Roman" panose="02020603050405020304" pitchFamily="18" charset="0"/>
              </a:rPr>
              <a:t>models.items</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Train the model</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model.fit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y_train_yield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Make predictions</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y_pred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model.predict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X_test_dummy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Calculate accuracy</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accuracy = </a:t>
            </a:r>
            <a:r>
              <a:rPr lang="en-US" sz="900" dirty="0" err="1">
                <a:effectLst/>
                <a:latin typeface="Times New Roman" panose="02020603050405020304" pitchFamily="18" charset="0"/>
                <a:ea typeface="Times New Roman" panose="02020603050405020304" pitchFamily="18" charset="0"/>
              </a:rPr>
              <a:t>accuracy_score</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y_test</a:t>
            </a:r>
            <a:r>
              <a:rPr lang="en-US" sz="900" dirty="0">
                <a:effectLst/>
                <a:latin typeface="Times New Roman" panose="02020603050405020304" pitchFamily="18" charset="0"/>
                <a:ea typeface="Times New Roman" panose="02020603050405020304" pitchFamily="18" charset="0"/>
              </a:rPr>
              <a:t>['yield'], </a:t>
            </a:r>
            <a:r>
              <a:rPr lang="en-US" sz="900" dirty="0" err="1">
                <a:effectLst/>
                <a:latin typeface="Times New Roman" panose="02020603050405020304" pitchFamily="18" charset="0"/>
                <a:ea typeface="Times New Roman" panose="02020603050405020304" pitchFamily="18" charset="0"/>
              </a:rPr>
              <a:t>y_pred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Print the accuracy</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print(f"{name} for yield prediction with accuracy: {accuracy}")</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sklearn.ensemble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RandomForestClassifier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Separate </a:t>
            </a:r>
            <a:r>
              <a:rPr lang="en-US" sz="900" dirty="0" err="1">
                <a:effectLst/>
                <a:latin typeface="Times New Roman" panose="02020603050405020304" pitchFamily="18" charset="0"/>
                <a:ea typeface="Times New Roman" panose="02020603050405020304" pitchFamily="18" charset="0"/>
              </a:rPr>
              <a:t>y_train</a:t>
            </a:r>
            <a:r>
              <a:rPr lang="en-US" sz="900" dirty="0">
                <a:effectLst/>
                <a:latin typeface="Times New Roman" panose="02020603050405020304" pitchFamily="18" charset="0"/>
                <a:ea typeface="Times New Roman" panose="02020603050405020304" pitchFamily="18" charset="0"/>
              </a:rPr>
              <a:t> into crop number and yield</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y_train_crop_num</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y_train</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crop_num</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y_train_yield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y_train</a:t>
            </a:r>
            <a:r>
              <a:rPr lang="en-US" sz="900" dirty="0">
                <a:effectLst/>
                <a:latin typeface="Times New Roman" panose="02020603050405020304" pitchFamily="18" charset="0"/>
                <a:ea typeface="Times New Roman" panose="02020603050405020304" pitchFamily="18" charset="0"/>
              </a:rPr>
              <a:t>['yield']</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Train </a:t>
            </a:r>
            <a:r>
              <a:rPr lang="en-US" sz="900" dirty="0" err="1">
                <a:effectLst/>
                <a:latin typeface="Times New Roman" panose="02020603050405020304" pitchFamily="18" charset="0"/>
                <a:ea typeface="Times New Roman" panose="02020603050405020304" pitchFamily="18" charset="0"/>
              </a:rPr>
              <a:t>RandomForestClassifier</a:t>
            </a:r>
            <a:r>
              <a:rPr lang="en-US" sz="900" dirty="0">
                <a:effectLst/>
                <a:latin typeface="Times New Roman" panose="02020603050405020304" pitchFamily="18" charset="0"/>
                <a:ea typeface="Times New Roman" panose="02020603050405020304" pitchFamily="18" charset="0"/>
              </a:rPr>
              <a:t> for crop number prediction</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rfc_crop_num</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RandomForestClassifier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rfc_crop_num.fit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y_train_crop_num</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Make predictions for crop number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ypred_crop_num</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rfc_crop_num.predict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X_test_dummy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Calculate accuracy for crop number prediction</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accuracy_crop_num</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accuracy_score</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y_test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crop_num</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ypred_crop_num</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print(</a:t>
            </a:r>
            <a:r>
              <a:rPr lang="en-US" sz="900" dirty="0" err="1">
                <a:effectLst/>
                <a:latin typeface="Times New Roman" panose="02020603050405020304" pitchFamily="18" charset="0"/>
                <a:ea typeface="Times New Roman" panose="02020603050405020304" pitchFamily="18" charset="0"/>
              </a:rPr>
              <a:t>f"Random</a:t>
            </a:r>
            <a:r>
              <a:rPr lang="en-US" sz="900" dirty="0">
                <a:effectLst/>
                <a:latin typeface="Times New Roman" panose="02020603050405020304" pitchFamily="18" charset="0"/>
                <a:ea typeface="Times New Roman" panose="02020603050405020304" pitchFamily="18" charset="0"/>
              </a:rPr>
              <a:t> Forest Classifier for crop number prediction with accuracy: {</a:t>
            </a:r>
            <a:r>
              <a:rPr lang="en-US" sz="900" dirty="0" err="1">
                <a:effectLst/>
                <a:latin typeface="Times New Roman" panose="02020603050405020304" pitchFamily="18" charset="0"/>
                <a:ea typeface="Times New Roman" panose="02020603050405020304" pitchFamily="18" charset="0"/>
              </a:rPr>
              <a:t>accuracy_crop_num</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Train </a:t>
            </a:r>
            <a:r>
              <a:rPr lang="en-US" sz="900" dirty="0" err="1">
                <a:effectLst/>
                <a:latin typeface="Times New Roman" panose="02020603050405020304" pitchFamily="18" charset="0"/>
                <a:ea typeface="Times New Roman" panose="02020603050405020304" pitchFamily="18" charset="0"/>
              </a:rPr>
              <a:t>RandomForestClassifier</a:t>
            </a:r>
            <a:r>
              <a:rPr lang="en-US" sz="900" dirty="0">
                <a:effectLst/>
                <a:latin typeface="Times New Roman" panose="02020603050405020304" pitchFamily="18" charset="0"/>
                <a:ea typeface="Times New Roman" panose="02020603050405020304" pitchFamily="18" charset="0"/>
              </a:rPr>
              <a:t> for yield prediction</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rfc_yield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RandomForestClassifier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rfc_yield.fit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y_train_yield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Make predictions for yield</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ypred_yield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rfc_yield.predict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X_test_dummy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Calculate accuracy for yield prediction</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accuracy_yield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accuracy_score</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y_test</a:t>
            </a:r>
            <a:r>
              <a:rPr lang="en-US" sz="900" dirty="0">
                <a:effectLst/>
                <a:latin typeface="Times New Roman" panose="02020603050405020304" pitchFamily="18" charset="0"/>
                <a:ea typeface="Times New Roman" panose="02020603050405020304" pitchFamily="18" charset="0"/>
              </a:rPr>
              <a:t>['yield'], </a:t>
            </a:r>
            <a:r>
              <a:rPr lang="en-US" sz="900" dirty="0" err="1">
                <a:effectLst/>
                <a:latin typeface="Times New Roman" panose="02020603050405020304" pitchFamily="18" charset="0"/>
                <a:ea typeface="Times New Roman" panose="02020603050405020304" pitchFamily="18" charset="0"/>
              </a:rPr>
              <a:t>ypred_yield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print(</a:t>
            </a:r>
            <a:r>
              <a:rPr lang="en-US" sz="900" dirty="0" err="1">
                <a:effectLst/>
                <a:latin typeface="Times New Roman" panose="02020603050405020304" pitchFamily="18" charset="0"/>
                <a:ea typeface="Times New Roman" panose="02020603050405020304" pitchFamily="18" charset="0"/>
              </a:rPr>
              <a:t>f"Random</a:t>
            </a:r>
            <a:r>
              <a:rPr lang="en-US" sz="900" dirty="0">
                <a:effectLst/>
                <a:latin typeface="Times New Roman" panose="02020603050405020304" pitchFamily="18" charset="0"/>
                <a:ea typeface="Times New Roman" panose="02020603050405020304" pitchFamily="18" charset="0"/>
              </a:rPr>
              <a:t> Forest Classifier for yield prediction with accuracy: {</a:t>
            </a:r>
            <a:r>
              <a:rPr lang="en-US" sz="900" dirty="0" err="1">
                <a:effectLst/>
                <a:latin typeface="Times New Roman" panose="02020603050405020304" pitchFamily="18" charset="0"/>
                <a:ea typeface="Times New Roman" panose="02020603050405020304" pitchFamily="18" charset="0"/>
              </a:rPr>
              <a:t>accuracy_yield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sklearn.ensemble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RandomForestRegressor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regression_model</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RandomForestRegressor</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regression_model.fit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X_train_dummy</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y_train_yield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from </a:t>
            </a:r>
            <a:r>
              <a:rPr lang="en-US" sz="900" dirty="0" err="1">
                <a:effectLst/>
                <a:latin typeface="Times New Roman" panose="02020603050405020304" pitchFamily="18" charset="0"/>
                <a:ea typeface="Times New Roman" panose="02020603050405020304" pitchFamily="18" charset="0"/>
              </a:rPr>
              <a:t>sklearn.ensemble</a:t>
            </a:r>
            <a:r>
              <a:rPr lang="en-US" sz="900" dirty="0">
                <a:effectLst/>
                <a:latin typeface="Times New Roman" panose="02020603050405020304" pitchFamily="18" charset="0"/>
                <a:ea typeface="Times New Roman" panose="02020603050405020304" pitchFamily="18" charset="0"/>
              </a:rPr>
              <a:t> import </a:t>
            </a:r>
            <a:r>
              <a:rPr lang="en-US" sz="900" dirty="0" err="1">
                <a:effectLst/>
                <a:latin typeface="Times New Roman" panose="02020603050405020304" pitchFamily="18" charset="0"/>
                <a:ea typeface="Times New Roman" panose="02020603050405020304" pitchFamily="18" charset="0"/>
              </a:rPr>
              <a:t>RandomForestRegressor</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Define the recommendation function</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def recommendation(N, P, k, temperature, humidity, </a:t>
            </a:r>
            <a:r>
              <a:rPr lang="en-US" sz="900" dirty="0" err="1">
                <a:effectLst/>
                <a:latin typeface="Times New Roman" panose="02020603050405020304" pitchFamily="18" charset="0"/>
                <a:ea typeface="Times New Roman" panose="02020603050405020304" pitchFamily="18" charset="0"/>
              </a:rPr>
              <a:t>ph</a:t>
            </a:r>
            <a:r>
              <a:rPr lang="en-US" sz="900" dirty="0">
                <a:effectLst/>
                <a:latin typeface="Times New Roman" panose="02020603050405020304" pitchFamily="18" charset="0"/>
                <a:ea typeface="Times New Roman" panose="02020603050405020304" pitchFamily="18" charset="0"/>
              </a:rPr>
              <a:t>, rainfall, soil):</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Prepare features</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features = </a:t>
            </a:r>
            <a:r>
              <a:rPr lang="en-US" sz="900" dirty="0" err="1">
                <a:effectLst/>
                <a:latin typeface="Times New Roman" panose="02020603050405020304" pitchFamily="18" charset="0"/>
                <a:ea typeface="Times New Roman" panose="02020603050405020304" pitchFamily="18" charset="0"/>
              </a:rPr>
              <a:t>np.array</a:t>
            </a:r>
            <a:r>
              <a:rPr lang="en-US" sz="900" dirty="0">
                <a:effectLst/>
                <a:latin typeface="Times New Roman" panose="02020603050405020304" pitchFamily="18" charset="0"/>
                <a:ea typeface="Times New Roman" panose="02020603050405020304" pitchFamily="18" charset="0"/>
              </a:rPr>
              <a:t>([[N, P, k, temperature, humidity, </a:t>
            </a:r>
            <a:r>
              <a:rPr lang="en-US" sz="900" dirty="0" err="1">
                <a:effectLst/>
                <a:latin typeface="Times New Roman" panose="02020603050405020304" pitchFamily="18" charset="0"/>
                <a:ea typeface="Times New Roman" panose="02020603050405020304" pitchFamily="18" charset="0"/>
              </a:rPr>
              <a:t>ph</a:t>
            </a:r>
            <a:r>
              <a:rPr lang="en-US" sz="900" dirty="0">
                <a:effectLst/>
                <a:latin typeface="Times New Roman" panose="02020603050405020304" pitchFamily="18" charset="0"/>
                <a:ea typeface="Times New Roman" panose="02020603050405020304" pitchFamily="18" charset="0"/>
              </a:rPr>
              <a:t>, rainfall, soil]])</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Transform features</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transformed_features</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preprocesser.transform</a:t>
            </a:r>
            <a:r>
              <a:rPr lang="en-US" sz="900" dirty="0">
                <a:effectLst/>
                <a:latin typeface="Times New Roman" panose="02020603050405020304" pitchFamily="18" charset="0"/>
                <a:ea typeface="Times New Roman" panose="02020603050405020304" pitchFamily="18" charset="0"/>
              </a:rPr>
              <a:t>(features)</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transformed_features</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ms.transform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transformed_features</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transformed_features</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sc.transform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transformed_features</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Predict crop label</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predict_crop</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rfc_crop_num.predict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transformed_features</a:t>
            </a:r>
            <a:r>
              <a:rPr lang="en-US" sz="900" dirty="0">
                <a:effectLst/>
                <a:latin typeface="Times New Roman" panose="02020603050405020304" pitchFamily="18" charset="0"/>
                <a:ea typeface="Times New Roman" panose="02020603050405020304" pitchFamily="18" charset="0"/>
              </a:rPr>
              <a:t>)[0]</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Predict crop yield using the regression model</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predict_yield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regression_model.predict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transformed_features</a:t>
            </a:r>
            <a:r>
              <a:rPr lang="en-US" sz="900" dirty="0">
                <a:effectLst/>
                <a:latin typeface="Times New Roman" panose="02020603050405020304" pitchFamily="18" charset="0"/>
                <a:ea typeface="Times New Roman" panose="02020603050405020304" pitchFamily="18" charset="0"/>
              </a:rPr>
              <a:t>)[0]</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return </a:t>
            </a:r>
            <a:r>
              <a:rPr lang="en-US" sz="900" dirty="0" err="1">
                <a:effectLst/>
                <a:latin typeface="Times New Roman" panose="02020603050405020304" pitchFamily="18" charset="0"/>
                <a:ea typeface="Times New Roman" panose="02020603050405020304" pitchFamily="18" charset="0"/>
              </a:rPr>
              <a:t>predict_crop</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predict_yield</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a:effectLst/>
                <a:latin typeface="Times New Roman" panose="02020603050405020304" pitchFamily="18" charset="0"/>
                <a:ea typeface="Times New Roman" panose="02020603050405020304" pitchFamily="18" charset="0"/>
              </a:rPr>
              <a:t># Example input values</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a:effectLst/>
                <a:latin typeface="Times New Roman" panose="02020603050405020304" pitchFamily="18" charset="0"/>
                <a:ea typeface="Times New Roman" panose="02020603050405020304" pitchFamily="18" charset="0"/>
              </a:rPr>
              <a:t>N = 71</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a:effectLst/>
                <a:latin typeface="Times New Roman" panose="02020603050405020304" pitchFamily="18" charset="0"/>
                <a:ea typeface="Times New Roman" panose="02020603050405020304" pitchFamily="18" charset="0"/>
              </a:rPr>
              <a:t>P = 54</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a:effectLst/>
                <a:latin typeface="Times New Roman" panose="02020603050405020304" pitchFamily="18" charset="0"/>
                <a:ea typeface="Times New Roman" panose="02020603050405020304" pitchFamily="18" charset="0"/>
              </a:rPr>
              <a:t>k = 16</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a:effectLst/>
                <a:latin typeface="Times New Roman" panose="02020603050405020304" pitchFamily="18" charset="0"/>
                <a:ea typeface="Times New Roman" panose="02020603050405020304" pitchFamily="18" charset="0"/>
              </a:rPr>
              <a:t>Temperature = 22.6136</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a:effectLst/>
                <a:latin typeface="Times New Roman" panose="02020603050405020304" pitchFamily="18" charset="0"/>
                <a:ea typeface="Times New Roman" panose="02020603050405020304" pitchFamily="18" charset="0"/>
              </a:rPr>
              <a:t>Humidity = 63.69071</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err="1">
                <a:effectLst/>
                <a:latin typeface="Times New Roman" panose="02020603050405020304" pitchFamily="18" charset="0"/>
                <a:ea typeface="Times New Roman" panose="02020603050405020304" pitchFamily="18" charset="0"/>
              </a:rPr>
              <a:t>ph</a:t>
            </a:r>
            <a:r>
              <a:rPr lang="en-US" sz="900" b="1" dirty="0">
                <a:effectLst/>
                <a:latin typeface="Times New Roman" panose="02020603050405020304" pitchFamily="18" charset="0"/>
                <a:ea typeface="Times New Roman" panose="02020603050405020304" pitchFamily="18" charset="0"/>
              </a:rPr>
              <a:t> = 5.749914</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a:effectLst/>
                <a:latin typeface="Times New Roman" panose="02020603050405020304" pitchFamily="18" charset="0"/>
                <a:ea typeface="Times New Roman" panose="02020603050405020304" pitchFamily="18" charset="0"/>
              </a:rPr>
              <a:t>Rainfall = 87.759554</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a:effectLst/>
                <a:latin typeface="Times New Roman" panose="02020603050405020304" pitchFamily="18" charset="0"/>
                <a:ea typeface="Times New Roman" panose="02020603050405020304" pitchFamily="18" charset="0"/>
              </a:rPr>
              <a:t>soil = 'red'</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b="1"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 Get recommendation</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predict_crop</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predict_yield</a:t>
            </a:r>
            <a:r>
              <a:rPr lang="en-US" sz="900" dirty="0">
                <a:effectLst/>
                <a:latin typeface="Times New Roman" panose="02020603050405020304" pitchFamily="18" charset="0"/>
                <a:ea typeface="Times New Roman" panose="02020603050405020304" pitchFamily="18" charset="0"/>
              </a:rPr>
              <a:t> = recommendation(N, P, k, temperature, humidity, </a:t>
            </a:r>
            <a:r>
              <a:rPr lang="en-US" sz="900" dirty="0" err="1">
                <a:effectLst/>
                <a:latin typeface="Times New Roman" panose="02020603050405020304" pitchFamily="18" charset="0"/>
                <a:ea typeface="Times New Roman" panose="02020603050405020304" pitchFamily="18" charset="0"/>
              </a:rPr>
              <a:t>ph</a:t>
            </a:r>
            <a:r>
              <a:rPr lang="en-US" sz="900" dirty="0">
                <a:effectLst/>
                <a:latin typeface="Times New Roman" panose="02020603050405020304" pitchFamily="18" charset="0"/>
                <a:ea typeface="Times New Roman" panose="02020603050405020304" pitchFamily="18" charset="0"/>
              </a:rPr>
              <a:t>, rainfall, soil)</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 Output recommendation</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crop_dict</a:t>
            </a:r>
            <a:r>
              <a:rPr lang="en-US" sz="900" dirty="0">
                <a:effectLst/>
                <a:latin typeface="Times New Roman" panose="02020603050405020304" pitchFamily="18" charset="0"/>
                <a:ea typeface="Times New Roman" panose="02020603050405020304" pitchFamily="18" charset="0"/>
              </a:rPr>
              <a:t> = {1: "Rice", 2: "Maize"}</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Check if </a:t>
            </a:r>
            <a:r>
              <a:rPr lang="en-US" sz="900" dirty="0" err="1">
                <a:effectLst/>
                <a:latin typeface="Times New Roman" panose="02020603050405020304" pitchFamily="18" charset="0"/>
                <a:ea typeface="Times New Roman" panose="02020603050405020304" pitchFamily="18" charset="0"/>
              </a:rPr>
              <a:t>predict_crop</a:t>
            </a:r>
            <a:r>
              <a:rPr lang="en-US" sz="900" dirty="0">
                <a:effectLst/>
                <a:latin typeface="Times New Roman" panose="02020603050405020304" pitchFamily="18" charset="0"/>
                <a:ea typeface="Times New Roman" panose="02020603050405020304" pitchFamily="18" charset="0"/>
              </a:rPr>
              <a:t> is a single value before accessing </a:t>
            </a:r>
            <a:r>
              <a:rPr lang="en-US" sz="900" dirty="0" err="1">
                <a:effectLst/>
                <a:latin typeface="Times New Roman" panose="02020603050405020304" pitchFamily="18" charset="0"/>
                <a:ea typeface="Times New Roman" panose="02020603050405020304" pitchFamily="18" charset="0"/>
              </a:rPr>
              <a:t>crop_dict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if </a:t>
            </a:r>
            <a:r>
              <a:rPr lang="en-US" sz="900" dirty="0" err="1">
                <a:effectLst/>
                <a:latin typeface="Times New Roman" panose="02020603050405020304" pitchFamily="18" charset="0"/>
                <a:ea typeface="Times New Roman" panose="02020603050405020304" pitchFamily="18" charset="0"/>
              </a:rPr>
              <a:t>isinstance</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predict_crop</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np.ndarray</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predict_crop</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predict_crop</a:t>
            </a:r>
            <a:r>
              <a:rPr lang="en-US" sz="900" dirty="0">
                <a:effectLst/>
                <a:latin typeface="Times New Roman" panose="02020603050405020304" pitchFamily="18" charset="0"/>
                <a:ea typeface="Times New Roman" panose="02020603050405020304" pitchFamily="18" charset="0"/>
              </a:rPr>
              <a:t>[0]</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if </a:t>
            </a:r>
            <a:r>
              <a:rPr lang="en-US" sz="900" dirty="0" err="1">
                <a:effectLst/>
                <a:latin typeface="Times New Roman" panose="02020603050405020304" pitchFamily="18" charset="0"/>
                <a:ea typeface="Times New Roman" panose="02020603050405020304" pitchFamily="18" charset="0"/>
              </a:rPr>
              <a:t>predict_crop</a:t>
            </a:r>
            <a:r>
              <a:rPr lang="en-US" sz="900" dirty="0">
                <a:effectLst/>
                <a:latin typeface="Times New Roman" panose="02020603050405020304" pitchFamily="18" charset="0"/>
                <a:ea typeface="Times New Roman" panose="02020603050405020304" pitchFamily="18" charset="0"/>
              </a:rPr>
              <a:t> in </a:t>
            </a:r>
            <a:r>
              <a:rPr lang="en-US" sz="900" dirty="0" err="1">
                <a:effectLst/>
                <a:latin typeface="Times New Roman" panose="02020603050405020304" pitchFamily="18" charset="0"/>
                <a:ea typeface="Times New Roman" panose="02020603050405020304" pitchFamily="18" charset="0"/>
              </a:rPr>
              <a:t>crop_dict</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crop = </a:t>
            </a:r>
            <a:r>
              <a:rPr lang="en-US" sz="900" dirty="0" err="1">
                <a:effectLst/>
                <a:latin typeface="Times New Roman" panose="02020603050405020304" pitchFamily="18" charset="0"/>
                <a:ea typeface="Times New Roman" panose="02020603050405020304" pitchFamily="18" charset="0"/>
              </a:rPr>
              <a:t>crop_dict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predict_crop</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print("{} is the best crop to be cultivated with an expected yield of {}.".format(crop, </a:t>
            </a:r>
            <a:r>
              <a:rPr lang="en-US" sz="900" dirty="0" err="1">
                <a:effectLst/>
                <a:latin typeface="Times New Roman" panose="02020603050405020304" pitchFamily="18" charset="0"/>
                <a:ea typeface="Times New Roman" panose="02020603050405020304" pitchFamily="18" charset="0"/>
              </a:rPr>
              <a:t>predict_yield</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else:</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    print("Sorry, we are not able to recommend a proper crop for this environment.")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a:effectLst/>
                <a:latin typeface="Times New Roman" panose="02020603050405020304" pitchFamily="18" charset="0"/>
                <a:ea typeface="Times New Roman" panose="02020603050405020304" pitchFamily="18" charset="0"/>
              </a:rPr>
              <a:t>import pickle</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pickle.dump</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rfc,open</a:t>
            </a:r>
            <a:r>
              <a:rPr lang="en-US" sz="900" dirty="0">
                <a:effectLst/>
                <a:latin typeface="Times New Roman" panose="02020603050405020304" pitchFamily="18" charset="0"/>
                <a:ea typeface="Times New Roman" panose="02020603050405020304" pitchFamily="18" charset="0"/>
              </a:rPr>
              <a:t>('model.</a:t>
            </a:r>
            <a:r>
              <a:rPr lang="en-US" sz="900" dirty="0" err="1">
                <a:effectLst/>
                <a:latin typeface="Times New Roman" panose="02020603050405020304" pitchFamily="18" charset="0"/>
                <a:ea typeface="Times New Roman" panose="02020603050405020304" pitchFamily="18" charset="0"/>
              </a:rPr>
              <a:t>pkl</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wb</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pickle.dump</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preprocesser,open</a:t>
            </a:r>
            <a:r>
              <a:rPr lang="en-US" sz="900" dirty="0">
                <a:effectLst/>
                <a:latin typeface="Times New Roman" panose="02020603050405020304" pitchFamily="18" charset="0"/>
                <a:ea typeface="Times New Roman" panose="02020603050405020304" pitchFamily="18" charset="0"/>
              </a:rPr>
              <a:t>('preprocessor.</a:t>
            </a:r>
            <a:r>
              <a:rPr lang="en-US" sz="900" dirty="0" err="1">
                <a:effectLst/>
                <a:latin typeface="Times New Roman" panose="02020603050405020304" pitchFamily="18" charset="0"/>
                <a:ea typeface="Times New Roman" panose="02020603050405020304" pitchFamily="18" charset="0"/>
              </a:rPr>
              <a:t>pkl</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wb</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pickle.dump</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ms,open</a:t>
            </a:r>
            <a:r>
              <a:rPr lang="en-US" sz="900" dirty="0">
                <a:effectLst/>
                <a:latin typeface="Times New Roman" panose="02020603050405020304" pitchFamily="18" charset="0"/>
                <a:ea typeface="Times New Roman" panose="02020603050405020304" pitchFamily="18" charset="0"/>
              </a:rPr>
              <a:t>('minmaxscaler.</a:t>
            </a:r>
            <a:r>
              <a:rPr lang="en-US" sz="900" dirty="0" err="1">
                <a:effectLst/>
                <a:latin typeface="Times New Roman" panose="02020603050405020304" pitchFamily="18" charset="0"/>
                <a:ea typeface="Times New Roman" panose="02020603050405020304" pitchFamily="18" charset="0"/>
              </a:rPr>
              <a:t>pkl</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wb</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a:p>
            <a:pPr marL="457200">
              <a:lnSpc>
                <a:spcPct val="150000"/>
              </a:lnSpc>
            </a:pPr>
            <a:r>
              <a:rPr lang="en-US" sz="900" dirty="0" err="1">
                <a:effectLst/>
                <a:latin typeface="Times New Roman" panose="02020603050405020304" pitchFamily="18" charset="0"/>
                <a:ea typeface="Times New Roman" panose="02020603050405020304" pitchFamily="18" charset="0"/>
              </a:rPr>
              <a:t>pickle.dump</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sc,open</a:t>
            </a:r>
            <a:r>
              <a:rPr lang="en-US" sz="900" dirty="0">
                <a:effectLst/>
                <a:latin typeface="Times New Roman" panose="02020603050405020304" pitchFamily="18" charset="0"/>
                <a:ea typeface="Times New Roman" panose="02020603050405020304" pitchFamily="18" charset="0"/>
              </a:rPr>
              <a:t>('standscaler.</a:t>
            </a:r>
            <a:r>
              <a:rPr lang="en-US" sz="900" dirty="0" err="1">
                <a:effectLst/>
                <a:latin typeface="Times New Roman" panose="02020603050405020304" pitchFamily="18" charset="0"/>
                <a:ea typeface="Times New Roman" panose="02020603050405020304" pitchFamily="18" charset="0"/>
              </a:rPr>
              <a:t>pkl</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wb</a:t>
            </a:r>
            <a:r>
              <a:rPr lang="en-US" sz="900" dirty="0">
                <a:effectLst/>
                <a:latin typeface="Times New Roman" panose="02020603050405020304" pitchFamily="18" charset="0"/>
                <a:ea typeface="Times New Roman" panose="02020603050405020304" pitchFamily="18" charset="0"/>
              </a:rPr>
              <a:t>'))</a:t>
            </a:r>
            <a:endParaRPr lang="en-IN"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431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783370-905E-B2DF-5D65-7890BB65FAC3}"/>
              </a:ext>
            </a:extLst>
          </p:cNvPr>
          <p:cNvSpPr>
            <a:spLocks noGrp="1"/>
          </p:cNvSpPr>
          <p:nvPr>
            <p:ph type="title"/>
          </p:nvPr>
        </p:nvSpPr>
        <p:spPr>
          <a:xfrm>
            <a:off x="1760322" y="452572"/>
            <a:ext cx="3450774" cy="828582"/>
          </a:xfrm>
        </p:spPr>
        <p:txBody>
          <a:bodyPr>
            <a:normAutofit/>
          </a:bodyPr>
          <a:lstStyle/>
          <a:p>
            <a:pPr algn="l"/>
            <a:r>
              <a:rPr lang="en-IN" sz="4000" b="1" dirty="0">
                <a:effectLst/>
                <a:latin typeface="Times New Roman" panose="02020603050405020304" pitchFamily="18" charset="0"/>
                <a:cs typeface="Times New Roman" panose="02020603050405020304" pitchFamily="18" charset="0"/>
              </a:rPr>
              <a:t>Abstract :</a:t>
            </a:r>
            <a:endParaRPr lang="en-IN" sz="4000" dirty="0">
              <a:effectLst/>
            </a:endParaRPr>
          </a:p>
        </p:txBody>
      </p:sp>
      <p:sp>
        <p:nvSpPr>
          <p:cNvPr id="7" name="Content Placeholder 2">
            <a:extLst>
              <a:ext uri="{FF2B5EF4-FFF2-40B4-BE49-F238E27FC236}">
                <a16:creationId xmlns:a16="http://schemas.microsoft.com/office/drawing/2014/main" id="{A9C1E4C8-E7AE-8020-E8EE-D23EF8E8EC6D}"/>
              </a:ext>
            </a:extLst>
          </p:cNvPr>
          <p:cNvSpPr>
            <a:spLocks noGrp="1"/>
          </p:cNvSpPr>
          <p:nvPr>
            <p:ph idx="1"/>
          </p:nvPr>
        </p:nvSpPr>
        <p:spPr>
          <a:xfrm>
            <a:off x="1477949" y="1120570"/>
            <a:ext cx="10625405" cy="5629275"/>
          </a:xfrm>
        </p:spPr>
        <p:txBody>
          <a:bodyPr>
            <a:noAutofit/>
          </a:bodyPr>
          <a:lstStyle/>
          <a:p>
            <a:pPr marL="228600" indent="228600" algn="just">
              <a:lnSpc>
                <a:spcPct val="150000"/>
              </a:lnSpc>
              <a:spcBef>
                <a:spcPts val="1200"/>
              </a:spcBef>
            </a:pPr>
            <a:r>
              <a:rPr lang="en-IN" sz="1700" dirty="0">
                <a:effectLst/>
                <a:latin typeface="Times New Roman" panose="02020603050405020304" pitchFamily="18" charset="0"/>
                <a:ea typeface="Calibri" panose="020F0502020204030204" pitchFamily="34" charset="0"/>
                <a:cs typeface="Arial" panose="020B0604020202020204" pitchFamily="34" charset="0"/>
              </a:rPr>
              <a:t> Crop yield prediction is an essential predictive analytics technique in the agriculture industry. It is an agricultural practice that can help farmers and farming businesses predict crop yield in a particular season when to plant a crop, and when to harvest for better crop yield.</a:t>
            </a:r>
          </a:p>
          <a:p>
            <a:pPr marL="228600" indent="228600" algn="just">
              <a:lnSpc>
                <a:spcPct val="150000"/>
              </a:lnSpc>
              <a:spcBef>
                <a:spcPts val="1200"/>
              </a:spcBef>
            </a:pPr>
            <a:r>
              <a:rPr lang="en-IN" sz="1700" dirty="0">
                <a:effectLst/>
                <a:latin typeface="Times New Roman" panose="02020603050405020304" pitchFamily="18" charset="0"/>
                <a:ea typeface="Calibri" panose="020F0502020204030204" pitchFamily="34" charset="0"/>
                <a:cs typeface="Arial" panose="020B0604020202020204" pitchFamily="34" charset="0"/>
              </a:rPr>
              <a:t> Predictive analytics is a powerful tool that can help to improve decision-making in the agriculture industry. It can be used for crop yield prediction, risk mitigation, reducing the cost of fertilizers, etc. The crop yield prediction using ML and flask deployment will find analysis on weather conditions, soil quality, fruit set, fruit mass, etc.</a:t>
            </a:r>
            <a:endParaRPr lang="en-IN" sz="1700" dirty="0">
              <a:effectLst/>
              <a:latin typeface="Calibri" panose="020F0502020204030204" pitchFamily="34" charset="0"/>
              <a:ea typeface="Calibri" panose="020F0502020204030204" pitchFamily="34" charset="0"/>
              <a:cs typeface="Arial" panose="020B0604020202020204" pitchFamily="34" charset="0"/>
            </a:endParaRPr>
          </a:p>
          <a:p>
            <a:pPr marL="228600" indent="228600" algn="just">
              <a:lnSpc>
                <a:spcPct val="150000"/>
              </a:lnSpc>
              <a:spcBef>
                <a:spcPts val="1200"/>
              </a:spcBef>
            </a:pPr>
            <a:r>
              <a:rPr lang="en-IN" sz="1700" dirty="0">
                <a:effectLst/>
                <a:latin typeface="Times New Roman" panose="02020603050405020304" pitchFamily="18" charset="0"/>
                <a:ea typeface="Calibri" panose="020F0502020204030204" pitchFamily="34" charset="0"/>
                <a:cs typeface="Arial" panose="020B0604020202020204" pitchFamily="34" charset="0"/>
              </a:rPr>
              <a:t>      The impact of climate change in India, most of the agriculture crop are badly affected in term of their performance over a period of last decades. Predicting the crop yield in advance of its harvest would help the policy makers and farmers for taking appropriate measure for marketing and storage. </a:t>
            </a:r>
          </a:p>
          <a:p>
            <a:pPr marL="228600" indent="228600" algn="just">
              <a:lnSpc>
                <a:spcPct val="150000"/>
              </a:lnSpc>
              <a:spcBef>
                <a:spcPts val="1200"/>
              </a:spcBef>
            </a:pPr>
            <a:r>
              <a:rPr lang="en-IN" sz="1700" dirty="0">
                <a:effectLst/>
                <a:latin typeface="Times New Roman" panose="02020603050405020304" pitchFamily="18" charset="0"/>
                <a:ea typeface="Calibri" panose="020F0502020204030204" pitchFamily="34" charset="0"/>
                <a:cs typeface="Arial" panose="020B0604020202020204" pitchFamily="34" charset="0"/>
              </a:rPr>
              <a:t>The result of the prediction will made available to the farmer. Thus for such kind of data analytics in crop prediction, there are different techniques or algorithm is used, and with the help of those algorithms we can predict the crop yield. The main concept is to increase the throughput of the agriculture sector with the machine learning models. </a:t>
            </a:r>
            <a:endParaRPr lang="en-IN" sz="17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0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4FF1-71DC-B8C4-6A20-31A82DCA04B8}"/>
              </a:ext>
            </a:extLst>
          </p:cNvPr>
          <p:cNvSpPr>
            <a:spLocks noGrp="1"/>
          </p:cNvSpPr>
          <p:nvPr>
            <p:ph type="title"/>
          </p:nvPr>
        </p:nvSpPr>
        <p:spPr>
          <a:xfrm>
            <a:off x="1592826" y="279327"/>
            <a:ext cx="5436624" cy="873274"/>
          </a:xfrm>
        </p:spPr>
        <p:txBody>
          <a:bodyPr>
            <a:normAutofit/>
          </a:bodyPr>
          <a:lstStyle/>
          <a:p>
            <a:r>
              <a:rPr lang="en-IN" sz="4400" b="1" dirty="0">
                <a:latin typeface="Times New Roman" panose="02020603050405020304" pitchFamily="18" charset="0"/>
                <a:cs typeface="Times New Roman" panose="02020603050405020304" pitchFamily="18" charset="0"/>
              </a:rPr>
              <a:t>Coding :- </a:t>
            </a:r>
            <a:r>
              <a:rPr lang="en-IN" sz="4400" b="1" dirty="0" err="1">
                <a:latin typeface="Times New Roman" panose="02020603050405020304" pitchFamily="18" charset="0"/>
                <a:cs typeface="Times New Roman" panose="02020603050405020304" pitchFamily="18" charset="0"/>
              </a:rPr>
              <a:t>Pycharm</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FC4A8-1257-4819-D20A-4C6EDACCD1D5}"/>
              </a:ext>
            </a:extLst>
          </p:cNvPr>
          <p:cNvSpPr>
            <a:spLocks noGrp="1"/>
          </p:cNvSpPr>
          <p:nvPr>
            <p:ph idx="1"/>
          </p:nvPr>
        </p:nvSpPr>
        <p:spPr>
          <a:xfrm>
            <a:off x="1592826" y="1140542"/>
            <a:ext cx="10382864" cy="5565058"/>
          </a:xfrm>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F3B8D37A-463E-21E6-8880-25093DCF507C}"/>
              </a:ext>
            </a:extLst>
          </p:cNvPr>
          <p:cNvSpPr txBox="1"/>
          <p:nvPr/>
        </p:nvSpPr>
        <p:spPr>
          <a:xfrm>
            <a:off x="2567031" y="1266886"/>
            <a:ext cx="9501143" cy="5311787"/>
          </a:xfrm>
          <a:prstGeom prst="rect">
            <a:avLst/>
          </a:prstGeom>
          <a:solidFill>
            <a:schemeClr val="accent1">
              <a:alpha val="10000"/>
            </a:schemeClr>
          </a:solidFill>
        </p:spPr>
        <p:txBody>
          <a:bodyPr wrap="square" numCol="2" rtlCol="0">
            <a:spAutoFit/>
          </a:bodyPr>
          <a:lstStyle/>
          <a:p>
            <a:pPr marL="4572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Times New Roman" panose="02020603050405020304" pitchFamily="18" charset="0"/>
                <a:ea typeface="Times New Roman" panose="02020603050405020304" pitchFamily="18" charset="0"/>
              </a:rPr>
              <a:t>from flask import </a:t>
            </a:r>
            <a:r>
              <a:rPr lang="en-US" sz="1200" dirty="0" err="1">
                <a:solidFill>
                  <a:srgbClr val="000000"/>
                </a:solidFill>
                <a:effectLst/>
                <a:latin typeface="Times New Roman" panose="02020603050405020304" pitchFamily="18" charset="0"/>
                <a:ea typeface="Times New Roman" panose="02020603050405020304" pitchFamily="18" charset="0"/>
              </a:rPr>
              <a:t>Flask,request,render_template</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import </a:t>
            </a:r>
            <a:r>
              <a:rPr lang="en-US" sz="1200" dirty="0" err="1">
                <a:solidFill>
                  <a:srgbClr val="000000"/>
                </a:solidFill>
                <a:effectLst/>
                <a:latin typeface="Times New Roman" panose="02020603050405020304" pitchFamily="18" charset="0"/>
                <a:ea typeface="Times New Roman" panose="02020603050405020304" pitchFamily="18" charset="0"/>
              </a:rPr>
              <a:t>numpy</a:t>
            </a:r>
            <a:r>
              <a:rPr lang="en-US" sz="1200" dirty="0">
                <a:solidFill>
                  <a:srgbClr val="000000"/>
                </a:solidFill>
                <a:effectLst/>
                <a:latin typeface="Times New Roman" panose="02020603050405020304" pitchFamily="18" charset="0"/>
                <a:ea typeface="Times New Roman" panose="02020603050405020304" pitchFamily="18" charset="0"/>
              </a:rPr>
              <a:t> as np</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import pandas</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import </a:t>
            </a:r>
            <a:r>
              <a:rPr lang="en-US" sz="1200" dirty="0" err="1">
                <a:solidFill>
                  <a:srgbClr val="000000"/>
                </a:solidFill>
                <a:effectLst/>
                <a:latin typeface="Times New Roman" panose="02020603050405020304" pitchFamily="18" charset="0"/>
                <a:ea typeface="Times New Roman" panose="02020603050405020304" pitchFamily="18" charset="0"/>
              </a:rPr>
              <a:t>sklearn</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import pickle</a:t>
            </a:r>
            <a:br>
              <a:rPr lang="en-US" sz="1200" dirty="0">
                <a:solidFill>
                  <a:srgbClr val="000000"/>
                </a:solidFill>
                <a:effectLst/>
                <a:latin typeface="Times New Roman" panose="02020603050405020304" pitchFamily="18" charset="0"/>
                <a:ea typeface="Times New Roman" panose="02020603050405020304" pitchFamily="18" charset="0"/>
              </a:rPr>
            </a:br>
            <a:br>
              <a:rPr lang="en-US" sz="1200" dirty="0">
                <a:solidFill>
                  <a:srgbClr val="000000"/>
                </a:solidFill>
                <a:effectLst/>
                <a:latin typeface="Times New Roman" panose="02020603050405020304" pitchFamily="18" charset="0"/>
                <a:ea typeface="Times New Roman" panose="02020603050405020304" pitchFamily="18" charset="0"/>
              </a:rPr>
            </a:br>
            <a:r>
              <a:rPr lang="en-US" sz="1200" i="1" dirty="0">
                <a:solidFill>
                  <a:srgbClr val="000000"/>
                </a:solidFill>
                <a:effectLst/>
                <a:latin typeface="Times New Roman" panose="02020603050405020304" pitchFamily="18" charset="0"/>
                <a:ea typeface="Times New Roman" panose="02020603050405020304" pitchFamily="18" charset="0"/>
              </a:rPr>
              <a:t># importing model</a:t>
            </a:r>
            <a:br>
              <a:rPr lang="en-US" sz="1200" i="1" dirty="0">
                <a:solidFill>
                  <a:srgbClr val="000000"/>
                </a:solidFill>
                <a:effectLst/>
                <a:latin typeface="Times New Roman" panose="02020603050405020304" pitchFamily="18" charset="0"/>
                <a:ea typeface="Times New Roman" panose="02020603050405020304" pitchFamily="18" charset="0"/>
              </a:rPr>
            </a:br>
            <a:r>
              <a:rPr lang="en-US" sz="1200" dirty="0" err="1">
                <a:solidFill>
                  <a:srgbClr val="000000"/>
                </a:solidFill>
                <a:effectLst/>
                <a:latin typeface="Times New Roman" panose="02020603050405020304" pitchFamily="18" charset="0"/>
                <a:ea typeface="Times New Roman" panose="02020603050405020304" pitchFamily="18" charset="0"/>
              </a:rPr>
              <a:t>model</a:t>
            </a:r>
            <a:r>
              <a:rPr lang="en-US" sz="1200" dirty="0">
                <a:solidFill>
                  <a:srgbClr val="000000"/>
                </a:solidFill>
                <a:effectLst/>
                <a:latin typeface="Times New Roman" panose="02020603050405020304" pitchFamily="18" charset="0"/>
                <a:ea typeface="Times New Roman" panose="02020603050405020304" pitchFamily="18" charset="0"/>
              </a:rPr>
              <a:t> = </a:t>
            </a:r>
            <a:r>
              <a:rPr lang="en-US" sz="1200" dirty="0" err="1">
                <a:solidFill>
                  <a:srgbClr val="000000"/>
                </a:solidFill>
                <a:effectLst/>
                <a:latin typeface="Times New Roman" panose="02020603050405020304" pitchFamily="18" charset="0"/>
                <a:ea typeface="Times New Roman" panose="02020603050405020304" pitchFamily="18" charset="0"/>
              </a:rPr>
              <a:t>pickle.load</a:t>
            </a:r>
            <a:r>
              <a:rPr lang="en-US" sz="1200" dirty="0">
                <a:solidFill>
                  <a:srgbClr val="000000"/>
                </a:solidFill>
                <a:effectLst/>
                <a:latin typeface="Times New Roman" panose="02020603050405020304" pitchFamily="18" charset="0"/>
                <a:ea typeface="Times New Roman" panose="02020603050405020304" pitchFamily="18" charset="0"/>
              </a:rPr>
              <a:t>(open('model.</a:t>
            </a:r>
            <a:r>
              <a:rPr lang="en-US" sz="1200" dirty="0" err="1">
                <a:solidFill>
                  <a:srgbClr val="000000"/>
                </a:solidFill>
                <a:effectLst/>
                <a:latin typeface="Times New Roman" panose="02020603050405020304" pitchFamily="18" charset="0"/>
                <a:ea typeface="Times New Roman" panose="02020603050405020304" pitchFamily="18" charset="0"/>
              </a:rPr>
              <a:t>pkl</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rb</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preprocessor = </a:t>
            </a:r>
            <a:r>
              <a:rPr lang="en-US" sz="1200" dirty="0" err="1">
                <a:solidFill>
                  <a:srgbClr val="000000"/>
                </a:solidFill>
                <a:effectLst/>
                <a:latin typeface="Times New Roman" panose="02020603050405020304" pitchFamily="18" charset="0"/>
                <a:ea typeface="Times New Roman" panose="02020603050405020304" pitchFamily="18" charset="0"/>
              </a:rPr>
              <a:t>pickle.load</a:t>
            </a:r>
            <a:r>
              <a:rPr lang="en-US" sz="1200" dirty="0">
                <a:solidFill>
                  <a:srgbClr val="000000"/>
                </a:solidFill>
                <a:effectLst/>
                <a:latin typeface="Times New Roman" panose="02020603050405020304" pitchFamily="18" charset="0"/>
                <a:ea typeface="Times New Roman" panose="02020603050405020304" pitchFamily="18" charset="0"/>
              </a:rPr>
              <a:t>(open('preprocessor.</a:t>
            </a:r>
            <a:r>
              <a:rPr lang="en-US" sz="1200" dirty="0" err="1">
                <a:solidFill>
                  <a:srgbClr val="000000"/>
                </a:solidFill>
                <a:effectLst/>
                <a:latin typeface="Times New Roman" panose="02020603050405020304" pitchFamily="18" charset="0"/>
                <a:ea typeface="Times New Roman" panose="02020603050405020304" pitchFamily="18" charset="0"/>
              </a:rPr>
              <a:t>pkl</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rb</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err="1">
                <a:solidFill>
                  <a:srgbClr val="000000"/>
                </a:solidFill>
                <a:effectLst/>
                <a:latin typeface="Times New Roman" panose="02020603050405020304" pitchFamily="18" charset="0"/>
                <a:ea typeface="Times New Roman" panose="02020603050405020304" pitchFamily="18" charset="0"/>
              </a:rPr>
              <a:t>sc</a:t>
            </a:r>
            <a:r>
              <a:rPr lang="en-US" sz="1200" dirty="0">
                <a:solidFill>
                  <a:srgbClr val="000000"/>
                </a:solidFill>
                <a:effectLst/>
                <a:latin typeface="Times New Roman" panose="02020603050405020304" pitchFamily="18" charset="0"/>
                <a:ea typeface="Times New Roman" panose="02020603050405020304" pitchFamily="18" charset="0"/>
              </a:rPr>
              <a:t> = </a:t>
            </a:r>
            <a:r>
              <a:rPr lang="en-US" sz="1200" dirty="0" err="1">
                <a:solidFill>
                  <a:srgbClr val="000000"/>
                </a:solidFill>
                <a:effectLst/>
                <a:latin typeface="Times New Roman" panose="02020603050405020304" pitchFamily="18" charset="0"/>
                <a:ea typeface="Times New Roman" panose="02020603050405020304" pitchFamily="18" charset="0"/>
              </a:rPr>
              <a:t>pickle.load</a:t>
            </a:r>
            <a:r>
              <a:rPr lang="en-US" sz="1200" dirty="0">
                <a:solidFill>
                  <a:srgbClr val="000000"/>
                </a:solidFill>
                <a:effectLst/>
                <a:latin typeface="Times New Roman" panose="02020603050405020304" pitchFamily="18" charset="0"/>
                <a:ea typeface="Times New Roman" panose="02020603050405020304" pitchFamily="18" charset="0"/>
              </a:rPr>
              <a:t>(open('standscaler.</a:t>
            </a:r>
            <a:r>
              <a:rPr lang="en-US" sz="1200" dirty="0" err="1">
                <a:solidFill>
                  <a:srgbClr val="000000"/>
                </a:solidFill>
                <a:effectLst/>
                <a:latin typeface="Times New Roman" panose="02020603050405020304" pitchFamily="18" charset="0"/>
                <a:ea typeface="Times New Roman" panose="02020603050405020304" pitchFamily="18" charset="0"/>
              </a:rPr>
              <a:t>pkl</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rb</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err="1">
                <a:solidFill>
                  <a:srgbClr val="000000"/>
                </a:solidFill>
                <a:effectLst/>
                <a:latin typeface="Times New Roman" panose="02020603050405020304" pitchFamily="18" charset="0"/>
                <a:ea typeface="Times New Roman" panose="02020603050405020304" pitchFamily="18" charset="0"/>
              </a:rPr>
              <a:t>ms</a:t>
            </a:r>
            <a:r>
              <a:rPr lang="en-US" sz="1200" dirty="0">
                <a:solidFill>
                  <a:srgbClr val="000000"/>
                </a:solidFill>
                <a:effectLst/>
                <a:latin typeface="Times New Roman" panose="02020603050405020304" pitchFamily="18" charset="0"/>
                <a:ea typeface="Times New Roman" panose="02020603050405020304" pitchFamily="18" charset="0"/>
              </a:rPr>
              <a:t> = </a:t>
            </a:r>
            <a:r>
              <a:rPr lang="en-US" sz="1200" dirty="0" err="1">
                <a:solidFill>
                  <a:srgbClr val="000000"/>
                </a:solidFill>
                <a:effectLst/>
                <a:latin typeface="Times New Roman" panose="02020603050405020304" pitchFamily="18" charset="0"/>
                <a:ea typeface="Times New Roman" panose="02020603050405020304" pitchFamily="18" charset="0"/>
              </a:rPr>
              <a:t>pickle.load</a:t>
            </a:r>
            <a:r>
              <a:rPr lang="en-US" sz="1200" dirty="0">
                <a:solidFill>
                  <a:srgbClr val="000000"/>
                </a:solidFill>
                <a:effectLst/>
                <a:latin typeface="Times New Roman" panose="02020603050405020304" pitchFamily="18" charset="0"/>
                <a:ea typeface="Times New Roman" panose="02020603050405020304" pitchFamily="18" charset="0"/>
              </a:rPr>
              <a:t>(open('minmaxscaler.</a:t>
            </a:r>
            <a:r>
              <a:rPr lang="en-US" sz="1200" dirty="0" err="1">
                <a:solidFill>
                  <a:srgbClr val="000000"/>
                </a:solidFill>
                <a:effectLst/>
                <a:latin typeface="Times New Roman" panose="02020603050405020304" pitchFamily="18" charset="0"/>
                <a:ea typeface="Times New Roman" panose="02020603050405020304" pitchFamily="18" charset="0"/>
              </a:rPr>
              <a:t>pkl</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rb</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br>
              <a:rPr lang="en-US" sz="1200" dirty="0">
                <a:solidFill>
                  <a:srgbClr val="000000"/>
                </a:solidFill>
                <a:effectLst/>
                <a:latin typeface="Times New Roman" panose="02020603050405020304" pitchFamily="18" charset="0"/>
                <a:ea typeface="Times New Roman" panose="02020603050405020304" pitchFamily="18" charset="0"/>
              </a:rPr>
            </a:br>
            <a:r>
              <a:rPr lang="en-US" sz="1200" i="1" dirty="0">
                <a:solidFill>
                  <a:srgbClr val="000000"/>
                </a:solidFill>
                <a:effectLst/>
                <a:latin typeface="Times New Roman" panose="02020603050405020304" pitchFamily="18" charset="0"/>
                <a:ea typeface="Times New Roman" panose="02020603050405020304" pitchFamily="18" charset="0"/>
              </a:rPr>
              <a:t># creating flask app</a:t>
            </a:r>
            <a:br>
              <a:rPr lang="en-US" sz="1200" i="1" dirty="0">
                <a:solidFill>
                  <a:srgbClr val="000000"/>
                </a:solidFill>
                <a:effectLst/>
                <a:latin typeface="Times New Roman" panose="02020603050405020304" pitchFamily="18" charset="0"/>
                <a:ea typeface="Times New Roman" panose="02020603050405020304" pitchFamily="18" charset="0"/>
              </a:rPr>
            </a:br>
            <a:r>
              <a:rPr lang="en-US" sz="1200" dirty="0" err="1">
                <a:solidFill>
                  <a:srgbClr val="000000"/>
                </a:solidFill>
                <a:effectLst/>
                <a:latin typeface="Times New Roman" panose="02020603050405020304" pitchFamily="18" charset="0"/>
                <a:ea typeface="Times New Roman" panose="02020603050405020304" pitchFamily="18" charset="0"/>
              </a:rPr>
              <a:t>app</a:t>
            </a:r>
            <a:r>
              <a:rPr lang="en-US" sz="1200" dirty="0">
                <a:solidFill>
                  <a:srgbClr val="000000"/>
                </a:solidFill>
                <a:effectLst/>
                <a:latin typeface="Times New Roman" panose="02020603050405020304" pitchFamily="18" charset="0"/>
                <a:ea typeface="Times New Roman" panose="02020603050405020304" pitchFamily="18" charset="0"/>
              </a:rPr>
              <a:t> = Flask(__name__)</a:t>
            </a:r>
            <a:br>
              <a:rPr lang="en-US" sz="1200" dirty="0">
                <a:solidFill>
                  <a:srgbClr val="000000"/>
                </a:solidFill>
                <a:effectLst/>
                <a:latin typeface="Times New Roman" panose="02020603050405020304" pitchFamily="18" charset="0"/>
                <a:ea typeface="Times New Roman" panose="02020603050405020304" pitchFamily="18" charset="0"/>
              </a:rPr>
            </a:b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@app.route('/')</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def index():</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return </a:t>
            </a:r>
            <a:r>
              <a:rPr lang="en-US" sz="1200" dirty="0" err="1">
                <a:solidFill>
                  <a:srgbClr val="000000"/>
                </a:solidFill>
                <a:effectLst/>
                <a:latin typeface="Times New Roman" panose="02020603050405020304" pitchFamily="18" charset="0"/>
                <a:ea typeface="Times New Roman" panose="02020603050405020304" pitchFamily="18" charset="0"/>
              </a:rPr>
              <a:t>render_template</a:t>
            </a:r>
            <a:r>
              <a:rPr lang="en-US" sz="1200" dirty="0">
                <a:solidFill>
                  <a:srgbClr val="000000"/>
                </a:solidFill>
                <a:effectLst/>
                <a:latin typeface="Times New Roman" panose="02020603050405020304" pitchFamily="18" charset="0"/>
                <a:ea typeface="Times New Roman" panose="02020603050405020304" pitchFamily="18" charset="0"/>
              </a:rPr>
              <a:t>("index.html")</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@app.route("/predict",methods=['POST’])</a:t>
            </a:r>
            <a:br>
              <a:rPr lang="en-US" sz="1200" dirty="0">
                <a:solidFill>
                  <a:srgbClr val="000000"/>
                </a:solidFill>
                <a:effectLst/>
                <a:latin typeface="Times New Roman" panose="02020603050405020304" pitchFamily="18" charset="0"/>
                <a:ea typeface="Times New Roman" panose="02020603050405020304" pitchFamily="18" charset="0"/>
              </a:rPr>
            </a:br>
            <a:endParaRPr lang="en-US" sz="1200" dirty="0">
              <a:solidFill>
                <a:srgbClr val="000000"/>
              </a:solidFill>
              <a:effectLst/>
              <a:latin typeface="Times New Roman" panose="02020603050405020304" pitchFamily="18" charset="0"/>
              <a:ea typeface="Times New Roman" panose="02020603050405020304" pitchFamily="18" charset="0"/>
            </a:endParaRPr>
          </a:p>
          <a:p>
            <a:pPr marL="4572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Times New Roman" panose="02020603050405020304" pitchFamily="18" charset="0"/>
                <a:ea typeface="Times New Roman" panose="02020603050405020304" pitchFamily="18" charset="0"/>
              </a:rPr>
              <a:t>def predict():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N = </a:t>
            </a:r>
            <a:r>
              <a:rPr lang="en-US" sz="1200" dirty="0" err="1">
                <a:solidFill>
                  <a:srgbClr val="000000"/>
                </a:solidFill>
                <a:effectLst/>
                <a:latin typeface="Times New Roman" panose="02020603050405020304" pitchFamily="18" charset="0"/>
                <a:ea typeface="Times New Roman" panose="02020603050405020304" pitchFamily="18" charset="0"/>
              </a:rPr>
              <a:t>request.form</a:t>
            </a:r>
            <a:r>
              <a:rPr lang="en-US" sz="1200" dirty="0">
                <a:solidFill>
                  <a:srgbClr val="000000"/>
                </a:solidFill>
                <a:effectLst/>
                <a:latin typeface="Times New Roman" panose="02020603050405020304" pitchFamily="18" charset="0"/>
                <a:ea typeface="Times New Roman" panose="02020603050405020304" pitchFamily="18" charset="0"/>
              </a:rPr>
              <a:t>['Nitrogen']</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P = </a:t>
            </a:r>
            <a:r>
              <a:rPr lang="en-US" sz="1200" dirty="0" err="1">
                <a:solidFill>
                  <a:srgbClr val="000000"/>
                </a:solidFill>
                <a:effectLst/>
                <a:latin typeface="Times New Roman" panose="02020603050405020304" pitchFamily="18" charset="0"/>
                <a:ea typeface="Times New Roman" panose="02020603050405020304" pitchFamily="18" charset="0"/>
              </a:rPr>
              <a:t>request.form</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Phosporus</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K = </a:t>
            </a:r>
            <a:r>
              <a:rPr lang="en-US" sz="1200" dirty="0" err="1">
                <a:solidFill>
                  <a:srgbClr val="000000"/>
                </a:solidFill>
                <a:effectLst/>
                <a:latin typeface="Times New Roman" panose="02020603050405020304" pitchFamily="18" charset="0"/>
                <a:ea typeface="Times New Roman" panose="02020603050405020304" pitchFamily="18" charset="0"/>
              </a:rPr>
              <a:t>request.form</a:t>
            </a:r>
            <a:r>
              <a:rPr lang="en-US" sz="1200" dirty="0">
                <a:solidFill>
                  <a:srgbClr val="000000"/>
                </a:solidFill>
                <a:effectLst/>
                <a:latin typeface="Times New Roman" panose="02020603050405020304" pitchFamily="18" charset="0"/>
                <a:ea typeface="Times New Roman" panose="02020603050405020304" pitchFamily="18" charset="0"/>
              </a:rPr>
              <a:t>['Potassium']</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temp = </a:t>
            </a:r>
            <a:r>
              <a:rPr lang="en-US" sz="1200" dirty="0" err="1">
                <a:solidFill>
                  <a:srgbClr val="000000"/>
                </a:solidFill>
                <a:effectLst/>
                <a:latin typeface="Times New Roman" panose="02020603050405020304" pitchFamily="18" charset="0"/>
                <a:ea typeface="Times New Roman" panose="02020603050405020304" pitchFamily="18" charset="0"/>
              </a:rPr>
              <a:t>request.form</a:t>
            </a:r>
            <a:r>
              <a:rPr lang="en-US" sz="1200" dirty="0">
                <a:solidFill>
                  <a:srgbClr val="000000"/>
                </a:solidFill>
                <a:effectLst/>
                <a:latin typeface="Times New Roman" panose="02020603050405020304" pitchFamily="18" charset="0"/>
                <a:ea typeface="Times New Roman" panose="02020603050405020304" pitchFamily="18" charset="0"/>
              </a:rPr>
              <a:t>['Temperature']</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humidity = </a:t>
            </a:r>
            <a:r>
              <a:rPr lang="en-US" sz="1200" dirty="0" err="1">
                <a:solidFill>
                  <a:srgbClr val="000000"/>
                </a:solidFill>
                <a:effectLst/>
                <a:latin typeface="Times New Roman" panose="02020603050405020304" pitchFamily="18" charset="0"/>
                <a:ea typeface="Times New Roman" panose="02020603050405020304" pitchFamily="18" charset="0"/>
              </a:rPr>
              <a:t>request.form</a:t>
            </a:r>
            <a:r>
              <a:rPr lang="en-US" sz="1200" dirty="0">
                <a:solidFill>
                  <a:srgbClr val="000000"/>
                </a:solidFill>
                <a:effectLst/>
                <a:latin typeface="Times New Roman" panose="02020603050405020304" pitchFamily="18" charset="0"/>
                <a:ea typeface="Times New Roman" panose="02020603050405020304" pitchFamily="18" charset="0"/>
              </a:rPr>
              <a:t>['Humidity']</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ph</a:t>
            </a:r>
            <a:r>
              <a:rPr lang="en-US" sz="1200" dirty="0">
                <a:solidFill>
                  <a:srgbClr val="000000"/>
                </a:solidFill>
                <a:effectLst/>
                <a:latin typeface="Times New Roman" panose="02020603050405020304" pitchFamily="18" charset="0"/>
                <a:ea typeface="Times New Roman" panose="02020603050405020304" pitchFamily="18" charset="0"/>
              </a:rPr>
              <a:t> = </a:t>
            </a:r>
            <a:r>
              <a:rPr lang="en-US" sz="1200" dirty="0" err="1">
                <a:solidFill>
                  <a:srgbClr val="000000"/>
                </a:solidFill>
                <a:effectLst/>
                <a:latin typeface="Times New Roman" panose="02020603050405020304" pitchFamily="18" charset="0"/>
                <a:ea typeface="Times New Roman" panose="02020603050405020304" pitchFamily="18" charset="0"/>
              </a:rPr>
              <a:t>request.form</a:t>
            </a:r>
            <a:r>
              <a:rPr lang="en-US" sz="1200" dirty="0">
                <a:solidFill>
                  <a:srgbClr val="000000"/>
                </a:solidFill>
                <a:effectLst/>
                <a:latin typeface="Times New Roman" panose="02020603050405020304" pitchFamily="18" charset="0"/>
                <a:ea typeface="Times New Roman" panose="02020603050405020304" pitchFamily="18" charset="0"/>
              </a:rPr>
              <a:t>['Ph']</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rainfall = </a:t>
            </a:r>
            <a:r>
              <a:rPr lang="en-US" sz="1200" dirty="0" err="1">
                <a:solidFill>
                  <a:srgbClr val="000000"/>
                </a:solidFill>
                <a:effectLst/>
                <a:latin typeface="Times New Roman" panose="02020603050405020304" pitchFamily="18" charset="0"/>
                <a:ea typeface="Times New Roman" panose="02020603050405020304" pitchFamily="18" charset="0"/>
              </a:rPr>
              <a:t>request.form</a:t>
            </a:r>
            <a:r>
              <a:rPr lang="en-US" sz="1200" dirty="0">
                <a:solidFill>
                  <a:srgbClr val="000000"/>
                </a:solidFill>
                <a:effectLst/>
                <a:latin typeface="Times New Roman" panose="02020603050405020304" pitchFamily="18" charset="0"/>
                <a:ea typeface="Times New Roman" panose="02020603050405020304" pitchFamily="18" charset="0"/>
              </a:rPr>
              <a:t>['Rainfall']</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soil=</a:t>
            </a:r>
            <a:r>
              <a:rPr lang="en-US" sz="1200" dirty="0" err="1">
                <a:solidFill>
                  <a:srgbClr val="000000"/>
                </a:solidFill>
                <a:effectLst/>
                <a:latin typeface="Times New Roman" panose="02020603050405020304" pitchFamily="18" charset="0"/>
                <a:ea typeface="Times New Roman" panose="02020603050405020304" pitchFamily="18" charset="0"/>
              </a:rPr>
              <a:t>request.form</a:t>
            </a:r>
            <a:r>
              <a:rPr lang="en-US" sz="1200" dirty="0">
                <a:solidFill>
                  <a:srgbClr val="000000"/>
                </a:solidFill>
                <a:effectLst/>
                <a:latin typeface="Times New Roman" panose="02020603050405020304" pitchFamily="18" charset="0"/>
                <a:ea typeface="Times New Roman" panose="02020603050405020304" pitchFamily="18" charset="0"/>
              </a:rPr>
              <a:t>['Soil’]</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a:t>
            </a:r>
          </a:p>
          <a:p>
            <a:pPr marL="4572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feature_list</a:t>
            </a:r>
            <a:r>
              <a:rPr lang="en-US" sz="1200" dirty="0">
                <a:solidFill>
                  <a:srgbClr val="000000"/>
                </a:solidFill>
                <a:effectLst/>
                <a:latin typeface="Times New Roman" panose="02020603050405020304" pitchFamily="18" charset="0"/>
                <a:ea typeface="Times New Roman" panose="02020603050405020304" pitchFamily="18" charset="0"/>
              </a:rPr>
              <a:t> = </a:t>
            </a:r>
            <a:r>
              <a:rPr lang="en-US" sz="1200" dirty="0" err="1">
                <a:solidFill>
                  <a:srgbClr val="000000"/>
                </a:solidFill>
                <a:effectLst/>
                <a:latin typeface="Times New Roman" panose="02020603050405020304" pitchFamily="18" charset="0"/>
                <a:ea typeface="Times New Roman" panose="02020603050405020304" pitchFamily="18" charset="0"/>
              </a:rPr>
              <a:t>np.array</a:t>
            </a:r>
            <a:r>
              <a:rPr lang="en-US" sz="1200" dirty="0">
                <a:solidFill>
                  <a:srgbClr val="000000"/>
                </a:solidFill>
                <a:effectLst/>
                <a:latin typeface="Times New Roman" panose="02020603050405020304" pitchFamily="18" charset="0"/>
                <a:ea typeface="Times New Roman" panose="02020603050405020304" pitchFamily="18" charset="0"/>
              </a:rPr>
              <a:t>([[N, P, K, temp, humidity, </a:t>
            </a:r>
            <a:r>
              <a:rPr lang="en-US" sz="1200" dirty="0" err="1">
                <a:solidFill>
                  <a:srgbClr val="000000"/>
                </a:solidFill>
                <a:effectLst/>
                <a:latin typeface="Times New Roman" panose="02020603050405020304" pitchFamily="18" charset="0"/>
                <a:ea typeface="Times New Roman" panose="02020603050405020304" pitchFamily="18" charset="0"/>
              </a:rPr>
              <a:t>ph</a:t>
            </a:r>
            <a:r>
              <a:rPr lang="en-US" sz="1200" dirty="0">
                <a:solidFill>
                  <a:srgbClr val="00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4572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00"/>
                </a:solidFill>
                <a:effectLst/>
                <a:latin typeface="Times New Roman" panose="02020603050405020304" pitchFamily="18" charset="0"/>
                <a:ea typeface="Times New Roman" panose="02020603050405020304" pitchFamily="18" charset="0"/>
              </a:rPr>
              <a:t>rainfall,soil</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dtype</a:t>
            </a:r>
            <a:r>
              <a:rPr lang="en-US" sz="1200" dirty="0">
                <a:solidFill>
                  <a:srgbClr val="000000"/>
                </a:solidFill>
                <a:effectLst/>
                <a:latin typeface="Times New Roman" panose="02020603050405020304" pitchFamily="18" charset="0"/>
                <a:ea typeface="Times New Roman" panose="02020603050405020304" pitchFamily="18" charset="0"/>
              </a:rPr>
              <a:t>="object")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transformed_features</a:t>
            </a:r>
            <a:r>
              <a:rPr lang="en-US" sz="1200" dirty="0">
                <a:solidFill>
                  <a:srgbClr val="000000"/>
                </a:solidFill>
                <a:effectLst/>
                <a:latin typeface="Times New Roman" panose="02020603050405020304" pitchFamily="18" charset="0"/>
                <a:ea typeface="Times New Roman" panose="02020603050405020304" pitchFamily="18" charset="0"/>
              </a:rPr>
              <a:t> = </a:t>
            </a:r>
            <a:r>
              <a:rPr lang="en-US" sz="1200" dirty="0" err="1">
                <a:solidFill>
                  <a:srgbClr val="000000"/>
                </a:solidFill>
                <a:effectLst/>
                <a:latin typeface="Times New Roman" panose="02020603050405020304" pitchFamily="18" charset="0"/>
                <a:ea typeface="Times New Roman" panose="02020603050405020304" pitchFamily="18" charset="0"/>
              </a:rPr>
              <a:t>preprocessor.transform</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feature_list</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transformed_features</a:t>
            </a:r>
            <a:r>
              <a:rPr lang="en-US" sz="1200" dirty="0">
                <a:solidFill>
                  <a:srgbClr val="000000"/>
                </a:solidFill>
                <a:effectLst/>
                <a:latin typeface="Times New Roman" panose="02020603050405020304" pitchFamily="18" charset="0"/>
                <a:ea typeface="Times New Roman" panose="02020603050405020304" pitchFamily="18" charset="0"/>
              </a:rPr>
              <a:t> = </a:t>
            </a:r>
            <a:r>
              <a:rPr lang="en-US" sz="1200" dirty="0" err="1">
                <a:solidFill>
                  <a:srgbClr val="000000"/>
                </a:solidFill>
                <a:effectLst/>
                <a:latin typeface="Times New Roman" panose="02020603050405020304" pitchFamily="18" charset="0"/>
                <a:ea typeface="Times New Roman" panose="02020603050405020304" pitchFamily="18" charset="0"/>
              </a:rPr>
              <a:t>ms.transform</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transformed_features</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transformed_features</a:t>
            </a:r>
            <a:r>
              <a:rPr lang="en-US" sz="1200" dirty="0">
                <a:solidFill>
                  <a:srgbClr val="000000"/>
                </a:solidFill>
                <a:effectLst/>
                <a:latin typeface="Times New Roman" panose="02020603050405020304" pitchFamily="18" charset="0"/>
                <a:ea typeface="Times New Roman" panose="02020603050405020304" pitchFamily="18" charset="0"/>
              </a:rPr>
              <a:t> = </a:t>
            </a:r>
            <a:r>
              <a:rPr lang="en-US" sz="1200" dirty="0" err="1">
                <a:solidFill>
                  <a:srgbClr val="000000"/>
                </a:solidFill>
                <a:effectLst/>
                <a:latin typeface="Times New Roman" panose="02020603050405020304" pitchFamily="18" charset="0"/>
                <a:ea typeface="Times New Roman" panose="02020603050405020304" pitchFamily="18" charset="0"/>
              </a:rPr>
              <a:t>sc.transform</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transformed_features</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result = </a:t>
            </a:r>
            <a:r>
              <a:rPr lang="en-US" sz="1200" dirty="0" err="1">
                <a:solidFill>
                  <a:srgbClr val="000000"/>
                </a:solidFill>
                <a:effectLst/>
                <a:latin typeface="Times New Roman" panose="02020603050405020304" pitchFamily="18" charset="0"/>
                <a:ea typeface="Times New Roman" panose="02020603050405020304" pitchFamily="18" charset="0"/>
              </a:rPr>
              <a:t>model.predict</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transformed_features</a:t>
            </a:r>
            <a:r>
              <a:rPr lang="en-US" sz="1200" dirty="0">
                <a:solidFill>
                  <a:srgbClr val="000000"/>
                </a:solidFill>
                <a:effectLst/>
                <a:latin typeface="Times New Roman" panose="02020603050405020304" pitchFamily="18" charset="0"/>
                <a:ea typeface="Times New Roman" panose="02020603050405020304" pitchFamily="18" charset="0"/>
              </a:rPr>
              <a:t>).reshape(1, -1)</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crop_dict</a:t>
            </a:r>
            <a:r>
              <a:rPr lang="en-US" sz="1200" dirty="0">
                <a:solidFill>
                  <a:srgbClr val="000000"/>
                </a:solidFill>
                <a:effectLst/>
                <a:latin typeface="Times New Roman" panose="02020603050405020304" pitchFamily="18" charset="0"/>
                <a:ea typeface="Times New Roman" panose="02020603050405020304" pitchFamily="18" charset="0"/>
              </a:rPr>
              <a:t> = {1: "Rice", 2: "Maize"}</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if </a:t>
            </a:r>
            <a:r>
              <a:rPr lang="en-US" sz="1200" dirty="0" err="1">
                <a:solidFill>
                  <a:srgbClr val="000000"/>
                </a:solidFill>
                <a:effectLst/>
                <a:latin typeface="Times New Roman" panose="02020603050405020304" pitchFamily="18" charset="0"/>
                <a:ea typeface="Times New Roman" panose="02020603050405020304" pitchFamily="18" charset="0"/>
              </a:rPr>
              <a:t>isinstance</a:t>
            </a:r>
            <a:r>
              <a:rPr lang="en-US" sz="1200" dirty="0">
                <a:solidFill>
                  <a:srgbClr val="000000"/>
                </a:solidFill>
                <a:effectLst/>
                <a:latin typeface="Times New Roman" panose="02020603050405020304" pitchFamily="18" charset="0"/>
                <a:ea typeface="Times New Roman" panose="02020603050405020304" pitchFamily="18" charset="0"/>
              </a:rPr>
              <a:t>(result, </a:t>
            </a:r>
            <a:r>
              <a:rPr lang="en-US" sz="1200" dirty="0" err="1">
                <a:solidFill>
                  <a:srgbClr val="000000"/>
                </a:solidFill>
                <a:effectLst/>
                <a:latin typeface="Times New Roman" panose="02020603050405020304" pitchFamily="18" charset="0"/>
                <a:ea typeface="Times New Roman" panose="02020603050405020304" pitchFamily="18" charset="0"/>
              </a:rPr>
              <a:t>np.ndarray</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predict_crop</a:t>
            </a:r>
            <a:r>
              <a:rPr lang="en-US" sz="1200" dirty="0">
                <a:solidFill>
                  <a:srgbClr val="000000"/>
                </a:solidFill>
                <a:effectLst/>
                <a:latin typeface="Times New Roman" panose="02020603050405020304" pitchFamily="18" charset="0"/>
                <a:ea typeface="Times New Roman" panose="02020603050405020304" pitchFamily="18" charset="0"/>
              </a:rPr>
              <a:t> = result[0][0]</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predict_yield</a:t>
            </a:r>
            <a:r>
              <a:rPr lang="en-US" sz="1200" dirty="0">
                <a:solidFill>
                  <a:srgbClr val="000000"/>
                </a:solidFill>
                <a:effectLst/>
                <a:latin typeface="Times New Roman" panose="02020603050405020304" pitchFamily="18" charset="0"/>
                <a:ea typeface="Times New Roman" panose="02020603050405020304" pitchFamily="18" charset="0"/>
              </a:rPr>
              <a:t> = result[0][1]</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if </a:t>
            </a:r>
            <a:r>
              <a:rPr lang="en-US" sz="1200" dirty="0" err="1">
                <a:solidFill>
                  <a:srgbClr val="000000"/>
                </a:solidFill>
                <a:effectLst/>
                <a:latin typeface="Times New Roman" panose="02020603050405020304" pitchFamily="18" charset="0"/>
                <a:ea typeface="Times New Roman" panose="02020603050405020304" pitchFamily="18" charset="0"/>
              </a:rPr>
              <a:t>predict_crop</a:t>
            </a:r>
            <a:r>
              <a:rPr lang="en-US" sz="1200" dirty="0">
                <a:solidFill>
                  <a:srgbClr val="000000"/>
                </a:solidFill>
                <a:effectLst/>
                <a:latin typeface="Times New Roman" panose="02020603050405020304" pitchFamily="18" charset="0"/>
                <a:ea typeface="Times New Roman" panose="02020603050405020304" pitchFamily="18" charset="0"/>
              </a:rPr>
              <a:t> in </a:t>
            </a:r>
            <a:r>
              <a:rPr lang="en-US" sz="1200" dirty="0" err="1">
                <a:solidFill>
                  <a:srgbClr val="000000"/>
                </a:solidFill>
                <a:effectLst/>
                <a:latin typeface="Times New Roman" panose="02020603050405020304" pitchFamily="18" charset="0"/>
                <a:ea typeface="Times New Roman" panose="02020603050405020304" pitchFamily="18" charset="0"/>
              </a:rPr>
              <a:t>crop_dict</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crop = </a:t>
            </a:r>
            <a:r>
              <a:rPr lang="en-US" sz="1200" dirty="0" err="1">
                <a:solidFill>
                  <a:srgbClr val="000000"/>
                </a:solidFill>
                <a:effectLst/>
                <a:latin typeface="Times New Roman" panose="02020603050405020304" pitchFamily="18" charset="0"/>
                <a:ea typeface="Times New Roman" panose="02020603050405020304" pitchFamily="18" charset="0"/>
              </a:rPr>
              <a:t>crop_dict</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predict_crop</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result = "{} is the best crop to be cultivated with an expected yield of {} kg/</a:t>
            </a:r>
            <a:r>
              <a:rPr lang="en-US" sz="1200" dirty="0" err="1">
                <a:solidFill>
                  <a:srgbClr val="000000"/>
                </a:solidFill>
                <a:effectLst/>
                <a:latin typeface="Times New Roman" panose="02020603050405020304" pitchFamily="18" charset="0"/>
                <a:ea typeface="Times New Roman" panose="02020603050405020304" pitchFamily="18" charset="0"/>
              </a:rPr>
              <a:t>ha.".format</a:t>
            </a:r>
            <a:r>
              <a:rPr lang="en-US" sz="1200" dirty="0">
                <a:solidFill>
                  <a:srgbClr val="000000"/>
                </a:solidFill>
                <a:effectLst/>
                <a:latin typeface="Times New Roman" panose="02020603050405020304" pitchFamily="18" charset="0"/>
                <a:ea typeface="Times New Roman" panose="02020603050405020304" pitchFamily="18" charset="0"/>
              </a:rPr>
              <a:t>(crop, </a:t>
            </a:r>
            <a:r>
              <a:rPr lang="en-US" sz="1200" dirty="0" err="1">
                <a:solidFill>
                  <a:srgbClr val="000000"/>
                </a:solidFill>
                <a:effectLst/>
                <a:latin typeface="Times New Roman" panose="02020603050405020304" pitchFamily="18" charset="0"/>
                <a:ea typeface="Times New Roman" panose="02020603050405020304" pitchFamily="18" charset="0"/>
              </a:rPr>
              <a:t>predict_yield</a:t>
            </a:r>
            <a:r>
              <a:rPr lang="en-US" sz="1200" dirty="0">
                <a:solidFill>
                  <a:srgbClr val="000000"/>
                </a:solidFill>
                <a:effectLst/>
                <a:latin typeface="Times New Roman" panose="02020603050405020304" pitchFamily="18" charset="0"/>
                <a:ea typeface="Times New Roman" panose="02020603050405020304" pitchFamily="18" charset="0"/>
              </a:rPr>
              <a: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else:</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result = "Sorry, we are not able to recommend a proper crop for this environment."</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return </a:t>
            </a:r>
            <a:r>
              <a:rPr lang="en-US" sz="1200" dirty="0" err="1">
                <a:solidFill>
                  <a:srgbClr val="000000"/>
                </a:solidFill>
                <a:effectLst/>
                <a:latin typeface="Times New Roman" panose="02020603050405020304" pitchFamily="18" charset="0"/>
                <a:ea typeface="Times New Roman" panose="02020603050405020304" pitchFamily="18" charset="0"/>
              </a:rPr>
              <a:t>render_template</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index.html',result</a:t>
            </a:r>
            <a:r>
              <a:rPr lang="en-US" sz="1200" dirty="0">
                <a:solidFill>
                  <a:srgbClr val="000000"/>
                </a:solidFill>
                <a:effectLst/>
                <a:latin typeface="Times New Roman" panose="02020603050405020304" pitchFamily="18" charset="0"/>
                <a:ea typeface="Times New Roman" panose="02020603050405020304" pitchFamily="18" charset="0"/>
              </a:rPr>
              <a:t>= result)</a:t>
            </a:r>
            <a:br>
              <a:rPr lang="en-US" sz="1200" dirty="0">
                <a:solidFill>
                  <a:srgbClr val="000000"/>
                </a:solidFill>
                <a:effectLst/>
                <a:latin typeface="Times New Roman" panose="02020603050405020304" pitchFamily="18" charset="0"/>
                <a:ea typeface="Times New Roman" panose="02020603050405020304" pitchFamily="18" charset="0"/>
              </a:rPr>
            </a:br>
            <a:endParaRPr lang="en-IN" sz="1200" dirty="0">
              <a:effectLst/>
              <a:latin typeface="Times New Roman" panose="02020603050405020304" pitchFamily="18" charset="0"/>
              <a:ea typeface="Times New Roman" panose="02020603050405020304" pitchFamily="18" charset="0"/>
            </a:endParaRPr>
          </a:p>
          <a:p>
            <a:pPr marL="4572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i="1" dirty="0">
                <a:solidFill>
                  <a:srgbClr val="000000"/>
                </a:solidFill>
                <a:effectLst/>
                <a:latin typeface="Times New Roman" panose="02020603050405020304" pitchFamily="18" charset="0"/>
                <a:ea typeface="Times New Roman" panose="02020603050405020304" pitchFamily="18" charset="0"/>
              </a:rPr>
              <a:t># python main</a:t>
            </a:r>
            <a:br>
              <a:rPr lang="en-US" sz="1200" i="1"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if __name__ == "__main__":</a:t>
            </a:r>
            <a:br>
              <a:rPr lang="en-US" sz="1200" dirty="0">
                <a:solidFill>
                  <a:srgbClr val="000000"/>
                </a:solidFill>
                <a:effectLst/>
                <a:latin typeface="Times New Roman" panose="02020603050405020304" pitchFamily="18" charset="0"/>
                <a:ea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app.run</a:t>
            </a:r>
            <a:r>
              <a:rPr lang="en-US" sz="1200" dirty="0">
                <a:solidFill>
                  <a:srgbClr val="000000"/>
                </a:solidFill>
                <a:effectLst/>
                <a:latin typeface="Times New Roman" panose="02020603050405020304" pitchFamily="18" charset="0"/>
                <a:ea typeface="Times New Roman" panose="02020603050405020304" pitchFamily="18" charset="0"/>
              </a:rPr>
              <a:t>(debug=True)</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3038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4FF1-71DC-B8C4-6A20-31A82DCA04B8}"/>
              </a:ext>
            </a:extLst>
          </p:cNvPr>
          <p:cNvSpPr>
            <a:spLocks noGrp="1"/>
          </p:cNvSpPr>
          <p:nvPr>
            <p:ph type="title"/>
          </p:nvPr>
        </p:nvSpPr>
        <p:spPr>
          <a:xfrm>
            <a:off x="1592826" y="279327"/>
            <a:ext cx="5436624" cy="873274"/>
          </a:xfrm>
        </p:spPr>
        <p:txBody>
          <a:bodyPr>
            <a:normAutofit/>
          </a:bodyPr>
          <a:lstStyle/>
          <a:p>
            <a:r>
              <a:rPr lang="en-IN" sz="4400" b="1" dirty="0">
                <a:latin typeface="Times New Roman" panose="02020603050405020304" pitchFamily="18" charset="0"/>
                <a:cs typeface="Times New Roman" panose="02020603050405020304" pitchFamily="18" charset="0"/>
              </a:rPr>
              <a:t>Coding :- Website</a:t>
            </a:r>
          </a:p>
        </p:txBody>
      </p:sp>
      <p:sp>
        <p:nvSpPr>
          <p:cNvPr id="3" name="Content Placeholder 2">
            <a:extLst>
              <a:ext uri="{FF2B5EF4-FFF2-40B4-BE49-F238E27FC236}">
                <a16:creationId xmlns:a16="http://schemas.microsoft.com/office/drawing/2014/main" id="{43FFC4A8-1257-4819-D20A-4C6EDACCD1D5}"/>
              </a:ext>
            </a:extLst>
          </p:cNvPr>
          <p:cNvSpPr>
            <a:spLocks noGrp="1"/>
          </p:cNvSpPr>
          <p:nvPr>
            <p:ph idx="1"/>
          </p:nvPr>
        </p:nvSpPr>
        <p:spPr>
          <a:xfrm>
            <a:off x="1592826" y="1140542"/>
            <a:ext cx="10382864" cy="5565058"/>
          </a:xfrm>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F3B8D37A-463E-21E6-8880-25093DCF507C}"/>
              </a:ext>
            </a:extLst>
          </p:cNvPr>
          <p:cNvSpPr txBox="1"/>
          <p:nvPr/>
        </p:nvSpPr>
        <p:spPr>
          <a:xfrm>
            <a:off x="216310" y="1266887"/>
            <a:ext cx="11851863" cy="5493812"/>
          </a:xfrm>
          <a:prstGeom prst="rect">
            <a:avLst/>
          </a:prstGeom>
          <a:solidFill>
            <a:schemeClr val="accent1">
              <a:alpha val="10000"/>
            </a:schemeClr>
          </a:solidFill>
        </p:spPr>
        <p:txBody>
          <a:bodyPr wrap="square" numCol="3" rtlCol="0">
            <a:spAutoFit/>
          </a:bodyPr>
          <a:lstStyle/>
          <a:p>
            <a:pPr marL="4572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900" dirty="0">
                <a:effectLst/>
                <a:latin typeface="Times New Roman" panose="02020603050405020304" pitchFamily="18" charset="0"/>
                <a:ea typeface="Times New Roman" panose="02020603050405020304" pitchFamily="18" charset="0"/>
              </a:rPr>
              <a:t>&lt;!doctype html&gt;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&lt;html lang="</a:t>
            </a:r>
            <a:r>
              <a:rPr lang="en-IN" sz="900" dirty="0" err="1">
                <a:effectLst/>
                <a:latin typeface="Times New Roman" panose="02020603050405020304" pitchFamily="18" charset="0"/>
                <a:ea typeface="Times New Roman" panose="02020603050405020304" pitchFamily="18" charset="0"/>
              </a:rPr>
              <a:t>en</a:t>
            </a:r>
            <a:r>
              <a:rPr lang="en-IN" sz="900" dirty="0">
                <a:effectLst/>
                <a:latin typeface="Times New Roman" panose="02020603050405020304" pitchFamily="18" charset="0"/>
                <a:ea typeface="Times New Roman" panose="02020603050405020304" pitchFamily="18" charset="0"/>
              </a:rPr>
              <a:t>"&gt;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&lt;head&gt;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&lt;title&gt;Crop Yield Prediction&lt;/title&gt;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&lt;link </a:t>
            </a:r>
            <a:r>
              <a:rPr lang="en-IN" sz="900" dirty="0" err="1">
                <a:effectLst/>
                <a:latin typeface="Times New Roman" panose="02020603050405020304" pitchFamily="18" charset="0"/>
                <a:ea typeface="Times New Roman" panose="02020603050405020304" pitchFamily="18" charset="0"/>
              </a:rPr>
              <a:t>href</a:t>
            </a:r>
            <a:r>
              <a:rPr lang="en-IN" sz="900" dirty="0">
                <a:effectLst/>
                <a:latin typeface="Times New Roman" panose="02020603050405020304" pitchFamily="18" charset="0"/>
                <a:ea typeface="Times New Roman" panose="02020603050405020304" pitchFamily="18" charset="0"/>
              </a:rPr>
              <a:t>="https://cdn.jsdelivr.net/</a:t>
            </a:r>
            <a:r>
              <a:rPr lang="en-IN" sz="900" dirty="0" err="1">
                <a:effectLst/>
                <a:latin typeface="Times New Roman" panose="02020603050405020304" pitchFamily="18" charset="0"/>
                <a:ea typeface="Times New Roman" panose="02020603050405020304" pitchFamily="18" charset="0"/>
              </a:rPr>
              <a:t>npm</a:t>
            </a:r>
            <a:r>
              <a:rPr lang="en-IN" sz="900" dirty="0">
                <a:effectLst/>
                <a:latin typeface="Times New Roman" panose="02020603050405020304" pitchFamily="18" charset="0"/>
                <a:ea typeface="Times New Roman" panose="02020603050405020304" pitchFamily="18" charset="0"/>
              </a:rPr>
              <a:t>/bootstrap@5.3.0-alpha3/</a:t>
            </a:r>
            <a:r>
              <a:rPr lang="en-IN" sz="900" dirty="0" err="1">
                <a:effectLst/>
                <a:latin typeface="Times New Roman" panose="02020603050405020304" pitchFamily="18" charset="0"/>
                <a:ea typeface="Times New Roman" panose="02020603050405020304" pitchFamily="18" charset="0"/>
              </a:rPr>
              <a:t>dist</a:t>
            </a:r>
            <a:r>
              <a:rPr lang="en-IN" sz="900" dirty="0">
                <a:effectLst/>
                <a:latin typeface="Times New Roman" panose="02020603050405020304" pitchFamily="18" charset="0"/>
                <a:ea typeface="Times New Roman" panose="02020603050405020304" pitchFamily="18" charset="0"/>
              </a:rPr>
              <a:t>/</a:t>
            </a:r>
            <a:r>
              <a:rPr lang="en-IN" sz="900" dirty="0" err="1">
                <a:effectLst/>
                <a:latin typeface="Times New Roman" panose="02020603050405020304" pitchFamily="18" charset="0"/>
                <a:ea typeface="Times New Roman" panose="02020603050405020304" pitchFamily="18" charset="0"/>
              </a:rPr>
              <a:t>css</a:t>
            </a:r>
            <a:r>
              <a:rPr lang="en-IN" sz="900" dirty="0">
                <a:effectLst/>
                <a:latin typeface="Times New Roman" panose="02020603050405020304" pitchFamily="18" charset="0"/>
                <a:ea typeface="Times New Roman" panose="02020603050405020304" pitchFamily="18" charset="0"/>
              </a:rPr>
              <a:t>/bootstrap.min.css" </a:t>
            </a:r>
            <a:r>
              <a:rPr lang="en-IN" sz="900" dirty="0" err="1">
                <a:effectLst/>
                <a:latin typeface="Times New Roman" panose="02020603050405020304" pitchFamily="18" charset="0"/>
                <a:ea typeface="Times New Roman" panose="02020603050405020304" pitchFamily="18" charset="0"/>
              </a:rPr>
              <a:t>rel</a:t>
            </a:r>
            <a:r>
              <a:rPr lang="en-IN" sz="900" dirty="0">
                <a:effectLst/>
                <a:latin typeface="Times New Roman" panose="02020603050405020304" pitchFamily="18" charset="0"/>
                <a:ea typeface="Times New Roman" panose="02020603050405020304" pitchFamily="18" charset="0"/>
              </a:rPr>
              <a:t>="stylesheet" integrity="sha384-KK94CHFLLe+nY2dmCWGMq91rCGa5gtU4mk92HdvYe+M/SXH301p5ILy+dN9+nJOZ" </a:t>
            </a:r>
            <a:r>
              <a:rPr lang="en-IN" sz="900" dirty="0" err="1">
                <a:effectLst/>
                <a:latin typeface="Times New Roman" panose="02020603050405020304" pitchFamily="18" charset="0"/>
                <a:ea typeface="Times New Roman" panose="02020603050405020304" pitchFamily="18" charset="0"/>
              </a:rPr>
              <a:t>crossorigin</a:t>
            </a:r>
            <a:r>
              <a:rPr lang="en-IN" sz="900" dirty="0">
                <a:effectLst/>
                <a:latin typeface="Times New Roman" panose="02020603050405020304" pitchFamily="18" charset="0"/>
                <a:ea typeface="Times New Roman" panose="02020603050405020304" pitchFamily="18" charset="0"/>
              </a:rPr>
              <a:t>="anonymous"&gt;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&lt;/head&gt;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&lt;style&gt;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h1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r>
              <a:rPr lang="en-IN" sz="900" dirty="0" err="1">
                <a:effectLst/>
                <a:latin typeface="Times New Roman" panose="02020603050405020304" pitchFamily="18" charset="0"/>
                <a:ea typeface="Times New Roman" panose="02020603050405020304" pitchFamily="18" charset="0"/>
              </a:rPr>
              <a:t>color</a:t>
            </a:r>
            <a:r>
              <a:rPr lang="en-IN" sz="900" dirty="0">
                <a:effectLst/>
                <a:latin typeface="Times New Roman" panose="02020603050405020304" pitchFamily="18" charset="0"/>
                <a:ea typeface="Times New Roman" panose="02020603050405020304" pitchFamily="18" charset="0"/>
              </a:rPr>
              <a:t>: </a:t>
            </a:r>
            <a:r>
              <a:rPr lang="en-IN" sz="900" dirty="0" err="1">
                <a:effectLst/>
                <a:latin typeface="Times New Roman" panose="02020603050405020304" pitchFamily="18" charset="0"/>
                <a:ea typeface="Times New Roman" panose="02020603050405020304" pitchFamily="18" charset="0"/>
              </a:rPr>
              <a:t>mediumseagreen</a:t>
            </a:r>
            <a:r>
              <a:rPr lang="en-IN" sz="900" dirty="0">
                <a:effectLst/>
                <a:latin typeface="Times New Roman" panose="02020603050405020304" pitchFamily="18" charset="0"/>
                <a:ea typeface="Times New Roman" panose="02020603050405020304" pitchFamily="18" charset="0"/>
              </a:rPr>
              <a: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text-align: </a:t>
            </a:r>
            <a:r>
              <a:rPr lang="en-IN" sz="900" dirty="0" err="1">
                <a:effectLst/>
                <a:latin typeface="Times New Roman" panose="02020603050405020304" pitchFamily="18" charset="0"/>
                <a:ea typeface="Times New Roman" panose="02020603050405020304" pitchFamily="18" charset="0"/>
              </a:rPr>
              <a:t>center</a:t>
            </a:r>
            <a:r>
              <a:rPr lang="en-IN" sz="900" dirty="0">
                <a:effectLst/>
                <a:latin typeface="Times New Roman" panose="02020603050405020304" pitchFamily="18" charset="0"/>
                <a:ea typeface="Times New Roman" panose="02020603050405020304" pitchFamily="18" charset="0"/>
              </a:rPr>
              <a: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h2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r>
              <a:rPr lang="en-IN" sz="900" dirty="0" err="1">
                <a:effectLst/>
                <a:latin typeface="Times New Roman" panose="02020603050405020304" pitchFamily="18" charset="0"/>
                <a:ea typeface="Times New Roman" panose="02020603050405020304" pitchFamily="18" charset="0"/>
              </a:rPr>
              <a:t>color</a:t>
            </a:r>
            <a:r>
              <a:rPr lang="en-IN" sz="900" dirty="0">
                <a:effectLst/>
                <a:latin typeface="Times New Roman" panose="02020603050405020304" pitchFamily="18" charset="0"/>
                <a:ea typeface="Times New Roman" panose="02020603050405020304" pitchFamily="18" charset="0"/>
              </a:rPr>
              <a:t>: white;</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text-align: left;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.warning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r>
              <a:rPr lang="en-IN" sz="900" dirty="0" err="1">
                <a:effectLst/>
                <a:latin typeface="Times New Roman" panose="02020603050405020304" pitchFamily="18" charset="0"/>
                <a:ea typeface="Times New Roman" panose="02020603050405020304" pitchFamily="18" charset="0"/>
              </a:rPr>
              <a:t>color</a:t>
            </a:r>
            <a:r>
              <a:rPr lang="en-IN" sz="900" dirty="0">
                <a:effectLst/>
                <a:latin typeface="Times New Roman" panose="02020603050405020304" pitchFamily="18" charset="0"/>
                <a:ea typeface="Times New Roman" panose="02020603050405020304" pitchFamily="18" charset="0"/>
              </a:rPr>
              <a:t>: red;</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font-weight: bold;</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text-align: </a:t>
            </a:r>
            <a:r>
              <a:rPr lang="en-IN" sz="900" dirty="0" err="1">
                <a:effectLst/>
                <a:latin typeface="Times New Roman" panose="02020603050405020304" pitchFamily="18" charset="0"/>
                <a:ea typeface="Times New Roman" panose="02020603050405020304" pitchFamily="18" charset="0"/>
              </a:rPr>
              <a:t>center</a:t>
            </a:r>
            <a:r>
              <a:rPr lang="en-IN" sz="900" dirty="0">
                <a:effectLst/>
                <a:latin typeface="Times New Roman" panose="02020603050405020304" pitchFamily="18" charset="0"/>
                <a:ea typeface="Times New Roman" panose="02020603050405020304" pitchFamily="18" charset="0"/>
              </a:rPr>
              <a: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.card{</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margin-left:410px;</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margin-top: 200px;</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r>
              <a:rPr lang="en-IN" sz="900" dirty="0" err="1">
                <a:effectLst/>
                <a:latin typeface="Times New Roman" panose="02020603050405020304" pitchFamily="18" charset="0"/>
                <a:ea typeface="Times New Roman" panose="02020603050405020304" pitchFamily="18" charset="0"/>
              </a:rPr>
              <a:t>color</a:t>
            </a:r>
            <a:r>
              <a:rPr lang="en-IN" sz="900" dirty="0">
                <a:effectLst/>
                <a:latin typeface="Times New Roman" panose="02020603050405020304" pitchFamily="18" charset="0"/>
                <a:ea typeface="Times New Roman" panose="02020603050405020304" pitchFamily="18" charset="0"/>
              </a:rPr>
              <a:t>: white;</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.container{</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background:#edf2f7;</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font-weight: bold;</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padding-bottom:10px;</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border-radius: 15px;</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.container1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padding-bottom:10px;</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padding-top:20px;</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padding-left:230px;</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font-size: 24px;</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r>
              <a:rPr lang="en-IN" sz="900" dirty="0" err="1">
                <a:effectLst/>
                <a:latin typeface="Times New Roman" panose="02020603050405020304" pitchFamily="18" charset="0"/>
                <a:ea typeface="Times New Roman" panose="02020603050405020304" pitchFamily="18" charset="0"/>
              </a:rPr>
              <a:t>color</a:t>
            </a:r>
            <a:r>
              <a:rPr lang="en-IN" sz="900" dirty="0">
                <a:effectLst/>
                <a:latin typeface="Times New Roman" panose="02020603050405020304" pitchFamily="18" charset="0"/>
                <a:ea typeface="Times New Roman" panose="02020603050405020304" pitchFamily="18" charset="0"/>
              </a:rPr>
              <a:t>: white;</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#blink{</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font-size: 20px;</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font-weight: bold;</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font-family: sans-serif;</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r>
              <a:rPr lang="en-IN" sz="900" dirty="0" err="1">
                <a:effectLst/>
                <a:latin typeface="Times New Roman" panose="02020603050405020304" pitchFamily="18" charset="0"/>
                <a:ea typeface="Times New Roman" panose="02020603050405020304" pitchFamily="18" charset="0"/>
              </a:rPr>
              <a:t>text-align:center</a:t>
            </a:r>
            <a:r>
              <a:rPr lang="en-IN" sz="900" dirty="0">
                <a:effectLst/>
                <a:latin typeface="Times New Roman" panose="02020603050405020304" pitchFamily="18" charset="0"/>
                <a:ea typeface="Times New Roman" panose="02020603050405020304" pitchFamily="18" charset="0"/>
              </a:rPr>
              <a: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&lt;/style&gt;</a:t>
            </a:r>
            <a:br>
              <a:rPr lang="en-IN" sz="900" dirty="0">
                <a:effectLst/>
                <a:latin typeface="Times New Roman" panose="02020603050405020304" pitchFamily="18" charset="0"/>
                <a:ea typeface="Times New Roman" panose="02020603050405020304" pitchFamily="18" charset="0"/>
              </a:rPr>
            </a:b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&lt;body style="background:#BCBBB8"&gt;</a:t>
            </a:r>
            <a:br>
              <a:rPr lang="en-IN" sz="900" dirty="0">
                <a:effectLst/>
                <a:latin typeface="Times New Roman" panose="02020603050405020304" pitchFamily="18" charset="0"/>
                <a:ea typeface="Times New Roman" panose="02020603050405020304" pitchFamily="18" charset="0"/>
              </a:rPr>
            </a:b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class="container1"&gt;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a:t>
            </a:r>
            <a:r>
              <a:rPr lang="en-IN" sz="900" dirty="0" err="1">
                <a:effectLst/>
                <a:latin typeface="Times New Roman" panose="02020603050405020304" pitchFamily="18" charset="0"/>
                <a:ea typeface="Times New Roman" panose="02020603050405020304" pitchFamily="18" charset="0"/>
              </a:rPr>
              <a:t>img</a:t>
            </a:r>
            <a:r>
              <a:rPr lang="en-IN" sz="900" dirty="0">
                <a:effectLst/>
                <a:latin typeface="Times New Roman" panose="02020603050405020304" pitchFamily="18" charset="0"/>
                <a:ea typeface="Times New Roman" panose="02020603050405020304" pitchFamily="18" charset="0"/>
              </a:rPr>
              <a:t> </a:t>
            </a:r>
            <a:r>
              <a:rPr lang="en-IN" sz="900" dirty="0" err="1">
                <a:effectLst/>
                <a:latin typeface="Times New Roman" panose="02020603050405020304" pitchFamily="18" charset="0"/>
                <a:ea typeface="Times New Roman" panose="02020603050405020304" pitchFamily="18" charset="0"/>
              </a:rPr>
              <a:t>src</a:t>
            </a:r>
            <a:r>
              <a:rPr lang="en-IN" sz="900" dirty="0">
                <a:effectLst/>
                <a:latin typeface="Times New Roman" panose="02020603050405020304" pitchFamily="18" charset="0"/>
                <a:ea typeface="Times New Roman" panose="02020603050405020304" pitchFamily="18" charset="0"/>
              </a:rPr>
              <a:t>="https://media.licdn.com/</a:t>
            </a:r>
            <a:r>
              <a:rPr lang="en-IN" sz="900" dirty="0" err="1">
                <a:effectLst/>
                <a:latin typeface="Times New Roman" panose="02020603050405020304" pitchFamily="18" charset="0"/>
                <a:ea typeface="Times New Roman" panose="02020603050405020304" pitchFamily="18" charset="0"/>
              </a:rPr>
              <a:t>dms</a:t>
            </a:r>
            <a:r>
              <a:rPr lang="en-IN" sz="900" dirty="0">
                <a:effectLst/>
                <a:latin typeface="Times New Roman" panose="02020603050405020304" pitchFamily="18" charset="0"/>
                <a:ea typeface="Times New Roman" panose="02020603050405020304" pitchFamily="18" charset="0"/>
              </a:rPr>
              <a:t>/image/D5616AQEHQErXk-g6oQ/profile-displaybackgroundimage-shrink_200_800/0/1690984507532?e=2147483647&amp;v=</a:t>
            </a:r>
            <a:r>
              <a:rPr lang="en-IN" sz="900" dirty="0" err="1">
                <a:effectLst/>
                <a:latin typeface="Times New Roman" panose="02020603050405020304" pitchFamily="18" charset="0"/>
                <a:ea typeface="Times New Roman" panose="02020603050405020304" pitchFamily="18" charset="0"/>
              </a:rPr>
              <a:t>beta&amp;t</a:t>
            </a:r>
            <a:r>
              <a:rPr lang="en-IN" sz="900" dirty="0">
                <a:effectLst/>
                <a:latin typeface="Times New Roman" panose="02020603050405020304" pitchFamily="18" charset="0"/>
                <a:ea typeface="Times New Roman" panose="02020603050405020304" pitchFamily="18" charset="0"/>
              </a:rPr>
              <a:t>=RTvXSwAH7yKmh6vB_kZaYGVF6lRUgr7zMZsRalIclOQ" alt="logo" width="800" height="80"&gt;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class="container my-3 mt-3"&gt;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&lt;h1 class="text-success"&gt;Crop Yield Prediction &lt;span class="text-success"&gt;&lt;/span&gt;&lt;/h1&gt;</a:t>
            </a:r>
            <a:br>
              <a:rPr lang="en-IN" sz="900" dirty="0">
                <a:effectLst/>
                <a:latin typeface="Times New Roman" panose="02020603050405020304" pitchFamily="18" charset="0"/>
                <a:ea typeface="Times New Roman" panose="02020603050405020304" pitchFamily="18" charset="0"/>
              </a:rPr>
            </a:br>
            <a:r>
              <a:rPr lang="en-IN" sz="900" i="1" dirty="0">
                <a:effectLst/>
                <a:latin typeface="Times New Roman" panose="02020603050405020304" pitchFamily="18" charset="0"/>
                <a:ea typeface="Times New Roman" panose="02020603050405020304" pitchFamily="18" charset="0"/>
              </a:rPr>
              <a:t>&lt;!--      adding form--&gt;</a:t>
            </a:r>
            <a:br>
              <a:rPr lang="en-IN" sz="900" i="1" dirty="0">
                <a:effectLst/>
                <a:latin typeface="Times New Roman" panose="02020603050405020304" pitchFamily="18" charset="0"/>
                <a:ea typeface="Times New Roman" panose="02020603050405020304" pitchFamily="18" charset="0"/>
              </a:rPr>
            </a:br>
            <a:r>
              <a:rPr lang="en-IN" sz="900" i="1" dirty="0">
                <a:effectLst/>
                <a:latin typeface="Times New Roman" panose="02020603050405020304" pitchFamily="18" charset="0"/>
                <a:ea typeface="Times New Roman" panose="02020603050405020304" pitchFamily="18" charset="0"/>
              </a:rPr>
              <a:t>      </a:t>
            </a:r>
            <a:r>
              <a:rPr lang="en-IN" sz="900" dirty="0">
                <a:effectLst/>
                <a:latin typeface="Times New Roman" panose="02020603050405020304" pitchFamily="18" charset="0"/>
                <a:ea typeface="Times New Roman" panose="02020603050405020304" pitchFamily="18" charset="0"/>
              </a:rPr>
              <a:t>&lt;form action="/predict" method="POST" </a:t>
            </a:r>
            <a:r>
              <a:rPr lang="en-IN" sz="900" dirty="0" err="1">
                <a:effectLst/>
                <a:latin typeface="Times New Roman" panose="02020603050405020304" pitchFamily="18" charset="0"/>
                <a:ea typeface="Times New Roman" panose="02020603050405020304" pitchFamily="18" charset="0"/>
              </a:rPr>
              <a:t>onsubmit</a:t>
            </a:r>
            <a:r>
              <a:rPr lang="en-IN" sz="900" dirty="0">
                <a:effectLst/>
                <a:latin typeface="Times New Roman" panose="02020603050405020304" pitchFamily="18" charset="0"/>
                <a:ea typeface="Times New Roman" panose="02020603050405020304" pitchFamily="18" charset="0"/>
              </a:rPr>
              <a:t>="return </a:t>
            </a:r>
            <a:r>
              <a:rPr lang="en-IN" sz="900" dirty="0" err="1">
                <a:effectLst/>
                <a:latin typeface="Times New Roman" panose="02020603050405020304" pitchFamily="18" charset="0"/>
                <a:ea typeface="Times New Roman" panose="02020603050405020304" pitchFamily="18" charset="0"/>
              </a:rPr>
              <a:t>validateForm</a:t>
            </a:r>
            <a:r>
              <a:rPr lang="en-IN" sz="900" dirty="0">
                <a:effectLst/>
                <a:latin typeface="Times New Roman" panose="02020603050405020304" pitchFamily="18" charset="0"/>
                <a:ea typeface="Times New Roman" panose="02020603050405020304" pitchFamily="18" charset="0"/>
              </a:rPr>
              <a:t>()"&gt;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class="row"&gt;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class="col-md-4"&gt;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&lt;label for="Nitrogen"&gt;Nitrogen&lt;/label&gt;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&lt;input type="number" id="Nitrogen" name="Nitrogen" placeholder="Enter Nitrogen (10-200)" class="form-control" required step="1" </a:t>
            </a:r>
            <a:r>
              <a:rPr lang="en-IN" sz="900" dirty="0" err="1">
                <a:effectLst/>
                <a:latin typeface="Times New Roman" panose="02020603050405020304" pitchFamily="18" charset="0"/>
                <a:ea typeface="Times New Roman" panose="02020603050405020304" pitchFamily="18" charset="0"/>
              </a:rPr>
              <a:t>onkeydown</a:t>
            </a:r>
            <a:r>
              <a:rPr lang="en-IN" sz="900" dirty="0">
                <a:effectLst/>
                <a:latin typeface="Times New Roman" panose="02020603050405020304" pitchFamily="18" charset="0"/>
                <a:ea typeface="Times New Roman" panose="02020603050405020304" pitchFamily="18" charset="0"/>
              </a:rPr>
              <a:t>="</a:t>
            </a:r>
            <a:r>
              <a:rPr lang="en-IN" sz="900" dirty="0" err="1">
                <a:effectLst/>
                <a:latin typeface="Times New Roman" panose="02020603050405020304" pitchFamily="18" charset="0"/>
                <a:ea typeface="Times New Roman" panose="02020603050405020304" pitchFamily="18" charset="0"/>
              </a:rPr>
              <a:t>javascript</a:t>
            </a:r>
            <a:r>
              <a:rPr lang="en-IN" sz="900" dirty="0">
                <a:effectLst/>
                <a:latin typeface="Times New Roman" panose="02020603050405020304" pitchFamily="18" charset="0"/>
                <a:ea typeface="Times New Roman" panose="02020603050405020304" pitchFamily="18" charset="0"/>
              </a:rPr>
              <a:t>: return ['Backspace','Delete','Tab','</a:t>
            </a:r>
            <a:r>
              <a:rPr lang="en-IN" sz="900" dirty="0" err="1">
                <a:effectLst/>
                <a:latin typeface="Times New Roman" panose="02020603050405020304" pitchFamily="18" charset="0"/>
                <a:ea typeface="Times New Roman" panose="02020603050405020304" pitchFamily="18" charset="0"/>
              </a:rPr>
              <a:t>ArrowLeft</a:t>
            </a:r>
            <a:r>
              <a:rPr lang="en-IN" sz="900" dirty="0">
                <a:effectLst/>
                <a:latin typeface="Times New Roman" panose="02020603050405020304" pitchFamily="18" charset="0"/>
                <a:ea typeface="Times New Roman" panose="02020603050405020304" pitchFamily="18" charset="0"/>
              </a:rPr>
              <a:t>','</a:t>
            </a:r>
            <a:r>
              <a:rPr lang="en-IN" sz="900" dirty="0" err="1">
                <a:effectLst/>
                <a:latin typeface="Times New Roman" panose="02020603050405020304" pitchFamily="18" charset="0"/>
                <a:ea typeface="Times New Roman" panose="02020603050405020304" pitchFamily="18" charset="0"/>
              </a:rPr>
              <a:t>ArrowRight</a:t>
            </a:r>
            <a:r>
              <a:rPr lang="en-IN" sz="900" dirty="0">
                <a:effectLst/>
                <a:latin typeface="Times New Roman" panose="02020603050405020304" pitchFamily="18" charset="0"/>
                <a:ea typeface="Times New Roman" panose="02020603050405020304" pitchFamily="18" charset="0"/>
              </a:rPr>
              <a:t>','tab'].includes(</a:t>
            </a:r>
            <a:r>
              <a:rPr lang="en-IN" sz="900" dirty="0" err="1">
                <a:effectLst/>
                <a:latin typeface="Times New Roman" panose="02020603050405020304" pitchFamily="18" charset="0"/>
                <a:ea typeface="Times New Roman" panose="02020603050405020304" pitchFamily="18" charset="0"/>
              </a:rPr>
              <a:t>event.code</a:t>
            </a:r>
            <a:r>
              <a:rPr lang="en-IN" sz="900" dirty="0">
                <a:effectLst/>
                <a:latin typeface="Times New Roman" panose="02020603050405020304" pitchFamily="18" charset="0"/>
                <a:ea typeface="Times New Roman" panose="02020603050405020304" pitchFamily="18" charset="0"/>
              </a:rPr>
              <a:t>) ? true : !</a:t>
            </a:r>
            <a:r>
              <a:rPr lang="en-IN" sz="900" dirty="0" err="1">
                <a:effectLst/>
                <a:latin typeface="Times New Roman" panose="02020603050405020304" pitchFamily="18" charset="0"/>
                <a:ea typeface="Times New Roman" panose="02020603050405020304" pitchFamily="18" charset="0"/>
              </a:rPr>
              <a:t>isNaN</a:t>
            </a:r>
            <a:r>
              <a:rPr lang="en-IN" sz="900" dirty="0">
                <a:effectLst/>
                <a:latin typeface="Times New Roman" panose="02020603050405020304" pitchFamily="18" charset="0"/>
                <a:ea typeface="Times New Roman" panose="02020603050405020304" pitchFamily="18" charset="0"/>
              </a:rPr>
              <a:t>(Number(</a:t>
            </a:r>
            <a:r>
              <a:rPr lang="en-IN" sz="900" dirty="0" err="1">
                <a:effectLst/>
                <a:latin typeface="Times New Roman" panose="02020603050405020304" pitchFamily="18" charset="0"/>
                <a:ea typeface="Times New Roman" panose="02020603050405020304" pitchFamily="18" charset="0"/>
              </a:rPr>
              <a:t>event.key</a:t>
            </a:r>
            <a:r>
              <a:rPr lang="en-IN" sz="900" dirty="0">
                <a:effectLst/>
                <a:latin typeface="Times New Roman" panose="02020603050405020304" pitchFamily="18" charset="0"/>
                <a:ea typeface="Times New Roman" panose="02020603050405020304" pitchFamily="18" charset="0"/>
              </a:rPr>
              <a:t>)) &amp;&amp; </a:t>
            </a:r>
            <a:r>
              <a:rPr lang="en-IN" sz="900" dirty="0" err="1">
                <a:effectLst/>
                <a:latin typeface="Times New Roman" panose="02020603050405020304" pitchFamily="18" charset="0"/>
                <a:ea typeface="Times New Roman" panose="02020603050405020304" pitchFamily="18" charset="0"/>
              </a:rPr>
              <a:t>event.code</a:t>
            </a:r>
            <a:r>
              <a:rPr lang="en-IN" sz="900" dirty="0">
                <a:effectLst/>
                <a:latin typeface="Times New Roman" panose="02020603050405020304" pitchFamily="18" charset="0"/>
                <a:ea typeface="Times New Roman" panose="02020603050405020304" pitchFamily="18" charset="0"/>
              </a:rPr>
              <a:t>!=='Space'"&gt;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class="col-md-4"&gt;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&lt;label for="</a:t>
            </a:r>
            <a:r>
              <a:rPr lang="en-IN" sz="900" dirty="0" err="1">
                <a:effectLst/>
                <a:latin typeface="Times New Roman" panose="02020603050405020304" pitchFamily="18" charset="0"/>
                <a:ea typeface="Times New Roman" panose="02020603050405020304" pitchFamily="18" charset="0"/>
              </a:rPr>
              <a:t>Phosporus</a:t>
            </a:r>
            <a:r>
              <a:rPr lang="en-IN" sz="900" dirty="0">
                <a:effectLst/>
                <a:latin typeface="Times New Roman" panose="02020603050405020304" pitchFamily="18" charset="0"/>
                <a:ea typeface="Times New Roman" panose="02020603050405020304" pitchFamily="18" charset="0"/>
              </a:rPr>
              <a:t>"&gt;</a:t>
            </a:r>
            <a:r>
              <a:rPr lang="en-IN" sz="900" dirty="0" err="1">
                <a:effectLst/>
                <a:latin typeface="Times New Roman" panose="02020603050405020304" pitchFamily="18" charset="0"/>
                <a:ea typeface="Times New Roman" panose="02020603050405020304" pitchFamily="18" charset="0"/>
              </a:rPr>
              <a:t>Phosporus</a:t>
            </a:r>
            <a:r>
              <a:rPr lang="en-IN" sz="900" dirty="0">
                <a:effectLst/>
                <a:latin typeface="Times New Roman" panose="02020603050405020304" pitchFamily="18" charset="0"/>
                <a:ea typeface="Times New Roman" panose="02020603050405020304" pitchFamily="18" charset="0"/>
              </a:rPr>
              <a:t>&lt;/label&gt;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&lt;input type="number" id="</a:t>
            </a:r>
            <a:r>
              <a:rPr lang="en-IN" sz="900" dirty="0" err="1">
                <a:effectLst/>
                <a:latin typeface="Times New Roman" panose="02020603050405020304" pitchFamily="18" charset="0"/>
                <a:ea typeface="Times New Roman" panose="02020603050405020304" pitchFamily="18" charset="0"/>
              </a:rPr>
              <a:t>Phosporus</a:t>
            </a:r>
            <a:r>
              <a:rPr lang="en-IN" sz="900" dirty="0">
                <a:effectLst/>
                <a:latin typeface="Times New Roman" panose="02020603050405020304" pitchFamily="18" charset="0"/>
                <a:ea typeface="Times New Roman" panose="02020603050405020304" pitchFamily="18" charset="0"/>
              </a:rPr>
              <a:t>" name="</a:t>
            </a:r>
            <a:r>
              <a:rPr lang="en-IN" sz="900" dirty="0" err="1">
                <a:effectLst/>
                <a:latin typeface="Times New Roman" panose="02020603050405020304" pitchFamily="18" charset="0"/>
                <a:ea typeface="Times New Roman" panose="02020603050405020304" pitchFamily="18" charset="0"/>
              </a:rPr>
              <a:t>Phosporus</a:t>
            </a:r>
            <a:r>
              <a:rPr lang="en-IN" sz="900" dirty="0">
                <a:effectLst/>
                <a:latin typeface="Times New Roman" panose="02020603050405020304" pitchFamily="18" charset="0"/>
                <a:ea typeface="Times New Roman" panose="02020603050405020304" pitchFamily="18" charset="0"/>
              </a:rPr>
              <a:t>" placeholder="Enter Phosphorus (10-200)" class="form-control" required step="1" </a:t>
            </a:r>
            <a:r>
              <a:rPr lang="en-IN" sz="900" dirty="0" err="1">
                <a:effectLst/>
                <a:latin typeface="Times New Roman" panose="02020603050405020304" pitchFamily="18" charset="0"/>
                <a:ea typeface="Times New Roman" panose="02020603050405020304" pitchFamily="18" charset="0"/>
              </a:rPr>
              <a:t>onkeydown</a:t>
            </a:r>
            <a:r>
              <a:rPr lang="en-IN" sz="900" dirty="0">
                <a:effectLst/>
                <a:latin typeface="Times New Roman" panose="02020603050405020304" pitchFamily="18" charset="0"/>
                <a:ea typeface="Times New Roman" panose="02020603050405020304" pitchFamily="18" charset="0"/>
              </a:rPr>
              <a:t>="</a:t>
            </a:r>
            <a:r>
              <a:rPr lang="en-IN" sz="900" dirty="0" err="1">
                <a:effectLst/>
                <a:latin typeface="Times New Roman" panose="02020603050405020304" pitchFamily="18" charset="0"/>
                <a:ea typeface="Times New Roman" panose="02020603050405020304" pitchFamily="18" charset="0"/>
              </a:rPr>
              <a:t>javascript</a:t>
            </a:r>
            <a:r>
              <a:rPr lang="en-IN" sz="900" dirty="0">
                <a:effectLst/>
                <a:latin typeface="Times New Roman" panose="02020603050405020304" pitchFamily="18" charset="0"/>
                <a:ea typeface="Times New Roman" panose="02020603050405020304" pitchFamily="18" charset="0"/>
              </a:rPr>
              <a:t>: return ['Backspace','Delete','Tab','</a:t>
            </a:r>
            <a:r>
              <a:rPr lang="en-IN" sz="900" dirty="0" err="1">
                <a:effectLst/>
                <a:latin typeface="Times New Roman" panose="02020603050405020304" pitchFamily="18" charset="0"/>
                <a:ea typeface="Times New Roman" panose="02020603050405020304" pitchFamily="18" charset="0"/>
              </a:rPr>
              <a:t>ArrowLeft</a:t>
            </a:r>
            <a:r>
              <a:rPr lang="en-IN" sz="900" dirty="0">
                <a:effectLst/>
                <a:latin typeface="Times New Roman" panose="02020603050405020304" pitchFamily="18" charset="0"/>
                <a:ea typeface="Times New Roman" panose="02020603050405020304" pitchFamily="18" charset="0"/>
              </a:rPr>
              <a:t>','</a:t>
            </a:r>
            <a:r>
              <a:rPr lang="en-IN" sz="900" dirty="0" err="1">
                <a:effectLst/>
                <a:latin typeface="Times New Roman" panose="02020603050405020304" pitchFamily="18" charset="0"/>
                <a:ea typeface="Times New Roman" panose="02020603050405020304" pitchFamily="18" charset="0"/>
              </a:rPr>
              <a:t>ArrowRight</a:t>
            </a:r>
            <a:r>
              <a:rPr lang="en-IN" sz="900" dirty="0">
                <a:effectLst/>
                <a:latin typeface="Times New Roman" panose="02020603050405020304" pitchFamily="18" charset="0"/>
                <a:ea typeface="Times New Roman" panose="02020603050405020304" pitchFamily="18" charset="0"/>
              </a:rPr>
              <a:t>'].includes(</a:t>
            </a:r>
            <a:r>
              <a:rPr lang="en-IN" sz="900" dirty="0" err="1">
                <a:effectLst/>
                <a:latin typeface="Times New Roman" panose="02020603050405020304" pitchFamily="18" charset="0"/>
                <a:ea typeface="Times New Roman" panose="02020603050405020304" pitchFamily="18" charset="0"/>
              </a:rPr>
              <a:t>event.code</a:t>
            </a:r>
            <a:r>
              <a:rPr lang="en-IN" sz="900" dirty="0">
                <a:effectLst/>
                <a:latin typeface="Times New Roman" panose="02020603050405020304" pitchFamily="18" charset="0"/>
                <a:ea typeface="Times New Roman" panose="02020603050405020304" pitchFamily="18" charset="0"/>
              </a:rPr>
              <a:t>) ? true : !</a:t>
            </a:r>
            <a:r>
              <a:rPr lang="en-IN" sz="900" dirty="0" err="1">
                <a:effectLst/>
                <a:latin typeface="Times New Roman" panose="02020603050405020304" pitchFamily="18" charset="0"/>
                <a:ea typeface="Times New Roman" panose="02020603050405020304" pitchFamily="18" charset="0"/>
              </a:rPr>
              <a:t>isNaN</a:t>
            </a:r>
            <a:r>
              <a:rPr lang="en-IN" sz="900" dirty="0">
                <a:effectLst/>
                <a:latin typeface="Times New Roman" panose="02020603050405020304" pitchFamily="18" charset="0"/>
                <a:ea typeface="Times New Roman" panose="02020603050405020304" pitchFamily="18" charset="0"/>
              </a:rPr>
              <a:t>(Number(</a:t>
            </a:r>
            <a:r>
              <a:rPr lang="en-IN" sz="900" dirty="0" err="1">
                <a:effectLst/>
                <a:latin typeface="Times New Roman" panose="02020603050405020304" pitchFamily="18" charset="0"/>
                <a:ea typeface="Times New Roman" panose="02020603050405020304" pitchFamily="18" charset="0"/>
              </a:rPr>
              <a:t>event.key</a:t>
            </a:r>
            <a:r>
              <a:rPr lang="en-IN" sz="900" dirty="0">
                <a:effectLst/>
                <a:latin typeface="Times New Roman" panose="02020603050405020304" pitchFamily="18" charset="0"/>
                <a:ea typeface="Times New Roman" panose="02020603050405020304" pitchFamily="18" charset="0"/>
              </a:rPr>
              <a:t>)) &amp;&amp; </a:t>
            </a:r>
            <a:r>
              <a:rPr lang="en-IN" sz="900" dirty="0" err="1">
                <a:effectLst/>
                <a:latin typeface="Times New Roman" panose="02020603050405020304" pitchFamily="18" charset="0"/>
                <a:ea typeface="Times New Roman" panose="02020603050405020304" pitchFamily="18" charset="0"/>
              </a:rPr>
              <a:t>event.code</a:t>
            </a:r>
            <a:r>
              <a:rPr lang="en-IN" sz="900" dirty="0">
                <a:effectLst/>
                <a:latin typeface="Times New Roman" panose="02020603050405020304" pitchFamily="18" charset="0"/>
                <a:ea typeface="Times New Roman" panose="02020603050405020304" pitchFamily="18" charset="0"/>
              </a:rPr>
              <a:t>!=='Space'"&gt;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class="col-md-4"&gt;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&lt;label for="Potassium"&gt;Potassium&lt;/label&gt;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&lt;input type="number" id="Potassium" name="Potassium" placeholder="Enter Potassium (10-200)" class="form-control" required step="1" </a:t>
            </a:r>
            <a:r>
              <a:rPr lang="en-IN" sz="900" dirty="0" err="1">
                <a:effectLst/>
                <a:latin typeface="Times New Roman" panose="02020603050405020304" pitchFamily="18" charset="0"/>
                <a:ea typeface="Times New Roman" panose="02020603050405020304" pitchFamily="18" charset="0"/>
              </a:rPr>
              <a:t>onkeydown</a:t>
            </a:r>
            <a:r>
              <a:rPr lang="en-IN" sz="900" dirty="0">
                <a:effectLst/>
                <a:latin typeface="Times New Roman" panose="02020603050405020304" pitchFamily="18" charset="0"/>
                <a:ea typeface="Times New Roman" panose="02020603050405020304" pitchFamily="18" charset="0"/>
              </a:rPr>
              <a:t>="</a:t>
            </a:r>
            <a:r>
              <a:rPr lang="en-IN" sz="900" dirty="0" err="1">
                <a:effectLst/>
                <a:latin typeface="Times New Roman" panose="02020603050405020304" pitchFamily="18" charset="0"/>
                <a:ea typeface="Times New Roman" panose="02020603050405020304" pitchFamily="18" charset="0"/>
              </a:rPr>
              <a:t>javascript</a:t>
            </a:r>
            <a:r>
              <a:rPr lang="en-IN" sz="900" dirty="0">
                <a:effectLst/>
                <a:latin typeface="Times New Roman" panose="02020603050405020304" pitchFamily="18" charset="0"/>
                <a:ea typeface="Times New Roman" panose="02020603050405020304" pitchFamily="18" charset="0"/>
              </a:rPr>
              <a:t>: return ['Backspace','Delete','Tab','</a:t>
            </a:r>
            <a:r>
              <a:rPr lang="en-IN" sz="900" dirty="0" err="1">
                <a:effectLst/>
                <a:latin typeface="Times New Roman" panose="02020603050405020304" pitchFamily="18" charset="0"/>
                <a:ea typeface="Times New Roman" panose="02020603050405020304" pitchFamily="18" charset="0"/>
              </a:rPr>
              <a:t>ArrowLeft</a:t>
            </a:r>
            <a:r>
              <a:rPr lang="en-IN" sz="900" dirty="0">
                <a:effectLst/>
                <a:latin typeface="Times New Roman" panose="02020603050405020304" pitchFamily="18" charset="0"/>
                <a:ea typeface="Times New Roman" panose="02020603050405020304" pitchFamily="18" charset="0"/>
              </a:rPr>
              <a:t>','</a:t>
            </a:r>
            <a:r>
              <a:rPr lang="en-IN" sz="900" dirty="0" err="1">
                <a:effectLst/>
                <a:latin typeface="Times New Roman" panose="02020603050405020304" pitchFamily="18" charset="0"/>
                <a:ea typeface="Times New Roman" panose="02020603050405020304" pitchFamily="18" charset="0"/>
              </a:rPr>
              <a:t>ArrowRight</a:t>
            </a:r>
            <a:r>
              <a:rPr lang="en-IN" sz="900" dirty="0">
                <a:effectLst/>
                <a:latin typeface="Times New Roman" panose="02020603050405020304" pitchFamily="18" charset="0"/>
                <a:ea typeface="Times New Roman" panose="02020603050405020304" pitchFamily="18" charset="0"/>
              </a:rPr>
              <a:t>'].includes(</a:t>
            </a:r>
            <a:r>
              <a:rPr lang="en-IN" sz="900" dirty="0" err="1">
                <a:effectLst/>
                <a:latin typeface="Times New Roman" panose="02020603050405020304" pitchFamily="18" charset="0"/>
                <a:ea typeface="Times New Roman" panose="02020603050405020304" pitchFamily="18" charset="0"/>
              </a:rPr>
              <a:t>event.code</a:t>
            </a:r>
            <a:r>
              <a:rPr lang="en-IN" sz="900" dirty="0">
                <a:effectLst/>
                <a:latin typeface="Times New Roman" panose="02020603050405020304" pitchFamily="18" charset="0"/>
                <a:ea typeface="Times New Roman" panose="02020603050405020304" pitchFamily="18" charset="0"/>
              </a:rPr>
              <a:t>) ? true : !</a:t>
            </a:r>
            <a:r>
              <a:rPr lang="en-IN" sz="900" dirty="0" err="1">
                <a:effectLst/>
                <a:latin typeface="Times New Roman" panose="02020603050405020304" pitchFamily="18" charset="0"/>
                <a:ea typeface="Times New Roman" panose="02020603050405020304" pitchFamily="18" charset="0"/>
              </a:rPr>
              <a:t>isNaN</a:t>
            </a:r>
            <a:r>
              <a:rPr lang="en-IN" sz="900" dirty="0">
                <a:effectLst/>
                <a:latin typeface="Times New Roman" panose="02020603050405020304" pitchFamily="18" charset="0"/>
                <a:ea typeface="Times New Roman" panose="02020603050405020304" pitchFamily="18" charset="0"/>
              </a:rPr>
              <a:t>(Number(</a:t>
            </a:r>
            <a:r>
              <a:rPr lang="en-IN" sz="900" dirty="0" err="1">
                <a:effectLst/>
                <a:latin typeface="Times New Roman" panose="02020603050405020304" pitchFamily="18" charset="0"/>
                <a:ea typeface="Times New Roman" panose="02020603050405020304" pitchFamily="18" charset="0"/>
              </a:rPr>
              <a:t>event.key</a:t>
            </a:r>
            <a:r>
              <a:rPr lang="en-IN" sz="900" dirty="0">
                <a:effectLst/>
                <a:latin typeface="Times New Roman" panose="02020603050405020304" pitchFamily="18" charset="0"/>
                <a:ea typeface="Times New Roman" panose="02020603050405020304" pitchFamily="18" charset="0"/>
              </a:rPr>
              <a:t>)) &amp;&amp; </a:t>
            </a:r>
            <a:r>
              <a:rPr lang="en-IN" sz="900" dirty="0" err="1">
                <a:effectLst/>
                <a:latin typeface="Times New Roman" panose="02020603050405020304" pitchFamily="18" charset="0"/>
                <a:ea typeface="Times New Roman" panose="02020603050405020304" pitchFamily="18" charset="0"/>
              </a:rPr>
              <a:t>event.code</a:t>
            </a:r>
            <a:r>
              <a:rPr lang="en-IN" sz="900" dirty="0">
                <a:effectLst/>
                <a:latin typeface="Times New Roman" panose="02020603050405020304" pitchFamily="18" charset="0"/>
                <a:ea typeface="Times New Roman" panose="02020603050405020304" pitchFamily="18" charset="0"/>
              </a:rPr>
              <a:t>!=='Space'"&gt;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class="row mt-4"&gt;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class="col-md-4"&gt;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&lt;label for="Temperature"&gt;Temperature&lt;/label&gt;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&lt;input type="number" id="Temperature" name="Temperature" placeholder="Enter Temperature in °C(15-50)" class="form-control" step="0.01"&gt;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class="col-md-4"&gt;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&lt;label for="Humidity"&gt;Humidity&lt;/label&gt;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&lt;input type="number" id="Humidity" name="Humidity" placeholder="Enter Humidity in %(25-100)" class="form-control" step="0.01"&gt;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class="col-md-4"&gt;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&lt;label for="pH"&gt;pH&lt;/label&gt;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&lt;input type="number" id="Ph" name="Ph" placeholder="Enter pH value(1-14)" class="form-control" step="0.01"&gt;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br>
              <a:rPr lang="en-IN" sz="900" dirty="0">
                <a:effectLst/>
                <a:latin typeface="Times New Roman" panose="02020603050405020304" pitchFamily="18" charset="0"/>
                <a:ea typeface="Times New Roman" panose="02020603050405020304" pitchFamily="18" charset="0"/>
              </a:rPr>
            </a:b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class="row mt-4"&gt;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 class="col-md-4"&gt;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&lt;label for="Rainfall"&gt;Rainfall&lt;/label&gt;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&lt;input type="number" id="Rainfall" name="Rainfall" placeholder="Enter Rainfall in mm(50-250)" class="form-control" required step="0.01"&gt;</a:t>
            </a:r>
            <a:br>
              <a:rPr lang="en-IN" sz="900" dirty="0">
                <a:effectLst/>
                <a:latin typeface="Times New Roman" panose="02020603050405020304" pitchFamily="18" charset="0"/>
                <a:ea typeface="Times New Roman" panose="02020603050405020304" pitchFamily="18" charset="0"/>
              </a:rPr>
            </a:br>
            <a:r>
              <a:rPr lang="en-IN" sz="900" dirty="0">
                <a:effectLst/>
                <a:latin typeface="Times New Roman" panose="02020603050405020304" pitchFamily="18" charset="0"/>
                <a:ea typeface="Times New Roman" panose="02020603050405020304" pitchFamily="18" charset="0"/>
              </a:rPr>
              <a:t>             &lt;/div&gt;</a:t>
            </a:r>
          </a:p>
        </p:txBody>
      </p:sp>
    </p:spTree>
    <p:extLst>
      <p:ext uri="{BB962C8B-B14F-4D97-AF65-F5344CB8AC3E}">
        <p14:creationId xmlns:p14="http://schemas.microsoft.com/office/powerpoint/2010/main" val="2685962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4FF1-71DC-B8C4-6A20-31A82DCA04B8}"/>
              </a:ext>
            </a:extLst>
          </p:cNvPr>
          <p:cNvSpPr>
            <a:spLocks noGrp="1"/>
          </p:cNvSpPr>
          <p:nvPr>
            <p:ph type="title"/>
          </p:nvPr>
        </p:nvSpPr>
        <p:spPr>
          <a:xfrm>
            <a:off x="1592826" y="279327"/>
            <a:ext cx="5436624" cy="873274"/>
          </a:xfrm>
        </p:spPr>
        <p:txBody>
          <a:bodyPr>
            <a:normAutofit/>
          </a:bodyPr>
          <a:lstStyle/>
          <a:p>
            <a:r>
              <a:rPr lang="en-IN" sz="4400" b="1" dirty="0">
                <a:latin typeface="Times New Roman" panose="02020603050405020304" pitchFamily="18" charset="0"/>
                <a:cs typeface="Times New Roman" panose="02020603050405020304" pitchFamily="18" charset="0"/>
              </a:rPr>
              <a:t>Coding :- Website</a:t>
            </a:r>
          </a:p>
        </p:txBody>
      </p:sp>
      <p:sp>
        <p:nvSpPr>
          <p:cNvPr id="3" name="Content Placeholder 2">
            <a:extLst>
              <a:ext uri="{FF2B5EF4-FFF2-40B4-BE49-F238E27FC236}">
                <a16:creationId xmlns:a16="http://schemas.microsoft.com/office/drawing/2014/main" id="{43FFC4A8-1257-4819-D20A-4C6EDACCD1D5}"/>
              </a:ext>
            </a:extLst>
          </p:cNvPr>
          <p:cNvSpPr>
            <a:spLocks noGrp="1"/>
          </p:cNvSpPr>
          <p:nvPr>
            <p:ph idx="1"/>
          </p:nvPr>
        </p:nvSpPr>
        <p:spPr>
          <a:xfrm>
            <a:off x="1592826" y="1140542"/>
            <a:ext cx="10382864" cy="5565058"/>
          </a:xfrm>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F3B8D37A-463E-21E6-8880-25093DCF507C}"/>
              </a:ext>
            </a:extLst>
          </p:cNvPr>
          <p:cNvSpPr txBox="1"/>
          <p:nvPr/>
        </p:nvSpPr>
        <p:spPr>
          <a:xfrm>
            <a:off x="216310" y="1266887"/>
            <a:ext cx="11851863" cy="5438713"/>
          </a:xfrm>
          <a:prstGeom prst="rect">
            <a:avLst/>
          </a:prstGeom>
          <a:solidFill>
            <a:schemeClr val="accent1">
              <a:alpha val="10000"/>
            </a:schemeClr>
          </a:solidFill>
        </p:spPr>
        <p:txBody>
          <a:bodyPr wrap="square" numCol="3" rtlCol="0">
            <a:spAutoFit/>
          </a:bodyPr>
          <a:lstStyle/>
          <a:p>
            <a:pPr marL="457200">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900" dirty="0">
                <a:solidFill>
                  <a:srgbClr val="000000"/>
                </a:solidFill>
                <a:effectLst/>
                <a:latin typeface="Times New Roman" panose="02020603050405020304" pitchFamily="18" charset="0"/>
                <a:ea typeface="Times New Roman" panose="02020603050405020304" pitchFamily="18" charset="0"/>
              </a:rPr>
              <a:t>&lt;div class="col-md-4"&gt;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&lt;label for="Soil"&gt;soil&lt;/label&gt;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&lt;select id="Soil" name="Soil"  class="form-control"&gt;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&lt;option value=""&gt;Select soil type&lt;/option&gt;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&lt;option value="black"&gt;Black Soil&lt;/option&gt;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&lt;option value="red"&gt;Red Soil&lt;/option&gt;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&lt;/select&gt;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&lt;/div&gt;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&lt;/div&gt;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r>
              <a:rPr lang="en-IN" sz="900" i="1" dirty="0">
                <a:solidFill>
                  <a:srgbClr val="000000"/>
                </a:solidFill>
                <a:effectLst/>
                <a:latin typeface="Times New Roman" panose="02020603050405020304" pitchFamily="18" charset="0"/>
                <a:ea typeface="Times New Roman" panose="02020603050405020304" pitchFamily="18" charset="0"/>
              </a:rPr>
              <a:t>&lt;!-- Rest of the form --&gt;</a:t>
            </a:r>
            <a:br>
              <a:rPr lang="en-IN" sz="900" i="1" dirty="0">
                <a:solidFill>
                  <a:srgbClr val="000000"/>
                </a:solidFill>
                <a:effectLst/>
                <a:latin typeface="Times New Roman" panose="02020603050405020304" pitchFamily="18" charset="0"/>
                <a:ea typeface="Times New Roman" panose="02020603050405020304" pitchFamily="18" charset="0"/>
              </a:rPr>
            </a:br>
            <a:r>
              <a:rPr lang="en-IN" sz="900" i="1" dirty="0">
                <a:solidFill>
                  <a:srgbClr val="000000"/>
                </a:solidFill>
                <a:effectLst/>
                <a:latin typeface="Times New Roman" panose="02020603050405020304" pitchFamily="18" charset="0"/>
                <a:ea typeface="Times New Roman" panose="02020603050405020304" pitchFamily="18" charset="0"/>
              </a:rPr>
              <a:t>       </a:t>
            </a:r>
            <a:r>
              <a:rPr lang="en-IN" sz="900" dirty="0">
                <a:solidFill>
                  <a:srgbClr val="000000"/>
                </a:solidFill>
                <a:effectLst/>
                <a:latin typeface="Times New Roman" panose="02020603050405020304" pitchFamily="18" charset="0"/>
                <a:ea typeface="Times New Roman" panose="02020603050405020304" pitchFamily="18" charset="0"/>
              </a:rPr>
              <a:t>&lt;div class="row mt-4"&gt;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&lt;div class="col-md-12 text-</a:t>
            </a:r>
            <a:r>
              <a:rPr lang="en-IN" sz="900" dirty="0" err="1">
                <a:solidFill>
                  <a:srgbClr val="000000"/>
                </a:solidFill>
                <a:effectLst/>
                <a:latin typeface="Times New Roman" panose="02020603050405020304" pitchFamily="18" charset="0"/>
                <a:ea typeface="Times New Roman" panose="02020603050405020304" pitchFamily="18" charset="0"/>
              </a:rPr>
              <a:t>center</a:t>
            </a:r>
            <a:r>
              <a:rPr lang="en-IN" sz="900" dirty="0">
                <a:solidFill>
                  <a:srgbClr val="000000"/>
                </a:solidFill>
                <a:effectLst/>
                <a:latin typeface="Times New Roman" panose="02020603050405020304" pitchFamily="18" charset="0"/>
                <a:ea typeface="Times New Roman" panose="02020603050405020304" pitchFamily="18" charset="0"/>
              </a:rPr>
              <a:t>"&gt;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&lt;button type="submit" class="</a:t>
            </a:r>
            <a:r>
              <a:rPr lang="en-IN" sz="900" dirty="0" err="1">
                <a:solidFill>
                  <a:srgbClr val="000000"/>
                </a:solidFill>
                <a:effectLst/>
                <a:latin typeface="Times New Roman" panose="02020603050405020304" pitchFamily="18" charset="0"/>
                <a:ea typeface="Times New Roman" panose="02020603050405020304" pitchFamily="18" charset="0"/>
              </a:rPr>
              <a:t>btn</a:t>
            </a:r>
            <a:r>
              <a:rPr lang="en-IN" sz="900" dirty="0">
                <a:solidFill>
                  <a:srgbClr val="000000"/>
                </a:solidFill>
                <a:effectLst/>
                <a:latin typeface="Times New Roman" panose="02020603050405020304" pitchFamily="18" charset="0"/>
                <a:ea typeface="Times New Roman" panose="02020603050405020304" pitchFamily="18" charset="0"/>
              </a:rPr>
              <a:t> </a:t>
            </a:r>
            <a:r>
              <a:rPr lang="en-IN" sz="900" dirty="0" err="1">
                <a:solidFill>
                  <a:srgbClr val="000000"/>
                </a:solidFill>
                <a:effectLst/>
                <a:latin typeface="Times New Roman" panose="02020603050405020304" pitchFamily="18" charset="0"/>
                <a:ea typeface="Times New Roman" panose="02020603050405020304" pitchFamily="18" charset="0"/>
              </a:rPr>
              <a:t>btn</a:t>
            </a:r>
            <a:r>
              <a:rPr lang="en-IN" sz="900" dirty="0">
                <a:solidFill>
                  <a:srgbClr val="000000"/>
                </a:solidFill>
                <a:effectLst/>
                <a:latin typeface="Times New Roman" panose="02020603050405020304" pitchFamily="18" charset="0"/>
                <a:ea typeface="Times New Roman" panose="02020603050405020304" pitchFamily="18" charset="0"/>
              </a:rPr>
              <a:t>-primary </a:t>
            </a:r>
            <a:r>
              <a:rPr lang="en-IN" sz="900" dirty="0" err="1">
                <a:solidFill>
                  <a:srgbClr val="000000"/>
                </a:solidFill>
                <a:effectLst/>
                <a:latin typeface="Times New Roman" panose="02020603050405020304" pitchFamily="18" charset="0"/>
                <a:ea typeface="Times New Roman" panose="02020603050405020304" pitchFamily="18" charset="0"/>
              </a:rPr>
              <a:t>btn-lg</a:t>
            </a:r>
            <a:r>
              <a:rPr lang="en-IN" sz="900" dirty="0">
                <a:solidFill>
                  <a:srgbClr val="000000"/>
                </a:solidFill>
                <a:effectLst/>
                <a:latin typeface="Times New Roman" panose="02020603050405020304" pitchFamily="18" charset="0"/>
                <a:ea typeface="Times New Roman" panose="02020603050405020304" pitchFamily="18" charset="0"/>
              </a:rPr>
              <a:t>"&gt;Predict&lt;/button&gt;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&lt;/div&gt;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&lt;/div&gt;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&lt;/form&gt;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&lt;div class="card-body"&gt;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&lt;p id="blink" style="</a:t>
            </a:r>
            <a:r>
              <a:rPr lang="en-IN" sz="900" dirty="0" err="1">
                <a:solidFill>
                  <a:srgbClr val="000000"/>
                </a:solidFill>
                <a:effectLst/>
                <a:latin typeface="Times New Roman" panose="02020603050405020304" pitchFamily="18" charset="0"/>
                <a:ea typeface="Times New Roman" panose="02020603050405020304" pitchFamily="18" charset="0"/>
              </a:rPr>
              <a:t>text-align:center</a:t>
            </a:r>
            <a:r>
              <a:rPr lang="en-IN" sz="900" dirty="0">
                <a:solidFill>
                  <a:srgbClr val="000000"/>
                </a:solidFill>
                <a:effectLst/>
                <a:latin typeface="Times New Roman" panose="02020603050405020304" pitchFamily="18" charset="0"/>
                <a:ea typeface="Times New Roman" panose="02020603050405020304" pitchFamily="18" charset="0"/>
              </a:rPr>
              <a:t>"&gt;{{ result }}&lt;/p&gt;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&lt;script type="text/</a:t>
            </a:r>
            <a:r>
              <a:rPr lang="en-IN" sz="900" dirty="0" err="1">
                <a:solidFill>
                  <a:srgbClr val="000000"/>
                </a:solidFill>
                <a:effectLst/>
                <a:latin typeface="Times New Roman" panose="02020603050405020304" pitchFamily="18" charset="0"/>
                <a:ea typeface="Times New Roman" panose="02020603050405020304" pitchFamily="18" charset="0"/>
              </a:rPr>
              <a:t>javascript</a:t>
            </a:r>
            <a:r>
              <a:rPr lang="en-IN" sz="900" dirty="0">
                <a:solidFill>
                  <a:srgbClr val="000000"/>
                </a:solidFill>
                <a:effectLst/>
                <a:latin typeface="Times New Roman" panose="02020603050405020304" pitchFamily="18" charset="0"/>
                <a:ea typeface="Times New Roman" panose="02020603050405020304" pitchFamily="18" charset="0"/>
              </a:rPr>
              <a:t>"&gt;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var blink = </a:t>
            </a:r>
            <a:r>
              <a:rPr lang="en-IN" sz="900" dirty="0" err="1">
                <a:solidFill>
                  <a:srgbClr val="000000"/>
                </a:solidFill>
                <a:effectLst/>
                <a:latin typeface="Times New Roman" panose="02020603050405020304" pitchFamily="18" charset="0"/>
                <a:ea typeface="Times New Roman" panose="02020603050405020304" pitchFamily="18" charset="0"/>
              </a:rPr>
              <a:t>document.getElementById</a:t>
            </a:r>
            <a:r>
              <a:rPr lang="en-IN" sz="900" dirty="0">
                <a:solidFill>
                  <a:srgbClr val="000000"/>
                </a:solidFill>
                <a:effectLst/>
                <a:latin typeface="Times New Roman" panose="02020603050405020304" pitchFamily="18" charset="0"/>
                <a:ea typeface="Times New Roman" panose="02020603050405020304" pitchFamily="18" charset="0"/>
              </a:rPr>
              <a:t>('blink');</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r>
              <a:rPr lang="en-IN" sz="900" dirty="0" err="1">
                <a:solidFill>
                  <a:srgbClr val="000000"/>
                </a:solidFill>
                <a:effectLst/>
                <a:latin typeface="Times New Roman" panose="02020603050405020304" pitchFamily="18" charset="0"/>
                <a:ea typeface="Times New Roman" panose="02020603050405020304" pitchFamily="18" charset="0"/>
              </a:rPr>
              <a:t>setInterval</a:t>
            </a:r>
            <a:r>
              <a:rPr lang="en-IN" sz="900" dirty="0">
                <a:solidFill>
                  <a:srgbClr val="000000"/>
                </a:solidFill>
                <a:effectLst/>
                <a:latin typeface="Times New Roman" panose="02020603050405020304" pitchFamily="18" charset="0"/>
                <a:ea typeface="Times New Roman" panose="02020603050405020304" pitchFamily="18" charset="0"/>
              </a:rPr>
              <a:t>(function ()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r>
              <a:rPr lang="en-IN" sz="900" dirty="0" err="1">
                <a:solidFill>
                  <a:srgbClr val="000000"/>
                </a:solidFill>
                <a:effectLst/>
                <a:latin typeface="Times New Roman" panose="02020603050405020304" pitchFamily="18" charset="0"/>
                <a:ea typeface="Times New Roman" panose="02020603050405020304" pitchFamily="18" charset="0"/>
              </a:rPr>
              <a:t>blink.style.opacity</a:t>
            </a:r>
            <a:r>
              <a:rPr lang="en-IN" sz="900" dirty="0">
                <a:solidFill>
                  <a:srgbClr val="000000"/>
                </a:solidFill>
                <a:effectLst/>
                <a:latin typeface="Times New Roman" panose="02020603050405020304" pitchFamily="18" charset="0"/>
                <a:ea typeface="Times New Roman" panose="02020603050405020304" pitchFamily="18" charset="0"/>
              </a:rPr>
              <a:t> = (</a:t>
            </a:r>
            <a:r>
              <a:rPr lang="en-IN" sz="900" dirty="0" err="1">
                <a:solidFill>
                  <a:srgbClr val="000000"/>
                </a:solidFill>
                <a:effectLst/>
                <a:latin typeface="Times New Roman" panose="02020603050405020304" pitchFamily="18" charset="0"/>
                <a:ea typeface="Times New Roman" panose="02020603050405020304" pitchFamily="18" charset="0"/>
              </a:rPr>
              <a:t>blink.style.opacity</a:t>
            </a:r>
            <a:r>
              <a:rPr lang="en-IN" sz="900" dirty="0">
                <a:solidFill>
                  <a:srgbClr val="000000"/>
                </a:solidFill>
                <a:effectLst/>
                <a:latin typeface="Times New Roman" panose="02020603050405020304" pitchFamily="18" charset="0"/>
                <a:ea typeface="Times New Roman" panose="02020603050405020304" pitchFamily="18" charset="0"/>
              </a:rPr>
              <a:t> == 0 ? 1 : 0);</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 1000);</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function </a:t>
            </a:r>
            <a:r>
              <a:rPr lang="en-IN" sz="900" dirty="0" err="1">
                <a:solidFill>
                  <a:srgbClr val="000000"/>
                </a:solidFill>
                <a:effectLst/>
                <a:latin typeface="Times New Roman" panose="02020603050405020304" pitchFamily="18" charset="0"/>
                <a:ea typeface="Times New Roman" panose="02020603050405020304" pitchFamily="18" charset="0"/>
              </a:rPr>
              <a:t>validateForm</a:t>
            </a:r>
            <a:r>
              <a:rPr lang="en-IN" sz="900" dirty="0">
                <a:solidFill>
                  <a:srgbClr val="000000"/>
                </a:solidFill>
                <a:effectLst/>
                <a:latin typeface="Times New Roman" panose="02020603050405020304" pitchFamily="18" charset="0"/>
                <a:ea typeface="Times New Roman" panose="02020603050405020304" pitchFamily="18" charset="0"/>
              </a:rPr>
              <a:t>()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var nitrogen = </a:t>
            </a:r>
            <a:r>
              <a:rPr lang="en-IN" sz="900" dirty="0" err="1">
                <a:solidFill>
                  <a:srgbClr val="000000"/>
                </a:solidFill>
                <a:effectLst/>
                <a:latin typeface="Times New Roman" panose="02020603050405020304" pitchFamily="18" charset="0"/>
                <a:ea typeface="Times New Roman" panose="02020603050405020304" pitchFamily="18" charset="0"/>
              </a:rPr>
              <a:t>document.getElementById</a:t>
            </a:r>
            <a:r>
              <a:rPr lang="en-IN" sz="900" dirty="0">
                <a:solidFill>
                  <a:srgbClr val="000000"/>
                </a:solidFill>
                <a:effectLst/>
                <a:latin typeface="Times New Roman" panose="02020603050405020304" pitchFamily="18" charset="0"/>
                <a:ea typeface="Times New Roman" panose="02020603050405020304" pitchFamily="18" charset="0"/>
              </a:rPr>
              <a:t>("Nitrogen").value;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var </a:t>
            </a:r>
            <a:r>
              <a:rPr lang="en-IN" sz="900" dirty="0" err="1">
                <a:solidFill>
                  <a:srgbClr val="000000"/>
                </a:solidFill>
                <a:effectLst/>
                <a:latin typeface="Times New Roman" panose="02020603050405020304" pitchFamily="18" charset="0"/>
                <a:ea typeface="Times New Roman" panose="02020603050405020304" pitchFamily="18" charset="0"/>
              </a:rPr>
              <a:t>phosporus</a:t>
            </a:r>
            <a:r>
              <a:rPr lang="en-IN" sz="900" dirty="0">
                <a:solidFill>
                  <a:srgbClr val="000000"/>
                </a:solidFill>
                <a:effectLst/>
                <a:latin typeface="Times New Roman" panose="02020603050405020304" pitchFamily="18" charset="0"/>
                <a:ea typeface="Times New Roman" panose="02020603050405020304" pitchFamily="18" charset="0"/>
              </a:rPr>
              <a:t> = </a:t>
            </a:r>
            <a:r>
              <a:rPr lang="en-IN" sz="900" dirty="0" err="1">
                <a:solidFill>
                  <a:srgbClr val="000000"/>
                </a:solidFill>
                <a:effectLst/>
                <a:latin typeface="Times New Roman" panose="02020603050405020304" pitchFamily="18" charset="0"/>
                <a:ea typeface="Times New Roman" panose="02020603050405020304" pitchFamily="18" charset="0"/>
              </a:rPr>
              <a:t>document.getElementById</a:t>
            </a:r>
            <a:r>
              <a:rPr lang="en-IN" sz="900" dirty="0">
                <a:solidFill>
                  <a:srgbClr val="000000"/>
                </a:solidFill>
                <a:effectLst/>
                <a:latin typeface="Times New Roman" panose="02020603050405020304" pitchFamily="18" charset="0"/>
                <a:ea typeface="Times New Roman" panose="02020603050405020304" pitchFamily="18" charset="0"/>
              </a:rPr>
              <a:t>("</a:t>
            </a:r>
            <a:r>
              <a:rPr lang="en-IN" sz="900" dirty="0" err="1">
                <a:solidFill>
                  <a:srgbClr val="000000"/>
                </a:solidFill>
                <a:effectLst/>
                <a:latin typeface="Times New Roman" panose="02020603050405020304" pitchFamily="18" charset="0"/>
                <a:ea typeface="Times New Roman" panose="02020603050405020304" pitchFamily="18" charset="0"/>
              </a:rPr>
              <a:t>Phosporus</a:t>
            </a:r>
            <a:r>
              <a:rPr lang="en-IN" sz="900" dirty="0">
                <a:solidFill>
                  <a:srgbClr val="000000"/>
                </a:solidFill>
                <a:effectLst/>
                <a:latin typeface="Times New Roman" panose="02020603050405020304" pitchFamily="18" charset="0"/>
                <a:ea typeface="Times New Roman" panose="02020603050405020304" pitchFamily="18" charset="0"/>
              </a:rPr>
              <a:t>").value;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var potassium = </a:t>
            </a:r>
            <a:r>
              <a:rPr lang="en-IN" sz="900" dirty="0" err="1">
                <a:solidFill>
                  <a:srgbClr val="000000"/>
                </a:solidFill>
                <a:effectLst/>
                <a:latin typeface="Times New Roman" panose="02020603050405020304" pitchFamily="18" charset="0"/>
                <a:ea typeface="Times New Roman" panose="02020603050405020304" pitchFamily="18" charset="0"/>
              </a:rPr>
              <a:t>document.getElementById</a:t>
            </a:r>
            <a:r>
              <a:rPr lang="en-IN" sz="900" dirty="0">
                <a:solidFill>
                  <a:srgbClr val="000000"/>
                </a:solidFill>
                <a:effectLst/>
                <a:latin typeface="Times New Roman" panose="02020603050405020304" pitchFamily="18" charset="0"/>
                <a:ea typeface="Times New Roman" panose="02020603050405020304" pitchFamily="18" charset="0"/>
              </a:rPr>
              <a:t>("Potassium").value;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var temperature = </a:t>
            </a:r>
            <a:r>
              <a:rPr lang="en-IN" sz="900" dirty="0" err="1">
                <a:solidFill>
                  <a:srgbClr val="000000"/>
                </a:solidFill>
                <a:effectLst/>
                <a:latin typeface="Times New Roman" panose="02020603050405020304" pitchFamily="18" charset="0"/>
                <a:ea typeface="Times New Roman" panose="02020603050405020304" pitchFamily="18" charset="0"/>
              </a:rPr>
              <a:t>document.getElementById</a:t>
            </a:r>
            <a:r>
              <a:rPr lang="en-IN" sz="900" dirty="0">
                <a:solidFill>
                  <a:srgbClr val="000000"/>
                </a:solidFill>
                <a:effectLst/>
                <a:latin typeface="Times New Roman" panose="02020603050405020304" pitchFamily="18" charset="0"/>
                <a:ea typeface="Times New Roman" panose="02020603050405020304" pitchFamily="18" charset="0"/>
              </a:rPr>
              <a:t>("Temperature").value;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var humidity = </a:t>
            </a:r>
            <a:r>
              <a:rPr lang="en-IN" sz="900" dirty="0" err="1">
                <a:solidFill>
                  <a:srgbClr val="000000"/>
                </a:solidFill>
                <a:effectLst/>
                <a:latin typeface="Times New Roman" panose="02020603050405020304" pitchFamily="18" charset="0"/>
                <a:ea typeface="Times New Roman" panose="02020603050405020304" pitchFamily="18" charset="0"/>
              </a:rPr>
              <a:t>document.getElementById</a:t>
            </a:r>
            <a:r>
              <a:rPr lang="en-IN" sz="900" dirty="0">
                <a:solidFill>
                  <a:srgbClr val="000000"/>
                </a:solidFill>
                <a:effectLst/>
                <a:latin typeface="Times New Roman" panose="02020603050405020304" pitchFamily="18" charset="0"/>
                <a:ea typeface="Times New Roman" panose="02020603050405020304" pitchFamily="18" charset="0"/>
              </a:rPr>
              <a:t>("Humidity").value;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var </a:t>
            </a:r>
            <a:r>
              <a:rPr lang="en-IN" sz="900" dirty="0" err="1">
                <a:solidFill>
                  <a:srgbClr val="000000"/>
                </a:solidFill>
                <a:effectLst/>
                <a:latin typeface="Times New Roman" panose="02020603050405020304" pitchFamily="18" charset="0"/>
                <a:ea typeface="Times New Roman" panose="02020603050405020304" pitchFamily="18" charset="0"/>
              </a:rPr>
              <a:t>ph</a:t>
            </a:r>
            <a:r>
              <a:rPr lang="en-IN" sz="900" dirty="0">
                <a:solidFill>
                  <a:srgbClr val="000000"/>
                </a:solidFill>
                <a:effectLst/>
                <a:latin typeface="Times New Roman" panose="02020603050405020304" pitchFamily="18" charset="0"/>
                <a:ea typeface="Times New Roman" panose="02020603050405020304" pitchFamily="18" charset="0"/>
              </a:rPr>
              <a:t> = </a:t>
            </a:r>
            <a:r>
              <a:rPr lang="en-IN" sz="900" dirty="0" err="1">
                <a:solidFill>
                  <a:srgbClr val="000000"/>
                </a:solidFill>
                <a:effectLst/>
                <a:latin typeface="Times New Roman" panose="02020603050405020304" pitchFamily="18" charset="0"/>
                <a:ea typeface="Times New Roman" panose="02020603050405020304" pitchFamily="18" charset="0"/>
              </a:rPr>
              <a:t>document.getElementById</a:t>
            </a:r>
            <a:r>
              <a:rPr lang="en-IN" sz="900" dirty="0">
                <a:solidFill>
                  <a:srgbClr val="000000"/>
                </a:solidFill>
                <a:effectLst/>
                <a:latin typeface="Times New Roman" panose="02020603050405020304" pitchFamily="18" charset="0"/>
                <a:ea typeface="Times New Roman" panose="02020603050405020304" pitchFamily="18" charset="0"/>
              </a:rPr>
              <a:t>("Ph").value;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var rainfall = </a:t>
            </a:r>
            <a:r>
              <a:rPr lang="en-IN" sz="900" dirty="0" err="1">
                <a:solidFill>
                  <a:srgbClr val="000000"/>
                </a:solidFill>
                <a:effectLst/>
                <a:latin typeface="Times New Roman" panose="02020603050405020304" pitchFamily="18" charset="0"/>
                <a:ea typeface="Times New Roman" panose="02020603050405020304" pitchFamily="18" charset="0"/>
              </a:rPr>
              <a:t>document.getElementById</a:t>
            </a:r>
            <a:r>
              <a:rPr lang="en-IN" sz="900" dirty="0">
                <a:solidFill>
                  <a:srgbClr val="000000"/>
                </a:solidFill>
                <a:effectLst/>
                <a:latin typeface="Times New Roman" panose="02020603050405020304" pitchFamily="18" charset="0"/>
                <a:ea typeface="Times New Roman" panose="02020603050405020304" pitchFamily="18" charset="0"/>
              </a:rPr>
              <a:t>("Rainfall").value;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if (nitrogen &lt; 10 || nitrogen &gt; 200)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alert("Nitrogen value must be between 10 and 200.");</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return false;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if (</a:t>
            </a:r>
            <a:r>
              <a:rPr lang="en-IN" sz="900" dirty="0" err="1">
                <a:solidFill>
                  <a:srgbClr val="000000"/>
                </a:solidFill>
                <a:effectLst/>
                <a:latin typeface="Times New Roman" panose="02020603050405020304" pitchFamily="18" charset="0"/>
                <a:ea typeface="Times New Roman" panose="02020603050405020304" pitchFamily="18" charset="0"/>
              </a:rPr>
              <a:t>phosporus</a:t>
            </a:r>
            <a:r>
              <a:rPr lang="en-IN" sz="900" dirty="0">
                <a:solidFill>
                  <a:srgbClr val="000000"/>
                </a:solidFill>
                <a:effectLst/>
                <a:latin typeface="Times New Roman" panose="02020603050405020304" pitchFamily="18" charset="0"/>
                <a:ea typeface="Times New Roman" panose="02020603050405020304" pitchFamily="18" charset="0"/>
              </a:rPr>
              <a:t> &lt; 10 || </a:t>
            </a:r>
            <a:r>
              <a:rPr lang="en-IN" sz="900" dirty="0" err="1">
                <a:solidFill>
                  <a:srgbClr val="000000"/>
                </a:solidFill>
                <a:effectLst/>
                <a:latin typeface="Times New Roman" panose="02020603050405020304" pitchFamily="18" charset="0"/>
                <a:ea typeface="Times New Roman" panose="02020603050405020304" pitchFamily="18" charset="0"/>
              </a:rPr>
              <a:t>phosporus</a:t>
            </a:r>
            <a:r>
              <a:rPr lang="en-IN" sz="900" dirty="0">
                <a:solidFill>
                  <a:srgbClr val="000000"/>
                </a:solidFill>
                <a:effectLst/>
                <a:latin typeface="Times New Roman" panose="02020603050405020304" pitchFamily="18" charset="0"/>
                <a:ea typeface="Times New Roman" panose="02020603050405020304" pitchFamily="18" charset="0"/>
              </a:rPr>
              <a:t> &gt; 200)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alert("Phosphorus value must be between 10 and 200.");</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return false;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br>
              <a:rPr lang="en-IN" sz="900" dirty="0">
                <a:solidFill>
                  <a:srgbClr val="000000"/>
                </a:solidFill>
                <a:effectLst/>
                <a:latin typeface="Times New Roman" panose="02020603050405020304" pitchFamily="18" charset="0"/>
                <a:ea typeface="Times New Roman" panose="02020603050405020304" pitchFamily="18" charset="0"/>
              </a:rPr>
            </a:b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if (potassium &lt; 10 || potassium &gt; 200)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alert("Potassium value must be between 10 and 200.");</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return false;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if (temperature &lt; 10 || temperature &gt; 50)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alert("Temperature value must be between 10 and 50.");</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return false;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if (humidity &lt; 25 || humidity &gt; 100)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alert("Humidity value must be between 25 and 100.");</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return false;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if (</a:t>
            </a:r>
            <a:r>
              <a:rPr lang="en-IN" sz="900" dirty="0" err="1">
                <a:solidFill>
                  <a:srgbClr val="000000"/>
                </a:solidFill>
                <a:effectLst/>
                <a:latin typeface="Times New Roman" panose="02020603050405020304" pitchFamily="18" charset="0"/>
                <a:ea typeface="Times New Roman" panose="02020603050405020304" pitchFamily="18" charset="0"/>
              </a:rPr>
              <a:t>ph</a:t>
            </a:r>
            <a:r>
              <a:rPr lang="en-IN" sz="900" dirty="0">
                <a:solidFill>
                  <a:srgbClr val="000000"/>
                </a:solidFill>
                <a:effectLst/>
                <a:latin typeface="Times New Roman" panose="02020603050405020304" pitchFamily="18" charset="0"/>
                <a:ea typeface="Times New Roman" panose="02020603050405020304" pitchFamily="18" charset="0"/>
              </a:rPr>
              <a:t> &lt; 1 || </a:t>
            </a:r>
            <a:r>
              <a:rPr lang="en-IN" sz="900" dirty="0" err="1">
                <a:solidFill>
                  <a:srgbClr val="000000"/>
                </a:solidFill>
                <a:effectLst/>
                <a:latin typeface="Times New Roman" panose="02020603050405020304" pitchFamily="18" charset="0"/>
                <a:ea typeface="Times New Roman" panose="02020603050405020304" pitchFamily="18" charset="0"/>
              </a:rPr>
              <a:t>ph</a:t>
            </a:r>
            <a:r>
              <a:rPr lang="en-IN" sz="900" dirty="0">
                <a:solidFill>
                  <a:srgbClr val="000000"/>
                </a:solidFill>
                <a:effectLst/>
                <a:latin typeface="Times New Roman" panose="02020603050405020304" pitchFamily="18" charset="0"/>
                <a:ea typeface="Times New Roman" panose="02020603050405020304" pitchFamily="18" charset="0"/>
              </a:rPr>
              <a:t> &gt; 14)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alert("</a:t>
            </a:r>
            <a:r>
              <a:rPr lang="en-IN" sz="900" dirty="0" err="1">
                <a:solidFill>
                  <a:srgbClr val="000000"/>
                </a:solidFill>
                <a:effectLst/>
                <a:latin typeface="Times New Roman" panose="02020603050405020304" pitchFamily="18" charset="0"/>
                <a:ea typeface="Times New Roman" panose="02020603050405020304" pitchFamily="18" charset="0"/>
              </a:rPr>
              <a:t>ph</a:t>
            </a:r>
            <a:r>
              <a:rPr lang="en-IN" sz="900" dirty="0">
                <a:solidFill>
                  <a:srgbClr val="000000"/>
                </a:solidFill>
                <a:effectLst/>
                <a:latin typeface="Times New Roman" panose="02020603050405020304" pitchFamily="18" charset="0"/>
                <a:ea typeface="Times New Roman" panose="02020603050405020304" pitchFamily="18" charset="0"/>
              </a:rPr>
              <a:t> value must be between 1 and 14.");</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return false;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if (rainfall &lt; 50 || rainfall &gt; 250)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alert("rainfall value must be between 50 and 250.");</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return false;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 If all validations pass, return true to submit the form</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return true;</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&lt;/script&gt;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&lt;/div&gt;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&lt;/div&gt;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&lt;script </a:t>
            </a:r>
            <a:r>
              <a:rPr lang="en-IN" sz="900" dirty="0" err="1">
                <a:solidFill>
                  <a:srgbClr val="000000"/>
                </a:solidFill>
                <a:effectLst/>
                <a:latin typeface="Times New Roman" panose="02020603050405020304" pitchFamily="18" charset="0"/>
                <a:ea typeface="Times New Roman" panose="02020603050405020304" pitchFamily="18" charset="0"/>
              </a:rPr>
              <a:t>src</a:t>
            </a:r>
            <a:r>
              <a:rPr lang="en-IN" sz="900" dirty="0">
                <a:solidFill>
                  <a:srgbClr val="000000"/>
                </a:solidFill>
                <a:effectLst/>
                <a:latin typeface="Times New Roman" panose="02020603050405020304" pitchFamily="18" charset="0"/>
                <a:ea typeface="Times New Roman" panose="02020603050405020304" pitchFamily="18" charset="0"/>
              </a:rPr>
              <a:t>="https://cdn.jsdelivr.net/</a:t>
            </a:r>
            <a:r>
              <a:rPr lang="en-IN" sz="900" dirty="0" err="1">
                <a:solidFill>
                  <a:srgbClr val="000000"/>
                </a:solidFill>
                <a:effectLst/>
                <a:latin typeface="Times New Roman" panose="02020603050405020304" pitchFamily="18" charset="0"/>
                <a:ea typeface="Times New Roman" panose="02020603050405020304" pitchFamily="18" charset="0"/>
              </a:rPr>
              <a:t>npm</a:t>
            </a:r>
            <a:r>
              <a:rPr lang="en-IN" sz="900" dirty="0">
                <a:solidFill>
                  <a:srgbClr val="000000"/>
                </a:solidFill>
                <a:effectLst/>
                <a:latin typeface="Times New Roman" panose="02020603050405020304" pitchFamily="18" charset="0"/>
                <a:ea typeface="Times New Roman" panose="02020603050405020304" pitchFamily="18" charset="0"/>
              </a:rPr>
              <a:t>/bootstrap@5.3.0-alpha3/</a:t>
            </a:r>
            <a:r>
              <a:rPr lang="en-IN" sz="900" dirty="0" err="1">
                <a:solidFill>
                  <a:srgbClr val="000000"/>
                </a:solidFill>
                <a:effectLst/>
                <a:latin typeface="Times New Roman" panose="02020603050405020304" pitchFamily="18" charset="0"/>
                <a:ea typeface="Times New Roman" panose="02020603050405020304" pitchFamily="18" charset="0"/>
              </a:rPr>
              <a:t>dist</a:t>
            </a:r>
            <a:r>
              <a:rPr lang="en-IN" sz="900" dirty="0">
                <a:solidFill>
                  <a:srgbClr val="000000"/>
                </a:solidFill>
                <a:effectLst/>
                <a:latin typeface="Times New Roman" panose="02020603050405020304" pitchFamily="18" charset="0"/>
                <a:ea typeface="Times New Roman" panose="02020603050405020304" pitchFamily="18" charset="0"/>
              </a:rPr>
              <a:t>/</a:t>
            </a:r>
            <a:r>
              <a:rPr lang="en-IN" sz="900" dirty="0" err="1">
                <a:solidFill>
                  <a:srgbClr val="000000"/>
                </a:solidFill>
                <a:effectLst/>
                <a:latin typeface="Times New Roman" panose="02020603050405020304" pitchFamily="18" charset="0"/>
                <a:ea typeface="Times New Roman" panose="02020603050405020304" pitchFamily="18" charset="0"/>
              </a:rPr>
              <a:t>js</a:t>
            </a:r>
            <a:r>
              <a:rPr lang="en-IN" sz="900" dirty="0">
                <a:solidFill>
                  <a:srgbClr val="000000"/>
                </a:solidFill>
                <a:effectLst/>
                <a:latin typeface="Times New Roman" panose="02020603050405020304" pitchFamily="18" charset="0"/>
                <a:ea typeface="Times New Roman" panose="02020603050405020304" pitchFamily="18" charset="0"/>
              </a:rPr>
              <a:t>/bootstrap.bundle.min.js" integrity="sha384-ENjdO4Dr2bkBIFxQpeoTz1HIcje39Wm4jDKdf19U8gI4ddQ3GYNS7NTKfAdVQSZe" </a:t>
            </a:r>
            <a:r>
              <a:rPr lang="en-IN" sz="900" dirty="0" err="1">
                <a:solidFill>
                  <a:srgbClr val="000000"/>
                </a:solidFill>
                <a:effectLst/>
                <a:latin typeface="Times New Roman" panose="02020603050405020304" pitchFamily="18" charset="0"/>
                <a:ea typeface="Times New Roman" panose="02020603050405020304" pitchFamily="18" charset="0"/>
              </a:rPr>
              <a:t>crossorigin</a:t>
            </a:r>
            <a:r>
              <a:rPr lang="en-IN" sz="900" dirty="0">
                <a:solidFill>
                  <a:srgbClr val="000000"/>
                </a:solidFill>
                <a:effectLst/>
                <a:latin typeface="Times New Roman" panose="02020603050405020304" pitchFamily="18" charset="0"/>
                <a:ea typeface="Times New Roman" panose="02020603050405020304" pitchFamily="18" charset="0"/>
              </a:rPr>
              <a:t>="anonymous"&gt;&lt;/script&gt;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  &lt;/body&gt;</a:t>
            </a:r>
            <a:br>
              <a:rPr lang="en-IN" sz="900" dirty="0">
                <a:solidFill>
                  <a:srgbClr val="000000"/>
                </a:solidFill>
                <a:effectLst/>
                <a:latin typeface="Times New Roman" panose="02020603050405020304" pitchFamily="18" charset="0"/>
                <a:ea typeface="Times New Roman" panose="02020603050405020304" pitchFamily="18" charset="0"/>
              </a:rPr>
            </a:br>
            <a:r>
              <a:rPr lang="en-IN" sz="900" dirty="0">
                <a:solidFill>
                  <a:srgbClr val="000000"/>
                </a:solidFill>
                <a:effectLst/>
                <a:latin typeface="Times New Roman" panose="02020603050405020304" pitchFamily="18" charset="0"/>
                <a:ea typeface="Times New Roman" panose="02020603050405020304" pitchFamily="18" charset="0"/>
              </a:rPr>
              <a:t>&lt;/html&gt;</a:t>
            </a:r>
            <a:endParaRPr lang="en-IN"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1212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57DB9-B79C-AE77-8E7B-4F1416647399}"/>
              </a:ext>
            </a:extLst>
          </p:cNvPr>
          <p:cNvSpPr>
            <a:spLocks noGrp="1"/>
          </p:cNvSpPr>
          <p:nvPr>
            <p:ph type="title"/>
          </p:nvPr>
        </p:nvSpPr>
        <p:spPr>
          <a:xfrm>
            <a:off x="1555155" y="464371"/>
            <a:ext cx="4086872" cy="828582"/>
          </a:xfrm>
        </p:spPr>
        <p:txBody>
          <a:bodyPr>
            <a:normAutofit/>
          </a:bodyPr>
          <a:lstStyle/>
          <a:p>
            <a:pPr algn="l"/>
            <a:r>
              <a:rPr lang="en-US" sz="4400" b="1" dirty="0">
                <a:latin typeface="Times New Roman" panose="02020603050405020304" pitchFamily="18" charset="0"/>
                <a:cs typeface="Times New Roman" panose="02020603050405020304" pitchFamily="18" charset="0"/>
              </a:rPr>
              <a:t>Data Dictionary</a:t>
            </a:r>
            <a:endParaRPr lang="en-IN" sz="4400" dirty="0">
              <a:effectLst/>
            </a:endParaRPr>
          </a:p>
        </p:txBody>
      </p:sp>
      <p:graphicFrame>
        <p:nvGraphicFramePr>
          <p:cNvPr id="2" name="Content Placeholder 2">
            <a:extLst>
              <a:ext uri="{FF2B5EF4-FFF2-40B4-BE49-F238E27FC236}">
                <a16:creationId xmlns:a16="http://schemas.microsoft.com/office/drawing/2014/main" id="{6627D69E-E791-AA27-EFE9-4B64ADD3A97C}"/>
              </a:ext>
            </a:extLst>
          </p:cNvPr>
          <p:cNvGraphicFramePr>
            <a:graphicFrameLocks noGrp="1"/>
          </p:cNvGraphicFramePr>
          <p:nvPr>
            <p:ph idx="1"/>
            <p:extLst>
              <p:ext uri="{D42A27DB-BD31-4B8C-83A1-F6EECF244321}">
                <p14:modId xmlns:p14="http://schemas.microsoft.com/office/powerpoint/2010/main" val="3574265030"/>
              </p:ext>
            </p:extLst>
          </p:nvPr>
        </p:nvGraphicFramePr>
        <p:xfrm>
          <a:off x="1676257" y="1201274"/>
          <a:ext cx="9747435" cy="5381130"/>
        </p:xfrm>
        <a:graphic>
          <a:graphicData uri="http://schemas.openxmlformats.org/drawingml/2006/table">
            <a:tbl>
              <a:tblPr/>
              <a:tblGrid>
                <a:gridCol w="1457468">
                  <a:extLst>
                    <a:ext uri="{9D8B030D-6E8A-4147-A177-3AD203B41FA5}">
                      <a16:colId xmlns:a16="http://schemas.microsoft.com/office/drawing/2014/main" val="2407573315"/>
                    </a:ext>
                  </a:extLst>
                </a:gridCol>
                <a:gridCol w="2057400">
                  <a:extLst>
                    <a:ext uri="{9D8B030D-6E8A-4147-A177-3AD203B41FA5}">
                      <a16:colId xmlns:a16="http://schemas.microsoft.com/office/drawing/2014/main" val="1085888838"/>
                    </a:ext>
                  </a:extLst>
                </a:gridCol>
                <a:gridCol w="2628900">
                  <a:extLst>
                    <a:ext uri="{9D8B030D-6E8A-4147-A177-3AD203B41FA5}">
                      <a16:colId xmlns:a16="http://schemas.microsoft.com/office/drawing/2014/main" val="2471065250"/>
                    </a:ext>
                  </a:extLst>
                </a:gridCol>
                <a:gridCol w="1654180">
                  <a:extLst>
                    <a:ext uri="{9D8B030D-6E8A-4147-A177-3AD203B41FA5}">
                      <a16:colId xmlns:a16="http://schemas.microsoft.com/office/drawing/2014/main" val="2406998488"/>
                    </a:ext>
                  </a:extLst>
                </a:gridCol>
                <a:gridCol w="1949487">
                  <a:extLst>
                    <a:ext uri="{9D8B030D-6E8A-4147-A177-3AD203B41FA5}">
                      <a16:colId xmlns:a16="http://schemas.microsoft.com/office/drawing/2014/main" val="3724405329"/>
                    </a:ext>
                  </a:extLst>
                </a:gridCol>
              </a:tblGrid>
              <a:tr h="288569">
                <a:tc>
                  <a:txBody>
                    <a:bodyPr/>
                    <a:lstStyle/>
                    <a:p>
                      <a:pPr algn="ctr" fontAlgn="b"/>
                      <a:r>
                        <a:rPr lang="en-IN" sz="1600" b="1" dirty="0" err="1">
                          <a:effectLst/>
                          <a:latin typeface="Times New Roman" panose="02020603050405020304" pitchFamily="18" charset="0"/>
                          <a:cs typeface="Times New Roman" panose="02020603050405020304" pitchFamily="18" charset="0"/>
                        </a:rPr>
                        <a:t>S.No</a:t>
                      </a:r>
                      <a:endParaRPr lang="en-IN" sz="1600" b="1" dirty="0">
                        <a:effectLst/>
                        <a:latin typeface="Times New Roman" panose="02020603050405020304" pitchFamily="18" charset="0"/>
                        <a:cs typeface="Times New Roman" panose="02020603050405020304" pitchFamily="18" charset="0"/>
                      </a:endParaRPr>
                    </a:p>
                  </a:txBody>
                  <a:tcPr marL="45359" marR="45359" marT="22679" marB="22679"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
                      <a:r>
                        <a:rPr lang="en-IN" sz="1600" b="1" dirty="0">
                          <a:effectLst/>
                          <a:latin typeface="Times New Roman" panose="02020603050405020304" pitchFamily="18" charset="0"/>
                          <a:cs typeface="Times New Roman" panose="02020603050405020304" pitchFamily="18" charset="0"/>
                        </a:rPr>
                        <a:t>Field Name</a:t>
                      </a:r>
                    </a:p>
                  </a:txBody>
                  <a:tcPr marL="45359" marR="45359" marT="22679" marB="22679"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
                      <a:r>
                        <a:rPr lang="en-IN" sz="1600" b="1">
                          <a:effectLst/>
                          <a:latin typeface="Times New Roman" panose="02020603050405020304" pitchFamily="18" charset="0"/>
                          <a:cs typeface="Times New Roman" panose="02020603050405020304" pitchFamily="18" charset="0"/>
                        </a:rPr>
                        <a:t>Description</a:t>
                      </a:r>
                    </a:p>
                  </a:txBody>
                  <a:tcPr marL="45359" marR="45359" marT="22679" marB="22679"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
                      <a:r>
                        <a:rPr lang="en-IN" sz="1600" b="1">
                          <a:effectLst/>
                          <a:latin typeface="Times New Roman" panose="02020603050405020304" pitchFamily="18" charset="0"/>
                          <a:cs typeface="Times New Roman" panose="02020603050405020304" pitchFamily="18" charset="0"/>
                        </a:rPr>
                        <a:t>Data Type</a:t>
                      </a:r>
                    </a:p>
                  </a:txBody>
                  <a:tcPr marL="45359" marR="45359" marT="22679" marB="22679"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
                      <a:r>
                        <a:rPr lang="en-IN" sz="1600" b="1">
                          <a:effectLst/>
                          <a:latin typeface="Times New Roman" panose="02020603050405020304" pitchFamily="18" charset="0"/>
                          <a:cs typeface="Times New Roman" panose="02020603050405020304" pitchFamily="18" charset="0"/>
                        </a:rPr>
                        <a:t>Example</a:t>
                      </a:r>
                    </a:p>
                  </a:txBody>
                  <a:tcPr marL="45359" marR="45359" marT="22679" marB="22679"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extLst>
                  <a:ext uri="{0D108BD9-81ED-4DB2-BD59-A6C34878D82A}">
                    <a16:rowId xmlns:a16="http://schemas.microsoft.com/office/drawing/2014/main" val="1373657388"/>
                  </a:ext>
                </a:extLst>
              </a:tr>
              <a:tr h="896841">
                <a:tc>
                  <a:txBody>
                    <a:bodyPr/>
                    <a:lstStyle/>
                    <a:p>
                      <a:pPr algn="ctr" fontAlgn="base"/>
                      <a:r>
                        <a:rPr lang="en-IN" sz="1400" dirty="0">
                          <a:effectLst/>
                          <a:latin typeface="Times New Roman" panose="02020603050405020304" pitchFamily="18" charset="0"/>
                          <a:cs typeface="Times New Roman" panose="02020603050405020304" pitchFamily="18" charset="0"/>
                        </a:rPr>
                        <a:t>1.</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Temperature</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a:effectLst/>
                          <a:latin typeface="Times New Roman" panose="02020603050405020304" pitchFamily="18" charset="0"/>
                          <a:cs typeface="Times New Roman" panose="02020603050405020304" pitchFamily="18" charset="0"/>
                        </a:rPr>
                        <a:t>Numeric value representing temperature in Celsius</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a:effectLst/>
                          <a:latin typeface="Times New Roman" panose="02020603050405020304" pitchFamily="18" charset="0"/>
                          <a:cs typeface="Times New Roman" panose="02020603050405020304" pitchFamily="18" charset="0"/>
                        </a:rPr>
                        <a:t>Float</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25.6</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extLst>
                  <a:ext uri="{0D108BD9-81ED-4DB2-BD59-A6C34878D82A}">
                    <a16:rowId xmlns:a16="http://schemas.microsoft.com/office/drawing/2014/main" val="989517602"/>
                  </a:ext>
                </a:extLst>
              </a:tr>
              <a:tr h="683946">
                <a:tc>
                  <a:txBody>
                    <a:bodyPr/>
                    <a:lstStyle/>
                    <a:p>
                      <a:pPr algn="ctr" fontAlgn="base"/>
                      <a:r>
                        <a:rPr lang="en-IN" sz="1400" dirty="0">
                          <a:effectLst/>
                          <a:latin typeface="Times New Roman" panose="02020603050405020304" pitchFamily="18" charset="0"/>
                          <a:cs typeface="Times New Roman" panose="02020603050405020304" pitchFamily="18" charset="0"/>
                        </a:rPr>
                        <a:t>2.</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a:effectLst/>
                          <a:latin typeface="Times New Roman" panose="02020603050405020304" pitchFamily="18" charset="0"/>
                          <a:cs typeface="Times New Roman" panose="02020603050405020304" pitchFamily="18" charset="0"/>
                        </a:rPr>
                        <a:t>Humidity</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US" sz="1400">
                          <a:effectLst/>
                          <a:latin typeface="Times New Roman" panose="02020603050405020304" pitchFamily="18" charset="0"/>
                          <a:cs typeface="Times New Roman" panose="02020603050405020304" pitchFamily="18" charset="0"/>
                        </a:rPr>
                        <a:t>Numeric value representing relative humidity</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a:effectLst/>
                          <a:latin typeface="Times New Roman" panose="02020603050405020304" pitchFamily="18" charset="0"/>
                          <a:cs typeface="Times New Roman" panose="02020603050405020304" pitchFamily="18" charset="0"/>
                        </a:rPr>
                        <a:t>Float</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a:effectLst/>
                          <a:latin typeface="Times New Roman" panose="02020603050405020304" pitchFamily="18" charset="0"/>
                          <a:cs typeface="Times New Roman" panose="02020603050405020304" pitchFamily="18" charset="0"/>
                        </a:rPr>
                        <a:t>65.2</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extLst>
                  <a:ext uri="{0D108BD9-81ED-4DB2-BD59-A6C34878D82A}">
                    <a16:rowId xmlns:a16="http://schemas.microsoft.com/office/drawing/2014/main" val="2768379938"/>
                  </a:ext>
                </a:extLst>
              </a:tr>
              <a:tr h="783064">
                <a:tc>
                  <a:txBody>
                    <a:bodyPr/>
                    <a:lstStyle/>
                    <a:p>
                      <a:pPr algn="ctr" fontAlgn="base"/>
                      <a:r>
                        <a:rPr lang="en-IN" sz="1400" dirty="0">
                          <a:effectLst/>
                          <a:latin typeface="Times New Roman" panose="02020603050405020304" pitchFamily="18" charset="0"/>
                          <a:cs typeface="Times New Roman" panose="02020603050405020304" pitchFamily="18" charset="0"/>
                        </a:rPr>
                        <a:t>3.</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Rainfall</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US" sz="1400">
                          <a:effectLst/>
                          <a:latin typeface="Times New Roman" panose="02020603050405020304" pitchFamily="18" charset="0"/>
                          <a:cs typeface="Times New Roman" panose="02020603050405020304" pitchFamily="18" charset="0"/>
                        </a:rPr>
                        <a:t>Numeric value representing rainfall in millimeters</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Float</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a:effectLst/>
                          <a:latin typeface="Times New Roman" panose="02020603050405020304" pitchFamily="18" charset="0"/>
                          <a:cs typeface="Times New Roman" panose="02020603050405020304" pitchFamily="18" charset="0"/>
                        </a:rPr>
                        <a:t>12.3</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extLst>
                  <a:ext uri="{0D108BD9-81ED-4DB2-BD59-A6C34878D82A}">
                    <a16:rowId xmlns:a16="http://schemas.microsoft.com/office/drawing/2014/main" val="3748808795"/>
                  </a:ext>
                </a:extLst>
              </a:tr>
              <a:tr h="683946">
                <a:tc>
                  <a:txBody>
                    <a:bodyPr/>
                    <a:lstStyle/>
                    <a:p>
                      <a:pPr algn="ctr" fontAlgn="base"/>
                      <a:r>
                        <a:rPr lang="en-IN" sz="1400" dirty="0">
                          <a:effectLst/>
                          <a:latin typeface="Times New Roman" panose="02020603050405020304" pitchFamily="18" charset="0"/>
                          <a:cs typeface="Times New Roman" panose="02020603050405020304" pitchFamily="18" charset="0"/>
                        </a:rPr>
                        <a:t>4.</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Nitrogen Level</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a:effectLst/>
                          <a:latin typeface="Times New Roman" panose="02020603050405020304" pitchFamily="18" charset="0"/>
                          <a:cs typeface="Times New Roman" panose="02020603050405020304" pitchFamily="18" charset="0"/>
                        </a:rPr>
                        <a:t>Numeric value representing soil nitrogen content</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Int</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28</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extLst>
                  <a:ext uri="{0D108BD9-81ED-4DB2-BD59-A6C34878D82A}">
                    <a16:rowId xmlns:a16="http://schemas.microsoft.com/office/drawing/2014/main" val="2922708000"/>
                  </a:ext>
                </a:extLst>
              </a:tr>
              <a:tr h="683946">
                <a:tc>
                  <a:txBody>
                    <a:bodyPr/>
                    <a:lstStyle/>
                    <a:p>
                      <a:pPr algn="ctr" fontAlgn="base"/>
                      <a:r>
                        <a:rPr lang="en-IN" sz="1400" dirty="0">
                          <a:effectLst/>
                          <a:latin typeface="Times New Roman" panose="02020603050405020304" pitchFamily="18" charset="0"/>
                          <a:cs typeface="Times New Roman" panose="02020603050405020304" pitchFamily="18" charset="0"/>
                        </a:rPr>
                        <a:t>5.</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a:effectLst/>
                          <a:latin typeface="Times New Roman" panose="02020603050405020304" pitchFamily="18" charset="0"/>
                          <a:cs typeface="Times New Roman" panose="02020603050405020304" pitchFamily="18" charset="0"/>
                        </a:rPr>
                        <a:t>Phosphorus Level</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US" sz="1400">
                          <a:effectLst/>
                          <a:latin typeface="Times New Roman" panose="02020603050405020304" pitchFamily="18" charset="0"/>
                          <a:cs typeface="Times New Roman" panose="02020603050405020304" pitchFamily="18" charset="0"/>
                        </a:rPr>
                        <a:t>Numeric value representing soil phosphorus content</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lang="en-IN" sz="1400" dirty="0">
                          <a:effectLst/>
                          <a:latin typeface="Times New Roman" panose="02020603050405020304" pitchFamily="18" charset="0"/>
                          <a:cs typeface="Times New Roman" panose="02020603050405020304" pitchFamily="18" charset="0"/>
                        </a:rPr>
                        <a:t>Int</a:t>
                      </a:r>
                    </a:p>
                    <a:p>
                      <a:pPr algn="ctr" fontAlgn="base"/>
                      <a:endParaRPr lang="en-IN" sz="1400" dirty="0">
                        <a:effectLst/>
                        <a:latin typeface="Times New Roman" panose="02020603050405020304" pitchFamily="18" charset="0"/>
                        <a:cs typeface="Times New Roman" panose="02020603050405020304" pitchFamily="18" charset="0"/>
                      </a:endParaRP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15</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extLst>
                  <a:ext uri="{0D108BD9-81ED-4DB2-BD59-A6C34878D82A}">
                    <a16:rowId xmlns:a16="http://schemas.microsoft.com/office/drawing/2014/main" val="916019089"/>
                  </a:ext>
                </a:extLst>
              </a:tr>
              <a:tr h="683946">
                <a:tc>
                  <a:txBody>
                    <a:bodyPr/>
                    <a:lstStyle/>
                    <a:p>
                      <a:pPr algn="ctr" fontAlgn="base"/>
                      <a:r>
                        <a:rPr lang="en-IN" sz="1400" dirty="0">
                          <a:effectLst/>
                          <a:latin typeface="Times New Roman" panose="02020603050405020304" pitchFamily="18" charset="0"/>
                          <a:cs typeface="Times New Roman" panose="02020603050405020304" pitchFamily="18" charset="0"/>
                        </a:rPr>
                        <a:t>6.</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Potassium Level</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Numeric value representing soil potassium content</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lang="en-IN" sz="1400" dirty="0">
                          <a:effectLst/>
                          <a:latin typeface="Times New Roman" panose="02020603050405020304" pitchFamily="18" charset="0"/>
                          <a:cs typeface="Times New Roman" panose="02020603050405020304" pitchFamily="18" charset="0"/>
                        </a:rPr>
                        <a:t>Int</a:t>
                      </a:r>
                    </a:p>
                    <a:p>
                      <a:pPr algn="ctr" fontAlgn="base"/>
                      <a:endParaRPr lang="en-IN" sz="1400" dirty="0">
                        <a:effectLst/>
                        <a:latin typeface="Times New Roman" panose="02020603050405020304" pitchFamily="18" charset="0"/>
                        <a:cs typeface="Times New Roman" panose="02020603050405020304" pitchFamily="18" charset="0"/>
                      </a:endParaRP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40</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3494BA">
                        <a:alpha val="10000"/>
                      </a:srgbClr>
                    </a:solidFill>
                  </a:tcPr>
                </a:tc>
                <a:extLst>
                  <a:ext uri="{0D108BD9-81ED-4DB2-BD59-A6C34878D82A}">
                    <a16:rowId xmlns:a16="http://schemas.microsoft.com/office/drawing/2014/main" val="3304871681"/>
                  </a:ext>
                </a:extLst>
              </a:tr>
              <a:tr h="676243">
                <a:tc>
                  <a:txBody>
                    <a:bodyPr/>
                    <a:lstStyle/>
                    <a:p>
                      <a:pPr algn="ctr" fontAlgn="base"/>
                      <a:r>
                        <a:rPr lang="en-IN" sz="1400" dirty="0">
                          <a:effectLst/>
                          <a:latin typeface="Times New Roman" panose="02020603050405020304" pitchFamily="18" charset="0"/>
                          <a:cs typeface="Times New Roman" panose="02020603050405020304" pitchFamily="18" charset="0"/>
                        </a:rPr>
                        <a:t>7.</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Soil Type </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Type Of Soil </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Char</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3494BA">
                        <a:alpha val="10000"/>
                      </a:srgbClr>
                    </a:solidFill>
                  </a:tcPr>
                </a:tc>
                <a:tc>
                  <a:txBody>
                    <a:bodyPr/>
                    <a:lstStyle/>
                    <a:p>
                      <a:pPr algn="ctr" fontAlgn="base"/>
                      <a:r>
                        <a:rPr lang="en-IN" sz="1400" dirty="0">
                          <a:effectLst/>
                          <a:latin typeface="Times New Roman" panose="02020603050405020304" pitchFamily="18" charset="0"/>
                          <a:cs typeface="Times New Roman" panose="02020603050405020304" pitchFamily="18" charset="0"/>
                        </a:rPr>
                        <a:t>Red, Black, Etc.,.</a:t>
                      </a:r>
                    </a:p>
                  </a:txBody>
                  <a:tcPr marL="45359" marR="45359" marT="22679" marB="22679"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3494BA">
                        <a:alpha val="10000"/>
                      </a:srgbClr>
                    </a:solidFill>
                  </a:tcPr>
                </a:tc>
                <a:extLst>
                  <a:ext uri="{0D108BD9-81ED-4DB2-BD59-A6C34878D82A}">
                    <a16:rowId xmlns:a16="http://schemas.microsoft.com/office/drawing/2014/main" val="2137284050"/>
                  </a:ext>
                </a:extLst>
              </a:tr>
            </a:tbl>
          </a:graphicData>
        </a:graphic>
      </p:graphicFrame>
    </p:spTree>
    <p:extLst>
      <p:ext uri="{BB962C8B-B14F-4D97-AF65-F5344CB8AC3E}">
        <p14:creationId xmlns:p14="http://schemas.microsoft.com/office/powerpoint/2010/main" val="159050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E5D2-40C1-E921-851B-28487601BFB9}"/>
              </a:ext>
            </a:extLst>
          </p:cNvPr>
          <p:cNvSpPr>
            <a:spLocks noGrp="1"/>
          </p:cNvSpPr>
          <p:nvPr>
            <p:ph type="title"/>
          </p:nvPr>
        </p:nvSpPr>
        <p:spPr>
          <a:xfrm>
            <a:off x="1640156" y="452283"/>
            <a:ext cx="6392799" cy="835743"/>
          </a:xfrm>
        </p:spPr>
        <p:txBody>
          <a:bodyPr>
            <a:normAutofit/>
          </a:bodyPr>
          <a:lstStyle/>
          <a:p>
            <a:r>
              <a:rPr lang="en-IN" sz="4000" b="1" dirty="0">
                <a:latin typeface="Times New Roman" panose="02020603050405020304" pitchFamily="18" charset="0"/>
                <a:cs typeface="Times New Roman" panose="02020603050405020304" pitchFamily="18" charset="0"/>
              </a:rPr>
              <a:t>Inputs:</a:t>
            </a:r>
          </a:p>
        </p:txBody>
      </p:sp>
    </p:spTree>
    <p:extLst>
      <p:ext uri="{BB962C8B-B14F-4D97-AF65-F5344CB8AC3E}">
        <p14:creationId xmlns:p14="http://schemas.microsoft.com/office/powerpoint/2010/main" val="3323585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E5D2-40C1-E921-851B-28487601BFB9}"/>
              </a:ext>
            </a:extLst>
          </p:cNvPr>
          <p:cNvSpPr>
            <a:spLocks noGrp="1"/>
          </p:cNvSpPr>
          <p:nvPr>
            <p:ph type="title"/>
          </p:nvPr>
        </p:nvSpPr>
        <p:spPr>
          <a:xfrm>
            <a:off x="1640156" y="452283"/>
            <a:ext cx="6392799" cy="835743"/>
          </a:xfrm>
        </p:spPr>
        <p:txBody>
          <a:bodyPr>
            <a:normAutofit/>
          </a:bodyPr>
          <a:lstStyle/>
          <a:p>
            <a:r>
              <a:rPr lang="en-IN" sz="4000" b="1" dirty="0">
                <a:latin typeface="Times New Roman" panose="02020603050405020304" pitchFamily="18" charset="0"/>
                <a:cs typeface="Times New Roman" panose="02020603050405020304" pitchFamily="18" charset="0"/>
              </a:rPr>
              <a:t>Outputs:</a:t>
            </a:r>
          </a:p>
        </p:txBody>
      </p:sp>
    </p:spTree>
    <p:extLst>
      <p:ext uri="{BB962C8B-B14F-4D97-AF65-F5344CB8AC3E}">
        <p14:creationId xmlns:p14="http://schemas.microsoft.com/office/powerpoint/2010/main" val="297548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3D8D1DB-1B00-A94E-23DE-8E99566B7A91}"/>
              </a:ext>
            </a:extLst>
          </p:cNvPr>
          <p:cNvSpPr>
            <a:spLocks noGrp="1"/>
          </p:cNvSpPr>
          <p:nvPr>
            <p:ph type="title"/>
          </p:nvPr>
        </p:nvSpPr>
        <p:spPr>
          <a:xfrm>
            <a:off x="1663584" y="586323"/>
            <a:ext cx="4501242" cy="819690"/>
          </a:xfrm>
        </p:spPr>
        <p:txBody>
          <a:bodyPr>
            <a:normAutofit/>
          </a:bodyPr>
          <a:lstStyle/>
          <a:p>
            <a:r>
              <a:rPr lang="en-IN" sz="4000" b="1" dirty="0">
                <a:solidFill>
                  <a:schemeClr val="tx1"/>
                </a:solidFill>
                <a:effectLst/>
                <a:latin typeface="Times New Roman" panose="02020603050405020304" pitchFamily="18" charset="0"/>
                <a:ea typeface="Times New Roman" panose="02020603050405020304" pitchFamily="18" charset="0"/>
              </a:rPr>
              <a:t>Results </a:t>
            </a:r>
            <a:endParaRPr lang="en-IN" sz="6000" dirty="0">
              <a:solidFill>
                <a:schemeClr val="tx1"/>
              </a:solidFill>
            </a:endParaRPr>
          </a:p>
        </p:txBody>
      </p:sp>
      <p:sp>
        <p:nvSpPr>
          <p:cNvPr id="3" name="Content Placeholder 2">
            <a:extLst>
              <a:ext uri="{FF2B5EF4-FFF2-40B4-BE49-F238E27FC236}">
                <a16:creationId xmlns:a16="http://schemas.microsoft.com/office/drawing/2014/main" id="{E74C6F82-1681-6A11-E0DC-8E13A7E7E18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87670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1E01-FF3F-84E0-F9FB-7C3C349235F9}"/>
              </a:ext>
            </a:extLst>
          </p:cNvPr>
          <p:cNvSpPr>
            <a:spLocks noGrp="1"/>
          </p:cNvSpPr>
          <p:nvPr>
            <p:ph type="title"/>
          </p:nvPr>
        </p:nvSpPr>
        <p:spPr>
          <a:xfrm>
            <a:off x="1640157" y="427466"/>
            <a:ext cx="3846244" cy="1047374"/>
          </a:xfrm>
        </p:spPr>
        <p:txBody>
          <a:bodyPr>
            <a:normAutofit/>
          </a:bodyPr>
          <a:lstStyle/>
          <a:p>
            <a:r>
              <a:rPr lang="en-IN" sz="4800" b="1" dirty="0">
                <a:latin typeface="Times New Roman" panose="02020603050405020304" pitchFamily="18" charset="0"/>
                <a:cs typeface="Times New Roman" panose="02020603050405020304" pitchFamily="18" charset="0"/>
              </a:rPr>
              <a:t>Screenshots:</a:t>
            </a:r>
          </a:p>
        </p:txBody>
      </p:sp>
      <p:sp>
        <p:nvSpPr>
          <p:cNvPr id="5" name="Content Placeholder 5">
            <a:extLst>
              <a:ext uri="{FF2B5EF4-FFF2-40B4-BE49-F238E27FC236}">
                <a16:creationId xmlns:a16="http://schemas.microsoft.com/office/drawing/2014/main" id="{D7B6799D-939B-F145-D115-AB3043F33A00}"/>
              </a:ext>
            </a:extLst>
          </p:cNvPr>
          <p:cNvSpPr>
            <a:spLocks noGrp="1"/>
          </p:cNvSpPr>
          <p:nvPr>
            <p:ph idx="1"/>
          </p:nvPr>
        </p:nvSpPr>
        <p:spPr>
          <a:xfrm>
            <a:off x="588994" y="1152292"/>
            <a:ext cx="11510446" cy="5278242"/>
          </a:xfrm>
          <a:solidFill>
            <a:schemeClr val="bg1">
              <a:alpha val="50000"/>
            </a:schemeClr>
          </a:solidFill>
          <a:ln>
            <a:noFill/>
          </a:ln>
        </p:spPr>
        <p:txBody>
          <a:bodyPr numCol="1">
            <a:noAutofit/>
          </a:bodyPr>
          <a:lstStyle/>
          <a:p>
            <a:pPr algn="just">
              <a:lnSpc>
                <a:spcPct val="150000"/>
              </a:lnSpc>
              <a:spcBef>
                <a:spcPts val="0"/>
              </a:spcBef>
              <a:buClrTx/>
              <a:buFont typeface="+mj-lt"/>
              <a:buAutoNum type="arabicPeriod"/>
            </a:pPr>
            <a:r>
              <a:rPr lang="en-IN" sz="1800" kern="100" dirty="0">
                <a:solidFill>
                  <a:srgbClr val="000000"/>
                </a:solidFill>
                <a:effectLst/>
                <a:latin typeface="Times New Roman" panose="02020603050405020304" pitchFamily="18" charset="0"/>
                <a:ea typeface="Calibri" panose="020F0502020204030204" pitchFamily="34" charset="0"/>
              </a:rPr>
              <a:t>Giving inputs for the prediction						2.	</a:t>
            </a:r>
            <a:r>
              <a:rPr lang="en-IN" dirty="0"/>
              <a:t>	</a:t>
            </a:r>
            <a:r>
              <a:rPr lang="en-IN" dirty="0">
                <a:solidFill>
                  <a:schemeClr val="tx1"/>
                </a:solidFill>
                <a:latin typeface="Times New Roman" panose="02020603050405020304" pitchFamily="18" charset="0"/>
                <a:cs typeface="Times New Roman" panose="02020603050405020304" pitchFamily="18" charset="0"/>
              </a:rPr>
              <a:t>Output for the given inputs</a:t>
            </a:r>
          </a:p>
          <a:p>
            <a:pPr algn="just">
              <a:lnSpc>
                <a:spcPct val="150000"/>
              </a:lnSpc>
              <a:spcBef>
                <a:spcPts val="0"/>
              </a:spcBef>
              <a:buClrTx/>
              <a:buFont typeface="+mj-lt"/>
              <a:buAutoNum type="arabicPeriod"/>
            </a:pPr>
            <a:endParaRPr lang="en-IN" sz="1800" kern="100" dirty="0">
              <a:solidFill>
                <a:srgbClr val="000000"/>
              </a:solidFill>
              <a:effectLst/>
              <a:latin typeface="Calibri" panose="020F0502020204030204" pitchFamily="34" charset="0"/>
              <a:ea typeface="Calibri" panose="020F0502020204030204" pitchFamily="34" charset="0"/>
            </a:endParaRPr>
          </a:p>
          <a:p>
            <a:pPr marL="342900" indent="-342900" algn="just">
              <a:lnSpc>
                <a:spcPct val="150000"/>
              </a:lnSpc>
              <a:spcBef>
                <a:spcPts val="0"/>
              </a:spcBef>
              <a:buClrTx/>
              <a:buFont typeface="+mj-lt"/>
              <a:buAutoNum type="arabicPeriod"/>
            </a:pPr>
            <a:endParaRPr lang="en-IN" sz="1200" kern="100" dirty="0">
              <a:solidFill>
                <a:srgbClr val="000000"/>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9F7C5386-498B-3945-CCE3-9783B9093B24}"/>
              </a:ext>
            </a:extLst>
          </p:cNvPr>
          <p:cNvPicPr>
            <a:picLocks noChangeAspect="1"/>
          </p:cNvPicPr>
          <p:nvPr/>
        </p:nvPicPr>
        <p:blipFill>
          <a:blip r:embed="rId2"/>
          <a:stretch>
            <a:fillRect/>
          </a:stretch>
        </p:blipFill>
        <p:spPr>
          <a:xfrm>
            <a:off x="847975" y="1800425"/>
            <a:ext cx="5106438" cy="2946355"/>
          </a:xfrm>
          <a:prstGeom prst="rect">
            <a:avLst/>
          </a:prstGeom>
        </p:spPr>
      </p:pic>
      <p:pic>
        <p:nvPicPr>
          <p:cNvPr id="7" name="Picture 6">
            <a:extLst>
              <a:ext uri="{FF2B5EF4-FFF2-40B4-BE49-F238E27FC236}">
                <a16:creationId xmlns:a16="http://schemas.microsoft.com/office/drawing/2014/main" id="{C8A6F99E-7DD9-0E5A-4428-C832E548B8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0747" y="1799705"/>
            <a:ext cx="5131955" cy="2931968"/>
          </a:xfrm>
          <a:prstGeom prst="rect">
            <a:avLst/>
          </a:prstGeom>
        </p:spPr>
      </p:pic>
    </p:spTree>
    <p:extLst>
      <p:ext uri="{BB962C8B-B14F-4D97-AF65-F5344CB8AC3E}">
        <p14:creationId xmlns:p14="http://schemas.microsoft.com/office/powerpoint/2010/main" val="1642749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A30E4-16C5-F826-EC73-27CDDB900A9C}"/>
              </a:ext>
            </a:extLst>
          </p:cNvPr>
          <p:cNvSpPr>
            <a:spLocks noGrp="1"/>
          </p:cNvSpPr>
          <p:nvPr>
            <p:ph type="title"/>
          </p:nvPr>
        </p:nvSpPr>
        <p:spPr>
          <a:xfrm>
            <a:off x="1" y="267822"/>
            <a:ext cx="10452683" cy="843719"/>
          </a:xfrm>
        </p:spPr>
        <p:txBody>
          <a:bodyPr>
            <a:noAutofit/>
          </a:bodyPr>
          <a:lstStyle/>
          <a:p>
            <a:pPr algn="ctr"/>
            <a:r>
              <a:rPr lang="en-IN" sz="4400" b="1" dirty="0">
                <a:solidFill>
                  <a:schemeClr val="tx1"/>
                </a:solidFill>
                <a:latin typeface="Times New Roman" panose="02020603050405020304" pitchFamily="18" charset="0"/>
                <a:cs typeface="Times New Roman" panose="02020603050405020304" pitchFamily="18" charset="0"/>
              </a:rPr>
              <a:t>Screenshots</a:t>
            </a:r>
            <a:endParaRPr lang="en-IN" sz="72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FD3821C-FF17-3915-0365-BA7B1D78E979}"/>
              </a:ext>
            </a:extLst>
          </p:cNvPr>
          <p:cNvSpPr>
            <a:spLocks noGrp="1"/>
          </p:cNvSpPr>
          <p:nvPr>
            <p:ph idx="1"/>
          </p:nvPr>
        </p:nvSpPr>
        <p:spPr>
          <a:xfrm>
            <a:off x="610663" y="1311936"/>
            <a:ext cx="11428474" cy="5278242"/>
          </a:xfrm>
          <a:solidFill>
            <a:schemeClr val="bg1">
              <a:alpha val="50000"/>
            </a:schemeClr>
          </a:solidFill>
          <a:ln>
            <a:noFill/>
          </a:ln>
        </p:spPr>
        <p:txBody>
          <a:bodyPr numCol="1">
            <a:noAutofit/>
          </a:bodyPr>
          <a:lstStyle/>
          <a:p>
            <a:pPr algn="just">
              <a:lnSpc>
                <a:spcPct val="150000"/>
              </a:lnSpc>
              <a:spcBef>
                <a:spcPts val="0"/>
              </a:spcBef>
              <a:buClrTx/>
              <a:buFont typeface="+mj-lt"/>
              <a:buAutoNum type="arabicPeriod"/>
            </a:pPr>
            <a:r>
              <a:rPr lang="en-IN" sz="1800" kern="100" dirty="0">
                <a:solidFill>
                  <a:srgbClr val="000000"/>
                </a:solidFill>
                <a:effectLst/>
                <a:latin typeface="Times New Roman" panose="02020603050405020304" pitchFamily="18" charset="0"/>
                <a:ea typeface="Calibri" panose="020F0502020204030204" pitchFamily="34" charset="0"/>
              </a:rPr>
              <a:t>Giving inputs for the prediction						2.	</a:t>
            </a:r>
            <a:r>
              <a:rPr lang="en-IN" dirty="0"/>
              <a:t>	</a:t>
            </a:r>
            <a:r>
              <a:rPr lang="en-IN" dirty="0">
                <a:solidFill>
                  <a:schemeClr val="tx1"/>
                </a:solidFill>
                <a:latin typeface="Times New Roman" panose="02020603050405020304" pitchFamily="18" charset="0"/>
                <a:cs typeface="Times New Roman" panose="02020603050405020304" pitchFamily="18" charset="0"/>
              </a:rPr>
              <a:t>Output for the given inputs</a:t>
            </a:r>
          </a:p>
          <a:p>
            <a:pPr algn="just">
              <a:lnSpc>
                <a:spcPct val="150000"/>
              </a:lnSpc>
              <a:spcBef>
                <a:spcPts val="0"/>
              </a:spcBef>
              <a:buClrTx/>
              <a:buFont typeface="+mj-lt"/>
              <a:buAutoNum type="arabicPeriod"/>
            </a:pPr>
            <a:endParaRPr lang="en-IN" sz="1800" kern="100" dirty="0">
              <a:solidFill>
                <a:srgbClr val="000000"/>
              </a:solidFill>
              <a:effectLst/>
              <a:latin typeface="Calibri" panose="020F0502020204030204" pitchFamily="34" charset="0"/>
              <a:ea typeface="Calibri" panose="020F0502020204030204" pitchFamily="34" charset="0"/>
            </a:endParaRPr>
          </a:p>
          <a:p>
            <a:pPr marL="342900" indent="-342900" algn="just">
              <a:lnSpc>
                <a:spcPct val="150000"/>
              </a:lnSpc>
              <a:spcBef>
                <a:spcPts val="0"/>
              </a:spcBef>
              <a:buClrTx/>
              <a:buFont typeface="+mj-lt"/>
              <a:buAutoNum type="arabicPeriod"/>
            </a:pPr>
            <a:endParaRPr lang="en-IN" sz="1200" kern="100" dirty="0">
              <a:solidFill>
                <a:srgbClr val="000000"/>
              </a:solidFill>
              <a:effectLst/>
              <a:latin typeface="Calibri" panose="020F050202020403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8685A5E1-C3BB-3498-3F5C-510C8ECA2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5926" y="1799705"/>
            <a:ext cx="5131955" cy="2931968"/>
          </a:xfrm>
          <a:prstGeom prst="rect">
            <a:avLst/>
          </a:prstGeom>
        </p:spPr>
      </p:pic>
      <p:pic>
        <p:nvPicPr>
          <p:cNvPr id="3" name="Picture 2">
            <a:extLst>
              <a:ext uri="{FF2B5EF4-FFF2-40B4-BE49-F238E27FC236}">
                <a16:creationId xmlns:a16="http://schemas.microsoft.com/office/drawing/2014/main" id="{EA22EA77-3CB4-4049-366A-BE29AB18F2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3096" y="1799706"/>
            <a:ext cx="5062566" cy="2931967"/>
          </a:xfrm>
          <a:prstGeom prst="rect">
            <a:avLst/>
          </a:prstGeom>
        </p:spPr>
      </p:pic>
    </p:spTree>
    <p:extLst>
      <p:ext uri="{BB962C8B-B14F-4D97-AF65-F5344CB8AC3E}">
        <p14:creationId xmlns:p14="http://schemas.microsoft.com/office/powerpoint/2010/main" val="121050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A30E4-16C5-F826-EC73-27CDDB900A9C}"/>
              </a:ext>
            </a:extLst>
          </p:cNvPr>
          <p:cNvSpPr>
            <a:spLocks noGrp="1"/>
          </p:cNvSpPr>
          <p:nvPr>
            <p:ph type="title"/>
          </p:nvPr>
        </p:nvSpPr>
        <p:spPr>
          <a:xfrm>
            <a:off x="1" y="267822"/>
            <a:ext cx="10452683" cy="843719"/>
          </a:xfrm>
        </p:spPr>
        <p:txBody>
          <a:bodyPr>
            <a:noAutofit/>
          </a:bodyPr>
          <a:lstStyle/>
          <a:p>
            <a:pPr algn="ctr"/>
            <a:r>
              <a:rPr lang="en-IN" sz="4400" b="1" dirty="0">
                <a:solidFill>
                  <a:schemeClr val="tx1"/>
                </a:solidFill>
                <a:latin typeface="Times New Roman" panose="02020603050405020304" pitchFamily="18" charset="0"/>
                <a:cs typeface="Times New Roman" panose="02020603050405020304" pitchFamily="18" charset="0"/>
              </a:rPr>
              <a:t>Screenshots</a:t>
            </a:r>
            <a:endParaRPr lang="en-IN" sz="72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FD3821C-FF17-3915-0365-BA7B1D78E979}"/>
              </a:ext>
            </a:extLst>
          </p:cNvPr>
          <p:cNvSpPr>
            <a:spLocks noGrp="1"/>
          </p:cNvSpPr>
          <p:nvPr>
            <p:ph idx="1"/>
          </p:nvPr>
        </p:nvSpPr>
        <p:spPr>
          <a:xfrm>
            <a:off x="489350" y="1111541"/>
            <a:ext cx="11510446" cy="5278242"/>
          </a:xfrm>
          <a:solidFill>
            <a:schemeClr val="bg1">
              <a:alpha val="50000"/>
            </a:schemeClr>
          </a:solidFill>
          <a:ln>
            <a:noFill/>
          </a:ln>
        </p:spPr>
        <p:txBody>
          <a:bodyPr numCol="1">
            <a:noAutofit/>
          </a:bodyPr>
          <a:lstStyle/>
          <a:p>
            <a:pPr algn="just">
              <a:lnSpc>
                <a:spcPct val="150000"/>
              </a:lnSpc>
              <a:spcBef>
                <a:spcPts val="0"/>
              </a:spcBef>
              <a:buClrTx/>
              <a:buFont typeface="+mj-lt"/>
              <a:buAutoNum type="arabicPeriod"/>
            </a:pPr>
            <a:r>
              <a:rPr lang="en-IN" sz="1800" kern="100" dirty="0">
                <a:solidFill>
                  <a:srgbClr val="000000"/>
                </a:solidFill>
                <a:effectLst/>
                <a:latin typeface="Times New Roman" panose="02020603050405020304" pitchFamily="18" charset="0"/>
                <a:ea typeface="Calibri" panose="020F0502020204030204" pitchFamily="34" charset="0"/>
              </a:rPr>
              <a:t>Giving inputs for the prediction						2.	</a:t>
            </a:r>
            <a:r>
              <a:rPr lang="en-IN" dirty="0"/>
              <a:t>	</a:t>
            </a:r>
            <a:r>
              <a:rPr lang="en-IN" dirty="0">
                <a:solidFill>
                  <a:schemeClr val="tx1"/>
                </a:solidFill>
                <a:latin typeface="Times New Roman" panose="02020603050405020304" pitchFamily="18" charset="0"/>
                <a:cs typeface="Times New Roman" panose="02020603050405020304" pitchFamily="18" charset="0"/>
              </a:rPr>
              <a:t>Output for the given inputs</a:t>
            </a:r>
          </a:p>
          <a:p>
            <a:pPr algn="just">
              <a:lnSpc>
                <a:spcPct val="150000"/>
              </a:lnSpc>
              <a:spcBef>
                <a:spcPts val="0"/>
              </a:spcBef>
              <a:buClrTx/>
              <a:buFont typeface="+mj-lt"/>
              <a:buAutoNum type="arabicPeriod"/>
            </a:pPr>
            <a:endParaRPr lang="en-IN" sz="1800" kern="100" dirty="0">
              <a:solidFill>
                <a:srgbClr val="000000"/>
              </a:solidFill>
              <a:effectLst/>
              <a:latin typeface="Calibri" panose="020F0502020204030204" pitchFamily="34" charset="0"/>
              <a:ea typeface="Calibri" panose="020F0502020204030204" pitchFamily="34" charset="0"/>
            </a:endParaRPr>
          </a:p>
          <a:p>
            <a:pPr marL="342900" indent="-342900" algn="just">
              <a:lnSpc>
                <a:spcPct val="150000"/>
              </a:lnSpc>
              <a:spcBef>
                <a:spcPts val="0"/>
              </a:spcBef>
              <a:buClrTx/>
              <a:buFont typeface="+mj-lt"/>
              <a:buAutoNum type="arabicPeriod"/>
            </a:pPr>
            <a:endParaRPr lang="en-IN" sz="1200" kern="100" dirty="0">
              <a:solidFill>
                <a:srgbClr val="000000"/>
              </a:solidFill>
              <a:effectLst/>
              <a:latin typeface="Calibri" panose="020F050202020403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CBA47A46-137A-70D4-5C11-6DF642184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950" y="1799705"/>
            <a:ext cx="5172941" cy="2931968"/>
          </a:xfrm>
          <a:prstGeom prst="rect">
            <a:avLst/>
          </a:prstGeom>
        </p:spPr>
      </p:pic>
      <p:pic>
        <p:nvPicPr>
          <p:cNvPr id="3" name="Picture 2">
            <a:extLst>
              <a:ext uri="{FF2B5EF4-FFF2-40B4-BE49-F238E27FC236}">
                <a16:creationId xmlns:a16="http://schemas.microsoft.com/office/drawing/2014/main" id="{F4B5547E-FADB-484E-3A9E-B4C995D353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1697" y="1799705"/>
            <a:ext cx="5131954" cy="2931968"/>
          </a:xfrm>
          <a:prstGeom prst="rect">
            <a:avLst/>
          </a:prstGeom>
        </p:spPr>
      </p:pic>
    </p:spTree>
    <p:extLst>
      <p:ext uri="{BB962C8B-B14F-4D97-AF65-F5344CB8AC3E}">
        <p14:creationId xmlns:p14="http://schemas.microsoft.com/office/powerpoint/2010/main" val="42755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094A-F84A-1A54-8B57-72B26C13414C}"/>
              </a:ext>
            </a:extLst>
          </p:cNvPr>
          <p:cNvSpPr>
            <a:spLocks noGrp="1"/>
          </p:cNvSpPr>
          <p:nvPr>
            <p:ph type="title"/>
          </p:nvPr>
        </p:nvSpPr>
        <p:spPr>
          <a:xfrm>
            <a:off x="1628042" y="511277"/>
            <a:ext cx="9872457" cy="776749"/>
          </a:xfrm>
        </p:spPr>
        <p:txBody>
          <a:bodyPr/>
          <a:lstStyle/>
          <a:p>
            <a:r>
              <a:rPr lang="en-IN"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96D5DD7D-FCB7-9C99-54DB-7C5D733FFD20}"/>
              </a:ext>
            </a:extLst>
          </p:cNvPr>
          <p:cNvSpPr>
            <a:spLocks noGrp="1"/>
          </p:cNvSpPr>
          <p:nvPr>
            <p:ph idx="1"/>
          </p:nvPr>
        </p:nvSpPr>
        <p:spPr>
          <a:xfrm>
            <a:off x="1632154" y="1288026"/>
            <a:ext cx="10264877" cy="5569974"/>
          </a:xfrm>
        </p:spPr>
        <p:txBody>
          <a:bodyPr>
            <a:normAutofit fontScale="70000" lnSpcReduction="20000"/>
          </a:bodyPr>
          <a:lstStyle/>
          <a:p>
            <a:pPr marL="228600" indent="228600" algn="just">
              <a:lnSpc>
                <a:spcPct val="150000"/>
              </a:lnSpc>
            </a:pPr>
            <a:r>
              <a:rPr lang="en-IN" sz="2400" dirty="0">
                <a:effectLst/>
                <a:latin typeface="Times New Roman" panose="02020603050405020304" pitchFamily="18" charset="0"/>
                <a:ea typeface="Times New Roman" panose="02020603050405020304" pitchFamily="18" charset="0"/>
                <a:cs typeface="Arial" panose="020B0604020202020204" pitchFamily="34" charset="0"/>
              </a:rPr>
              <a:t>Our project represents a groundbreaking initiative focused on revolutionizing agricultural management practices, by harnessing the power of predictive analytics and machine learning techniques. We aim to enhance the efficiency and productivity of farming operations. Through the integration of advanced data analysis methods, we seek to provide farmers and agricultural stakeholders with valuable insights for optimizing crop yield prediction and resource allocation strategies.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228600" indent="228600" algn="just">
              <a:lnSpc>
                <a:spcPct val="150000"/>
              </a:lnSpc>
            </a:pPr>
            <a:r>
              <a:rPr lang="en-IN" sz="2400" dirty="0">
                <a:latin typeface="Times New Roman" panose="02020603050405020304" pitchFamily="18" charset="0"/>
                <a:ea typeface="Times New Roman" panose="02020603050405020304" pitchFamily="18" charset="0"/>
                <a:cs typeface="Arial" panose="020B0604020202020204" pitchFamily="34" charset="0"/>
              </a:rPr>
              <a:t>T</a:t>
            </a:r>
            <a:r>
              <a:rPr lang="en-IN" sz="2400" dirty="0">
                <a:effectLst/>
                <a:latin typeface="Times New Roman" panose="02020603050405020304" pitchFamily="18" charset="0"/>
                <a:ea typeface="Times New Roman" panose="02020603050405020304" pitchFamily="18" charset="0"/>
                <a:cs typeface="Arial" panose="020B0604020202020204" pitchFamily="34" charset="0"/>
              </a:rPr>
              <a:t>he core point of our project was to develop robust predictive models capable of accurately forecasting crop yields. By using historical and real-time data on environmental conditions, soil characteristics, and crop phenology. We strive to uncover hidden patterns and relationships that influence crop growth and development. Through collaboration with experts in the field and the utilization of cutting-edge technologies, we aspire to empower stakeholders with actionable insights to make informed decisions and drive sustainable agricultural practices forward.</a:t>
            </a:r>
          </a:p>
          <a:p>
            <a:pPr marL="228600" indent="228600" algn="just">
              <a:lnSpc>
                <a:spcPct val="150000"/>
              </a:lnSpc>
            </a:pPr>
            <a:r>
              <a:rPr lang="en-IN" sz="2400" dirty="0">
                <a:effectLst/>
                <a:latin typeface="Times New Roman" panose="02020603050405020304" pitchFamily="18" charset="0"/>
                <a:ea typeface="Times New Roman" panose="02020603050405020304" pitchFamily="18" charset="0"/>
                <a:cs typeface="Arial" panose="020B0604020202020204" pitchFamily="34" charset="0"/>
              </a:rPr>
              <a:t>The Crop Yield Prediction uses the various farm inputs, weather conditions, type of soil is used to predict the suitable crop in the particular scenario and the predicted crop yield in terms of kilograms per hectare. The Farm inputs include the seeds, fertilisers, pesticides, machinery, and labour. In our project we are considering only the fertility of the soil that is the ability of soil to sustain plant growth and optimize crop yield. </a:t>
            </a:r>
            <a:endParaRPr lang="en-IN"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26506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A30E4-16C5-F826-EC73-27CDDB900A9C}"/>
              </a:ext>
            </a:extLst>
          </p:cNvPr>
          <p:cNvSpPr>
            <a:spLocks noGrp="1"/>
          </p:cNvSpPr>
          <p:nvPr>
            <p:ph type="title"/>
          </p:nvPr>
        </p:nvSpPr>
        <p:spPr>
          <a:xfrm>
            <a:off x="1" y="267822"/>
            <a:ext cx="10452683" cy="843719"/>
          </a:xfrm>
        </p:spPr>
        <p:txBody>
          <a:bodyPr>
            <a:noAutofit/>
          </a:bodyPr>
          <a:lstStyle/>
          <a:p>
            <a:pPr algn="ctr"/>
            <a:r>
              <a:rPr lang="en-IN" sz="4400" b="1" dirty="0">
                <a:solidFill>
                  <a:schemeClr val="tx1"/>
                </a:solidFill>
                <a:latin typeface="Times New Roman" panose="02020603050405020304" pitchFamily="18" charset="0"/>
                <a:cs typeface="Times New Roman" panose="02020603050405020304" pitchFamily="18" charset="0"/>
              </a:rPr>
              <a:t>Screenshots</a:t>
            </a:r>
            <a:endParaRPr lang="en-IN" sz="72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FD3821C-FF17-3915-0365-BA7B1D78E979}"/>
              </a:ext>
            </a:extLst>
          </p:cNvPr>
          <p:cNvSpPr>
            <a:spLocks noGrp="1"/>
          </p:cNvSpPr>
          <p:nvPr>
            <p:ph idx="1"/>
          </p:nvPr>
        </p:nvSpPr>
        <p:spPr>
          <a:xfrm>
            <a:off x="459303" y="1311936"/>
            <a:ext cx="11510446" cy="5278242"/>
          </a:xfrm>
          <a:solidFill>
            <a:schemeClr val="bg1">
              <a:alpha val="50000"/>
            </a:schemeClr>
          </a:solidFill>
          <a:ln>
            <a:noFill/>
          </a:ln>
        </p:spPr>
        <p:txBody>
          <a:bodyPr numCol="1">
            <a:noAutofit/>
          </a:bodyPr>
          <a:lstStyle/>
          <a:p>
            <a:pPr algn="just">
              <a:lnSpc>
                <a:spcPct val="150000"/>
              </a:lnSpc>
              <a:spcBef>
                <a:spcPts val="0"/>
              </a:spcBef>
              <a:buClrTx/>
              <a:buFont typeface="+mj-lt"/>
              <a:buAutoNum type="arabicPeriod"/>
            </a:pPr>
            <a:r>
              <a:rPr lang="en-IN" sz="1800" kern="100" dirty="0">
                <a:solidFill>
                  <a:srgbClr val="000000"/>
                </a:solidFill>
                <a:effectLst/>
                <a:latin typeface="Times New Roman" panose="02020603050405020304" pitchFamily="18" charset="0"/>
                <a:ea typeface="Calibri" panose="020F0502020204030204" pitchFamily="34" charset="0"/>
              </a:rPr>
              <a:t>Giving inputs for the prediction						2.	</a:t>
            </a:r>
            <a:r>
              <a:rPr lang="en-IN" dirty="0"/>
              <a:t>	</a:t>
            </a:r>
            <a:r>
              <a:rPr lang="en-IN" dirty="0">
                <a:solidFill>
                  <a:schemeClr val="tx1"/>
                </a:solidFill>
                <a:latin typeface="Times New Roman" panose="02020603050405020304" pitchFamily="18" charset="0"/>
                <a:cs typeface="Times New Roman" panose="02020603050405020304" pitchFamily="18" charset="0"/>
              </a:rPr>
              <a:t>Output for the given inputs</a:t>
            </a:r>
          </a:p>
          <a:p>
            <a:pPr algn="just">
              <a:lnSpc>
                <a:spcPct val="150000"/>
              </a:lnSpc>
              <a:spcBef>
                <a:spcPts val="0"/>
              </a:spcBef>
              <a:buClrTx/>
              <a:buFont typeface="+mj-lt"/>
              <a:buAutoNum type="arabicPeriod"/>
            </a:pPr>
            <a:endParaRPr lang="en-IN" sz="1800" kern="100" dirty="0">
              <a:solidFill>
                <a:srgbClr val="000000"/>
              </a:solidFill>
              <a:effectLst/>
              <a:latin typeface="Calibri" panose="020F0502020204030204" pitchFamily="34" charset="0"/>
              <a:ea typeface="Calibri" panose="020F0502020204030204" pitchFamily="34" charset="0"/>
            </a:endParaRPr>
          </a:p>
          <a:p>
            <a:pPr marL="342900" indent="-342900" algn="just">
              <a:lnSpc>
                <a:spcPct val="150000"/>
              </a:lnSpc>
              <a:spcBef>
                <a:spcPts val="0"/>
              </a:spcBef>
              <a:buClrTx/>
              <a:buFont typeface="+mj-lt"/>
              <a:buAutoNum type="arabicPeriod"/>
            </a:pPr>
            <a:endParaRPr lang="en-IN" sz="1200" kern="1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2F729A61-A735-B850-8257-2E8C84E65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383" y="1963016"/>
            <a:ext cx="5043632" cy="2931967"/>
          </a:xfrm>
          <a:prstGeom prst="rect">
            <a:avLst/>
          </a:prstGeom>
        </p:spPr>
      </p:pic>
      <p:pic>
        <p:nvPicPr>
          <p:cNvPr id="7" name="Picture 6">
            <a:extLst>
              <a:ext uri="{FF2B5EF4-FFF2-40B4-BE49-F238E27FC236}">
                <a16:creationId xmlns:a16="http://schemas.microsoft.com/office/drawing/2014/main" id="{EE3967B1-8430-3E0D-3DD8-4A8220A75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8265" y="1963016"/>
            <a:ext cx="5170632" cy="2931967"/>
          </a:xfrm>
          <a:prstGeom prst="rect">
            <a:avLst/>
          </a:prstGeom>
        </p:spPr>
      </p:pic>
    </p:spTree>
    <p:extLst>
      <p:ext uri="{BB962C8B-B14F-4D97-AF65-F5344CB8AC3E}">
        <p14:creationId xmlns:p14="http://schemas.microsoft.com/office/powerpoint/2010/main" val="19369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A30E4-16C5-F826-EC73-27CDDB900A9C}"/>
              </a:ext>
            </a:extLst>
          </p:cNvPr>
          <p:cNvSpPr>
            <a:spLocks noGrp="1"/>
          </p:cNvSpPr>
          <p:nvPr>
            <p:ph type="title"/>
          </p:nvPr>
        </p:nvSpPr>
        <p:spPr>
          <a:xfrm>
            <a:off x="1" y="267822"/>
            <a:ext cx="10452683" cy="843719"/>
          </a:xfrm>
        </p:spPr>
        <p:txBody>
          <a:bodyPr>
            <a:noAutofit/>
          </a:bodyPr>
          <a:lstStyle/>
          <a:p>
            <a:pPr algn="ctr"/>
            <a:r>
              <a:rPr lang="en-IN" sz="4400" b="1" dirty="0">
                <a:solidFill>
                  <a:schemeClr val="tx1"/>
                </a:solidFill>
                <a:latin typeface="Times New Roman" panose="02020603050405020304" pitchFamily="18" charset="0"/>
                <a:cs typeface="Times New Roman" panose="02020603050405020304" pitchFamily="18" charset="0"/>
              </a:rPr>
              <a:t>Project Video </a:t>
            </a:r>
            <a:endParaRPr lang="en-IN" sz="7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4F64D3-A958-FCC8-AE36-0AE6D8E211EB}"/>
              </a:ext>
            </a:extLst>
          </p:cNvPr>
          <p:cNvSpPr>
            <a:spLocks noGrp="1"/>
          </p:cNvSpPr>
          <p:nvPr>
            <p:ph idx="1"/>
          </p:nvPr>
        </p:nvSpPr>
        <p:spPr/>
        <p:txBody>
          <a:bodyPr/>
          <a:lstStyle/>
          <a:p>
            <a:r>
              <a:rPr lang="en-IN" dirty="0">
                <a:solidFill>
                  <a:srgbClr val="00B0F0"/>
                </a:solidFill>
                <a:hlinkClick r:id="rId2" action="ppaction://hlinkfile"/>
              </a:rPr>
              <a:t>https://drive.google.com/file/d/1G2mvhPRv6Nti98tGA0PhFpQHl4JwpnVj/view?usp=sharingProject Video </a:t>
            </a:r>
            <a:endParaRPr lang="en-IN" dirty="0">
              <a:solidFill>
                <a:srgbClr val="00B0F0"/>
              </a:solidFill>
            </a:endParaRPr>
          </a:p>
        </p:txBody>
      </p:sp>
    </p:spTree>
    <p:extLst>
      <p:ext uri="{BB962C8B-B14F-4D97-AF65-F5344CB8AC3E}">
        <p14:creationId xmlns:p14="http://schemas.microsoft.com/office/powerpoint/2010/main" val="195902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1FA0-AC85-20DA-15D2-7C587F1B1F8F}"/>
              </a:ext>
            </a:extLst>
          </p:cNvPr>
          <p:cNvSpPr>
            <a:spLocks noGrp="1"/>
          </p:cNvSpPr>
          <p:nvPr>
            <p:ph type="title"/>
          </p:nvPr>
        </p:nvSpPr>
        <p:spPr>
          <a:xfrm>
            <a:off x="1640156" y="515956"/>
            <a:ext cx="8911687" cy="821231"/>
          </a:xfrm>
        </p:spPr>
        <p:txBody>
          <a:bodyPr>
            <a:normAutofit/>
          </a:bodyPr>
          <a:lstStyle/>
          <a:p>
            <a:r>
              <a:rPr lang="en-IN" sz="4000" b="1" dirty="0">
                <a:latin typeface="Times New Roman" panose="02020603050405020304" pitchFamily="18" charset="0"/>
                <a:cs typeface="Times New Roman" panose="02020603050405020304" pitchFamily="18" charset="0"/>
              </a:rPr>
              <a:t> Project Category</a:t>
            </a:r>
          </a:p>
        </p:txBody>
      </p:sp>
      <p:sp>
        <p:nvSpPr>
          <p:cNvPr id="3" name="Content Placeholder 2">
            <a:extLst>
              <a:ext uri="{FF2B5EF4-FFF2-40B4-BE49-F238E27FC236}">
                <a16:creationId xmlns:a16="http://schemas.microsoft.com/office/drawing/2014/main" id="{E58A9950-58FD-CF01-4B1F-CE4771B30009}"/>
              </a:ext>
            </a:extLst>
          </p:cNvPr>
          <p:cNvSpPr>
            <a:spLocks noGrp="1"/>
          </p:cNvSpPr>
          <p:nvPr>
            <p:ph idx="1"/>
          </p:nvPr>
        </p:nvSpPr>
        <p:spPr>
          <a:xfrm>
            <a:off x="3537783" y="2782531"/>
            <a:ext cx="6284644" cy="1101212"/>
          </a:xfrm>
        </p:spPr>
        <p:txBody>
          <a:bodyPr>
            <a:normAutofit/>
          </a:bodyPr>
          <a:lstStyle/>
          <a:p>
            <a:pPr marL="0" indent="0">
              <a:buNone/>
            </a:pPr>
            <a:r>
              <a:rPr lang="en-IN" sz="6000" b="1" dirty="0">
                <a:latin typeface="Times New Roman" panose="02020603050405020304" pitchFamily="18" charset="0"/>
                <a:cs typeface="Times New Roman" panose="02020603050405020304" pitchFamily="18" charset="0"/>
              </a:rPr>
              <a:t>Paper Publication</a:t>
            </a:r>
          </a:p>
        </p:txBody>
      </p:sp>
    </p:spTree>
    <p:extLst>
      <p:ext uri="{BB962C8B-B14F-4D97-AF65-F5344CB8AC3E}">
        <p14:creationId xmlns:p14="http://schemas.microsoft.com/office/powerpoint/2010/main" val="2183691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005E77A8-AB08-B748-D47E-4EAD0C9A7EC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 uri="{837473B0-CC2E-450A-ABE3-18F120FF3D39}">
                <a1611:picAttrSrcUrl xmlns:a1611="http://schemas.microsoft.com/office/drawing/2016/11/main" r:id="rId4"/>
              </a:ext>
            </a:extLst>
          </a:blip>
          <a:srcRect l="-300" t="32112" r="300" b="34788"/>
          <a:stretch/>
        </p:blipFill>
        <p:spPr bwMode="auto">
          <a:xfrm>
            <a:off x="2659310" y="1541477"/>
            <a:ext cx="8388991" cy="277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6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5F21EC-9A5F-2CC1-31F2-41386D6E203B}"/>
              </a:ext>
            </a:extLst>
          </p:cNvPr>
          <p:cNvSpPr>
            <a:spLocks noGrp="1"/>
          </p:cNvSpPr>
          <p:nvPr>
            <p:ph type="title"/>
          </p:nvPr>
        </p:nvSpPr>
        <p:spPr>
          <a:xfrm>
            <a:off x="1656756" y="533186"/>
            <a:ext cx="5344962" cy="828582"/>
          </a:xfrm>
        </p:spPr>
        <p:txBody>
          <a:bodyPr>
            <a:normAutofit/>
          </a:bodyPr>
          <a:lstStyle/>
          <a:p>
            <a:pPr algn="l"/>
            <a:r>
              <a:rPr lang="en-IN" sz="4400" b="1" dirty="0">
                <a:latin typeface="Times New Roman" panose="02020603050405020304" pitchFamily="18" charset="0"/>
                <a:cs typeface="Times New Roman" panose="02020603050405020304" pitchFamily="18" charset="0"/>
              </a:rPr>
              <a:t>O</a:t>
            </a:r>
            <a:r>
              <a:rPr lang="en-IN" sz="4400" b="1" dirty="0">
                <a:effectLst/>
                <a:latin typeface="Times New Roman" panose="02020603050405020304" pitchFamily="18" charset="0"/>
                <a:cs typeface="Times New Roman" panose="02020603050405020304" pitchFamily="18" charset="0"/>
              </a:rPr>
              <a:t>bjective :</a:t>
            </a:r>
            <a:endParaRPr lang="en-IN" sz="4400" dirty="0">
              <a:effectLst/>
            </a:endParaRPr>
          </a:p>
        </p:txBody>
      </p:sp>
      <p:sp>
        <p:nvSpPr>
          <p:cNvPr id="7" name="Content Placeholder 2">
            <a:extLst>
              <a:ext uri="{FF2B5EF4-FFF2-40B4-BE49-F238E27FC236}">
                <a16:creationId xmlns:a16="http://schemas.microsoft.com/office/drawing/2014/main" id="{9F107F8A-A79B-FE05-C69D-33FDD0D078B6}"/>
              </a:ext>
            </a:extLst>
          </p:cNvPr>
          <p:cNvSpPr>
            <a:spLocks noGrp="1"/>
          </p:cNvSpPr>
          <p:nvPr>
            <p:ph idx="1"/>
          </p:nvPr>
        </p:nvSpPr>
        <p:spPr>
          <a:xfrm>
            <a:off x="1656755" y="1524000"/>
            <a:ext cx="9791905" cy="5201266"/>
          </a:xfrm>
        </p:spPr>
        <p:txBody>
          <a:bodyPr>
            <a:noAutofit/>
          </a:bodyPr>
          <a:lstStyle/>
          <a:p>
            <a:pPr marL="228600" indent="228600" algn="just">
              <a:lnSpc>
                <a:spcPct val="150000"/>
              </a:lnSpc>
              <a:spcBef>
                <a:spcPts val="1200"/>
              </a:spcBef>
              <a:spcAft>
                <a:spcPts val="0"/>
              </a:spcAft>
            </a:pPr>
            <a:r>
              <a:rPr lang="en-US" sz="2800" dirty="0">
                <a:effectLst/>
                <a:latin typeface="Times New Roman" panose="02020603050405020304" pitchFamily="18" charset="0"/>
                <a:ea typeface="Times New Roman" panose="02020603050405020304" pitchFamily="18" charset="0"/>
              </a:rPr>
              <a:t>To Improve Agricultural Planning </a:t>
            </a:r>
          </a:p>
          <a:p>
            <a:pPr marL="228600" indent="228600" algn="just">
              <a:lnSpc>
                <a:spcPct val="150000"/>
              </a:lnSpc>
              <a:spcBef>
                <a:spcPts val="1200"/>
              </a:spcBef>
              <a:spcAft>
                <a:spcPts val="0"/>
              </a:spcAft>
            </a:pPr>
            <a:r>
              <a:rPr lang="en-US" sz="2800" dirty="0">
                <a:effectLst/>
                <a:latin typeface="Times New Roman" panose="02020603050405020304" pitchFamily="18" charset="0"/>
                <a:ea typeface="Times New Roman" panose="02020603050405020304" pitchFamily="18" charset="0"/>
              </a:rPr>
              <a:t>Optimize Resource Allocation</a:t>
            </a:r>
            <a:endParaRPr lang="en-IN" sz="2800" dirty="0">
              <a:effectLst/>
              <a:latin typeface="Times New Roman" panose="02020603050405020304" pitchFamily="18" charset="0"/>
              <a:ea typeface="Times New Roman" panose="02020603050405020304" pitchFamily="18" charset="0"/>
            </a:endParaRPr>
          </a:p>
          <a:p>
            <a:pPr marL="228600" indent="228600" algn="just">
              <a:lnSpc>
                <a:spcPct val="150000"/>
              </a:lnSpc>
              <a:spcBef>
                <a:spcPts val="1200"/>
              </a:spcBef>
              <a:spcAft>
                <a:spcPts val="0"/>
              </a:spcAft>
            </a:pPr>
            <a:r>
              <a:rPr lang="en-US" sz="2800" dirty="0">
                <a:effectLst/>
                <a:latin typeface="Times New Roman" panose="02020603050405020304" pitchFamily="18" charset="0"/>
                <a:ea typeface="Times New Roman" panose="02020603050405020304" pitchFamily="18" charset="0"/>
              </a:rPr>
              <a:t>Improve Agricultural </a:t>
            </a:r>
            <a:r>
              <a:rPr lang="en-US" sz="2800" dirty="0">
                <a:latin typeface="Times New Roman" panose="02020603050405020304" pitchFamily="18" charset="0"/>
                <a:ea typeface="Times New Roman" panose="02020603050405020304" pitchFamily="18" charset="0"/>
              </a:rPr>
              <a:t>P</a:t>
            </a:r>
            <a:r>
              <a:rPr lang="en-US" sz="2800" dirty="0">
                <a:effectLst/>
                <a:latin typeface="Times New Roman" panose="02020603050405020304" pitchFamily="18" charset="0"/>
                <a:ea typeface="Times New Roman" panose="02020603050405020304" pitchFamily="18" charset="0"/>
              </a:rPr>
              <a:t>roductivity and Sustainability </a:t>
            </a:r>
          </a:p>
          <a:p>
            <a:pPr marL="228600" indent="228600" algn="just">
              <a:lnSpc>
                <a:spcPct val="150000"/>
              </a:lnSpc>
              <a:spcBef>
                <a:spcPts val="1200"/>
              </a:spcBef>
              <a:spcAft>
                <a:spcPts val="0"/>
              </a:spcAft>
            </a:pPr>
            <a:r>
              <a:rPr lang="en-US" sz="2800" dirty="0" err="1">
                <a:effectLst/>
                <a:latin typeface="Times New Roman" panose="02020603050405020304" pitchFamily="18" charset="0"/>
                <a:ea typeface="Times New Roman" panose="02020603050405020304" pitchFamily="18" charset="0"/>
              </a:rPr>
              <a:t>Analysing</a:t>
            </a:r>
            <a:r>
              <a:rPr lang="en-US" sz="2800" dirty="0">
                <a:effectLst/>
                <a:latin typeface="Times New Roman" panose="02020603050405020304" pitchFamily="18" charset="0"/>
                <a:ea typeface="Times New Roman" panose="02020603050405020304" pitchFamily="18" charset="0"/>
              </a:rPr>
              <a:t> Market and Forecast Assist</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643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5F21EC-9A5F-2CC1-31F2-41386D6E203B}"/>
              </a:ext>
            </a:extLst>
          </p:cNvPr>
          <p:cNvSpPr>
            <a:spLocks noGrp="1"/>
          </p:cNvSpPr>
          <p:nvPr>
            <p:ph type="title"/>
          </p:nvPr>
        </p:nvSpPr>
        <p:spPr>
          <a:xfrm>
            <a:off x="1656756" y="533186"/>
            <a:ext cx="5344962" cy="828582"/>
          </a:xfrm>
        </p:spPr>
        <p:txBody>
          <a:bodyPr>
            <a:normAutofit/>
          </a:bodyPr>
          <a:lstStyle/>
          <a:p>
            <a:pPr algn="l"/>
            <a:r>
              <a:rPr lang="en-IN" sz="4400" b="1" dirty="0">
                <a:latin typeface="Times New Roman" panose="02020603050405020304" pitchFamily="18" charset="0"/>
                <a:cs typeface="Times New Roman" panose="02020603050405020304" pitchFamily="18" charset="0"/>
              </a:rPr>
              <a:t>Project Goals:</a:t>
            </a:r>
            <a:endParaRPr lang="en-IN" sz="4400" dirty="0">
              <a:effectLst/>
            </a:endParaRPr>
          </a:p>
        </p:txBody>
      </p:sp>
      <p:sp>
        <p:nvSpPr>
          <p:cNvPr id="7" name="Content Placeholder 2">
            <a:extLst>
              <a:ext uri="{FF2B5EF4-FFF2-40B4-BE49-F238E27FC236}">
                <a16:creationId xmlns:a16="http://schemas.microsoft.com/office/drawing/2014/main" id="{9F107F8A-A79B-FE05-C69D-33FDD0D078B6}"/>
              </a:ext>
            </a:extLst>
          </p:cNvPr>
          <p:cNvSpPr>
            <a:spLocks noGrp="1"/>
          </p:cNvSpPr>
          <p:nvPr>
            <p:ph idx="1"/>
          </p:nvPr>
        </p:nvSpPr>
        <p:spPr>
          <a:xfrm>
            <a:off x="1138990" y="1361768"/>
            <a:ext cx="10764252" cy="5201266"/>
          </a:xfrm>
        </p:spPr>
        <p:txBody>
          <a:bodyPr>
            <a:noAutofit/>
          </a:bodyPr>
          <a:lstStyle/>
          <a:p>
            <a:pPr marL="342900" lvl="0" indent="-342900" algn="just">
              <a:lnSpc>
                <a:spcPct val="150000"/>
              </a:lnSpc>
              <a:spcBef>
                <a:spcPts val="120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Support Food Security:</a:t>
            </a:r>
            <a:r>
              <a:rPr lang="en-US" sz="2000" dirty="0">
                <a:effectLst/>
                <a:latin typeface="Times New Roman" panose="02020603050405020304" pitchFamily="18" charset="0"/>
                <a:ea typeface="Times New Roman" panose="02020603050405020304" pitchFamily="18" charset="0"/>
              </a:rPr>
              <a:t> Contribute to food security and resilience by ensuring stable and predictable crop production, reducing vulnerabilities to weather-related disruptions, and enhancing the reliability of food supply chains.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20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Enable Research and Innovation:</a:t>
            </a:r>
            <a:r>
              <a:rPr lang="en-US" sz="2000" dirty="0">
                <a:effectLst/>
                <a:latin typeface="Times New Roman" panose="02020603050405020304" pitchFamily="18" charset="0"/>
                <a:ea typeface="Times New Roman" panose="02020603050405020304" pitchFamily="18" charset="0"/>
              </a:rPr>
              <a:t> Support research efforts in agronomy, climate science, and data analytics to develop advanced models, tools, and technologies for crop yield prediction, precision agriculture, and climate-smart farming practices. Proper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20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Agricultural Planning:</a:t>
            </a:r>
            <a:r>
              <a:rPr lang="en-US" sz="2000" dirty="0">
                <a:effectLst/>
                <a:latin typeface="Times New Roman" panose="02020603050405020304" pitchFamily="18" charset="0"/>
                <a:ea typeface="Times New Roman" panose="02020603050405020304" pitchFamily="18" charset="0"/>
              </a:rPr>
              <a:t> Provide farmers with proper forecasts of crop yields based on weather conditions to assist in planning planting schedules, resource allocation, and crop management practices.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20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Visualization and Interpretation:</a:t>
            </a:r>
            <a:r>
              <a:rPr lang="en-US" sz="2000" dirty="0">
                <a:effectLst/>
                <a:latin typeface="Times New Roman" panose="02020603050405020304" pitchFamily="18" charset="0"/>
                <a:ea typeface="Times New Roman" panose="02020603050405020304" pitchFamily="18" charset="0"/>
              </a:rPr>
              <a:t> Visualizing historical weather patterns, crop yields, and model predictions using charts, graphs, and maps.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41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5F21EC-9A5F-2CC1-31F2-41386D6E203B}"/>
              </a:ext>
            </a:extLst>
          </p:cNvPr>
          <p:cNvSpPr>
            <a:spLocks noGrp="1"/>
          </p:cNvSpPr>
          <p:nvPr>
            <p:ph type="title"/>
          </p:nvPr>
        </p:nvSpPr>
        <p:spPr>
          <a:xfrm>
            <a:off x="1656756" y="533186"/>
            <a:ext cx="5344962" cy="828582"/>
          </a:xfrm>
        </p:spPr>
        <p:txBody>
          <a:bodyPr>
            <a:normAutofit/>
          </a:bodyPr>
          <a:lstStyle/>
          <a:p>
            <a:pPr algn="l"/>
            <a:r>
              <a:rPr lang="en-IN" sz="4400" b="1" dirty="0">
                <a:latin typeface="Times New Roman" panose="02020603050405020304" pitchFamily="18" charset="0"/>
                <a:cs typeface="Times New Roman" panose="02020603050405020304" pitchFamily="18" charset="0"/>
              </a:rPr>
              <a:t>Beneficiaries</a:t>
            </a:r>
            <a:endParaRPr lang="en-IN" sz="4400" dirty="0">
              <a:effectLst/>
            </a:endParaRPr>
          </a:p>
        </p:txBody>
      </p:sp>
      <p:sp>
        <p:nvSpPr>
          <p:cNvPr id="7" name="Content Placeholder 2">
            <a:extLst>
              <a:ext uri="{FF2B5EF4-FFF2-40B4-BE49-F238E27FC236}">
                <a16:creationId xmlns:a16="http://schemas.microsoft.com/office/drawing/2014/main" id="{9F107F8A-A79B-FE05-C69D-33FDD0D078B6}"/>
              </a:ext>
            </a:extLst>
          </p:cNvPr>
          <p:cNvSpPr>
            <a:spLocks noGrp="1"/>
          </p:cNvSpPr>
          <p:nvPr>
            <p:ph idx="1"/>
          </p:nvPr>
        </p:nvSpPr>
        <p:spPr>
          <a:xfrm>
            <a:off x="1656755" y="1524000"/>
            <a:ext cx="9791905" cy="5201266"/>
          </a:xfrm>
        </p:spPr>
        <p:txBody>
          <a:bodyPr>
            <a:noAutofit/>
          </a:bodyPr>
          <a:lstStyle/>
          <a:p>
            <a:pPr marL="342900" lvl="0" indent="-342900" algn="just">
              <a:lnSpc>
                <a:spcPct val="145000"/>
              </a:lnSpc>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rPr>
              <a:t>Enhanced Predictive Accuracy.</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45000"/>
              </a:lnSpc>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rPr>
              <a:t>Automated Data Processing.</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45000"/>
              </a:lnSpc>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rPr>
              <a:t>Scalability.</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45000"/>
              </a:lnSpc>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rPr>
              <a:t>Real-time Insights.</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364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B2DC29-663F-B1B1-DCC5-D3C5F1C3FF9A}"/>
              </a:ext>
            </a:extLst>
          </p:cNvPr>
          <p:cNvSpPr>
            <a:spLocks noGrp="1"/>
          </p:cNvSpPr>
          <p:nvPr>
            <p:ph type="title"/>
          </p:nvPr>
        </p:nvSpPr>
        <p:spPr>
          <a:xfrm>
            <a:off x="1563678" y="335280"/>
            <a:ext cx="5344962" cy="1058418"/>
          </a:xfrm>
        </p:spPr>
        <p:txBody>
          <a:bodyPr>
            <a:normAutofit/>
          </a:bodyPr>
          <a:lstStyle/>
          <a:p>
            <a:pPr algn="l"/>
            <a:r>
              <a:rPr lang="en-US" sz="4400" b="1" dirty="0">
                <a:latin typeface="Times New Roman" panose="02020603050405020304" pitchFamily="18" charset="0"/>
                <a:cs typeface="Times New Roman" panose="02020603050405020304" pitchFamily="18" charset="0"/>
              </a:rPr>
              <a:t>Existing System:</a:t>
            </a:r>
            <a:endParaRPr lang="en-IN" sz="4400" dirty="0">
              <a:effectLst/>
            </a:endParaRPr>
          </a:p>
        </p:txBody>
      </p:sp>
      <p:sp>
        <p:nvSpPr>
          <p:cNvPr id="5" name="Content Placeholder 2">
            <a:extLst>
              <a:ext uri="{FF2B5EF4-FFF2-40B4-BE49-F238E27FC236}">
                <a16:creationId xmlns:a16="http://schemas.microsoft.com/office/drawing/2014/main" id="{41A941AF-B929-7413-CE9D-9B473644AA3C}"/>
              </a:ext>
            </a:extLst>
          </p:cNvPr>
          <p:cNvSpPr>
            <a:spLocks noGrp="1"/>
          </p:cNvSpPr>
          <p:nvPr>
            <p:ph idx="1"/>
          </p:nvPr>
        </p:nvSpPr>
        <p:spPr>
          <a:xfrm>
            <a:off x="1595937" y="1304925"/>
            <a:ext cx="10625405" cy="5553075"/>
          </a:xfrm>
        </p:spPr>
        <p:txBody>
          <a:bodyPr>
            <a:noAutofit/>
          </a:bodyPr>
          <a:lstStyle/>
          <a:p>
            <a:pPr marL="0" indent="0" algn="just">
              <a:lnSpc>
                <a:spcPct val="150000"/>
              </a:lnSpc>
              <a:spcBef>
                <a:spcPts val="1200"/>
              </a:spcBef>
              <a:buNone/>
            </a:pPr>
            <a:r>
              <a:rPr lang="en-US" sz="1800" spc="-5" dirty="0">
                <a:solidFill>
                  <a:schemeClr val="tx1"/>
                </a:solidFill>
                <a:effectLst/>
                <a:latin typeface="Times New Roman" panose="02020603050405020304" pitchFamily="18" charset="0"/>
                <a:ea typeface="Times New Roman" panose="02020603050405020304" pitchFamily="18" charset="0"/>
              </a:rPr>
              <a:t>There are many machine learning models related to the crops. The Existed system contains the inputs like the type of soil, weather conditions like temperature, humidity, rainfall. The output will be only the recommended crop. </a:t>
            </a:r>
          </a:p>
          <a:p>
            <a:pPr marL="0" indent="0" algn="just">
              <a:lnSpc>
                <a:spcPct val="150000"/>
              </a:lnSpc>
              <a:spcBef>
                <a:spcPts val="1200"/>
              </a:spcBef>
              <a:buNone/>
            </a:pPr>
            <a:r>
              <a:rPr lang="en-US" sz="1800" spc="-5" dirty="0">
                <a:solidFill>
                  <a:schemeClr val="tx1"/>
                </a:solidFill>
                <a:effectLst/>
                <a:latin typeface="Times New Roman" panose="02020603050405020304" pitchFamily="18" charset="0"/>
                <a:ea typeface="Times New Roman" panose="02020603050405020304" pitchFamily="18" charset="0"/>
              </a:rPr>
              <a:t>The other models related to the crop yield for the particular crop that takes the inputs are the type of soil, weather conditions like temperature, humidity, rainfall and type of crop and produce the crop yield at the end of the season in terms of the </a:t>
            </a:r>
            <a:r>
              <a:rPr lang="en-US" sz="1800" dirty="0">
                <a:solidFill>
                  <a:schemeClr val="tx1"/>
                </a:solidFill>
                <a:effectLst/>
                <a:latin typeface="Times New Roman" panose="02020603050405020304" pitchFamily="18" charset="0"/>
                <a:ea typeface="Times New Roman" panose="02020603050405020304" pitchFamily="18" charset="0"/>
              </a:rPr>
              <a:t>kilograms per hectare.</a:t>
            </a:r>
          </a:p>
          <a:p>
            <a:pPr marL="0" indent="0" algn="just">
              <a:lnSpc>
                <a:spcPct val="150000"/>
              </a:lnSpc>
              <a:spcBef>
                <a:spcPts val="1200"/>
              </a:spcBef>
              <a:buNone/>
            </a:pPr>
            <a:r>
              <a:rPr lang="en-US" dirty="0">
                <a:solidFill>
                  <a:schemeClr val="tx1"/>
                </a:solidFill>
                <a:latin typeface="Times New Roman" panose="02020603050405020304" pitchFamily="18" charset="0"/>
                <a:ea typeface="Times New Roman" panose="02020603050405020304" pitchFamily="18" charset="0"/>
              </a:rPr>
              <a:t>T</a:t>
            </a:r>
            <a:r>
              <a:rPr lang="en-US" sz="1800" dirty="0">
                <a:solidFill>
                  <a:schemeClr val="tx1"/>
                </a:solidFill>
                <a:effectLst/>
                <a:latin typeface="Times New Roman" panose="02020603050405020304" pitchFamily="18" charset="0"/>
                <a:ea typeface="Times New Roman" panose="02020603050405020304" pitchFamily="18" charset="0"/>
              </a:rPr>
              <a:t>he existed model </a:t>
            </a:r>
            <a:r>
              <a:rPr lang="en-US" dirty="0">
                <a:solidFill>
                  <a:schemeClr val="tx1"/>
                </a:solidFill>
                <a:latin typeface="Times New Roman" panose="02020603050405020304" pitchFamily="18" charset="0"/>
                <a:ea typeface="Times New Roman" panose="02020603050405020304" pitchFamily="18" charset="0"/>
              </a:rPr>
              <a:t>hasn’t perform </a:t>
            </a:r>
            <a:r>
              <a:rPr lang="en-US" sz="1800" dirty="0">
                <a:solidFill>
                  <a:schemeClr val="tx1"/>
                </a:solidFill>
                <a:effectLst/>
                <a:latin typeface="Times New Roman" panose="02020603050405020304" pitchFamily="18" charset="0"/>
                <a:ea typeface="Times New Roman" panose="02020603050405020304" pitchFamily="18" charset="0"/>
              </a:rPr>
              <a:t>effectively for the farmers because the model only predicts </a:t>
            </a:r>
            <a:r>
              <a:rPr lang="en-US" sz="1800" spc="-5" dirty="0">
                <a:solidFill>
                  <a:schemeClr val="tx1"/>
                </a:solidFill>
                <a:effectLst/>
                <a:latin typeface="Times New Roman" panose="02020603050405020304" pitchFamily="18" charset="0"/>
                <a:ea typeface="Times New Roman" panose="02020603050405020304" pitchFamily="18" charset="0"/>
              </a:rPr>
              <a:t>the output of the crop</a:t>
            </a:r>
            <a:r>
              <a:rPr lang="en-US" spc="-5" dirty="0">
                <a:solidFill>
                  <a:schemeClr val="tx1"/>
                </a:solidFill>
                <a:latin typeface="Times New Roman" panose="02020603050405020304" pitchFamily="18" charset="0"/>
                <a:ea typeface="Times New Roman" panose="02020603050405020304" pitchFamily="18" charset="0"/>
              </a:rPr>
              <a:t> but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pc="-5" dirty="0">
                <a:solidFill>
                  <a:schemeClr val="tx1"/>
                </a:solidFill>
                <a:latin typeface="Times New Roman" panose="02020603050405020304" pitchFamily="18" charset="0"/>
                <a:ea typeface="Times New Roman" panose="02020603050405020304" pitchFamily="18" charset="0"/>
              </a:rPr>
              <a:t>can’t</a:t>
            </a:r>
            <a:r>
              <a:rPr lang="en-US" sz="1800" spc="-5" dirty="0">
                <a:solidFill>
                  <a:schemeClr val="tx1"/>
                </a:solidFill>
                <a:effectLst/>
                <a:latin typeface="Times New Roman" panose="02020603050405020304" pitchFamily="18" charset="0"/>
                <a:ea typeface="Times New Roman" panose="02020603050405020304" pitchFamily="18" charset="0"/>
              </a:rPr>
              <a:t> recommend the suitable crop for those conditions.</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4557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4E0F9-CCD0-56C6-DD67-0C0268BCA3FC}"/>
              </a:ext>
            </a:extLst>
          </p:cNvPr>
          <p:cNvSpPr>
            <a:spLocks noGrp="1"/>
          </p:cNvSpPr>
          <p:nvPr>
            <p:ph type="title"/>
          </p:nvPr>
        </p:nvSpPr>
        <p:spPr>
          <a:xfrm>
            <a:off x="1555155" y="592190"/>
            <a:ext cx="5535213" cy="828582"/>
          </a:xfrm>
        </p:spPr>
        <p:txBody>
          <a:bodyPr>
            <a:normAutofit/>
          </a:bodyPr>
          <a:lstStyle/>
          <a:p>
            <a:pPr algn="l"/>
            <a:r>
              <a:rPr lang="en-US" sz="4400" b="1" dirty="0">
                <a:latin typeface="Times New Roman" panose="02020603050405020304" pitchFamily="18" charset="0"/>
                <a:cs typeface="Times New Roman" panose="02020603050405020304" pitchFamily="18" charset="0"/>
              </a:rPr>
              <a:t>Proposed System:</a:t>
            </a:r>
            <a:endParaRPr lang="en-IN" sz="4400" dirty="0">
              <a:effectLst/>
            </a:endParaRPr>
          </a:p>
        </p:txBody>
      </p:sp>
      <p:sp>
        <p:nvSpPr>
          <p:cNvPr id="5" name="Content Placeholder 2">
            <a:extLst>
              <a:ext uri="{FF2B5EF4-FFF2-40B4-BE49-F238E27FC236}">
                <a16:creationId xmlns:a16="http://schemas.microsoft.com/office/drawing/2014/main" id="{D8090645-A7A8-BAB5-3B53-20EC23A6247D}"/>
              </a:ext>
            </a:extLst>
          </p:cNvPr>
          <p:cNvSpPr>
            <a:spLocks noGrp="1"/>
          </p:cNvSpPr>
          <p:nvPr>
            <p:ph idx="1"/>
          </p:nvPr>
        </p:nvSpPr>
        <p:spPr>
          <a:xfrm>
            <a:off x="1310331" y="1415867"/>
            <a:ext cx="10625405" cy="5401475"/>
          </a:xfrm>
        </p:spPr>
        <p:txBody>
          <a:bodyPr>
            <a:normAutofit/>
          </a:bodyPr>
          <a:lstStyle/>
          <a:p>
            <a:pPr marL="241300" indent="0" algn="just">
              <a:lnSpc>
                <a:spcPct val="150000"/>
              </a:lnSpc>
              <a:spcBef>
                <a:spcPts val="1200"/>
              </a:spcBef>
              <a:buNone/>
            </a:pPr>
            <a:r>
              <a:rPr lang="en-US" sz="1800" spc="-5" dirty="0">
                <a:solidFill>
                  <a:schemeClr val="tx1"/>
                </a:solidFill>
                <a:effectLst/>
                <a:latin typeface="Times New Roman" panose="02020603050405020304" pitchFamily="18" charset="0"/>
                <a:ea typeface="Times New Roman" panose="02020603050405020304" pitchFamily="18" charset="0"/>
              </a:rPr>
              <a:t>The Proposed System came against the disadvantage of the existed system. The proposed system contains the inputs like the type of soil, weather conditions </a:t>
            </a:r>
            <a:r>
              <a:rPr lang="en-US" spc="-5" dirty="0">
                <a:solidFill>
                  <a:schemeClr val="tx1"/>
                </a:solidFill>
                <a:latin typeface="Times New Roman" panose="02020603050405020304" pitchFamily="18" charset="0"/>
                <a:ea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rPr>
              <a:t>temperature, humidity, rainfall</a:t>
            </a:r>
            <a:r>
              <a:rPr lang="en-US" spc="-5" dirty="0">
                <a:solidFill>
                  <a:schemeClr val="tx1"/>
                </a:solidFill>
                <a:latin typeface="Times New Roman" panose="02020603050405020304" pitchFamily="18" charset="0"/>
                <a:ea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rPr>
              <a:t> and also most important factors in the soil are N, P and K</a:t>
            </a:r>
            <a:r>
              <a:rPr lang="en-US" spc="-5" dirty="0">
                <a:solidFill>
                  <a:schemeClr val="tx1"/>
                </a:solidFill>
                <a:latin typeface="Times New Roman" panose="02020603050405020304" pitchFamily="18" charset="0"/>
                <a:ea typeface="Times New Roman" panose="02020603050405020304" pitchFamily="18" charset="0"/>
              </a:rPr>
              <a:t> Values (N – Nitrogen , P – </a:t>
            </a:r>
            <a:r>
              <a:rPr lang="en-US" spc="-5" dirty="0" err="1">
                <a:solidFill>
                  <a:schemeClr val="tx1"/>
                </a:solidFill>
                <a:latin typeface="Times New Roman" panose="02020603050405020304" pitchFamily="18" charset="0"/>
                <a:ea typeface="Times New Roman" panose="02020603050405020304" pitchFamily="18" charset="0"/>
              </a:rPr>
              <a:t>Phosphrous</a:t>
            </a:r>
            <a:r>
              <a:rPr lang="en-US" spc="-5" dirty="0">
                <a:solidFill>
                  <a:schemeClr val="tx1"/>
                </a:solidFill>
                <a:latin typeface="Times New Roman" panose="02020603050405020304" pitchFamily="18" charset="0"/>
                <a:ea typeface="Times New Roman" panose="02020603050405020304" pitchFamily="18" charset="0"/>
              </a:rPr>
              <a:t>, K – Potassium)</a:t>
            </a:r>
          </a:p>
          <a:p>
            <a:pPr marL="241300" indent="0" algn="just">
              <a:lnSpc>
                <a:spcPct val="150000"/>
              </a:lnSpc>
              <a:spcBef>
                <a:spcPts val="1200"/>
              </a:spcBef>
              <a:buNone/>
            </a:pPr>
            <a:r>
              <a:rPr lang="en-US" sz="1800" spc="-5" dirty="0">
                <a:solidFill>
                  <a:schemeClr val="tx1"/>
                </a:solidFill>
                <a:effectLst/>
                <a:latin typeface="Times New Roman" panose="02020603050405020304" pitchFamily="18" charset="0"/>
                <a:ea typeface="Times New Roman" panose="02020603050405020304" pitchFamily="18" charset="0"/>
              </a:rPr>
              <a:t>The N, P and K</a:t>
            </a:r>
            <a:r>
              <a:rPr lang="en-US" spc="-5" dirty="0">
                <a:solidFill>
                  <a:schemeClr val="tx1"/>
                </a:solidFill>
                <a:latin typeface="Times New Roman" panose="02020603050405020304" pitchFamily="18" charset="0"/>
                <a:ea typeface="Times New Roman" panose="02020603050405020304" pitchFamily="18" charset="0"/>
              </a:rPr>
              <a:t> Values (N – Nitrogen , P – </a:t>
            </a:r>
            <a:r>
              <a:rPr lang="en-US" spc="-5" dirty="0" err="1">
                <a:solidFill>
                  <a:schemeClr val="tx1"/>
                </a:solidFill>
                <a:latin typeface="Times New Roman" panose="02020603050405020304" pitchFamily="18" charset="0"/>
                <a:ea typeface="Times New Roman" panose="02020603050405020304" pitchFamily="18" charset="0"/>
              </a:rPr>
              <a:t>Phosphrous</a:t>
            </a:r>
            <a:r>
              <a:rPr lang="en-US" spc="-5" dirty="0">
                <a:solidFill>
                  <a:schemeClr val="tx1"/>
                </a:solidFill>
                <a:latin typeface="Times New Roman" panose="02020603050405020304" pitchFamily="18" charset="0"/>
                <a:ea typeface="Times New Roman" panose="02020603050405020304" pitchFamily="18" charset="0"/>
              </a:rPr>
              <a:t>, K – Potassium) plays a key role in our proposed system, our model will utilize the values and recommend the crop with the help of decision tree algorithm and random forest .</a:t>
            </a:r>
          </a:p>
          <a:p>
            <a:pPr marL="241300" indent="0" algn="just">
              <a:lnSpc>
                <a:spcPct val="150000"/>
              </a:lnSpc>
              <a:spcBef>
                <a:spcPts val="1200"/>
              </a:spcBef>
              <a:buNone/>
            </a:pPr>
            <a:r>
              <a:rPr lang="en-US" sz="1800" spc="-5" dirty="0">
                <a:solidFill>
                  <a:schemeClr val="tx1"/>
                </a:solidFill>
                <a:effectLst/>
                <a:latin typeface="Times New Roman" panose="02020603050405020304" pitchFamily="18" charset="0"/>
                <a:ea typeface="Times New Roman" panose="02020603050405020304" pitchFamily="18" charset="0"/>
              </a:rPr>
              <a:t>Our</a:t>
            </a:r>
            <a:r>
              <a:rPr lang="en-US" sz="1800" dirty="0">
                <a:solidFill>
                  <a:schemeClr val="tx1"/>
                </a:solidFill>
                <a:effectLst/>
                <a:latin typeface="Times New Roman" panose="02020603050405020304" pitchFamily="18" charset="0"/>
                <a:ea typeface="Times New Roman" panose="02020603050405020304" pitchFamily="18" charset="0"/>
              </a:rPr>
              <a:t> algorithm </a:t>
            </a:r>
            <a:r>
              <a:rPr lang="en-US" dirty="0">
                <a:solidFill>
                  <a:schemeClr val="tx1"/>
                </a:solidFill>
                <a:latin typeface="Times New Roman" panose="02020603050405020304" pitchFamily="18" charset="0"/>
                <a:ea typeface="Times New Roman" panose="02020603050405020304" pitchFamily="18" charset="0"/>
              </a:rPr>
              <a:t>will be</a:t>
            </a:r>
            <a:r>
              <a:rPr lang="en-US" sz="1800" dirty="0">
                <a:solidFill>
                  <a:schemeClr val="tx1"/>
                </a:solidFill>
                <a:effectLst/>
                <a:latin typeface="Times New Roman" panose="02020603050405020304" pitchFamily="18" charset="0"/>
                <a:ea typeface="Times New Roman" panose="02020603050405020304" pitchFamily="18" charset="0"/>
              </a:rPr>
              <a:t> trained on this data to learn the relationships between the inputs and outputs</a:t>
            </a:r>
            <a:r>
              <a:rPr lang="en-IN" dirty="0">
                <a:solidFill>
                  <a:schemeClr val="tx1"/>
                </a:solidFill>
                <a:latin typeface="Times New Roman" panose="02020603050405020304" pitchFamily="18" charset="0"/>
                <a:ea typeface="Times New Roman" panose="02020603050405020304" pitchFamily="18" charset="0"/>
              </a:rPr>
              <a:t>.T</a:t>
            </a:r>
            <a:r>
              <a:rPr lang="en-US" sz="1800" spc="-5" dirty="0">
                <a:solidFill>
                  <a:schemeClr val="tx1"/>
                </a:solidFill>
                <a:effectLst/>
                <a:latin typeface="Times New Roman" panose="02020603050405020304" pitchFamily="18" charset="0"/>
                <a:ea typeface="Times New Roman" panose="02020603050405020304" pitchFamily="18" charset="0"/>
              </a:rPr>
              <a:t>he output of our model will be recommending crop and the crop yield in the terms of the </a:t>
            </a:r>
            <a:r>
              <a:rPr lang="en-US" sz="1800" dirty="0">
                <a:solidFill>
                  <a:schemeClr val="tx1"/>
                </a:solidFill>
                <a:effectLst/>
                <a:latin typeface="Times New Roman" panose="02020603050405020304" pitchFamily="18" charset="0"/>
                <a:ea typeface="Times New Roman" panose="02020603050405020304" pitchFamily="18" charset="0"/>
              </a:rPr>
              <a:t>kilograms per hectare. </a:t>
            </a:r>
          </a:p>
          <a:p>
            <a:pPr marL="241300" indent="0" algn="just">
              <a:lnSpc>
                <a:spcPct val="150000"/>
              </a:lnSpc>
              <a:spcBef>
                <a:spcPts val="1200"/>
              </a:spcBef>
              <a:spcAft>
                <a:spcPts val="0"/>
              </a:spcAft>
              <a:buNone/>
            </a:pPr>
            <a:endParaRPr lang="en-IN"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110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4E0F9-CCD0-56C6-DD67-0C0268BCA3FC}"/>
              </a:ext>
            </a:extLst>
          </p:cNvPr>
          <p:cNvSpPr>
            <a:spLocks noGrp="1"/>
          </p:cNvSpPr>
          <p:nvPr>
            <p:ph type="title"/>
          </p:nvPr>
        </p:nvSpPr>
        <p:spPr>
          <a:xfrm>
            <a:off x="1554529" y="538123"/>
            <a:ext cx="10440201" cy="759735"/>
          </a:xfrm>
        </p:spPr>
        <p:txBody>
          <a:bodyPr>
            <a:noAutofit/>
          </a:bodyPr>
          <a:lstStyle/>
          <a:p>
            <a:pPr algn="l"/>
            <a:r>
              <a:rPr lang="en-US" b="1" dirty="0">
                <a:effectLst/>
                <a:latin typeface="Times New Roman" panose="02020603050405020304" pitchFamily="18" charset="0"/>
                <a:cs typeface="Times New Roman" panose="02020603050405020304" pitchFamily="18" charset="0"/>
              </a:rPr>
              <a:t>Differences Between Existing and Proposed Systems</a:t>
            </a:r>
            <a:endParaRPr lang="en-IN" b="1" dirty="0">
              <a:effectLst/>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8090645-A7A8-BAB5-3B53-20EC23A6247D}"/>
              </a:ext>
            </a:extLst>
          </p:cNvPr>
          <p:cNvSpPr>
            <a:spLocks noGrp="1"/>
          </p:cNvSpPr>
          <p:nvPr>
            <p:ph idx="1"/>
          </p:nvPr>
        </p:nvSpPr>
        <p:spPr>
          <a:xfrm>
            <a:off x="6326697" y="1568740"/>
            <a:ext cx="5310230" cy="4591745"/>
          </a:xfrm>
        </p:spPr>
        <p:txBody>
          <a:bodyPr numCol="1">
            <a:normAutofit/>
          </a:bodyPr>
          <a:lstStyle/>
          <a:p>
            <a:pPr marL="342900" indent="-228600">
              <a:spcBef>
                <a:spcPts val="5"/>
              </a:spcBef>
              <a:spcAft>
                <a:spcPts val="0"/>
              </a:spcAft>
            </a:pPr>
            <a:r>
              <a:rPr lang="en-US" sz="2400" b="1" dirty="0">
                <a:solidFill>
                  <a:schemeClr val="tx1"/>
                </a:solidFill>
                <a:latin typeface="Times New Roman" panose="02020603050405020304" pitchFamily="18" charset="0"/>
                <a:ea typeface="Times New Roman" panose="02020603050405020304" pitchFamily="18" charset="0"/>
              </a:rPr>
              <a:t>Proposed System Pro’s</a:t>
            </a:r>
            <a:r>
              <a:rPr lang="en-US" sz="2400" b="1" dirty="0">
                <a:solidFill>
                  <a:schemeClr val="tx1"/>
                </a:solidFill>
                <a:effectLst/>
                <a:latin typeface="Times New Roman" panose="02020603050405020304" pitchFamily="18" charset="0"/>
                <a:ea typeface="Times New Roman" panose="02020603050405020304" pitchFamily="18" charset="0"/>
              </a:rPr>
              <a:t> </a:t>
            </a:r>
            <a:endParaRPr lang="en-IN" sz="24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335"/>
              </a:spcBef>
              <a:spcAft>
                <a:spcPts val="0"/>
              </a:spcAft>
              <a:buSzPts val="1000"/>
              <a:buFont typeface="Symbol" panose="05050102010706020507" pitchFamily="18" charset="2"/>
              <a:buChar char=""/>
              <a:tabLst>
                <a:tab pos="457200" algn="l"/>
              </a:tabLst>
            </a:pPr>
            <a:r>
              <a:rPr lang="en-IN" sz="2400" b="1" dirty="0">
                <a:solidFill>
                  <a:schemeClr val="tx1"/>
                </a:solidFill>
                <a:effectLst/>
                <a:latin typeface="Times New Roman" panose="02020603050405020304" pitchFamily="18" charset="0"/>
                <a:ea typeface="Times New Roman" panose="02020603050405020304" pitchFamily="18" charset="0"/>
              </a:rPr>
              <a:t>Enhanced Predictive Accuracy</a:t>
            </a:r>
          </a:p>
          <a:p>
            <a:pPr marL="342900" lvl="0" indent="-342900" algn="just">
              <a:lnSpc>
                <a:spcPct val="150000"/>
              </a:lnSpc>
              <a:spcBef>
                <a:spcPts val="335"/>
              </a:spcBef>
              <a:spcAft>
                <a:spcPts val="0"/>
              </a:spcAft>
              <a:buSzPts val="1000"/>
              <a:buFont typeface="Symbol" panose="05050102010706020507" pitchFamily="18" charset="2"/>
              <a:buChar char=""/>
              <a:tabLst>
                <a:tab pos="457200" algn="l"/>
              </a:tabLst>
            </a:pPr>
            <a:r>
              <a:rPr lang="en-IN" sz="2400" b="1" dirty="0">
                <a:solidFill>
                  <a:schemeClr val="tx1"/>
                </a:solidFill>
                <a:latin typeface="Times New Roman" panose="02020603050405020304" pitchFamily="18" charset="0"/>
                <a:ea typeface="Times New Roman" panose="02020603050405020304" pitchFamily="18" charset="0"/>
              </a:rPr>
              <a:t>Automated</a:t>
            </a:r>
            <a:r>
              <a:rPr lang="en-IN" sz="2400" b="1" dirty="0">
                <a:solidFill>
                  <a:schemeClr val="tx1"/>
                </a:solidFill>
                <a:effectLst/>
                <a:latin typeface="Times New Roman" panose="02020603050405020304" pitchFamily="18" charset="0"/>
                <a:ea typeface="Times New Roman" panose="02020603050405020304" pitchFamily="18" charset="0"/>
              </a:rPr>
              <a:t> Data Processing</a:t>
            </a:r>
          </a:p>
          <a:p>
            <a:pPr marL="342900" lvl="0" indent="-342900" algn="just">
              <a:lnSpc>
                <a:spcPct val="150000"/>
              </a:lnSpc>
              <a:spcBef>
                <a:spcPts val="335"/>
              </a:spcBef>
              <a:spcAft>
                <a:spcPts val="0"/>
              </a:spcAft>
              <a:buSzPts val="1000"/>
              <a:buFont typeface="Symbol" panose="05050102010706020507" pitchFamily="18" charset="2"/>
              <a:buChar char=""/>
              <a:tabLst>
                <a:tab pos="457200" algn="l"/>
              </a:tabLst>
            </a:pPr>
            <a:r>
              <a:rPr lang="en-US" sz="2400" b="1" dirty="0">
                <a:solidFill>
                  <a:schemeClr val="tx1"/>
                </a:solidFill>
                <a:latin typeface="Times New Roman" panose="02020603050405020304" pitchFamily="18" charset="0"/>
                <a:ea typeface="Times New Roman" panose="02020603050405020304" pitchFamily="18" charset="0"/>
              </a:rPr>
              <a:t>Doesn’t Limit</a:t>
            </a:r>
            <a:r>
              <a:rPr lang="en-IN" sz="2400" b="1" dirty="0">
                <a:solidFill>
                  <a:schemeClr val="tx1"/>
                </a:solidFill>
                <a:latin typeface="Times New Roman" panose="02020603050405020304" pitchFamily="18" charset="0"/>
                <a:ea typeface="Times New Roman" panose="02020603050405020304" pitchFamily="18" charset="0"/>
              </a:rPr>
              <a:t> </a:t>
            </a:r>
            <a:r>
              <a:rPr lang="en-IN" sz="2400" b="1" dirty="0">
                <a:solidFill>
                  <a:schemeClr val="tx1"/>
                </a:solidFill>
                <a:effectLst/>
                <a:latin typeface="Times New Roman" panose="02020603050405020304" pitchFamily="18" charset="0"/>
                <a:ea typeface="Times New Roman" panose="02020603050405020304" pitchFamily="18" charset="0"/>
              </a:rPr>
              <a:t>Scalability</a:t>
            </a:r>
          </a:p>
          <a:p>
            <a:pPr marL="342900" lvl="0" indent="-342900" algn="just">
              <a:lnSpc>
                <a:spcPct val="150000"/>
              </a:lnSpc>
              <a:spcBef>
                <a:spcPts val="335"/>
              </a:spcBef>
              <a:spcAft>
                <a:spcPts val="0"/>
              </a:spcAft>
              <a:buSzPts val="1000"/>
              <a:buFont typeface="Symbol" panose="05050102010706020507" pitchFamily="18" charset="2"/>
              <a:buChar char=""/>
              <a:tabLst>
                <a:tab pos="457200" algn="l"/>
              </a:tabLst>
            </a:pPr>
            <a:r>
              <a:rPr lang="en-IN" sz="2400" b="1" dirty="0">
                <a:solidFill>
                  <a:schemeClr val="tx1"/>
                </a:solidFill>
                <a:effectLst/>
                <a:latin typeface="Times New Roman" panose="02020603050405020304" pitchFamily="18" charset="0"/>
                <a:ea typeface="Times New Roman" panose="02020603050405020304" pitchFamily="18" charset="0"/>
              </a:rPr>
              <a:t>Mostly Real-time Insights</a:t>
            </a:r>
          </a:p>
          <a:p>
            <a:pPr algn="just">
              <a:lnSpc>
                <a:spcPct val="150000"/>
              </a:lnSpc>
              <a:spcBef>
                <a:spcPts val="335"/>
              </a:spcBef>
              <a:buSzPts val="1000"/>
              <a:buFont typeface="Symbol" panose="05050102010706020507" pitchFamily="18" charset="2"/>
              <a:buChar char=""/>
              <a:tabLst>
                <a:tab pos="457200" algn="l"/>
              </a:tabLst>
            </a:pPr>
            <a:r>
              <a:rPr lang="en-IN" sz="2400" b="1" dirty="0">
                <a:solidFill>
                  <a:schemeClr val="tx1"/>
                </a:solidFill>
                <a:latin typeface="Times New Roman" panose="02020603050405020304" pitchFamily="18" charset="0"/>
                <a:ea typeface="Times New Roman" panose="02020603050405020304" pitchFamily="18" charset="0"/>
              </a:rPr>
              <a:t>Our Model Can provide the yield quantity based on N, P, K values as well as weather conditions</a:t>
            </a:r>
          </a:p>
          <a:p>
            <a:pPr marL="342900" lvl="0" indent="-342900" algn="just">
              <a:lnSpc>
                <a:spcPct val="150000"/>
              </a:lnSpc>
              <a:spcBef>
                <a:spcPts val="335"/>
              </a:spcBef>
              <a:spcAft>
                <a:spcPts val="0"/>
              </a:spcAft>
              <a:buSzPts val="1000"/>
              <a:buFont typeface="Symbol" panose="05050102010706020507" pitchFamily="18" charset="2"/>
              <a:buChar char=""/>
              <a:tabLst>
                <a:tab pos="457200" algn="l"/>
              </a:tabLst>
            </a:pPr>
            <a:endParaRPr lang="en-IN" sz="2400" b="1" dirty="0">
              <a:solidFill>
                <a:schemeClr val="tx1"/>
              </a:solidFill>
              <a:latin typeface="Times New Roman" panose="02020603050405020304" pitchFamily="18" charset="0"/>
              <a:ea typeface="Times New Roman" panose="02020603050405020304" pitchFamily="18" charset="0"/>
            </a:endParaRPr>
          </a:p>
          <a:p>
            <a:pPr marL="342900" lvl="0" indent="-342900" algn="just">
              <a:lnSpc>
                <a:spcPct val="150000"/>
              </a:lnSpc>
              <a:spcBef>
                <a:spcPts val="335"/>
              </a:spcBef>
              <a:spcAft>
                <a:spcPts val="0"/>
              </a:spcAft>
              <a:buSzPts val="1000"/>
              <a:buFont typeface="Symbol" panose="05050102010706020507" pitchFamily="18" charset="2"/>
              <a:buChar char=""/>
              <a:tabLst>
                <a:tab pos="457200" algn="l"/>
              </a:tabLst>
            </a:pPr>
            <a:endParaRPr lang="en-IN" sz="2400" b="1"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335"/>
              </a:spcBef>
              <a:spcAft>
                <a:spcPts val="0"/>
              </a:spcAft>
              <a:buSzPts val="1000"/>
              <a:buFont typeface="Symbol" panose="05050102010706020507" pitchFamily="18" charset="2"/>
              <a:buChar char=""/>
              <a:tabLst>
                <a:tab pos="457200" algn="l"/>
              </a:tabLst>
            </a:pPr>
            <a:endParaRPr lang="en-IN" sz="2400" b="1"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335"/>
              </a:spcBef>
              <a:spcAft>
                <a:spcPts val="0"/>
              </a:spcAft>
              <a:buSzPts val="1000"/>
              <a:buFont typeface="Symbol" panose="05050102010706020507" pitchFamily="18" charset="2"/>
              <a:buChar char=""/>
              <a:tabLst>
                <a:tab pos="457200" algn="l"/>
              </a:tabLst>
            </a:pPr>
            <a:endParaRPr lang="en-IN" sz="2400" b="1" dirty="0">
              <a:solidFill>
                <a:schemeClr val="tx1"/>
              </a:solidFill>
              <a:effectLst/>
              <a:latin typeface="Times New Roman" panose="02020603050405020304" pitchFamily="18" charset="0"/>
              <a:ea typeface="Times New Roman" panose="02020603050405020304" pitchFamily="18" charset="0"/>
            </a:endParaRPr>
          </a:p>
        </p:txBody>
      </p:sp>
      <p:sp>
        <p:nvSpPr>
          <p:cNvPr id="2" name="Content Placeholder 2">
            <a:extLst>
              <a:ext uri="{FF2B5EF4-FFF2-40B4-BE49-F238E27FC236}">
                <a16:creationId xmlns:a16="http://schemas.microsoft.com/office/drawing/2014/main" id="{55DF2801-EEAA-B6B6-9746-FFBE26F8B7B9}"/>
              </a:ext>
            </a:extLst>
          </p:cNvPr>
          <p:cNvSpPr txBox="1">
            <a:spLocks/>
          </p:cNvSpPr>
          <p:nvPr/>
        </p:nvSpPr>
        <p:spPr>
          <a:xfrm>
            <a:off x="1016467" y="1568740"/>
            <a:ext cx="5310230" cy="4591745"/>
          </a:xfrm>
          <a:prstGeom prst="rect">
            <a:avLst/>
          </a:prstGeom>
        </p:spPr>
        <p:txBody>
          <a:bodyPr vert="horz" lIns="91440" tIns="45720" rIns="91440" bIns="45720" numCol="1"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indent="-228600">
              <a:spcBef>
                <a:spcPts val="5"/>
              </a:spcBef>
            </a:pPr>
            <a:r>
              <a:rPr lang="en-US" sz="2400" b="1" dirty="0">
                <a:solidFill>
                  <a:schemeClr val="tx1"/>
                </a:solidFill>
                <a:latin typeface="Times New Roman" panose="02020603050405020304" pitchFamily="18" charset="0"/>
                <a:ea typeface="Times New Roman" panose="02020603050405020304" pitchFamily="18" charset="0"/>
              </a:rPr>
              <a:t>Existing System Con’s</a:t>
            </a:r>
            <a:endParaRPr lang="en-IN" sz="2400" dirty="0">
              <a:solidFill>
                <a:schemeClr val="tx1"/>
              </a:solidFill>
              <a:latin typeface="Times New Roman" panose="02020603050405020304" pitchFamily="18" charset="0"/>
              <a:ea typeface="Times New Roman" panose="02020603050405020304" pitchFamily="18" charset="0"/>
            </a:endParaRPr>
          </a:p>
          <a:p>
            <a:pPr algn="just">
              <a:lnSpc>
                <a:spcPct val="150000"/>
              </a:lnSpc>
              <a:spcBef>
                <a:spcPts val="335"/>
              </a:spcBef>
              <a:buSzPts val="1000"/>
              <a:buFont typeface="Symbol" panose="05050102010706020507" pitchFamily="18" charset="2"/>
              <a:buChar char=""/>
              <a:tabLst>
                <a:tab pos="457200" algn="l"/>
              </a:tabLst>
            </a:pPr>
            <a:r>
              <a:rPr lang="en-IN" sz="2400" b="1" dirty="0">
                <a:solidFill>
                  <a:schemeClr val="tx1"/>
                </a:solidFill>
                <a:latin typeface="Times New Roman" panose="02020603050405020304" pitchFamily="18" charset="0"/>
                <a:ea typeface="Times New Roman" panose="02020603050405020304" pitchFamily="18" charset="0"/>
              </a:rPr>
              <a:t>Limited Predictive Accuracy</a:t>
            </a:r>
          </a:p>
          <a:p>
            <a:pPr algn="just">
              <a:lnSpc>
                <a:spcPct val="150000"/>
              </a:lnSpc>
              <a:spcBef>
                <a:spcPts val="335"/>
              </a:spcBef>
              <a:buSzPts val="1000"/>
              <a:buFont typeface="Symbol" panose="05050102010706020507" pitchFamily="18" charset="2"/>
              <a:buChar char=""/>
              <a:tabLst>
                <a:tab pos="457200" algn="l"/>
              </a:tabLst>
            </a:pPr>
            <a:r>
              <a:rPr lang="en-IN" sz="2400" b="1" dirty="0">
                <a:solidFill>
                  <a:schemeClr val="tx1"/>
                </a:solidFill>
                <a:latin typeface="Times New Roman" panose="02020603050405020304" pitchFamily="18" charset="0"/>
                <a:ea typeface="Times New Roman" panose="02020603050405020304" pitchFamily="18" charset="0"/>
              </a:rPr>
              <a:t>Manual Data Processing</a:t>
            </a:r>
          </a:p>
          <a:p>
            <a:pPr algn="just">
              <a:lnSpc>
                <a:spcPct val="150000"/>
              </a:lnSpc>
              <a:spcBef>
                <a:spcPts val="335"/>
              </a:spcBef>
              <a:buSzPts val="1000"/>
              <a:buFont typeface="Symbol" panose="05050102010706020507" pitchFamily="18" charset="2"/>
              <a:buChar char=""/>
              <a:tabLst>
                <a:tab pos="457200" algn="l"/>
              </a:tabLst>
            </a:pPr>
            <a:r>
              <a:rPr lang="en-IN" sz="2400" b="1" dirty="0">
                <a:solidFill>
                  <a:schemeClr val="tx1"/>
                </a:solidFill>
                <a:latin typeface="Times New Roman" panose="02020603050405020304" pitchFamily="18" charset="0"/>
                <a:ea typeface="Times New Roman" panose="02020603050405020304" pitchFamily="18" charset="0"/>
              </a:rPr>
              <a:t>Limited Scalability</a:t>
            </a:r>
          </a:p>
          <a:p>
            <a:pPr algn="just">
              <a:lnSpc>
                <a:spcPct val="150000"/>
              </a:lnSpc>
              <a:spcBef>
                <a:spcPts val="335"/>
              </a:spcBef>
              <a:buSzPts val="1000"/>
              <a:buFont typeface="Symbol" panose="05050102010706020507" pitchFamily="18" charset="2"/>
              <a:buChar char=""/>
              <a:tabLst>
                <a:tab pos="457200" algn="l"/>
              </a:tabLst>
            </a:pPr>
            <a:r>
              <a:rPr lang="en-IN" sz="2400" b="1" dirty="0">
                <a:solidFill>
                  <a:schemeClr val="tx1"/>
                </a:solidFill>
                <a:latin typeface="Times New Roman" panose="02020603050405020304" pitchFamily="18" charset="0"/>
                <a:ea typeface="Times New Roman" panose="02020603050405020304" pitchFamily="18" charset="0"/>
              </a:rPr>
              <a:t>Lack of Real-time Insights</a:t>
            </a:r>
          </a:p>
          <a:p>
            <a:pPr algn="just">
              <a:lnSpc>
                <a:spcPct val="150000"/>
              </a:lnSpc>
              <a:spcBef>
                <a:spcPts val="335"/>
              </a:spcBef>
              <a:buSzPts val="1000"/>
              <a:buFont typeface="Symbol" panose="05050102010706020507" pitchFamily="18" charset="2"/>
              <a:buChar char=""/>
              <a:tabLst>
                <a:tab pos="457200" algn="l"/>
              </a:tabLst>
            </a:pPr>
            <a:r>
              <a:rPr lang="en-IN" sz="2400" b="1" dirty="0">
                <a:solidFill>
                  <a:schemeClr val="tx1"/>
                </a:solidFill>
                <a:latin typeface="Times New Roman" panose="02020603050405020304" pitchFamily="18" charset="0"/>
                <a:ea typeface="Times New Roman" panose="02020603050405020304" pitchFamily="18" charset="0"/>
              </a:rPr>
              <a:t>Can’t provide the yield quantity based on N, P, K values</a:t>
            </a:r>
          </a:p>
          <a:p>
            <a:pPr algn="just">
              <a:lnSpc>
                <a:spcPct val="150000"/>
              </a:lnSpc>
              <a:spcBef>
                <a:spcPts val="335"/>
              </a:spcBef>
              <a:buSzPts val="1000"/>
              <a:buFont typeface="Symbol" panose="05050102010706020507" pitchFamily="18" charset="2"/>
              <a:buChar char=""/>
              <a:tabLst>
                <a:tab pos="457200" algn="l"/>
              </a:tabLst>
            </a:pPr>
            <a:endParaRPr lang="en-IN" sz="2400" b="1"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32998767"/>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857</TotalTime>
  <Words>5705</Words>
  <Application>Microsoft Office PowerPoint</Application>
  <PresentationFormat>Widescreen</PresentationFormat>
  <Paragraphs>321</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Century Gothic</vt:lpstr>
      <vt:lpstr>Symbol</vt:lpstr>
      <vt:lpstr>Times New Roman</vt:lpstr>
      <vt:lpstr>Wingdings</vt:lpstr>
      <vt:lpstr>Wingdings 3</vt:lpstr>
      <vt:lpstr>Wisp</vt:lpstr>
      <vt:lpstr>PowerPoint Presentation</vt:lpstr>
      <vt:lpstr>Abstract :</vt:lpstr>
      <vt:lpstr>Overview:</vt:lpstr>
      <vt:lpstr>Objective :</vt:lpstr>
      <vt:lpstr>Project Goals:</vt:lpstr>
      <vt:lpstr>Beneficiaries</vt:lpstr>
      <vt:lpstr>Existing System:</vt:lpstr>
      <vt:lpstr>Proposed System:</vt:lpstr>
      <vt:lpstr>Differences Between Existing and Proposed Systems</vt:lpstr>
      <vt:lpstr>Literature Survey :</vt:lpstr>
      <vt:lpstr>PowerPoint Presentation</vt:lpstr>
      <vt:lpstr>Hardware Requirements:</vt:lpstr>
      <vt:lpstr>Methodology</vt:lpstr>
      <vt:lpstr>System Architecture</vt:lpstr>
      <vt:lpstr>PowerPoint Presentation</vt:lpstr>
      <vt:lpstr>Random Forest Classifier:</vt:lpstr>
      <vt:lpstr>Random Forest Regression</vt:lpstr>
      <vt:lpstr>Coding :- Google Colab</vt:lpstr>
      <vt:lpstr>Coding :- Google Colab</vt:lpstr>
      <vt:lpstr>Coding :- Pycharm</vt:lpstr>
      <vt:lpstr>Coding :- Website</vt:lpstr>
      <vt:lpstr>Coding :- Website</vt:lpstr>
      <vt:lpstr>Data Dictionary</vt:lpstr>
      <vt:lpstr>Inputs:</vt:lpstr>
      <vt:lpstr>Outputs:</vt:lpstr>
      <vt:lpstr>Results </vt:lpstr>
      <vt:lpstr>Screenshots:</vt:lpstr>
      <vt:lpstr>Screenshots</vt:lpstr>
      <vt:lpstr>Screenshots</vt:lpstr>
      <vt:lpstr>Screenshots</vt:lpstr>
      <vt:lpstr>Project Video </vt:lpstr>
      <vt:lpstr> Project Category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dc:creator>
  <cp:lastModifiedBy>Praveen Srikar Vukkum</cp:lastModifiedBy>
  <cp:revision>16</cp:revision>
  <dcterms:created xsi:type="dcterms:W3CDTF">2024-01-31T07:18:18Z</dcterms:created>
  <dcterms:modified xsi:type="dcterms:W3CDTF">2024-05-10T15:51:26Z</dcterms:modified>
</cp:coreProperties>
</file>