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02F20-B560-449E-A463-13E5288C4FE4}" v="59" dt="2025-03-26T07:37:05.704"/>
    <p1510:client id="{E8950F3D-3008-4AA9-A93E-12655E6A9160}" v="20" dt="2025-03-24T11:59:15.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1670" y="7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drive.google.com/file/d/1kXz0sVm8oxYZIJp8luLRJsgoWcOw_xrA/view?usp=sharing" TargetMode="External"/><Relationship Id="rId4" Type="http://schemas.openxmlformats.org/officeDocument/2006/relationships/hyperlink" Target="https://github.com/PraveenTalapula/Capstone_Projec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85439"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2361800" y="801120"/>
              <a:ext cx="27643492" cy="18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altLang="zh-CN" sz="7200" baseline="0" dirty="0">
                  <a:latin typeface="Times New Roman" panose="02020603050405020304" pitchFamily="18" charset="0"/>
                  <a:ea typeface="SimSun" pitchFamily="2" charset="-122"/>
                  <a:cs typeface="Times New Roman" panose="02020603050405020304" pitchFamily="18" charset="0"/>
                </a:rPr>
                <a:t>Smart Bridge Using IOT</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204657" y="3873008"/>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Ajith Kumar</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368077" y="30284560"/>
            <a:ext cx="19811908" cy="2308324"/>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	</a:t>
            </a:r>
            <a:r>
              <a:rPr lang="en-US" sz="3600" dirty="0"/>
              <a:t> The smart bridge system prevents accidents by automatically lifting the bridge during floods, reducing the risk of vehicle and pedestrian casualties in flood-prone areas. By incorporating IoT-based real-time monitoring and automated responses, the system enhances urban infrastructure, making transportation networks more resilient and efficient in handling natural disasters.</a:t>
            </a:r>
            <a:endParaRPr lang="en-IN" sz="36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84731" cy="938719"/>
          </a:xfrm>
          <a:prstGeom prst="rect">
            <a:avLst/>
          </a:prstGeom>
          <a:noFill/>
        </p:spPr>
        <p:txBody>
          <a:bodyPr wrap="none" rtlCol="0">
            <a:spAutoFit/>
          </a:bodyPr>
          <a:lstStyle/>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2" y="5516262"/>
            <a:ext cx="9094075" cy="19220646"/>
          </a:xfrm>
          <a:prstGeom prst="rect">
            <a:avLst/>
          </a:prstGeom>
          <a:noFill/>
        </p:spPr>
        <p:txBody>
          <a:bodyPr wrap="square" rtlCol="0">
            <a:spAutoFit/>
          </a:bodyPr>
          <a:lstStyle/>
          <a:p>
            <a:pPr algn="just"/>
            <a:r>
              <a:rPr lang="en-IN" sz="5500" dirty="0"/>
              <a:t> </a:t>
            </a:r>
            <a:r>
              <a:rPr lang="en-IN" sz="3600" b="1" dirty="0">
                <a:effectLst/>
                <a:latin typeface="Times New Roman"/>
                <a:ea typeface="Times New Roman" panose="02020603050405020304" pitchFamily="18" charset="0"/>
                <a:cs typeface="Times New Roman"/>
              </a:rPr>
              <a:t>Design:</a:t>
            </a:r>
          </a:p>
          <a:p>
            <a:pPr marL="571500" indent="-571500" algn="just">
              <a:buFont typeface="Wingdings" panose="05000000000000000000" pitchFamily="2" charset="2"/>
              <a:buChar char="§"/>
            </a:pPr>
            <a:r>
              <a:rPr lang="en-US" sz="3600" dirty="0"/>
              <a:t>The system is designed to automatically detect rising water levels and lift the bridge to prevent vehicle movement during floods.</a:t>
            </a:r>
          </a:p>
          <a:p>
            <a:pPr marL="571500" indent="-571500" algn="just">
              <a:buFont typeface="Wingdings" panose="05000000000000000000" pitchFamily="2" charset="2"/>
              <a:buChar char="§"/>
            </a:pPr>
            <a:r>
              <a:rPr lang="en-US" sz="3600" dirty="0"/>
              <a:t>A </a:t>
            </a:r>
            <a:r>
              <a:rPr lang="en-US" sz="3600" dirty="0" err="1"/>
              <a:t>NodeMCU</a:t>
            </a:r>
            <a:r>
              <a:rPr lang="en-US" sz="3600" dirty="0"/>
              <a:t> ESP8266 microcontroller is used as the central unit to process sensor data and control the servo motors.</a:t>
            </a:r>
          </a:p>
          <a:p>
            <a:pPr marL="571500" indent="-571500" algn="just">
              <a:buFont typeface="Wingdings" panose="05000000000000000000" pitchFamily="2" charset="2"/>
              <a:buChar char="§"/>
            </a:pPr>
            <a:r>
              <a:rPr lang="en-US" sz="3600" dirty="0"/>
              <a:t>Water level and ultrasonic sensors continuously monitor water height, providing accurate real-time data.</a:t>
            </a:r>
          </a:p>
          <a:p>
            <a:pPr marL="571500" indent="-571500" algn="just">
              <a:buFont typeface="Wingdings" panose="05000000000000000000" pitchFamily="2" charset="2"/>
              <a:buChar char="§"/>
            </a:pPr>
            <a:r>
              <a:rPr lang="en-US" sz="3600" dirty="0"/>
              <a:t>The Blynk IoT platform is integrated for remote monitoring and alert notifications, ensuring users are informed of flood conditions.</a:t>
            </a:r>
          </a:p>
          <a:p>
            <a:pPr marL="571500" indent="-571500" algn="just">
              <a:buFont typeface="Wingdings" panose="05000000000000000000" pitchFamily="2" charset="2"/>
              <a:buChar char="§"/>
            </a:pPr>
            <a:r>
              <a:rPr lang="en-US" sz="3600" dirty="0"/>
              <a:t>The bridge lifting mechanism is powered by two servo motors, which respond to predefined water level thresholds.</a:t>
            </a:r>
          </a:p>
          <a:p>
            <a:pPr algn="just"/>
            <a:endParaRPr lang="en-US" sz="3600" dirty="0"/>
          </a:p>
          <a:p>
            <a:pPr algn="just"/>
            <a:r>
              <a:rPr lang="en-US" sz="3600" b="1" dirty="0">
                <a:latin typeface="Times New Roman"/>
                <a:cs typeface="Times New Roman"/>
              </a:rPr>
              <a:t>Implementation:</a:t>
            </a:r>
            <a:endParaRPr lang="en-IN" sz="3600" b="1" dirty="0">
              <a:latin typeface="Times New Roman"/>
              <a:cs typeface="Times New Roman"/>
            </a:endParaRPr>
          </a:p>
          <a:p>
            <a:pPr marL="571500" indent="-571500" algn="just">
              <a:buFont typeface="Arial" panose="020B0604020202020204" pitchFamily="34" charset="0"/>
              <a:buChar char="•"/>
            </a:pPr>
            <a:r>
              <a:rPr lang="en-US" sz="3600" dirty="0"/>
              <a:t>Hardware Setup: The water level sensor, ultrasonic sensor, and servo motors are connected to the </a:t>
            </a:r>
            <a:r>
              <a:rPr lang="en-US" sz="3600" dirty="0" err="1"/>
              <a:t>NodeMCU</a:t>
            </a:r>
            <a:r>
              <a:rPr lang="en-US" sz="3600" dirty="0"/>
              <a:t> ESP8266, ensuring stable communication between components.</a:t>
            </a:r>
          </a:p>
          <a:p>
            <a:pPr marL="571500" indent="-571500" algn="just">
              <a:buFont typeface="Arial" panose="020B0604020202020204" pitchFamily="34" charset="0"/>
              <a:buChar char="•"/>
            </a:pPr>
            <a:r>
              <a:rPr lang="en-US" sz="3600" dirty="0"/>
              <a:t>Software Development: The system is programmed using Arduino IDE, with embedded C code to process sensor readings and trigger the bridge movement.</a:t>
            </a:r>
          </a:p>
          <a:p>
            <a:pPr marL="571500" indent="-571500" algn="just">
              <a:buFont typeface="Arial" panose="020B0604020202020204" pitchFamily="34" charset="0"/>
              <a:buChar char="•"/>
            </a:pPr>
            <a:r>
              <a:rPr lang="en-US" sz="3600" dirty="0"/>
              <a:t>IoT Integration: The </a:t>
            </a:r>
            <a:r>
              <a:rPr lang="en-US" sz="3600" dirty="0" err="1"/>
              <a:t>NodeMCU</a:t>
            </a:r>
            <a:r>
              <a:rPr lang="en-US" sz="3600" dirty="0"/>
              <a:t> transmits real-time data to the Blynk cloud, allowing users to monitor water levels remotely via a mobile app.</a:t>
            </a:r>
            <a:endParaRPr lang="en-IN" sz="3600" dirty="0">
              <a:latin typeface="Times New Roman"/>
              <a:cs typeface="Times New Roman"/>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98ED9DB-29F4-1396-3469-2884A260F26E}"/>
              </a:ext>
            </a:extLst>
          </p:cNvPr>
          <p:cNvSpPr txBox="1"/>
          <p:nvPr/>
        </p:nvSpPr>
        <p:spPr>
          <a:xfrm>
            <a:off x="21259800" y="5646838"/>
            <a:ext cx="1295547" cy="938719"/>
          </a:xfrm>
          <a:prstGeom prst="rect">
            <a:avLst/>
          </a:prstGeom>
          <a:noFill/>
        </p:spPr>
        <p:txBody>
          <a:bodyPr wrap="none" rtlCol="0">
            <a:spAutoFit/>
          </a:bodyPr>
          <a:lstStyle/>
          <a:p>
            <a:r>
              <a:rPr lang="en-IN" sz="5500" dirty="0"/>
              <a:t>       </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10001221" cy="957185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a:t>
            </a:r>
          </a:p>
          <a:p>
            <a:pPr algn="just"/>
            <a:r>
              <a:rPr lang="en-US" sz="3600" dirty="0">
                <a:latin typeface="Times New Roman" panose="02020603050405020304" pitchFamily="18" charset="0"/>
                <a:cs typeface="Times New Roman" panose="02020603050405020304" pitchFamily="18" charset="0"/>
              </a:rPr>
              <a:t> 		</a:t>
            </a:r>
            <a:r>
              <a:rPr lang="en-US" sz="3600" dirty="0"/>
              <a:t>This project presents an IoT-based smart bridge system designed to detect rising water levels and automatically lift the bridge to prevent vehicle movement during floods. The system utilizes a </a:t>
            </a:r>
            <a:r>
              <a:rPr lang="en-US" sz="3600" dirty="0" err="1"/>
              <a:t>NodeMCU</a:t>
            </a:r>
            <a:r>
              <a:rPr lang="en-US" sz="3600" dirty="0"/>
              <a:t> ESP8266 microcontroller, water level sensor, and ultrasonic sensor to continuously monitor water levels beneath the bridge. When a predefined threshold is exceeded, servo motors are triggered to lift the bridge, ensuring safety.</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	</a:t>
            </a:r>
            <a:r>
              <a:rPr lang="en-US" sz="3600" dirty="0"/>
              <a:t>The system integrates the Blynk IoT platform for real-time monitoring and remote alerts, ensuring timely flood detection. It provides an automated, cost-effective solution with high accuracy, quick response time, and low power consumption, making it suitable for smart city applications.</a:t>
            </a:r>
            <a:endParaRPr lang="en-US" sz="36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361573" y="19184048"/>
            <a:ext cx="9925424" cy="14788664"/>
          </a:xfrm>
          <a:prstGeom prst="rect">
            <a:avLst/>
          </a:prstGeom>
          <a:noFill/>
        </p:spPr>
        <p:txBody>
          <a:bodyPr wrap="square" rtlCol="0">
            <a:spAutoFit/>
          </a:bodyPr>
          <a:lstStyle/>
          <a:p>
            <a:pPr algn="just"/>
            <a:r>
              <a:rPr lang="en-IN" sz="5500" dirty="0">
                <a:latin typeface="Times New Roman" panose="02020603050405020304" pitchFamily="18" charset="0"/>
                <a:cs typeface="Times New Roman" panose="02020603050405020304" pitchFamily="18" charset="0"/>
              </a:rPr>
              <a:t> 	</a:t>
            </a:r>
            <a:r>
              <a:rPr lang="en-US" sz="3600" dirty="0"/>
              <a:t>Floods cause severe damage to bridges and roadways, leading to traffic disruptions and safety risks. Traditional flood management systems rely on manual monitoring or basic water level alarms, which often fail to provide timely responses. The lack of automation increases the risk of accidents and infrastructure failures.</a:t>
            </a:r>
            <a:endParaRPr lang="en-IN" sz="3600" dirty="0">
              <a:latin typeface="Times New Roman"/>
              <a:ea typeface="Verdana"/>
            </a:endParaRPr>
          </a:p>
          <a:p>
            <a:pPr algn="just">
              <a:buNone/>
            </a:pPr>
            <a:r>
              <a:rPr lang="en-IN" sz="3600" dirty="0">
                <a:latin typeface="Times New Roman"/>
                <a:ea typeface="Verdana"/>
              </a:rPr>
              <a:t>	</a:t>
            </a:r>
            <a:r>
              <a:rPr lang="en-US" sz="3600" dirty="0"/>
              <a:t>With advancements in IoT technology, real-time monitoring and automated systems have become feasible for flood detection and response. IoT-based solutions allow for continuous data collection, remote accessibility, and instant decision-making, improving disaster preparedness and response times.</a:t>
            </a:r>
          </a:p>
          <a:p>
            <a:pPr algn="just"/>
            <a:r>
              <a:rPr lang="en-US" sz="3600" dirty="0"/>
              <a:t>	This project introduces an IoT-based smart bridge system using </a:t>
            </a:r>
            <a:r>
              <a:rPr lang="en-US" sz="3600" dirty="0" err="1"/>
              <a:t>NodeMCU</a:t>
            </a:r>
            <a:r>
              <a:rPr lang="en-US" sz="3600" dirty="0"/>
              <a:t> ESP8266, water level and ultrasonic sensors, and servo motors to automate bridge movement. Integrated with the Blynk IoT platform, it enables real-time monitoring, remote alerts, and automatic bridge control based on water level thresholds. The system ensures enhanced safety, quick response, and efficient flood management, making it a cost-effective and scalable solution for smart infrastructure.</a:t>
            </a:r>
          </a:p>
          <a:p>
            <a:pPr algn="just"/>
            <a:endParaRPr lang="en-IN" sz="36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304489" y="2872942"/>
            <a:ext cx="32050548" cy="830997"/>
          </a:xfrm>
          <a:prstGeom prst="rect">
            <a:avLst/>
          </a:prstGeom>
          <a:noFill/>
        </p:spPr>
        <p:txBody>
          <a:bodyPr wrap="square">
            <a:spAutoFit/>
          </a:bodyPr>
          <a:lstStyle/>
          <a:p>
            <a:pPr algn="ctr"/>
            <a:r>
              <a:rPr lang="en-IN" sz="4800" dirty="0"/>
              <a:t> </a:t>
            </a:r>
            <a:r>
              <a:rPr lang="en-IN" sz="4800" b="1" dirty="0">
                <a:latin typeface="Times New Roman" panose="02020603050405020304" pitchFamily="18" charset="0"/>
                <a:cs typeface="Times New Roman" panose="02020603050405020304" pitchFamily="18" charset="0"/>
              </a:rPr>
              <a:t>J Yugandhar Reddy, K Balaji, T Praveen Kumar</a:t>
            </a:r>
            <a:endParaRPr lang="en-IN" sz="4500" b="1" dirty="0">
              <a:latin typeface="Times New Roman" panose="02020603050405020304" pitchFamily="18" charset="0"/>
              <a:ea typeface="SimSun" pitchFamily="2" charset="-122"/>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343364" cy="938719"/>
          </a:xfrm>
          <a:prstGeom prst="rect">
            <a:avLst/>
          </a:prstGeom>
          <a:noFill/>
        </p:spPr>
        <p:txBody>
          <a:bodyPr wrap="none" rtlCol="0">
            <a:spAutoFit/>
          </a:bodyPr>
          <a:lstStyle/>
          <a:p>
            <a:r>
              <a:rPr lang="en-IN" sz="5500" dirty="0"/>
              <a:t> </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7555273" cy="1785104"/>
          </a:xfrm>
          <a:prstGeom prst="rect">
            <a:avLst/>
          </a:prstGeom>
          <a:noFill/>
        </p:spPr>
        <p:txBody>
          <a:bodyPr wrap="none" lIns="91440" tIns="45720" rIns="91440" bIns="45720" rtlCol="0" anchor="t">
            <a:spAutoFit/>
          </a:bodyPr>
          <a:lstStyle/>
          <a:p>
            <a:r>
              <a:rPr lang="en-IN" sz="5500"/>
              <a:t>GitHub link:   </a:t>
            </a:r>
            <a:r>
              <a:rPr lang="en-IN" sz="5500" dirty="0">
                <a:hlinkClick r:id="rId4"/>
              </a:rPr>
              <a:t>CLICK HERE</a:t>
            </a:r>
            <a:endParaRPr lang="en-IN" sz="5500"/>
          </a:p>
          <a:p>
            <a:r>
              <a:rPr lang="en-IN" sz="5500" dirty="0"/>
              <a:t>Video Link:      </a:t>
            </a:r>
            <a:r>
              <a:rPr lang="en-IN" sz="5500" dirty="0">
                <a:hlinkClick r:id="rId5"/>
              </a:rPr>
              <a:t>CLICK HERE</a:t>
            </a:r>
            <a:endParaRPr lang="en-IN" sz="5500">
              <a:ea typeface="Calibri"/>
              <a:cs typeface="Calibri"/>
            </a:endParaRPr>
          </a:p>
        </p:txBody>
      </p:sp>
      <p:sp>
        <p:nvSpPr>
          <p:cNvPr id="44" name="Rectangle 1">
            <a:extLst>
              <a:ext uri="{FF2B5EF4-FFF2-40B4-BE49-F238E27FC236}">
                <a16:creationId xmlns:a16="http://schemas.microsoft.com/office/drawing/2014/main" id="{7266837A-2EF3-3D22-D811-98DFCE4C8A7C}"/>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028" name="TextBox 1027">
            <a:extLst>
              <a:ext uri="{FF2B5EF4-FFF2-40B4-BE49-F238E27FC236}">
                <a16:creationId xmlns:a16="http://schemas.microsoft.com/office/drawing/2014/main" id="{568EDAE8-51C9-2A17-62AB-214E1D67A06B}"/>
              </a:ext>
            </a:extLst>
          </p:cNvPr>
          <p:cNvSpPr txBox="1"/>
          <p:nvPr/>
        </p:nvSpPr>
        <p:spPr>
          <a:xfrm>
            <a:off x="21183597" y="16813324"/>
            <a:ext cx="7720537" cy="3830233"/>
          </a:xfrm>
          <a:prstGeom prst="rect">
            <a:avLst/>
          </a:prstGeom>
          <a:noFill/>
        </p:spPr>
        <p:txBody>
          <a:bodyPr wrap="square" rtlCol="0">
            <a:spAutoFit/>
          </a:bodyPr>
          <a:lstStyle/>
          <a:p>
            <a:endParaRPr lang="en-IN" dirty="0"/>
          </a:p>
        </p:txBody>
      </p:sp>
      <p:sp>
        <p:nvSpPr>
          <p:cNvPr id="1029" name="TextBox 1028">
            <a:extLst>
              <a:ext uri="{FF2B5EF4-FFF2-40B4-BE49-F238E27FC236}">
                <a16:creationId xmlns:a16="http://schemas.microsoft.com/office/drawing/2014/main" id="{2739AB44-0999-B405-EDAE-0E00D7B1BB64}"/>
              </a:ext>
            </a:extLst>
          </p:cNvPr>
          <p:cNvSpPr txBox="1"/>
          <p:nvPr/>
        </p:nvSpPr>
        <p:spPr>
          <a:xfrm>
            <a:off x="20942954" y="16641326"/>
            <a:ext cx="10237031" cy="6186309"/>
          </a:xfrm>
          <a:prstGeom prst="rect">
            <a:avLst/>
          </a:prstGeom>
          <a:noFill/>
        </p:spPr>
        <p:txBody>
          <a:bodyPr wrap="square" rtlCol="0">
            <a:spAutoFit/>
          </a:bodyPr>
          <a:lstStyle/>
          <a:p>
            <a:pPr marR="0" lvl="0" algn="just" rtl="0">
              <a:lnSpc>
                <a:spcPct val="100000"/>
              </a:lnSpc>
              <a:spcBef>
                <a:spcPts val="0"/>
              </a:spcBef>
              <a:spcAft>
                <a:spcPts val="0"/>
              </a:spcAft>
            </a:pPr>
            <a:r>
              <a:rPr lang="en-US" sz="3600" dirty="0">
                <a:latin typeface="Times New Roman" panose="02020603050405020304" pitchFamily="18" charset="0"/>
                <a:ea typeface="Verdana" panose="020B0604030504040204" pitchFamily="34" charset="0"/>
                <a:cs typeface="Times New Roman" panose="02020603050405020304" pitchFamily="18" charset="0"/>
              </a:rPr>
              <a:t>	</a:t>
            </a:r>
            <a:r>
              <a:rPr lang="en-US" sz="3600" dirty="0"/>
              <a:t>The smart bridge system integrates IoT-based flood monitoring and automated bridge control, enhancing safety in flood-prone areas. It uses water level and ultrasonic sensors with </a:t>
            </a:r>
            <a:r>
              <a:rPr lang="en-US" sz="3600" dirty="0" err="1"/>
              <a:t>NodeMCU</a:t>
            </a:r>
            <a:r>
              <a:rPr lang="en-US" sz="3600" dirty="0"/>
              <a:t> ESP8266 for quick decision-making. The Blynk IoT platform enables real-time monitoring and instant alerts for users. The system operates efficiently with low power consumption and fast response time. Future improvements include AI-based flood prediction, GSM alerts, and smart city integration for large-scale deployment.</a:t>
            </a:r>
            <a:endParaRPr lang="en-IN" sz="3600" dirty="0">
              <a:latin typeface="Verdana" panose="020B0604030504040204" pitchFamily="34" charset="0"/>
              <a:ea typeface="Verdana" panose="020B0604030504040204" pitchFamily="34" charset="0"/>
            </a:endParaRPr>
          </a:p>
        </p:txBody>
      </p:sp>
      <p:sp>
        <p:nvSpPr>
          <p:cNvPr id="43" name="TextBox 42">
            <a:extLst>
              <a:ext uri="{FF2B5EF4-FFF2-40B4-BE49-F238E27FC236}">
                <a16:creationId xmlns:a16="http://schemas.microsoft.com/office/drawing/2014/main" id="{2372DE84-3FD1-1A45-2397-5550685E62D0}"/>
              </a:ext>
            </a:extLst>
          </p:cNvPr>
          <p:cNvSpPr txBox="1"/>
          <p:nvPr/>
        </p:nvSpPr>
        <p:spPr>
          <a:xfrm>
            <a:off x="11168950" y="25459346"/>
            <a:ext cx="20173546" cy="3240439"/>
          </a:xfrm>
          <a:prstGeom prst="rect">
            <a:avLst/>
          </a:prstGeom>
          <a:noFill/>
        </p:spPr>
        <p:txBody>
          <a:bodyPr wrap="square" rtlCol="0">
            <a:spAutoFit/>
          </a:bodyPr>
          <a:lstStyle/>
          <a:p>
            <a:pPr algn="just">
              <a:lnSpc>
                <a:spcPct val="115000"/>
              </a:lnSpc>
              <a:spcBef>
                <a:spcPts val="1400"/>
              </a:spcBef>
              <a:spcAft>
                <a:spcPts val="400"/>
              </a:spcAft>
            </a:pPr>
            <a:r>
              <a:rPr lang="en-IN" sz="3600" dirty="0">
                <a:solidFill>
                  <a:srgbClr val="000000"/>
                </a:solidFill>
                <a:effectLst/>
                <a:latin typeface="Times New Roman" panose="02020603050405020304" pitchFamily="18" charset="0"/>
                <a:ea typeface="Times New Roman" panose="02020603050405020304" pitchFamily="18" charset="0"/>
              </a:rPr>
              <a:t> 	</a:t>
            </a:r>
            <a:r>
              <a:rPr lang="en-US" sz="3600" dirty="0"/>
              <a:t>The system can be enhanced by integrating machine learning algorithms to analyze historical water level data and predict flood conditions more accurately. GSM-based communication can be added to ensure notifications are sent via SMS in areas with limited internet connectivity. Future work includes writing a conference paper to document the design, implementation, and performance evaluation of the smart bridge system, contributing to research in IoT-based infrastructure and flood management solutions.</a:t>
            </a:r>
            <a:endParaRPr lang="en-IN" sz="3600" dirty="0"/>
          </a:p>
        </p:txBody>
      </p:sp>
      <p:pic>
        <p:nvPicPr>
          <p:cNvPr id="1031" name="Picture 7">
            <a:extLst>
              <a:ext uri="{FF2B5EF4-FFF2-40B4-BE49-F238E27FC236}">
                <a16:creationId xmlns:a16="http://schemas.microsoft.com/office/drawing/2014/main" id="{38B39608-47ED-13BE-43EB-BA76CD3A46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912" y="5807090"/>
            <a:ext cx="9695995" cy="720174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qr code with a lion head&#10;&#10;AI-generated content may be incorrect.">
            <a:extLst>
              <a:ext uri="{FF2B5EF4-FFF2-40B4-BE49-F238E27FC236}">
                <a16:creationId xmlns:a16="http://schemas.microsoft.com/office/drawing/2014/main" id="{855B9E37-B41D-22DF-5D9F-5D9A137D508E}"/>
              </a:ext>
            </a:extLst>
          </p:cNvPr>
          <p:cNvPicPr>
            <a:picLocks noChangeAspect="1"/>
          </p:cNvPicPr>
          <p:nvPr/>
        </p:nvPicPr>
        <p:blipFill>
          <a:blip r:embed="rId7"/>
          <a:stretch>
            <a:fillRect/>
          </a:stretch>
        </p:blipFill>
        <p:spPr>
          <a:xfrm>
            <a:off x="28373553" y="32598434"/>
            <a:ext cx="2799290" cy="3516996"/>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6781</TotalTime>
  <Words>749</Words>
  <Application>Microsoft Office PowerPoint</Application>
  <PresentationFormat>Custom</PresentationFormat>
  <Paragraphs>44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SAI POLURU</cp:lastModifiedBy>
  <cp:revision>219</cp:revision>
  <cp:lastPrinted>2013-08-04T02:58:23Z</cp:lastPrinted>
  <dcterms:created xsi:type="dcterms:W3CDTF">2011-10-21T15:46:33Z</dcterms:created>
  <dcterms:modified xsi:type="dcterms:W3CDTF">2025-03-26T07:42:04Z</dcterms:modified>
</cp:coreProperties>
</file>