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2" r:id="rId4"/>
    <p:sldId id="294" r:id="rId5"/>
    <p:sldId id="533" r:id="rId6"/>
    <p:sldId id="303" r:id="rId7"/>
    <p:sldId id="298" r:id="rId8"/>
    <p:sldId id="534" r:id="rId9"/>
    <p:sldId id="532" r:id="rId10"/>
    <p:sldId id="302"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italic r:id="rId22"/>
    </p:embeddedFont>
    <p:embeddedFont>
      <p:font typeface="Open Sans" panose="020B060603050402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custDataLst>
    <p:tags r:id="rId3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F6744E-DED8-5501-C690-57A3C7AFC2E6}" v="4" dt="2025-02-04T05:33:46.523"/>
    <p1510:client id="{FD5326E9-62E0-4DFA-A476-84932D5546A1}" v="378" dt="2025-02-05T04:15:14.149"/>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77" d="100"/>
          <a:sy n="77" d="100"/>
        </p:scale>
        <p:origin x="77" y="216"/>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gs" Target="tags/tag1.xml"/><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04-02-2025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490642"/>
            <a:ext cx="3672933"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0" marR="0" lvl="0" indent="0" rtl="0">
              <a:lnSpc>
                <a:spcPct val="100000"/>
              </a:lnSpc>
              <a:spcBef>
                <a:spcPts val="0"/>
              </a:spcBef>
              <a:spcAft>
                <a:spcPts val="0"/>
              </a:spcAft>
              <a:buClr>
                <a:srgbClr val="000000"/>
              </a:buClr>
              <a:buSzPts val="1400"/>
              <a:buFont typeface="Arial"/>
              <a:buNone/>
            </a:pPr>
            <a:r>
              <a:rPr lang="en-IN" dirty="0"/>
              <a:t>J </a:t>
            </a:r>
            <a:r>
              <a:rPr lang="en-IN" dirty="0" err="1"/>
              <a:t>Yugandhar</a:t>
            </a:r>
            <a:r>
              <a:rPr lang="en-IN" dirty="0"/>
              <a:t> Reddy - BU21EECE0100418 </a:t>
            </a:r>
          </a:p>
          <a:p>
            <a:pPr marL="0" marR="0" lvl="0" indent="0" rtl="0">
              <a:lnSpc>
                <a:spcPct val="100000"/>
              </a:lnSpc>
              <a:spcBef>
                <a:spcPts val="0"/>
              </a:spcBef>
              <a:spcAft>
                <a:spcPts val="0"/>
              </a:spcAft>
              <a:buClr>
                <a:srgbClr val="000000"/>
              </a:buClr>
              <a:buSzPts val="1400"/>
              <a:buFont typeface="Arial"/>
              <a:buNone/>
            </a:pPr>
            <a:r>
              <a:rPr lang="en-IN" dirty="0"/>
              <a:t>T Praveen - BU21EECE0100451</a:t>
            </a:r>
          </a:p>
          <a:p>
            <a:pPr marL="0" marR="0" lvl="0" indent="0" rtl="0">
              <a:lnSpc>
                <a:spcPct val="100000"/>
              </a:lnSpc>
              <a:spcBef>
                <a:spcPts val="0"/>
              </a:spcBef>
              <a:spcAft>
                <a:spcPts val="0"/>
              </a:spcAft>
              <a:buClr>
                <a:srgbClr val="000000"/>
              </a:buClr>
              <a:buSzPts val="1400"/>
              <a:buFont typeface="Arial"/>
              <a:buNone/>
            </a:pPr>
            <a:r>
              <a:rPr lang="en-IN" dirty="0"/>
              <a:t> K Balaji - BU21EECE0100453 </a:t>
            </a: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Ajith Kumar</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Ambar Bajpai</a:t>
            </a:r>
            <a:r>
              <a:rPr lang="en-US" sz="1400" b="1" i="0" u="none" strike="noStrike" cap="none" dirty="0">
                <a:solidFill>
                  <a:schemeClr val="dk1"/>
                </a:solidFill>
                <a:latin typeface="Montserrat Medium"/>
                <a:ea typeface="Arial"/>
                <a:cs typeface="Arial"/>
                <a:sym typeface="Montserrat Medium"/>
              </a:rPr>
              <a:t>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4092874" y="264014"/>
            <a:ext cx="4643622"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S</a:t>
            </a:r>
            <a:r>
              <a:rPr lang="en-US" sz="2800" b="1" i="0" u="none" strike="noStrike" cap="none" dirty="0">
                <a:solidFill>
                  <a:srgbClr val="007069"/>
                </a:solidFill>
                <a:latin typeface="Open Sans"/>
                <a:ea typeface="Open Sans"/>
                <a:cs typeface="Open Sans"/>
                <a:sym typeface="Open Sans"/>
              </a:rPr>
              <a:t>mart Bridge using IOT</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Alpha 22</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buSzPts val="2400"/>
            </a:pPr>
            <a:r>
              <a:rPr lang="en-US" sz="2400" b="1" i="0" u="none" strike="noStrike" cap="none" dirty="0">
                <a:solidFill>
                  <a:srgbClr val="000000"/>
                </a:solidFill>
                <a:latin typeface="Montserrat"/>
                <a:ea typeface="Montserrat"/>
                <a:cs typeface="Montserrat"/>
                <a:sym typeface="Montserrat"/>
              </a:rPr>
              <a:t>Implementation</a:t>
            </a:r>
            <a:r>
              <a:rPr lang="en-US" sz="2400" b="1" dirty="0">
                <a:latin typeface="Montserrat"/>
                <a:ea typeface="Montserrat"/>
                <a:cs typeface="Montserrat"/>
                <a:sym typeface="Montserrat"/>
              </a:rPr>
              <a:t> on Blynk</a:t>
            </a:r>
            <a:endParaRPr lang="en-US" sz="1400" b="0" i="0" u="none" strike="noStrike" cap="none" dirty="0">
              <a:solidFill>
                <a:srgbClr val="000000"/>
              </a:solidFill>
              <a:latin typeface="Arial"/>
              <a:ea typeface="Arial"/>
              <a:cs typeface="Arial"/>
              <a:sym typeface="Arial"/>
            </a:endParaRPr>
          </a:p>
        </p:txBody>
      </p:sp>
      <p:pic>
        <p:nvPicPr>
          <p:cNvPr id="2" name="Picture 1" descr="A computer with a screen on&#10;&#10;AI-generated content may be incorrect.">
            <a:extLst>
              <a:ext uri="{FF2B5EF4-FFF2-40B4-BE49-F238E27FC236}">
                <a16:creationId xmlns:a16="http://schemas.microsoft.com/office/drawing/2014/main" id="{AE75543F-46B9-D8B0-1D36-8ABF02614E32}"/>
              </a:ext>
            </a:extLst>
          </p:cNvPr>
          <p:cNvPicPr>
            <a:picLocks noChangeAspect="1"/>
          </p:cNvPicPr>
          <p:nvPr/>
        </p:nvPicPr>
        <p:blipFill>
          <a:blip r:embed="rId2"/>
          <a:stretch>
            <a:fillRect/>
          </a:stretch>
        </p:blipFill>
        <p:spPr>
          <a:xfrm>
            <a:off x="1006308" y="725714"/>
            <a:ext cx="10143099" cy="5454953"/>
          </a:xfrm>
          <a:prstGeom prst="rect">
            <a:avLst/>
          </a:prstGeom>
        </p:spPr>
      </p:pic>
    </p:spTree>
    <p:extLst>
      <p:ext uri="{BB962C8B-B14F-4D97-AF65-F5344CB8AC3E}">
        <p14:creationId xmlns:p14="http://schemas.microsoft.com/office/powerpoint/2010/main" val="122919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28837" y="754301"/>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Times New Roman" panose="02020603050405020304" pitchFamily="18" charset="0"/>
                <a:ea typeface="Verdana" panose="020B0604030504040204" pitchFamily="34" charset="0"/>
                <a:cs typeface="Times New Roman" panose="02020603050405020304" pitchFamily="18" charset="0"/>
              </a:rPr>
              <a:t>Summary and Conclusion</a:t>
            </a:r>
          </a:p>
          <a:p>
            <a:pPr marL="285750" indent="-285750">
              <a:buChar char="•"/>
            </a:pPr>
            <a:r>
              <a:rPr lang="en-IN" sz="1800" dirty="0">
                <a:latin typeface="Times New Roman"/>
                <a:ea typeface="Verdana"/>
              </a:rPr>
              <a:t>The smart bridge system successfully integrates IoT technology to enhance safety and automation by monitoring water levels and vehicle movement, reducing manual intervention.</a:t>
            </a:r>
          </a:p>
          <a:p>
            <a:pPr marL="285750" indent="-285750">
              <a:buChar char="•"/>
            </a:pPr>
            <a:endParaRPr lang="en-IN" sz="1800" dirty="0">
              <a:latin typeface="Times New Roman"/>
              <a:ea typeface="Verdana"/>
            </a:endParaRPr>
          </a:p>
          <a:p>
            <a:pPr marL="285750" indent="-285750">
              <a:buChar char="•"/>
            </a:pPr>
            <a:r>
              <a:rPr lang="en-IN" sz="1800" dirty="0">
                <a:latin typeface="Times New Roman"/>
                <a:ea typeface="Verdana"/>
              </a:rPr>
              <a:t>The use of </a:t>
            </a:r>
            <a:r>
              <a:rPr lang="en-IN" sz="1800" dirty="0" err="1">
                <a:latin typeface="Times New Roman"/>
                <a:ea typeface="Verdana"/>
              </a:rPr>
              <a:t>NodeMCU</a:t>
            </a:r>
            <a:r>
              <a:rPr lang="en-IN" sz="1800" dirty="0">
                <a:latin typeface="Times New Roman"/>
                <a:ea typeface="Verdana"/>
              </a:rPr>
              <a:t> and the Blynk app ensures real-time data visualization, making it a reliable and user-friendly solution for smart infrastructure.</a:t>
            </a:r>
          </a:p>
          <a:p>
            <a:pPr marL="285750" indent="-285750">
              <a:buChar char="•"/>
            </a:pPr>
            <a:endParaRPr lang="en-IN" sz="1800" dirty="0">
              <a:latin typeface="Times New Roman"/>
              <a:ea typeface="Verdana"/>
            </a:endParaRPr>
          </a:p>
          <a:p>
            <a:pPr marL="285750" indent="-285750">
              <a:buChar char="•"/>
            </a:pPr>
            <a:r>
              <a:rPr lang="en-IN" sz="1800">
                <a:latin typeface="Times New Roman"/>
                <a:ea typeface="Verdana"/>
              </a:rPr>
              <a:t>Future enhancements could include AI-based predictive analytics, solar-powered operation, and integration with smart city networks for improved efficiency and sustainability.</a:t>
            </a:r>
          </a:p>
          <a:p>
            <a:endParaRPr lang="en-IN" sz="1800" b="1" dirty="0">
              <a:latin typeface="Times New Roman"/>
              <a:ea typeface="Verdana"/>
              <a:cs typeface="Times New Roman"/>
            </a:endParaRPr>
          </a:p>
          <a:p>
            <a:pPr marL="0" marR="0" lvl="0" indent="0">
              <a:lnSpc>
                <a:spcPct val="100000"/>
              </a:lnSpc>
              <a:spcBef>
                <a:spcPts val="0"/>
              </a:spcBef>
              <a:spcAft>
                <a:spcPts val="0"/>
              </a:spcAft>
              <a:buNone/>
            </a:pPr>
            <a:r>
              <a:rPr lang="en-IN" sz="1800" b="1">
                <a:latin typeface="Times New Roman"/>
                <a:ea typeface="Verdana"/>
                <a:cs typeface="Times New Roman"/>
              </a:rPr>
              <a:t>Future Work</a:t>
            </a:r>
            <a:endParaRPr lang="en-IN" sz="1800" b="1">
              <a:latin typeface="Times New Roman" panose="02020603050405020304" pitchFamily="18" charset="0"/>
              <a:ea typeface="Verdana" panose="020B0604030504040204" pitchFamily="34" charset="0"/>
              <a:cs typeface="Times New Roman" panose="02020603050405020304" pitchFamily="18" charset="0"/>
            </a:endParaRPr>
          </a:p>
          <a:p>
            <a:endParaRPr lang="en-IN" sz="16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a:cs typeface="Times New Roman"/>
              </a:rPr>
              <a:t>Fine-tune the water level sensor for accurate flood detection, and conduct extensive testing to ensure reliable data acquisition and real-time automated responses, such as raising the bridge during high water levels.</a:t>
            </a:r>
          </a:p>
          <a:p>
            <a:pPr marL="285750" indent="-285750">
              <a:buFont typeface="Arial" panose="020B0604020202020204" pitchFamily="34" charset="0"/>
              <a:buChar char="•"/>
            </a:pPr>
            <a:endParaRPr lang="en-US" sz="18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a:cs typeface="Times New Roman"/>
              </a:rPr>
              <a:t>Test the complete system under simulated environmental conditions to validate performance, followed by final integration of all components (hardware and software) and thorough documentation.</a:t>
            </a:r>
            <a:endParaRPr lang="en-US" sz="1800" b="1">
              <a:latin typeface="Times New Roman"/>
              <a:ea typeface="Verdana" panose="020B0604030504040204" pitchFamily="34" charset="0"/>
              <a:cs typeface="Times New Roman"/>
            </a:endParaRPr>
          </a:p>
          <a:p>
            <a:pPr marL="285750" indent="-285750">
              <a:buFont typeface="Arial" panose="020B0604020202020204" pitchFamily="34" charset="0"/>
              <a:buChar char="•"/>
            </a:pPr>
            <a:endParaRPr lang="en-US" sz="18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a:cs typeface="Times New Roman"/>
              </a:rPr>
              <a:t>Establish seamless connectivity between the Arduino and the Blynk app, while designing and testing a user-friendly dashboard for remote monitoring and control of the smart bridge's functions.</a:t>
            </a:r>
            <a:endParaRPr lang="en-IN" sz="1800" b="1">
              <a:latin typeface="Times New Roman"/>
              <a:ea typeface="Verdana" panose="020B0604030504040204" pitchFamily="34" charset="0"/>
              <a:cs typeface="Times New Roman"/>
            </a:endParaRPr>
          </a:p>
          <a:p>
            <a:endParaRPr lang="en-IN" sz="1800" b="1" dirty="0">
              <a:latin typeface="Times New Roman"/>
              <a:ea typeface="Verdana" panose="020B0604030504040204" pitchFamily="34" charset="0"/>
            </a:endParaRP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2308324"/>
          </a:xfrm>
          <a:prstGeom prst="rect">
            <a:avLst/>
          </a:prstGeom>
          <a:noFill/>
        </p:spPr>
        <p:txBody>
          <a:bodyPr wrap="square" lIns="91440" tIns="45720" rIns="91440" bIns="45720" rtlCol="0" anchor="t">
            <a:spAutoFit/>
          </a:bodyPr>
          <a:lstStyle/>
          <a:p>
            <a:pPr marL="285750" indent="-285750" algn="just">
              <a:buChar char="•"/>
            </a:pPr>
            <a:r>
              <a:rPr lang="en-US" sz="1800" dirty="0">
                <a:latin typeface="Times New Roman"/>
                <a:ea typeface="Verdana"/>
              </a:rPr>
              <a:t>Implement IoT-based sensors to monitor water levels and soil moisture in real time.</a:t>
            </a:r>
            <a:endParaRPr lang="en-US" sz="1800">
              <a:latin typeface="Times New Roman"/>
            </a:endParaRP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Automate bridge movement using servo motors based on environmental conditions.</a:t>
            </a: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Integrate the Blynk app for remote monitoring, control, and real-time alerts.</a:t>
            </a:r>
          </a:p>
          <a:p>
            <a:pPr marL="285750" indent="-285750" algn="just">
              <a:buChar char="•"/>
            </a:pPr>
            <a:endParaRPr lang="en-US" sz="1800" dirty="0">
              <a:latin typeface="Times New Roman"/>
              <a:ea typeface="Verdana"/>
            </a:endParaRPr>
          </a:p>
          <a:p>
            <a:pPr marL="285750" indent="-285750" algn="just">
              <a:buChar char="•"/>
            </a:pPr>
            <a:r>
              <a:rPr lang="en-US" sz="1800" dirty="0">
                <a:latin typeface="Times New Roman"/>
                <a:ea typeface="Verdana"/>
              </a:rPr>
              <a:t>Optimize system reliability with accurate sensor calibration and seamless communication. </a:t>
            </a:r>
          </a:p>
          <a:p>
            <a:pPr marL="285750" indent="-285750" algn="just">
              <a:buFont typeface="Arial" panose="020B0604020202020204" pitchFamily="34" charset="0"/>
              <a:buChar char="•"/>
            </a:pPr>
            <a:endParaRPr lang="en-US" sz="18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877220" y="4019979"/>
            <a:ext cx="10786459" cy="1754326"/>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sz="1800" dirty="0">
                <a:latin typeface="Times New Roman"/>
                <a:cs typeface="Times New Roman"/>
              </a:rPr>
              <a:t>Establish seamless integration with the Blynk app to enable remote monitoring and control of the smart bridge's operations through a user-friendly mobile interface.</a:t>
            </a:r>
            <a:endParaRPr lang="en-US" sz="1800">
              <a:latin typeface="Times New Roman"/>
              <a:ea typeface="Verdana" panose="020B0604030504040204" pitchFamily="34" charset="0"/>
              <a:cs typeface="Times New Roman"/>
            </a:endParaRPr>
          </a:p>
          <a:p>
            <a:pPr marL="285750" indent="-285750" algn="just">
              <a:buFont typeface="Arial" panose="020B0604020202020204" pitchFamily="34" charset="0"/>
              <a:buChar char="•"/>
            </a:pPr>
            <a:r>
              <a:rPr lang="en-US" sz="1800" dirty="0">
                <a:latin typeface="Times New Roman"/>
                <a:cs typeface="Times New Roman"/>
              </a:rPr>
              <a:t>Incorporate a water level sensor to monitor and respond to potential flooding scenarios, ensuring real-time data acquisition and improved safety.</a:t>
            </a:r>
            <a:endParaRPr lang="en-US" sz="1800">
              <a:latin typeface="Times New Roman"/>
              <a:ea typeface="Verdana" panose="020B0604030504040204" pitchFamily="34" charset="0"/>
              <a:cs typeface="Times New Roman"/>
            </a:endParaRPr>
          </a:p>
          <a:p>
            <a:pPr marL="285750" indent="-285750" algn="just">
              <a:buFont typeface="Arial" panose="020B0604020202020204" pitchFamily="34" charset="0"/>
              <a:buChar char="•"/>
            </a:pPr>
            <a:r>
              <a:rPr lang="en-US" sz="1800" dirty="0">
                <a:latin typeface="Times New Roman"/>
                <a:cs typeface="Times New Roman"/>
              </a:rPr>
              <a:t>Improve automation and system responsiveness by expanding the existing prototype's capabilities based on feedback from multiple review phases.</a:t>
            </a:r>
            <a:endParaRPr lang="en-IN" sz="1800">
              <a:latin typeface="Times New Roman"/>
              <a:ea typeface="Verdana" panose="020B0604030504040204" pitchFamily="34" charset="0"/>
              <a:cs typeface="Times New Roman"/>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522071" y="1122239"/>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4" name="Picture 3">
            <a:extLst>
              <a:ext uri="{FF2B5EF4-FFF2-40B4-BE49-F238E27FC236}">
                <a16:creationId xmlns:a16="http://schemas.microsoft.com/office/drawing/2014/main" id="{688BDA36-33F6-879D-1ABB-E47C184C1E92}"/>
              </a:ext>
            </a:extLst>
          </p:cNvPr>
          <p:cNvPicPr>
            <a:picLocks noChangeAspect="1"/>
          </p:cNvPicPr>
          <p:nvPr/>
        </p:nvPicPr>
        <p:blipFill>
          <a:blip r:embed="rId3"/>
          <a:stretch>
            <a:fillRect/>
          </a:stretch>
        </p:blipFill>
        <p:spPr>
          <a:xfrm>
            <a:off x="2747357" y="1567420"/>
            <a:ext cx="6876190" cy="4419048"/>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7th International Conference on Computational Intelligence and Digital Technology (ICCIDT-2K25) to be held during 16th and 17th May 2025.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11th IEEE CONECCT, a premier international conference on Electronics, Computing, and Communication Technologies, will be held from July 10-13, 2025, at </a:t>
            </a:r>
            <a:r>
              <a:rPr lang="en-US" sz="1600" dirty="0" err="1">
                <a:latin typeface="Times New Roman" panose="02020603050405020304" pitchFamily="18" charset="0"/>
                <a:cs typeface="Times New Roman" panose="02020603050405020304" pitchFamily="18" charset="0"/>
              </a:rPr>
              <a:t>Sterlings</a:t>
            </a:r>
            <a:r>
              <a:rPr lang="en-US" sz="1600" dirty="0">
                <a:latin typeface="Times New Roman" panose="02020603050405020304" pitchFamily="18" charset="0"/>
                <a:cs typeface="Times New Roman" panose="02020603050405020304" pitchFamily="18" charset="0"/>
              </a:rPr>
              <a:t> Mac Hotel, Bangalore, India. </a:t>
            </a:r>
            <a:endParaRPr lang="en-IN" sz="1600" dirty="0">
              <a:latin typeface="Times New Roman" panose="02020603050405020304" pitchFamily="18" charset="0"/>
              <a:ea typeface="Verdana" panose="020B0604030504040204" pitchFamily="34" charset="0"/>
              <a:cs typeface="Times New Roman" panose="02020603050405020304" pitchFamily="18" charset="0"/>
            </a:endParaRPr>
          </a:p>
          <a:p>
            <a:r>
              <a:rPr lang="en-IN" b="1" dirty="0">
                <a:latin typeface="Verdana" panose="020B0604030504040204" pitchFamily="34" charset="0"/>
                <a:ea typeface="Verdana" panose="020B0604030504040204" pitchFamily="34" charset="0"/>
              </a:rPr>
              <a:t>Key Resources – </a:t>
            </a:r>
            <a:r>
              <a:rPr lang="en-US" sz="1400" b="1" dirty="0">
                <a:latin typeface="Montserrat"/>
                <a:sym typeface="Montserrat"/>
              </a:rPr>
              <a:t>Literature Survey</a:t>
            </a:r>
          </a:p>
          <a:p>
            <a:endParaRPr lang="en-US" dirty="0"/>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graphicFrame>
        <p:nvGraphicFramePr>
          <p:cNvPr id="2" name="Table 1">
            <a:extLst>
              <a:ext uri="{FF2B5EF4-FFF2-40B4-BE49-F238E27FC236}">
                <a16:creationId xmlns:a16="http://schemas.microsoft.com/office/drawing/2014/main" id="{EE744C24-4516-2B83-2A16-EC1A17F59D37}"/>
              </a:ext>
            </a:extLst>
          </p:cNvPr>
          <p:cNvGraphicFramePr>
            <a:graphicFrameLocks noGrp="1"/>
          </p:cNvGraphicFramePr>
          <p:nvPr>
            <p:extLst>
              <p:ext uri="{D42A27DB-BD31-4B8C-83A1-F6EECF244321}">
                <p14:modId xmlns:p14="http://schemas.microsoft.com/office/powerpoint/2010/main" val="3819296965"/>
              </p:ext>
            </p:extLst>
          </p:nvPr>
        </p:nvGraphicFramePr>
        <p:xfrm>
          <a:off x="412956" y="2354590"/>
          <a:ext cx="11102768" cy="4467282"/>
        </p:xfrm>
        <a:graphic>
          <a:graphicData uri="http://schemas.openxmlformats.org/drawingml/2006/table">
            <a:tbl>
              <a:tblPr firstRow="1" bandRow="1">
                <a:tableStyleId>{DE7AD339-51BE-4A38-A1C7-CCF28897F289}</a:tableStyleId>
              </a:tblPr>
              <a:tblGrid>
                <a:gridCol w="3700923">
                  <a:extLst>
                    <a:ext uri="{9D8B030D-6E8A-4147-A177-3AD203B41FA5}">
                      <a16:colId xmlns:a16="http://schemas.microsoft.com/office/drawing/2014/main" val="137941931"/>
                    </a:ext>
                  </a:extLst>
                </a:gridCol>
                <a:gridCol w="3008643">
                  <a:extLst>
                    <a:ext uri="{9D8B030D-6E8A-4147-A177-3AD203B41FA5}">
                      <a16:colId xmlns:a16="http://schemas.microsoft.com/office/drawing/2014/main" val="1648673628"/>
                    </a:ext>
                  </a:extLst>
                </a:gridCol>
                <a:gridCol w="4393202">
                  <a:extLst>
                    <a:ext uri="{9D8B030D-6E8A-4147-A177-3AD203B41FA5}">
                      <a16:colId xmlns:a16="http://schemas.microsoft.com/office/drawing/2014/main" val="740176953"/>
                    </a:ext>
                  </a:extLst>
                </a:gridCol>
              </a:tblGrid>
              <a:tr h="307079">
                <a:tc>
                  <a:txBody>
                    <a:bodyPr/>
                    <a:lstStyle/>
                    <a:p>
                      <a:r>
                        <a:rPr lang="en-US" dirty="0"/>
                        <a:t>Title</a:t>
                      </a:r>
                      <a:endParaRPr lang="en-IN" dirty="0"/>
                    </a:p>
                  </a:txBody>
                  <a:tcPr/>
                </a:tc>
                <a:tc>
                  <a:txBody>
                    <a:bodyPr/>
                    <a:lstStyle/>
                    <a:p>
                      <a:r>
                        <a:rPr lang="en-US" dirty="0"/>
                        <a:t>Author and Date</a:t>
                      </a:r>
                      <a:endParaRPr lang="en-IN" dirty="0"/>
                    </a:p>
                  </a:txBody>
                  <a:tcPr/>
                </a:tc>
                <a:tc>
                  <a:txBody>
                    <a:bodyPr/>
                    <a:lstStyle/>
                    <a:p>
                      <a:r>
                        <a:rPr lang="en-US" dirty="0"/>
                        <a:t>Methodology</a:t>
                      </a:r>
                      <a:endParaRPr lang="en-IN" dirty="0"/>
                    </a:p>
                  </a:txBody>
                  <a:tcPr/>
                </a:tc>
                <a:extLst>
                  <a:ext uri="{0D108BD9-81ED-4DB2-BD59-A6C34878D82A}">
                    <a16:rowId xmlns:a16="http://schemas.microsoft.com/office/drawing/2014/main" val="3747482418"/>
                  </a:ext>
                </a:extLst>
              </a:tr>
              <a:tr h="1942501">
                <a:tc>
                  <a:txBody>
                    <a:bodyPr/>
                    <a:lstStyle/>
                    <a:p>
                      <a:r>
                        <a:rPr lang="en-US" sz="1400" b="0" i="0" u="none" strike="noStrike" cap="none" dirty="0">
                          <a:solidFill>
                            <a:srgbClr val="000000"/>
                          </a:solidFill>
                          <a:latin typeface="Arial"/>
                          <a:ea typeface="Arial"/>
                          <a:cs typeface="Arial"/>
                          <a:sym typeface="Arial"/>
                        </a:rPr>
                        <a:t>Development of an IoT-based Bridge Safety Monitoring System</a:t>
                      </a:r>
                      <a:endParaRPr lang="en-IN" dirty="0"/>
                    </a:p>
                  </a:txBody>
                  <a:tcPr/>
                </a:tc>
                <a:tc>
                  <a:txBody>
                    <a:bodyPr/>
                    <a:lstStyle/>
                    <a:p>
                      <a:r>
                        <a:rPr lang="en-IN" sz="1400" b="0" i="0" u="none" strike="noStrike" cap="none" dirty="0">
                          <a:solidFill>
                            <a:srgbClr val="000000"/>
                          </a:solidFill>
                          <a:latin typeface="Arial"/>
                          <a:ea typeface="Arial"/>
                          <a:cs typeface="Arial"/>
                          <a:sym typeface="Arial"/>
                        </a:rPr>
                        <a:t>Jin-Lian Lee , Yaw-</a:t>
                      </a:r>
                      <a:r>
                        <a:rPr lang="en-IN" sz="1400" b="0" i="0" u="none" strike="noStrike" cap="none" dirty="0" err="1">
                          <a:solidFill>
                            <a:srgbClr val="000000"/>
                          </a:solidFill>
                          <a:latin typeface="Arial"/>
                          <a:ea typeface="Arial"/>
                          <a:cs typeface="Arial"/>
                          <a:sym typeface="Arial"/>
                        </a:rPr>
                        <a:t>Yauan</a:t>
                      </a:r>
                      <a:r>
                        <a:rPr lang="en-IN" sz="1400" b="0" i="0" u="none" strike="noStrike" cap="none" dirty="0">
                          <a:solidFill>
                            <a:srgbClr val="000000"/>
                          </a:solidFill>
                          <a:latin typeface="Arial"/>
                          <a:ea typeface="Arial"/>
                          <a:cs typeface="Arial"/>
                          <a:sym typeface="Arial"/>
                        </a:rPr>
                        <a:t> Tyan , Ming-Hui Wen1 , Yun-Wu Wu- </a:t>
                      </a:r>
                      <a:r>
                        <a:rPr lang="en-US" sz="1400" b="0" i="0" u="none" strike="noStrike" cap="none" dirty="0">
                          <a:solidFill>
                            <a:srgbClr val="333333"/>
                          </a:solidFill>
                          <a:effectLst/>
                          <a:latin typeface="Arial"/>
                          <a:ea typeface="Arial"/>
                          <a:cs typeface="Arial"/>
                          <a:sym typeface="Arial"/>
                        </a:rPr>
                        <a:t>17 May 2017</a:t>
                      </a:r>
                    </a:p>
                    <a:p>
                      <a:endParaRPr lang="en-IN" sz="1400" b="1" i="0" u="none" strike="noStrike" cap="none" dirty="0">
                        <a:solidFill>
                          <a:srgbClr val="000000"/>
                        </a:solidFill>
                        <a:latin typeface="Arial"/>
                        <a:ea typeface="Verdana"/>
                        <a:cs typeface="Arial"/>
                        <a:sym typeface="Arial"/>
                      </a:endParaRPr>
                    </a:p>
                  </a:txBody>
                  <a:tcPr/>
                </a:tc>
                <a:tc>
                  <a:txBody>
                    <a:bodyPr/>
                    <a:lstStyle/>
                    <a:p>
                      <a:pPr marL="0" indent="0">
                        <a:buFont typeface="Arial" panose="020B0604020202020204" pitchFamily="34" charset="0"/>
                        <a:buNone/>
                      </a:pPr>
                      <a:r>
                        <a:rPr lang="en-US" sz="1400" b="0" i="0" u="none" strike="noStrike" cap="none" dirty="0">
                          <a:solidFill>
                            <a:srgbClr val="000000"/>
                          </a:solidFill>
                          <a:latin typeface="Arial"/>
                          <a:ea typeface="Arial"/>
                          <a:cs typeface="Arial"/>
                          <a:sym typeface="Arial"/>
                        </a:rPr>
                        <a:t>The system consists of monitoring devices installed on the bridge, which collect data on water levels, pressure, pipeline conditions, and gas levels. This data is transmitted to a cloud-based server through wireless communication for real-time analysis. The system is powered by photovoltaic units with a sun-tracking mechanism, providing supplementary energy.</a:t>
                      </a:r>
                      <a:endParaRPr lang="en-IN" sz="1400" b="0" i="0" u="none" strike="noStrike" cap="none" dirty="0">
                        <a:solidFill>
                          <a:srgbClr val="000000"/>
                        </a:solidFill>
                        <a:latin typeface="Arial"/>
                        <a:ea typeface="Verdana"/>
                        <a:cs typeface="Arial"/>
                        <a:sym typeface="Arial"/>
                      </a:endParaRPr>
                    </a:p>
                    <a:p>
                      <a:endParaRPr lang="en-IN" dirty="0"/>
                    </a:p>
                  </a:txBody>
                  <a:tcPr/>
                </a:tc>
                <a:extLst>
                  <a:ext uri="{0D108BD9-81ED-4DB2-BD59-A6C34878D82A}">
                    <a16:rowId xmlns:a16="http://schemas.microsoft.com/office/drawing/2014/main" val="573882389"/>
                  </a:ext>
                </a:extLst>
              </a:tr>
              <a:tr h="2148523">
                <a:tc>
                  <a:txBody>
                    <a:bodyPr/>
                    <a:lstStyle/>
                    <a:p>
                      <a:r>
                        <a:rPr lang="en-US" sz="1400" b="0" i="0" u="none" strike="noStrike" cap="none" dirty="0">
                          <a:solidFill>
                            <a:srgbClr val="000000"/>
                          </a:solidFill>
                          <a:latin typeface="Arial"/>
                          <a:ea typeface="Arial"/>
                          <a:cs typeface="Arial"/>
                          <a:sym typeface="Arial"/>
                        </a:rPr>
                        <a:t>IoT Based Bridge Automation with Hybrid Power Supply</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0" i="0" u="none" strike="noStrike" cap="none" dirty="0" err="1">
                          <a:solidFill>
                            <a:srgbClr val="000000"/>
                          </a:solidFill>
                          <a:latin typeface="Arial"/>
                          <a:ea typeface="Arial"/>
                          <a:cs typeface="Arial"/>
                          <a:sym typeface="Arial"/>
                        </a:rPr>
                        <a:t>Suchismita</a:t>
                      </a:r>
                      <a:r>
                        <a:rPr lang="en-IN" sz="1400" b="0" i="0" u="none" strike="noStrike" cap="none" dirty="0">
                          <a:solidFill>
                            <a:srgbClr val="000000"/>
                          </a:solidFill>
                          <a:latin typeface="Arial"/>
                          <a:ea typeface="Arial"/>
                          <a:cs typeface="Arial"/>
                          <a:sym typeface="Arial"/>
                        </a:rPr>
                        <a:t> Dutta, </a:t>
                      </a:r>
                      <a:r>
                        <a:rPr lang="en-IN" sz="1400" b="0" i="0" u="none" strike="noStrike" cap="none" dirty="0" err="1">
                          <a:solidFill>
                            <a:srgbClr val="000000"/>
                          </a:solidFill>
                          <a:latin typeface="Arial"/>
                          <a:ea typeface="Arial"/>
                          <a:cs typeface="Arial"/>
                          <a:sym typeface="Arial"/>
                        </a:rPr>
                        <a:t>Kingsuk</a:t>
                      </a:r>
                      <a:r>
                        <a:rPr lang="en-IN" sz="1400" b="0" i="0" u="none" strike="noStrike" cap="none" dirty="0">
                          <a:solidFill>
                            <a:srgbClr val="000000"/>
                          </a:solidFill>
                          <a:latin typeface="Arial"/>
                          <a:ea typeface="Arial"/>
                          <a:cs typeface="Arial"/>
                          <a:sym typeface="Arial"/>
                        </a:rPr>
                        <a:t> Majumdar, Dola Sinha - </a:t>
                      </a:r>
                      <a:r>
                        <a:rPr lang="en-US" sz="1400" b="0" i="0" u="none" strike="noStrike" cap="none" dirty="0">
                          <a:solidFill>
                            <a:srgbClr val="333333"/>
                          </a:solidFill>
                          <a:effectLst/>
                          <a:latin typeface="Arial"/>
                          <a:ea typeface="Arial"/>
                          <a:cs typeface="Arial"/>
                          <a:sym typeface="Arial"/>
                        </a:rPr>
                        <a:t>12 November 2022</a:t>
                      </a:r>
                      <a:endParaRPr lang="en-IN" sz="1400" b="0" i="0" u="none" strike="noStrike" cap="none" dirty="0">
                        <a:solidFill>
                          <a:srgbClr val="000000"/>
                        </a:solidFill>
                        <a:latin typeface="Arial"/>
                        <a:ea typeface="Arial"/>
                        <a:cs typeface="Arial"/>
                        <a:sym typeface="Arial"/>
                      </a:endParaRPr>
                    </a:p>
                  </a:txBody>
                  <a:tcPr/>
                </a:tc>
                <a:tc>
                  <a:txBody>
                    <a:bodyPr/>
                    <a:lstStyle/>
                    <a:p>
                      <a:pPr marL="0" indent="0" algn="just">
                        <a:buFont typeface="Arial" panose="020B0604020202020204" pitchFamily="34" charset="0"/>
                        <a:buNone/>
                      </a:pPr>
                      <a:r>
                        <a:rPr lang="en-US" sz="1400" b="0" i="0" u="none" strike="noStrike" cap="none" dirty="0">
                          <a:solidFill>
                            <a:srgbClr val="000000"/>
                          </a:solidFill>
                          <a:latin typeface="Arial"/>
                          <a:ea typeface="Arial"/>
                          <a:cs typeface="Arial"/>
                          <a:sym typeface="Arial"/>
                        </a:rPr>
                        <a:t>The bridge uses solar PV arrays and a MAGLEV windmill as a hybrid power supply, ensuring energy efficiency and automation. The control system is managed via an Android app, with an Arduino UNO, relay module, and Bluetooth, enabling wireless operation. LEDs provide smart illumination controlled by daylight intensity, and the bridge's movements are monitored in real-time using sensors. </a:t>
                      </a:r>
                      <a:endParaRPr lang="en-IN" sz="1400" b="1" i="0" u="none" strike="noStrike" cap="none" dirty="0">
                        <a:solidFill>
                          <a:srgbClr val="000000"/>
                        </a:solidFill>
                        <a:latin typeface="Arial"/>
                        <a:ea typeface="Verdana"/>
                        <a:cs typeface="Arial"/>
                        <a:sym typeface="Arial"/>
                      </a:endParaRPr>
                    </a:p>
                    <a:p>
                      <a:endParaRPr lang="en-IN" dirty="0"/>
                    </a:p>
                  </a:txBody>
                  <a:tcPr/>
                </a:tc>
                <a:extLst>
                  <a:ext uri="{0D108BD9-81ED-4DB2-BD59-A6C34878D82A}">
                    <a16:rowId xmlns:a16="http://schemas.microsoft.com/office/drawing/2014/main" val="2364164022"/>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AAFE4-CAAE-32F8-66AE-07F5648DB3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7C1561-A08B-E456-ADEE-677E1615B434}"/>
              </a:ext>
            </a:extLst>
          </p:cNvPr>
          <p:cNvSpPr>
            <a:spLocks noGrp="1"/>
          </p:cNvSpPr>
          <p:nvPr>
            <p:ph type="title"/>
          </p:nvPr>
        </p:nvSpPr>
        <p:spPr/>
        <p:txBody>
          <a:bodyPr>
            <a:normAutofit/>
          </a:bodyPr>
          <a:lstStyle/>
          <a:p>
            <a:pPr algn="ctr"/>
            <a:r>
              <a:rPr lang="en-US" sz="3200" b="1" dirty="0">
                <a:latin typeface="Times New Roman"/>
              </a:rPr>
              <a:t>Components Used</a:t>
            </a:r>
            <a:endParaRPr lang="en-US" b="1"/>
          </a:p>
        </p:txBody>
      </p:sp>
      <p:sp>
        <p:nvSpPr>
          <p:cNvPr id="6" name="Text Placeholder 5">
            <a:extLst>
              <a:ext uri="{FF2B5EF4-FFF2-40B4-BE49-F238E27FC236}">
                <a16:creationId xmlns:a16="http://schemas.microsoft.com/office/drawing/2014/main" id="{69530DCD-81DD-2A8D-2C63-0BD5266AABD7}"/>
              </a:ext>
            </a:extLst>
          </p:cNvPr>
          <p:cNvSpPr>
            <a:spLocks noGrp="1"/>
          </p:cNvSpPr>
          <p:nvPr>
            <p:ph type="body" idx="1"/>
          </p:nvPr>
        </p:nvSpPr>
        <p:spPr/>
        <p:txBody>
          <a:bodyPr>
            <a:normAutofit/>
          </a:bodyPr>
          <a:lstStyle/>
          <a:p>
            <a:r>
              <a:rPr lang="en-US" sz="1800" err="1">
                <a:latin typeface="Times New Roman"/>
              </a:rPr>
              <a:t>NodeMCU</a:t>
            </a:r>
            <a:r>
              <a:rPr lang="en-US" sz="1800" dirty="0">
                <a:latin typeface="Times New Roman"/>
              </a:rPr>
              <a:t> ESP8266</a:t>
            </a:r>
          </a:p>
          <a:p>
            <a:endParaRPr lang="en-US" sz="1800" dirty="0">
              <a:latin typeface="Times New Roman"/>
            </a:endParaRPr>
          </a:p>
          <a:p>
            <a:r>
              <a:rPr lang="en-US" sz="1800" dirty="0">
                <a:latin typeface="Times New Roman"/>
              </a:rPr>
              <a:t>Water Level Sensor</a:t>
            </a:r>
          </a:p>
          <a:p>
            <a:endParaRPr lang="en-US" sz="1800" dirty="0">
              <a:latin typeface="Times New Roman"/>
            </a:endParaRPr>
          </a:p>
          <a:p>
            <a:r>
              <a:rPr lang="en-US" sz="1800" dirty="0">
                <a:latin typeface="Times New Roman"/>
              </a:rPr>
              <a:t>Ultrasonic Sensor</a:t>
            </a:r>
          </a:p>
          <a:p>
            <a:endParaRPr lang="en-US" sz="1800" dirty="0">
              <a:latin typeface="Times New Roman"/>
            </a:endParaRPr>
          </a:p>
          <a:p>
            <a:r>
              <a:rPr lang="en-US" sz="1800" dirty="0">
                <a:latin typeface="Times New Roman"/>
              </a:rPr>
              <a:t>Two Servo Motors</a:t>
            </a:r>
          </a:p>
          <a:p>
            <a:endParaRPr lang="en-US" sz="1800" dirty="0">
              <a:latin typeface="Times New Roman"/>
            </a:endParaRPr>
          </a:p>
          <a:p>
            <a:r>
              <a:rPr lang="en-US" sz="1800" dirty="0">
                <a:latin typeface="Times New Roman"/>
              </a:rPr>
              <a:t>Blynk App</a:t>
            </a:r>
          </a:p>
          <a:p>
            <a:endParaRPr lang="en-US" sz="1800" dirty="0">
              <a:latin typeface="Times New Roman"/>
            </a:endParaRPr>
          </a:p>
          <a:p>
            <a:r>
              <a:rPr lang="en-US" sz="1800" dirty="0">
                <a:latin typeface="Times New Roman"/>
              </a:rPr>
              <a:t>Connecting Wires and Prototype Materials</a:t>
            </a:r>
          </a:p>
          <a:p>
            <a:endParaRPr lang="en-US" sz="1800" dirty="0">
              <a:latin typeface="Times New Roman"/>
            </a:endParaRPr>
          </a:p>
        </p:txBody>
      </p:sp>
      <p:sp>
        <p:nvSpPr>
          <p:cNvPr id="3" name="Slide Number Placeholder 2">
            <a:extLst>
              <a:ext uri="{FF2B5EF4-FFF2-40B4-BE49-F238E27FC236}">
                <a16:creationId xmlns:a16="http://schemas.microsoft.com/office/drawing/2014/main" id="{839C7A13-7875-FE84-5C30-F801A2463C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1649766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4FB4E-AB25-B986-6544-C02960695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78900-AE0E-9A7A-FD98-1EAE7D2D927B}"/>
              </a:ext>
            </a:extLst>
          </p:cNvPr>
          <p:cNvSpPr>
            <a:spLocks noGrp="1"/>
          </p:cNvSpPr>
          <p:nvPr>
            <p:ph type="title"/>
          </p:nvPr>
        </p:nvSpPr>
        <p:spPr>
          <a:xfrm>
            <a:off x="234171" y="168934"/>
            <a:ext cx="11360700" cy="763500"/>
          </a:xfrm>
        </p:spPr>
        <p:txBody>
          <a:bodyPr/>
          <a:lstStyle/>
          <a:p>
            <a:pPr algn="ctr"/>
            <a:r>
              <a:rPr lang="en-US" sz="3200" b="1" dirty="0">
                <a:latin typeface="Times New Roman"/>
              </a:rPr>
              <a:t>Working Principle</a:t>
            </a:r>
            <a:endParaRPr lang="en-US" sz="3200" dirty="0">
              <a:latin typeface="Times New Roman"/>
            </a:endParaRPr>
          </a:p>
          <a:p>
            <a:endParaRPr lang="en-US" dirty="0"/>
          </a:p>
        </p:txBody>
      </p:sp>
      <p:sp>
        <p:nvSpPr>
          <p:cNvPr id="5" name="Text Placeholder 4">
            <a:extLst>
              <a:ext uri="{FF2B5EF4-FFF2-40B4-BE49-F238E27FC236}">
                <a16:creationId xmlns:a16="http://schemas.microsoft.com/office/drawing/2014/main" id="{39ACBBDD-06FA-51FC-C958-BE65FEAD26C7}"/>
              </a:ext>
            </a:extLst>
          </p:cNvPr>
          <p:cNvSpPr>
            <a:spLocks noGrp="1"/>
          </p:cNvSpPr>
          <p:nvPr>
            <p:ph type="body" idx="1"/>
          </p:nvPr>
        </p:nvSpPr>
        <p:spPr>
          <a:xfrm>
            <a:off x="380964" y="936270"/>
            <a:ext cx="11395336" cy="5155563"/>
          </a:xfrm>
        </p:spPr>
        <p:txBody>
          <a:bodyPr>
            <a:normAutofit fontScale="92500" lnSpcReduction="10000"/>
          </a:bodyPr>
          <a:lstStyle/>
          <a:p>
            <a:pPr algn="just"/>
            <a:r>
              <a:rPr lang="en-US" sz="1800" dirty="0">
                <a:latin typeface="Times New Roman"/>
              </a:rPr>
              <a:t>The smart bridge system operates based on sensor readings and automated controls to ensure smooth and safe operation. The water level sensor plays a crucial role in detecting any rising water levels. </a:t>
            </a:r>
          </a:p>
          <a:p>
            <a:pPr algn="just"/>
            <a:endParaRPr lang="en-US" sz="1800" dirty="0">
              <a:latin typeface="Times New Roman"/>
            </a:endParaRPr>
          </a:p>
          <a:p>
            <a:pPr algn="just"/>
            <a:r>
              <a:rPr lang="en-US" sz="1800" dirty="0">
                <a:latin typeface="Times New Roman"/>
              </a:rPr>
              <a:t>If the water level crosses a predefined threshold, it sends signals to the </a:t>
            </a:r>
            <a:r>
              <a:rPr lang="en-US" sz="1800" err="1">
                <a:latin typeface="Times New Roman"/>
              </a:rPr>
              <a:t>NodeMCU</a:t>
            </a:r>
            <a:r>
              <a:rPr lang="en-US" sz="1800" dirty="0">
                <a:latin typeface="Times New Roman"/>
              </a:rPr>
              <a:t>, which processes the data to determine whether the bridge needs to be opened or remain closed. </a:t>
            </a:r>
          </a:p>
          <a:p>
            <a:pPr algn="just"/>
            <a:endParaRPr lang="en-US" sz="1800" dirty="0">
              <a:latin typeface="Times New Roman"/>
            </a:endParaRPr>
          </a:p>
          <a:p>
            <a:pPr algn="just"/>
            <a:r>
              <a:rPr lang="en-US" sz="1800" dirty="0">
                <a:latin typeface="Times New Roman"/>
              </a:rPr>
              <a:t>Meanwhile, the ultrasonic sensor continuously measures the distance of approaching vehicles near the bridge. When a vehicle is detected within a certain range, the system evaluates whether the bridge is safe to pass or should be lifted for safety reasons.</a:t>
            </a:r>
          </a:p>
          <a:p>
            <a:pPr algn="just"/>
            <a:endParaRPr lang="en-US" sz="1600" dirty="0">
              <a:latin typeface="Times New Roman"/>
            </a:endParaRPr>
          </a:p>
          <a:p>
            <a:pPr algn="just"/>
            <a:r>
              <a:rPr lang="en-US" sz="1800" dirty="0">
                <a:latin typeface="Times New Roman"/>
              </a:rPr>
              <a:t>The </a:t>
            </a:r>
            <a:r>
              <a:rPr lang="en-US" sz="1800" err="1">
                <a:latin typeface="Times New Roman"/>
              </a:rPr>
              <a:t>NodeMCU</a:t>
            </a:r>
            <a:r>
              <a:rPr lang="en-US" sz="1800" dirty="0">
                <a:latin typeface="Times New Roman"/>
              </a:rPr>
              <a:t> acts as the central processing unit of the system, gathering data from both the water level sensor and the ultrasonic sensor. Based on predefined conditions, it triggers the servo motors to either open or close the bridge, ensuring that water levels and vehicular movement are taken</a:t>
            </a:r>
          </a:p>
          <a:p>
            <a:pPr algn="just"/>
            <a:endParaRPr lang="en-US" sz="1800" dirty="0">
              <a:latin typeface="Times New Roman"/>
            </a:endParaRPr>
          </a:p>
          <a:p>
            <a:pPr algn="just"/>
            <a:r>
              <a:rPr lang="en-US" sz="1800" dirty="0">
                <a:latin typeface="Times New Roman"/>
              </a:rPr>
              <a:t>The integration with the Blynk app further enhances the system's functionality, allowing real-time monitoring and remote control. Users can access water level information and bridge status through the app, enabling informed decision-making and enhanced safety measures.</a:t>
            </a:r>
          </a:p>
          <a:p>
            <a:pPr algn="just"/>
            <a:endParaRPr lang="en-US" sz="1600" dirty="0">
              <a:latin typeface="Times New Roman"/>
            </a:endParaRPr>
          </a:p>
          <a:p>
            <a:pPr algn="just"/>
            <a:endParaRPr lang="en-US" sz="1600" dirty="0">
              <a:latin typeface="Times New Roman"/>
            </a:endParaRPr>
          </a:p>
          <a:p>
            <a:endParaRPr lang="en-US" sz="1600" dirty="0">
              <a:latin typeface="Times New Roman"/>
            </a:endParaRPr>
          </a:p>
        </p:txBody>
      </p:sp>
      <p:sp>
        <p:nvSpPr>
          <p:cNvPr id="3" name="Slide Number Placeholder 2">
            <a:extLst>
              <a:ext uri="{FF2B5EF4-FFF2-40B4-BE49-F238E27FC236}">
                <a16:creationId xmlns:a16="http://schemas.microsoft.com/office/drawing/2014/main" id="{F62EDE2B-D87B-D03F-3482-F7F114A4F0D9}"/>
              </a:ext>
            </a:extLst>
          </p:cNvPr>
          <p:cNvSpPr>
            <a:spLocks noGrp="1"/>
          </p:cNvSpPr>
          <p:nvPr>
            <p:ph type="sldNum" idx="12"/>
          </p:nvPr>
        </p:nvSpPr>
        <p:spPr>
          <a:prstGeom prst="rect">
            <a:avLst/>
          </a:prstGeom>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12" name="Rectangle 6">
            <a:extLst>
              <a:ext uri="{FF2B5EF4-FFF2-40B4-BE49-F238E27FC236}">
                <a16:creationId xmlns:a16="http://schemas.microsoft.com/office/drawing/2014/main" id="{10A83E76-6DC2-2D58-1044-06AB78D2F04A}"/>
              </a:ext>
            </a:extLst>
          </p:cNvPr>
          <p:cNvSpPr>
            <a:spLocks noChangeArrowheads="1"/>
          </p:cNvSpPr>
          <p:nvPr/>
        </p:nvSpPr>
        <p:spPr bwMode="auto">
          <a:xfrm>
            <a:off x="368163" y="3157558"/>
            <a:ext cx="11087926" cy="1138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468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r>
              <a:rPr lang="en-US" sz="2400" b="1" dirty="0">
                <a:latin typeface="Montserrat"/>
                <a:sym typeface="Montserrat"/>
              </a:rPr>
              <a:t>Hardware Architecture  </a:t>
            </a:r>
            <a:endParaRPr dirty="0"/>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227964" y="716474"/>
            <a:ext cx="118639400" cy="20885660"/>
          </a:xfrm>
          <a:prstGeom prst="rect">
            <a:avLst/>
          </a:prstGeom>
          <a:noFill/>
          <a:ln>
            <a:noFill/>
          </a:ln>
        </p:spPr>
        <p:txBody>
          <a:bodyPr spcFirstLastPara="1" wrap="square" lIns="91425" tIns="45700" rIns="91425" bIns="45700" anchor="t" anchorCtr="0">
            <a:noAutofit/>
          </a:bodyPr>
          <a:lstStyle/>
          <a:p>
            <a:r>
              <a:rPr lang="en-US" sz="2000" dirty="0">
                <a:latin typeface="Times New Roman"/>
                <a:cs typeface="Times New Roman"/>
              </a:rPr>
              <a:t>Here is the hardware connection diagram for your Smart Bridge IoT system.</a:t>
            </a:r>
          </a:p>
          <a:p>
            <a:pPr marL="0" marR="0" lvl="0" indent="0" rtl="0">
              <a:lnSpc>
                <a:spcPct val="100000"/>
              </a:lnSpc>
              <a:spcBef>
                <a:spcPts val="0"/>
              </a:spcBef>
              <a:spcAft>
                <a:spcPts val="0"/>
              </a:spcAft>
              <a:buNone/>
            </a:pP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6" name="AutoShape 2" descr="A detailed block diagram of a smart bridge IoT system, showing interconnected components. The input section includes a soil moisture sensor and a water level sensor. These sensors send data to an Arduino microcontroller, represented in the center as the main processing unit. From the Arduino, one pathway leads to servo motors for physical bridge control, and another pathway connects to an IoT communication module for remote monitoring via the Blynk app. Arrows indicate the data flow between the sensors, Arduino, actuators, and the IoT platform. The design is clean, professional, and clear, suitable for technical presentations.">
            <a:extLst>
              <a:ext uri="{FF2B5EF4-FFF2-40B4-BE49-F238E27FC236}">
                <a16:creationId xmlns:a16="http://schemas.microsoft.com/office/drawing/2014/main" id="{BF9CF6A5-1F8C-34C9-719B-AC40350BE0EF}"/>
              </a:ext>
            </a:extLst>
          </p:cNvPr>
          <p:cNvSpPr>
            <a:spLocks noChangeAspect="1" noChangeArrowheads="1"/>
          </p:cNvSpPr>
          <p:nvPr/>
        </p:nvSpPr>
        <p:spPr bwMode="auto">
          <a:xfrm>
            <a:off x="6459955" y="3124200"/>
            <a:ext cx="3131306" cy="31313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descr="A computer screen shot of a circuit board&#10;&#10;AI-generated content may be incorrect.">
            <a:extLst>
              <a:ext uri="{FF2B5EF4-FFF2-40B4-BE49-F238E27FC236}">
                <a16:creationId xmlns:a16="http://schemas.microsoft.com/office/drawing/2014/main" id="{AABEDC19-51A2-99E7-FEB6-4C02394E79DE}"/>
              </a:ext>
            </a:extLst>
          </p:cNvPr>
          <p:cNvPicPr>
            <a:picLocks noChangeAspect="1"/>
          </p:cNvPicPr>
          <p:nvPr/>
        </p:nvPicPr>
        <p:blipFill>
          <a:blip r:embed="rId2"/>
          <a:stretch>
            <a:fillRect/>
          </a:stretch>
        </p:blipFill>
        <p:spPr>
          <a:xfrm>
            <a:off x="424721" y="1186797"/>
            <a:ext cx="11117706" cy="5077072"/>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72156-177B-DD17-ABDA-DE20243C7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1F0F2-39A9-CF73-383D-90BB9FBBDE79}"/>
              </a:ext>
            </a:extLst>
          </p:cNvPr>
          <p:cNvSpPr>
            <a:spLocks noGrp="1"/>
          </p:cNvSpPr>
          <p:nvPr>
            <p:ph type="title"/>
          </p:nvPr>
        </p:nvSpPr>
        <p:spPr>
          <a:xfrm>
            <a:off x="286646" y="171336"/>
            <a:ext cx="11360700" cy="763500"/>
          </a:xfrm>
        </p:spPr>
        <p:txBody>
          <a:bodyPr>
            <a:normAutofit/>
          </a:bodyPr>
          <a:lstStyle/>
          <a:p>
            <a:pPr algn="ctr"/>
            <a:r>
              <a:rPr lang="en-US" sz="3200" b="1" dirty="0">
                <a:latin typeface="Times New Roman"/>
              </a:rPr>
              <a:t>Code Implementation</a:t>
            </a:r>
            <a:endParaRPr lang="en-US"/>
          </a:p>
        </p:txBody>
      </p:sp>
      <p:sp>
        <p:nvSpPr>
          <p:cNvPr id="3" name="Slide Number Placeholder 2">
            <a:extLst>
              <a:ext uri="{FF2B5EF4-FFF2-40B4-BE49-F238E27FC236}">
                <a16:creationId xmlns:a16="http://schemas.microsoft.com/office/drawing/2014/main" id="{7E76999E-4B9A-38E8-A19A-3A8E4375E3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pic>
        <p:nvPicPr>
          <p:cNvPr id="7" name="Picture 6" descr="A screenshot of a computer program">
            <a:extLst>
              <a:ext uri="{FF2B5EF4-FFF2-40B4-BE49-F238E27FC236}">
                <a16:creationId xmlns:a16="http://schemas.microsoft.com/office/drawing/2014/main" id="{D19254B7-3C23-5C08-BFFC-332B0E67E06E}"/>
              </a:ext>
            </a:extLst>
          </p:cNvPr>
          <p:cNvPicPr>
            <a:picLocks noChangeAspect="1"/>
          </p:cNvPicPr>
          <p:nvPr/>
        </p:nvPicPr>
        <p:blipFill>
          <a:blip r:embed="rId2"/>
          <a:stretch>
            <a:fillRect/>
          </a:stretch>
        </p:blipFill>
        <p:spPr>
          <a:xfrm>
            <a:off x="419467" y="749508"/>
            <a:ext cx="4932280" cy="5946098"/>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8F958488-DC6E-4694-ED95-95DCDFA7EB7A}"/>
              </a:ext>
            </a:extLst>
          </p:cNvPr>
          <p:cNvPicPr>
            <a:picLocks noChangeAspect="1"/>
          </p:cNvPicPr>
          <p:nvPr/>
        </p:nvPicPr>
        <p:blipFill>
          <a:blip r:embed="rId3"/>
          <a:stretch>
            <a:fillRect/>
          </a:stretch>
        </p:blipFill>
        <p:spPr>
          <a:xfrm>
            <a:off x="5340068" y="749508"/>
            <a:ext cx="4722256" cy="5946098"/>
          </a:xfrm>
          <a:prstGeom prst="rect">
            <a:avLst/>
          </a:prstGeom>
        </p:spPr>
      </p:pic>
    </p:spTree>
    <p:extLst>
      <p:ext uri="{BB962C8B-B14F-4D97-AF65-F5344CB8AC3E}">
        <p14:creationId xmlns:p14="http://schemas.microsoft.com/office/powerpoint/2010/main" val="401990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algn="ctr">
              <a:buSzPts val="2400"/>
            </a:pPr>
            <a:r>
              <a:rPr lang="en-US" sz="3200" b="1" i="0" u="none" strike="noStrike" cap="none" dirty="0">
                <a:solidFill>
                  <a:srgbClr val="000000"/>
                </a:solidFill>
                <a:latin typeface="Times New Roman"/>
                <a:cs typeface="Times New Roman"/>
                <a:sym typeface="Arial"/>
              </a:rPr>
              <a:t>Implementation</a:t>
            </a:r>
            <a:r>
              <a:rPr lang="en-US" sz="1400" b="0" i="0" u="none" strike="noStrike" cap="none" dirty="0">
                <a:solidFill>
                  <a:srgbClr val="000000"/>
                </a:solidFill>
                <a:latin typeface="Arial"/>
                <a:ea typeface="Arial"/>
                <a:cs typeface="Arial"/>
                <a:sym typeface="Arial"/>
              </a:rPr>
              <a:t> </a:t>
            </a:r>
            <a:r>
              <a:rPr lang="en-US" dirty="0"/>
              <a:t> </a:t>
            </a:r>
            <a:r>
              <a:rPr lang="en-US" sz="3200" b="1" dirty="0">
                <a:latin typeface="Times New Roman"/>
              </a:rPr>
              <a:t>on Blynk App</a:t>
            </a:r>
            <a:endParaRPr lang="en-US" sz="3200" b="1" i="0" u="none" strike="noStrike" cap="none" dirty="0">
              <a:solidFill>
                <a:srgbClr val="000000"/>
              </a:solidFill>
              <a:latin typeface="Times New Roman"/>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267557" y="1269096"/>
            <a:ext cx="11226194" cy="5589579"/>
          </a:xfrm>
          <a:prstGeom prst="rect">
            <a:avLst/>
          </a:prstGeom>
          <a:noFill/>
          <a:ln>
            <a:noFill/>
          </a:ln>
        </p:spPr>
        <p:txBody>
          <a:bodyPr spcFirstLastPara="1" wrap="square" lIns="91425" tIns="45700" rIns="91425" bIns="45700" anchor="t" anchorCtr="0">
            <a:noAutofit/>
          </a:bodyPr>
          <a:lstStyle/>
          <a:p>
            <a:pPr marL="285750" indent="-285750">
              <a:buChar char="•"/>
            </a:pPr>
            <a:r>
              <a:rPr lang="en-US" sz="1800" dirty="0">
                <a:latin typeface="Times New Roman"/>
                <a:cs typeface="Times New Roman"/>
              </a:rPr>
              <a:t>Blynk is a comprehensive software suite that enables the prototyping, deployment, and remote management of connected electronic devices at any scale. </a:t>
            </a:r>
            <a:endParaRPr lang="en-US" dirty="0"/>
          </a:p>
          <a:p>
            <a:pPr marL="285750" indent="-285750">
              <a:buChar char="•"/>
            </a:pPr>
            <a:endParaRPr lang="en-US" sz="1800" dirty="0">
              <a:latin typeface="Times New Roman"/>
              <a:cs typeface="Times New Roman"/>
            </a:endParaRPr>
          </a:p>
          <a:p>
            <a:pPr marL="285750" indent="-285750">
              <a:buChar char="•"/>
            </a:pPr>
            <a:r>
              <a:rPr lang="en-US" sz="1800" dirty="0">
                <a:latin typeface="Times New Roman"/>
                <a:ea typeface="Verdana"/>
                <a:cs typeface="Times New Roman"/>
              </a:rPr>
              <a:t>Blynk Console is a feature-rich web application catering to different types of users. Its key functionalities include:</a:t>
            </a:r>
            <a:endParaRPr lang="en-US" dirty="0">
              <a:ea typeface="Verdana"/>
            </a:endParaRPr>
          </a:p>
          <a:p>
            <a:endParaRPr lang="en-US" sz="1800" dirty="0">
              <a:latin typeface="Times New Roman"/>
              <a:ea typeface="Verdana"/>
              <a:cs typeface="Times New Roman"/>
            </a:endParaRPr>
          </a:p>
          <a:p>
            <a:r>
              <a:rPr lang="en-US" sz="1800" dirty="0">
                <a:latin typeface="Times New Roman"/>
                <a:ea typeface="Verdana"/>
                <a:cs typeface="Times New Roman"/>
              </a:rPr>
              <a:t> 1) Configuration of connected devices on the platform, including application settings.</a:t>
            </a:r>
            <a:endParaRPr lang="en-US">
              <a:ea typeface="Verdana"/>
            </a:endParaRPr>
          </a:p>
          <a:p>
            <a:r>
              <a:rPr lang="en-US" sz="1800" dirty="0">
                <a:latin typeface="Times New Roman"/>
                <a:ea typeface="Verdana"/>
                <a:cs typeface="Times New Roman"/>
              </a:rPr>
              <a:t> 2) Device, data, user, organization, and location management.</a:t>
            </a:r>
            <a:endParaRPr lang="en-US" dirty="0">
              <a:ea typeface="Verdana"/>
            </a:endParaRPr>
          </a:p>
          <a:p>
            <a:r>
              <a:rPr lang="en-US" sz="1800" dirty="0">
                <a:latin typeface="Times New Roman"/>
                <a:ea typeface="Verdana"/>
                <a:cs typeface="Times New Roman"/>
              </a:rPr>
              <a:t> 3) Remote monitoring and control of devices.</a:t>
            </a:r>
            <a:endParaRPr lang="en-US" dirty="0">
              <a:ea typeface="Verdana"/>
            </a:endParaRPr>
          </a:p>
          <a:p>
            <a:pPr marR="0" lvl="0">
              <a:lnSpc>
                <a:spcPct val="100000"/>
              </a:lnSpc>
              <a:spcBef>
                <a:spcPts val="0"/>
              </a:spcBef>
              <a:spcAft>
                <a:spcPts val="0"/>
              </a:spcAft>
            </a:pPr>
            <a:endParaRPr lang="en-US" sz="1800" dirty="0">
              <a:latin typeface="Times New Roman"/>
              <a:ea typeface="Verdana" panose="020B0604030504040204" pitchFamily="34" charset="0"/>
              <a:cs typeface="Times New Roman"/>
            </a:endParaRPr>
          </a:p>
          <a:p>
            <a:pPr marR="0">
              <a:lnSpc>
                <a:spcPct val="100000"/>
              </a:lnSpc>
              <a:spcBef>
                <a:spcPts val="0"/>
              </a:spcBef>
              <a:spcAft>
                <a:spcPts val="0"/>
              </a:spcAft>
            </a:pPr>
            <a:endParaRPr lang="en-US" sz="1800" dirty="0">
              <a:latin typeface="Times New Roman"/>
              <a:ea typeface="Verdana" panose="020B0604030504040204" pitchFamily="34" charset="0"/>
              <a:cs typeface="Times New Roman"/>
            </a:endParaRPr>
          </a:p>
          <a:p>
            <a:pPr marL="285750" indent="-285750">
              <a:buChar char="•"/>
            </a:pPr>
            <a:endParaRPr lang="en-US" sz="1800" dirty="0">
              <a:latin typeface="Times New Roman"/>
              <a:ea typeface="Verdana" panose="020B0604030504040204" pitchFamily="34" charset="0"/>
              <a:cs typeface="Times New Roman"/>
            </a:endParaRPr>
          </a:p>
          <a:p>
            <a:pPr marL="457200" lvl="1"/>
            <a:endParaRPr lang="en-US" dirty="0">
              <a:ea typeface="Verdana" panose="020B0604030504040204" pitchFamily="34" charset="0"/>
            </a:endParaRPr>
          </a:p>
          <a:p>
            <a:pPr marL="285750" indent="-285750">
              <a:buChar char="•"/>
            </a:pPr>
            <a:endParaRPr lang="en-IN" dirty="0">
              <a:latin typeface="Verdana" panose="020B0604030504040204" pitchFamily="34" charset="0"/>
              <a:ea typeface="Verdana" panose="020B0604030504040204" pitchFamily="34" charset="0"/>
            </a:endParaRPr>
          </a:p>
          <a:p>
            <a:pPr marL="285750" indent="-28575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2548</TotalTime>
  <Words>1128</Words>
  <Application>Microsoft Office PowerPoint</Application>
  <PresentationFormat>Widescreen</PresentationFormat>
  <Paragraphs>145</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Components Used</vt:lpstr>
      <vt:lpstr>Working Principle </vt:lpstr>
      <vt:lpstr>PowerPoint Presentation</vt:lpstr>
      <vt:lpstr>Code Implementation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SAI POLURU</cp:lastModifiedBy>
  <cp:revision>180</cp:revision>
  <dcterms:created xsi:type="dcterms:W3CDTF">2022-05-23T07:15:42Z</dcterms:created>
  <dcterms:modified xsi:type="dcterms:W3CDTF">2025-02-05T04:15:48Z</dcterms:modified>
</cp:coreProperties>
</file>