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9" r:id="rId3"/>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showGuides="1">
      <p:cViewPr>
        <p:scale>
          <a:sx n="25" d="100"/>
          <a:sy n="25" d="100"/>
        </p:scale>
        <p:origin x="1651" y="-77"/>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ln>
          <a:effectLst/>
        </p:spPr>
        <p:txBody>
          <a:bodyPr vert="horz" wrap="square" lIns="91440" tIns="45720" rIns="91440" bIns="45720" numCol="1" anchor="t" anchorCtr="0" compatLnSpc="1"/>
          <a:lstStyle>
            <a:lvl1pP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ln>
          <a:effectLst/>
        </p:spPr>
        <p:txBody>
          <a:bodyPr vert="horz" wrap="square" lIns="91440" tIns="45720" rIns="91440" bIns="45720" numCol="1" anchor="t" anchorCtr="0" compatLnSpc="1"/>
          <a:lstStyle>
            <a:lvl1pPr algn="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ln>
          <a:effectLst/>
        </p:spPr>
        <p:txBody>
          <a:bodyPr vert="horz" wrap="square" lIns="91440" tIns="45720" rIns="91440" bIns="45720" numCol="1" anchor="b" anchorCtr="0" compatLnSpc="1"/>
          <a:lstStyle>
            <a:lvl1pP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ln>
          <a:effectLst/>
        </p:spPr>
        <p:txBody>
          <a:bodyPr vert="horz" wrap="square" lIns="91440" tIns="45720" rIns="91440" bIns="45720" numCol="1" anchor="b" anchorCtr="0" compatLnSpc="1"/>
          <a:lstStyle>
            <a:lvl1pPr algn="r">
              <a:defRPr sz="1200" baseline="0">
                <a:ea typeface="SimSun" panose="02010600030101010101" pitchFamily="2" charset="-122"/>
              </a:defRPr>
            </a:lvl1pPr>
          </a:lstStyle>
          <a:p>
            <a:fld id="{F292183B-F5F8-4439-922E-D0C2BF219BD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399415"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2pPr>
    <a:lvl3pPr marL="799465"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3pPr>
    <a:lvl4pPr marL="119888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4pPr>
    <a:lvl5pPr marL="159893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5pPr>
    <a:lvl6pPr marL="1998345" algn="l" defTabSz="399415" rtl="0" eaLnBrk="1" latinLnBrk="0" hangingPunct="1">
      <a:defRPr sz="1000" kern="1200">
        <a:solidFill>
          <a:schemeClr val="tx1"/>
        </a:solidFill>
        <a:latin typeface="+mn-lt"/>
        <a:ea typeface="+mn-ea"/>
        <a:cs typeface="+mn-cs"/>
      </a:defRPr>
    </a:lvl6pPr>
    <a:lvl7pPr marL="2397760" algn="l" defTabSz="399415" rtl="0" eaLnBrk="1" latinLnBrk="0" hangingPunct="1">
      <a:defRPr sz="1000" kern="1200">
        <a:solidFill>
          <a:schemeClr val="tx1"/>
        </a:solidFill>
        <a:latin typeface="+mn-lt"/>
        <a:ea typeface="+mn-ea"/>
        <a:cs typeface="+mn-cs"/>
      </a:defRPr>
    </a:lvl7pPr>
    <a:lvl8pPr marL="2797810" algn="l" defTabSz="399415" rtl="0" eaLnBrk="1" latinLnBrk="0" hangingPunct="1">
      <a:defRPr sz="1000" kern="1200">
        <a:solidFill>
          <a:schemeClr val="tx1"/>
        </a:solidFill>
        <a:latin typeface="+mn-lt"/>
        <a:ea typeface="+mn-ea"/>
        <a:cs typeface="+mn-cs"/>
      </a:defRPr>
    </a:lvl8pPr>
    <a:lvl9pPr marL="3197225" algn="l" defTabSz="399415"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37A3E2A6-8D49-4474-8C7A-1BD77D36969A}"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4D3706F-022A-4C06-A89D-CC6518B0B387}"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200275" y="1935839"/>
            <a:ext cx="20302538" cy="3081350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6FC460-F9B2-4FAC-8639-76A81A2F1E07}"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D22DA40-2263-4835-8046-3E03B8C47302}"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69381DC-2011-4E15-83C5-CAC2DE521040}"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200275" y="9679194"/>
            <a:ext cx="13601700" cy="2307014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16202025" y="9679194"/>
            <a:ext cx="13601700" cy="2307014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99B2E749-6C7C-465B-A61C-951C49A85D32}"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endParaRPr lang="en-US"/>
          </a:p>
        </p:txBody>
      </p:sp>
      <p:sp>
        <p:nvSpPr>
          <p:cNvPr id="4" name="Content Placeholder 3"/>
          <p:cNvSpPr>
            <a:spLocks noGrp="1"/>
          </p:cNvSpPr>
          <p:nvPr>
            <p:ph sz="half" idx="2"/>
          </p:nvPr>
        </p:nvSpPr>
        <p:spPr>
          <a:xfrm>
            <a:off x="2204445" y="13281536"/>
            <a:ext cx="13539191" cy="195351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endParaRPr lang="en-US"/>
          </a:p>
        </p:txBody>
      </p:sp>
      <p:sp>
        <p:nvSpPr>
          <p:cNvPr id="6" name="Content Placeholder 5"/>
          <p:cNvSpPr>
            <a:spLocks noGrp="1"/>
          </p:cNvSpPr>
          <p:nvPr>
            <p:ph sz="quarter" idx="4"/>
          </p:nvPr>
        </p:nvSpPr>
        <p:spPr>
          <a:xfrm>
            <a:off x="16202025" y="13281536"/>
            <a:ext cx="13605869" cy="195351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99B2E749-6C7C-465B-A61C-951C49A85D32}"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70D757B5-3395-4EC7-A25C-53DFE322190F}"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3DA38B8-F8C0-4B85-A092-4472F1EEDAFC}"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A2ED376-DFAC-423C-9B3E-7CFD32B53ECF}"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59CD2008-6B2E-4E35-B5DB-FCAB12E44FEF}"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5"/>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5"/>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image" Target="../media/image8.jpeg"/><Relationship Id="rId7" Type="http://schemas.openxmlformats.org/officeDocument/2006/relationships/image" Target="../media/image7.jpeg"/><Relationship Id="rId6" Type="http://schemas.openxmlformats.org/officeDocument/2006/relationships/image" Target="../media/image6.jpeg"/><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image" Target="../media/image11.jpeg"/><Relationship Id="rId10" Type="http://schemas.openxmlformats.org/officeDocument/2006/relationships/image" Target="../media/image10.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26185" y="5341402"/>
            <a:ext cx="6104428" cy="938719"/>
          </a:xfrm>
          <a:prstGeom prst="rect">
            <a:avLst/>
          </a:prstGeom>
          <a:noFill/>
        </p:spPr>
        <p:txBody>
          <a:bodyPr wrap="none" rtlCol="0">
            <a:spAutoFit/>
          </a:bodyPr>
          <a:lstStyle/>
          <a:p>
            <a:r>
              <a:rPr lang="en-IN" sz="5500" dirty="0"/>
              <a:t>Insert your text Here</a:t>
            </a:r>
            <a:endParaRPr lang="en-IN" sz="5500" dirty="0"/>
          </a:p>
        </p:txBody>
      </p:sp>
      <p:sp>
        <p:nvSpPr>
          <p:cNvPr id="24" name="TextBox 23"/>
          <p:cNvSpPr txBox="1"/>
          <p:nvPr/>
        </p:nvSpPr>
        <p:spPr>
          <a:xfrm>
            <a:off x="348508" y="19230032"/>
            <a:ext cx="6104428" cy="938719"/>
          </a:xfrm>
          <a:prstGeom prst="rect">
            <a:avLst/>
          </a:prstGeom>
          <a:noFill/>
        </p:spPr>
        <p:txBody>
          <a:bodyPr wrap="none" rtlCol="0">
            <a:spAutoFit/>
          </a:bodyPr>
          <a:lstStyle/>
          <a:p>
            <a:r>
              <a:rPr lang="en-IN" sz="5500" dirty="0"/>
              <a:t>Insert your text Here</a:t>
            </a:r>
            <a:endParaRPr lang="en-IN" sz="5500" dirty="0"/>
          </a:p>
        </p:txBody>
      </p:sp>
      <p:sp>
        <p:nvSpPr>
          <p:cNvPr id="26" name="TextBox 25"/>
          <p:cNvSpPr txBox="1"/>
          <p:nvPr/>
        </p:nvSpPr>
        <p:spPr>
          <a:xfrm>
            <a:off x="11148182" y="5341402"/>
            <a:ext cx="6104428" cy="938719"/>
          </a:xfrm>
          <a:prstGeom prst="rect">
            <a:avLst/>
          </a:prstGeom>
          <a:noFill/>
        </p:spPr>
        <p:txBody>
          <a:bodyPr wrap="none" rtlCol="0">
            <a:spAutoFit/>
          </a:bodyPr>
          <a:lstStyle/>
          <a:p>
            <a:r>
              <a:rPr lang="en-IN" sz="5500" dirty="0"/>
              <a:t>Insert your text Here</a:t>
            </a:r>
            <a:endParaRPr lang="en-IN" sz="5500" dirty="0"/>
          </a:p>
        </p:txBody>
      </p:sp>
      <p:sp>
        <p:nvSpPr>
          <p:cNvPr id="28" name="TextBox 27"/>
          <p:cNvSpPr txBox="1"/>
          <p:nvPr/>
        </p:nvSpPr>
        <p:spPr>
          <a:xfrm>
            <a:off x="21488398" y="5341402"/>
            <a:ext cx="6104428" cy="938719"/>
          </a:xfrm>
          <a:prstGeom prst="rect">
            <a:avLst/>
          </a:prstGeom>
          <a:noFill/>
        </p:spPr>
        <p:txBody>
          <a:bodyPr wrap="none" rtlCol="0">
            <a:spAutoFit/>
          </a:bodyPr>
          <a:lstStyle/>
          <a:p>
            <a:r>
              <a:rPr lang="en-IN" sz="5500" dirty="0"/>
              <a:t>Insert your text Here</a:t>
            </a:r>
            <a:endParaRPr lang="en-IN" sz="5500" dirty="0"/>
          </a:p>
        </p:txBody>
      </p:sp>
      <p:sp>
        <p:nvSpPr>
          <p:cNvPr id="30" name="TextBox 29"/>
          <p:cNvSpPr txBox="1"/>
          <p:nvPr/>
        </p:nvSpPr>
        <p:spPr>
          <a:xfrm>
            <a:off x="11125200" y="25647650"/>
            <a:ext cx="6104428" cy="938719"/>
          </a:xfrm>
          <a:prstGeom prst="rect">
            <a:avLst/>
          </a:prstGeom>
          <a:noFill/>
        </p:spPr>
        <p:txBody>
          <a:bodyPr wrap="none" rtlCol="0">
            <a:spAutoFit/>
          </a:bodyPr>
          <a:lstStyle/>
          <a:p>
            <a:r>
              <a:rPr lang="en-IN" sz="5500" dirty="0"/>
              <a:t>Insert your text Here</a:t>
            </a:r>
            <a:endParaRPr lang="en-IN" sz="5500" dirty="0"/>
          </a:p>
        </p:txBody>
      </p:sp>
      <p:grpSp>
        <p:nvGrpSpPr>
          <p:cNvPr id="33" name="Group 32"/>
          <p:cNvGrpSpPr/>
          <p:nvPr/>
        </p:nvGrpSpPr>
        <p:grpSpPr>
          <a:xfrm>
            <a:off x="-290830" y="164466"/>
            <a:ext cx="32004000" cy="36360098"/>
            <a:chOff x="0" y="1"/>
            <a:chExt cx="32004000" cy="36360098"/>
          </a:xfrm>
        </p:grpSpPr>
        <p:sp>
          <p:nvSpPr>
            <p:cNvPr id="12" name="Rectangle 11"/>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p:cNvSpPr txBox="1">
              <a:spLocks noChangeArrowheads="1"/>
            </p:cNvSpPr>
            <p:nvPr/>
          </p:nvSpPr>
          <p:spPr bwMode="auto">
            <a:xfrm>
              <a:off x="9694545" y="513716"/>
              <a:ext cx="12854305" cy="200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no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spcBef>
                  <a:spcPts val="0"/>
                </a:spcBef>
              </a:pPr>
              <a:r>
                <a:rPr lang="en-US" altLang="zh-CN" sz="6000" baseline="0" dirty="0">
                  <a:latin typeface="Poppins" panose="00000500000000000000" pitchFamily="2" charset="0"/>
                  <a:ea typeface="SimSun" panose="02010600030101010101" pitchFamily="2" charset="-122"/>
                  <a:cs typeface="Poppins" panose="00000500000000000000" pitchFamily="2" charset="0"/>
                </a:rPr>
                <a:t>[</a:t>
              </a:r>
              <a:r>
                <a:rPr lang="en-IN" altLang="en-US" sz="6000" baseline="0" dirty="0">
                  <a:latin typeface="Poppins" panose="00000500000000000000" pitchFamily="2" charset="0"/>
                  <a:ea typeface="SimSun" panose="02010600030101010101" pitchFamily="2" charset="-122"/>
                  <a:cs typeface="Poppins" panose="00000500000000000000" pitchFamily="2" charset="0"/>
                </a:rPr>
                <a:t>Implementation of Smart Bridge usion IOT</a:t>
              </a:r>
              <a:r>
                <a:rPr lang="en-US" altLang="zh-CN" sz="6000" baseline="0" dirty="0">
                  <a:latin typeface="Poppins" panose="00000500000000000000" pitchFamily="2" charset="0"/>
                  <a:ea typeface="SimSun" panose="02010600030101010101" pitchFamily="2" charset="-122"/>
                  <a:cs typeface="Poppins" panose="00000500000000000000" pitchFamily="2" charset="0"/>
                </a:rPr>
                <a:t>]</a:t>
              </a:r>
              <a:endParaRPr lang="en-US" altLang="zh-CN" sz="6000" baseline="0" dirty="0">
                <a:latin typeface="Poppins" panose="00000500000000000000" pitchFamily="2" charset="0"/>
                <a:ea typeface="SimSun" panose="02010600030101010101" pitchFamily="2" charset="-122"/>
                <a:cs typeface="Poppins" panose="00000500000000000000" pitchFamily="2" charset="0"/>
              </a:endParaRPr>
            </a:p>
            <a:p>
              <a:pPr algn="ctr" eaLnBrk="1" hangingPunct="1">
                <a:spcBef>
                  <a:spcPts val="0"/>
                </a:spcBef>
              </a:pPr>
              <a:endParaRPr lang="en-US" altLang="zh-CN" sz="4520" baseline="0" dirty="0">
                <a:latin typeface="Poppins" panose="00000500000000000000" pitchFamily="2" charset="0"/>
                <a:ea typeface="SimSun" panose="02010600030101010101" pitchFamily="2" charset="-122"/>
                <a:cs typeface="Poppins" panose="00000500000000000000" pitchFamily="2" charset="0"/>
              </a:endParaRPr>
            </a:p>
          </p:txBody>
        </p:sp>
        <p:sp>
          <p:nvSpPr>
            <p:cNvPr id="3" name="Text Box 18"/>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anose="02010600030101010101" pitchFamily="2" charset="-122"/>
                  <a:cs typeface="Poppins" panose="00000500000000000000" pitchFamily="2" charset="0"/>
                </a:rPr>
                <a:t>.  </a:t>
              </a:r>
              <a:endParaRPr lang="en-US" altLang="zh-CN" sz="3500" baseline="0" dirty="0">
                <a:latin typeface="Poppins" panose="00000500000000000000" pitchFamily="2" charset="0"/>
                <a:ea typeface="SimSun" panose="02010600030101010101" pitchFamily="2" charset="-122"/>
                <a:cs typeface="Poppins" panose="00000500000000000000" pitchFamily="2" charset="0"/>
              </a:endParaRPr>
            </a:p>
          </p:txBody>
        </p:sp>
        <p:sp>
          <p:nvSpPr>
            <p:cNvPr id="6" name="Text Box 18"/>
            <p:cNvSpPr txBox="1">
              <a:spLocks noChangeArrowheads="1"/>
            </p:cNvSpPr>
            <p:nvPr/>
          </p:nvSpPr>
          <p:spPr bwMode="auto">
            <a:xfrm>
              <a:off x="2196036" y="3873287"/>
              <a:ext cx="27241501" cy="47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anose="02010600030101010101" pitchFamily="2" charset="-122"/>
                  <a:cs typeface="Poppins" panose="00000500000000000000" pitchFamily="2" charset="0"/>
                </a:rPr>
                <a:t>Supervisor :</a:t>
              </a:r>
              <a:r>
                <a:rPr lang="en-IN" altLang="en-US" sz="4500" baseline="0" dirty="0">
                  <a:latin typeface="Poppins" panose="00000500000000000000" pitchFamily="2" charset="0"/>
                  <a:ea typeface="SimSun" panose="02010600030101010101" pitchFamily="2" charset="-122"/>
                  <a:cs typeface="Poppins" panose="00000500000000000000" pitchFamily="2" charset="0"/>
                </a:rPr>
                <a:t>Dr.Ajith Kumar </a:t>
              </a:r>
              <a:endParaRPr lang="en-IN" altLang="en-US" sz="4500" baseline="0" dirty="0">
                <a:latin typeface="Poppins" panose="00000500000000000000" pitchFamily="2" charset="0"/>
                <a:ea typeface="SimSun" panose="02010600030101010101" pitchFamily="2" charset="-122"/>
                <a:cs typeface="Poppins" panose="00000500000000000000" pitchFamily="2" charset="0"/>
              </a:endParaRPr>
            </a:p>
          </p:txBody>
        </p:sp>
        <p:pic>
          <p:nvPicPr>
            <p:cNvPr id="9" name="Picture 8"/>
            <p:cNvPicPr>
              <a:picLocks noChangeAspect="1"/>
            </p:cNvPicPr>
            <p:nvPr/>
          </p:nvPicPr>
          <p:blipFill>
            <a:blip r:embed="rId1"/>
            <a:stretch>
              <a:fillRect/>
            </a:stretch>
          </p:blipFill>
          <p:spPr>
            <a:xfrm>
              <a:off x="200785" y="513691"/>
              <a:ext cx="4169868" cy="1845973"/>
            </a:xfrm>
            <a:prstGeom prst="rect">
              <a:avLst/>
            </a:prstGeom>
          </p:spPr>
        </p:pic>
        <p:sp>
          <p:nvSpPr>
            <p:cNvPr id="14" name="Rectangle: Rounded Corners 13"/>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p:cNvSpPr/>
            <p:nvPr/>
          </p:nvSpPr>
          <p:spPr>
            <a:xfrm>
              <a:off x="10896600" y="4620261"/>
              <a:ext cx="9857740" cy="197637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sz="2800">
                  <a:solidFill>
                    <a:schemeClr val="tx1"/>
                  </a:solidFill>
                </a:rPr>
                <a:t>1. Sensing and Monitoring</a:t>
              </a:r>
              <a:endParaRPr lang="en-IN" sz="2800">
                <a:solidFill>
                  <a:schemeClr val="tx1"/>
                </a:solidFill>
              </a:endParaRPr>
            </a:p>
            <a:p>
              <a:pPr algn="just"/>
              <a:r>
                <a:rPr lang="en-IN" sz="2800">
                  <a:solidFill>
                    <a:schemeClr val="tx1"/>
                  </a:solidFill>
                </a:rPr>
                <a:t>Sensors are deployed to monitor various parameters of the bridge to ensure safety and functionality:</a:t>
              </a:r>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endParaRPr lang="en-IN" sz="2800">
                <a:solidFill>
                  <a:schemeClr val="tx1"/>
                </a:solidFill>
              </a:endParaRPr>
            </a:p>
            <a:p>
              <a:pPr algn="just"/>
              <a:r>
                <a:rPr lang="en-IN" sz="2800">
                  <a:solidFill>
                    <a:schemeClr val="tx1"/>
                  </a:solidFill>
                </a:rPr>
                <a:t>Temperature and Humidity Sensors: Monitor environmental conditions that might affect the bridge.</a:t>
              </a:r>
              <a:endParaRPr lang="en-IN" sz="2800">
                <a:solidFill>
                  <a:schemeClr val="tx1"/>
                </a:solidFill>
              </a:endParaRPr>
            </a:p>
            <a:p>
              <a:pPr algn="just"/>
              <a:r>
                <a:rPr lang="en-IN" sz="2800">
                  <a:solidFill>
                    <a:schemeClr val="tx1"/>
                  </a:solidFill>
                </a:rPr>
                <a:t>Load Cells: Measure the weight/load at different points, ensuring weight distribution is within safe limits.</a:t>
              </a:r>
              <a:endParaRPr lang="en-IN" sz="2800">
                <a:solidFill>
                  <a:schemeClr val="tx1"/>
                </a:solidFill>
              </a:endParaRPr>
            </a:p>
            <a:p>
              <a:pPr algn="just"/>
              <a:r>
                <a:rPr lang="en-IN" sz="2800">
                  <a:solidFill>
                    <a:schemeClr val="tx1"/>
                  </a:solidFill>
                </a:rPr>
                <a:t>Acoustic Emission Sensors: Detect cracks or faults by analyzing sound waves produced by material stress.</a:t>
              </a:r>
              <a:endParaRPr lang="en-IN" sz="2800">
                <a:solidFill>
                  <a:schemeClr val="tx1"/>
                </a:solidFill>
              </a:endParaRPr>
            </a:p>
            <a:p>
              <a:pPr algn="just"/>
              <a:r>
                <a:rPr lang="en-IN" sz="2800">
                  <a:solidFill>
                    <a:schemeClr val="tx1"/>
                  </a:solidFill>
                </a:rPr>
                <a:t>Corrosion Sensors: Monitor corrosion levels in concrete and steel.</a:t>
              </a:r>
              <a:endParaRPr lang="en-IN" sz="2800">
                <a:solidFill>
                  <a:schemeClr val="tx1"/>
                </a:solidFill>
              </a:endParaRPr>
            </a:p>
            <a:p>
              <a:pPr algn="just"/>
              <a:endParaRPr lang="en-IN" sz="2800">
                <a:solidFill>
                  <a:schemeClr val="tx1"/>
                </a:solidFill>
              </a:endParaRPr>
            </a:p>
            <a:p>
              <a:pPr algn="just"/>
              <a:r>
                <a:rPr lang="en-IN" sz="2800">
                  <a:solidFill>
                    <a:schemeClr val="tx1"/>
                  </a:solidFill>
                </a:rPr>
                <a:t>A smart bridge in an IoT context acts as a central gateway, connecting various IoT devices to a cloud platform or central system, enabling efficient control, monitoring, and data analysis. The first step is to integrate and configure the devices, using communication protocols like Wi-Fi, Zigbee, or Bluetooth, and organizing them into logical groups. Once connected, the smart bridge aggregates data from these devices, applying filtering and edge processing when necessary to clean and process information locally. </a:t>
              </a:r>
              <a:endParaRPr lang="en-IN" sz="2800">
                <a:solidFill>
                  <a:schemeClr val="tx1"/>
                </a:solidFill>
              </a:endParaRPr>
            </a:p>
          </p:txBody>
        </p:sp>
        <p:sp>
          <p:nvSpPr>
            <p:cNvPr id="17" name="Rectangle: Rounded Corners 16"/>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anose="02010600030101010101" pitchFamily="2" charset="-122"/>
                  <a:cs typeface="Poppins" panose="00000500000000000000" pitchFamily="2" charset="0"/>
                </a:rPr>
                <a:t>.  </a:t>
              </a:r>
              <a:endParaRPr lang="en-US" altLang="zh-CN" sz="3500" baseline="0" dirty="0">
                <a:latin typeface="Poppins" panose="00000500000000000000" pitchFamily="2" charset="0"/>
                <a:ea typeface="SimSun" panose="02010600030101010101" pitchFamily="2" charset="-122"/>
                <a:cs typeface="Poppins" panose="00000500000000000000" pitchFamily="2" charset="0"/>
              </a:endParaRPr>
            </a:p>
          </p:txBody>
        </p:sp>
        <p:sp>
          <p:nvSpPr>
            <p:cNvPr id="21" name="TextBox 20"/>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endParaRPr lang="en-IN" sz="6500" b="1" dirty="0">
                <a:latin typeface="Poppins" panose="00000500000000000000" pitchFamily="2" charset="0"/>
                <a:cs typeface="Poppins" panose="00000500000000000000" pitchFamily="2" charset="0"/>
              </a:endParaRPr>
            </a:p>
          </p:txBody>
        </p:sp>
        <p:sp>
          <p:nvSpPr>
            <p:cNvPr id="23" name="TextBox 22"/>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endParaRPr lang="en-IN" sz="6500" b="1" dirty="0">
                <a:latin typeface="Poppins" panose="00000500000000000000" pitchFamily="2" charset="0"/>
                <a:cs typeface="Poppins" panose="00000500000000000000" pitchFamily="2" charset="0"/>
              </a:endParaRPr>
            </a:p>
          </p:txBody>
        </p:sp>
        <p:sp>
          <p:nvSpPr>
            <p:cNvPr id="25" name="TextBox 24"/>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endParaRPr lang="en-IN" sz="6500" b="1" dirty="0">
                <a:latin typeface="Poppins" panose="00000500000000000000" pitchFamily="2" charset="0"/>
                <a:cs typeface="Poppins" panose="00000500000000000000" pitchFamily="2" charset="0"/>
              </a:endParaRPr>
            </a:p>
          </p:txBody>
        </p:sp>
        <p:sp>
          <p:nvSpPr>
            <p:cNvPr id="27" name="TextBox 26"/>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endParaRPr lang="en-IN" sz="6500" b="1" dirty="0">
                <a:latin typeface="Poppins" panose="00000500000000000000" pitchFamily="2" charset="0"/>
                <a:cs typeface="Poppins" panose="00000500000000000000" pitchFamily="2" charset="0"/>
              </a:endParaRPr>
            </a:p>
          </p:txBody>
        </p:sp>
        <p:sp>
          <p:nvSpPr>
            <p:cNvPr id="29" name="TextBox 28"/>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endParaRPr lang="en-IN" sz="6500" b="1" dirty="0">
                <a:latin typeface="Poppins" panose="00000500000000000000" pitchFamily="2" charset="0"/>
                <a:cs typeface="Poppins" panose="00000500000000000000" pitchFamily="2" charset="0"/>
              </a:endParaRPr>
            </a:p>
          </p:txBody>
        </p:sp>
        <p:sp>
          <p:nvSpPr>
            <p:cNvPr id="31" name="TextBox 30"/>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endParaRPr lang="en-IN" sz="6500" b="1" dirty="0">
                <a:latin typeface="Poppins" panose="00000500000000000000" pitchFamily="2" charset="0"/>
                <a:cs typeface="Poppins" panose="00000500000000000000" pitchFamily="2" charset="0"/>
              </a:endParaRPr>
            </a:p>
          </p:txBody>
        </p:sp>
      </p:grpSp>
      <p:sp>
        <p:nvSpPr>
          <p:cNvPr id="32" name="TextBox 31"/>
          <p:cNvSpPr txBox="1"/>
          <p:nvPr/>
        </p:nvSpPr>
        <p:spPr>
          <a:xfrm>
            <a:off x="10972800" y="32506920"/>
            <a:ext cx="19752310" cy="2762885"/>
          </a:xfrm>
          <a:prstGeom prst="rect">
            <a:avLst/>
          </a:prstGeom>
          <a:noFill/>
        </p:spPr>
        <p:txBody>
          <a:bodyPr wrap="square" rtlCol="0">
            <a:noAutofit/>
          </a:bodyPr>
          <a:lstStyle/>
          <a:p>
            <a:pPr algn="l"/>
            <a:r>
              <a:rPr lang="en-IN" sz="2400" dirty="0"/>
              <a:t>IoT-enabled smart bridges have a significant impact on society by enhancing public safety through real-time monitoring and early detection of structural issues, reducing the risk of accidents.</a:t>
            </a:r>
            <a:endParaRPr lang="en-IN" sz="2400" dirty="0"/>
          </a:p>
          <a:p>
            <a:pPr algn="l"/>
            <a:r>
              <a:rPr lang="en-IN" sz="2400" dirty="0"/>
              <a:t> They optimize maintenance, leading to lower costs and longer bridge lifespans, ultimately saving taxpayer money. </a:t>
            </a:r>
            <a:endParaRPr lang="en-IN" sz="2400" dirty="0"/>
          </a:p>
          <a:p>
            <a:pPr algn="l"/>
            <a:r>
              <a:rPr lang="en-IN" sz="2400" dirty="0"/>
              <a:t>Improved traffic management and reduced congestion enhance daily commuting, contributing to better air quality and reduced emissions. </a:t>
            </a:r>
            <a:endParaRPr lang="en-IN" sz="2400" dirty="0"/>
          </a:p>
          <a:p>
            <a:pPr algn="l"/>
            <a:r>
              <a:rPr lang="en-IN" sz="2400" dirty="0"/>
              <a:t>Additionally, smart bridges boost economic growth by ensuring reliable infrastructure for transportation and commerce, while fostering innovation in civil engineering and smart cities development.</a:t>
            </a:r>
            <a:endParaRPr lang="en-IN" sz="2400" dirty="0"/>
          </a:p>
        </p:txBody>
      </p:sp>
      <p:sp>
        <p:nvSpPr>
          <p:cNvPr id="34" name="TextBox 33"/>
          <p:cNvSpPr txBox="1"/>
          <p:nvPr/>
        </p:nvSpPr>
        <p:spPr>
          <a:xfrm>
            <a:off x="10662285" y="26342975"/>
            <a:ext cx="19279235" cy="4326890"/>
          </a:xfrm>
          <a:prstGeom prst="rect">
            <a:avLst/>
          </a:prstGeom>
          <a:noFill/>
        </p:spPr>
        <p:txBody>
          <a:bodyPr wrap="none" rtlCol="0">
            <a:noAutofit/>
          </a:bodyPr>
          <a:lstStyle/>
          <a:p>
            <a:pPr algn="just"/>
            <a:r>
              <a:rPr lang="en-IN" sz="2400" dirty="0"/>
              <a:t>The future of smart bridges with IoT involves advanced AI-driven analytics, predictive maintenance, and autonomous systems for real-time damage detection.</a:t>
            </a:r>
            <a:endParaRPr lang="en-IN" sz="2400" dirty="0"/>
          </a:p>
          <a:p>
            <a:pPr algn="just"/>
            <a:r>
              <a:rPr lang="en-IN" sz="2400" dirty="0"/>
              <a:t> Enhanced sensor accuracy and integration with 5G will allow faster data transmission improving safety.</a:t>
            </a:r>
            <a:endParaRPr lang="en-IN" sz="2400" dirty="0"/>
          </a:p>
          <a:p>
            <a:pPr algn="just"/>
            <a:r>
              <a:rPr lang="en-IN" sz="2400" dirty="0"/>
              <a:t> Renewable energy sources like solar will power sensors, while digital twins will simulate bridge behavior for proactive management.</a:t>
            </a:r>
            <a:endParaRPr lang="en-IN" sz="2400" dirty="0"/>
          </a:p>
          <a:p>
            <a:pPr algn="just"/>
            <a:endParaRPr lang="en-IN" sz="2400" dirty="0"/>
          </a:p>
          <a:p>
            <a:pPr algn="just"/>
            <a:r>
              <a:rPr lang="en-IN" sz="2400" dirty="0"/>
              <a:t>The future of smart bridges with IoT envisions integrating AI and machine learning for advanced anomaly detection and predictive maintenance. </a:t>
            </a:r>
            <a:endParaRPr lang="en-IN" sz="2400" dirty="0"/>
          </a:p>
          <a:p>
            <a:pPr algn="just"/>
            <a:r>
              <a:rPr lang="en-IN" sz="2400" dirty="0"/>
              <a:t>Digital twin technology will provide virtual simulations of bridge behavior, while 5G enables real-time monitoring.</a:t>
            </a:r>
            <a:endParaRPr lang="en-IN" sz="2400" dirty="0"/>
          </a:p>
          <a:p>
            <a:pPr algn="just"/>
            <a:r>
              <a:rPr lang="en-IN" sz="2400" dirty="0"/>
              <a:t> Autonomous drones, blockchain for secure data, and energy harvesting systems will enhance efficiency. </a:t>
            </a:r>
            <a:endParaRPr lang="en-IN" sz="2400" dirty="0"/>
          </a:p>
          <a:p>
            <a:pPr algn="just"/>
            <a:r>
              <a:rPr lang="en-IN" sz="2400" dirty="0"/>
              <a:t>Innovations like AR for inspections, cloud-edge hybrid processing, self-healing materials, and robust cybersecurity will ensure safe, sustainable of data.</a:t>
            </a:r>
            <a:endParaRPr lang="en-IN" sz="2400" dirty="0"/>
          </a:p>
        </p:txBody>
      </p:sp>
      <p:sp>
        <p:nvSpPr>
          <p:cNvPr id="35" name="TextBox 34"/>
          <p:cNvSpPr txBox="1"/>
          <p:nvPr/>
        </p:nvSpPr>
        <p:spPr>
          <a:xfrm>
            <a:off x="11175123" y="5618182"/>
            <a:ext cx="309880" cy="937260"/>
          </a:xfrm>
          <a:prstGeom prst="rect">
            <a:avLst/>
          </a:prstGeom>
          <a:noFill/>
        </p:spPr>
        <p:txBody>
          <a:bodyPr wrap="none" rtlCol="0">
            <a:spAutoFit/>
          </a:bodyPr>
          <a:lstStyle/>
          <a:p>
            <a:endParaRPr lang="en-IN" sz="5500" dirty="0"/>
          </a:p>
        </p:txBody>
      </p:sp>
      <p:sp>
        <p:nvSpPr>
          <p:cNvPr id="37" name="TextBox 36"/>
          <p:cNvSpPr txBox="1"/>
          <p:nvPr/>
        </p:nvSpPr>
        <p:spPr>
          <a:xfrm>
            <a:off x="316865" y="6656705"/>
            <a:ext cx="9123680" cy="11064240"/>
          </a:xfrm>
          <a:prstGeom prst="rect">
            <a:avLst/>
          </a:prstGeom>
          <a:noFill/>
        </p:spPr>
        <p:txBody>
          <a:bodyPr wrap="square" rtlCol="0">
            <a:noAutofit/>
          </a:bodyPr>
          <a:lstStyle/>
          <a:p>
            <a:pPr algn="just"/>
            <a:r>
              <a:rPr lang="en-IN" sz="3200" dirty="0"/>
              <a:t>Smart bridges represent a transformative leap in civil engineering and infrastructure management. These advanced structures integrate cutting-edge technology to monitor, assess, and optimize their performance, ensuring safety, sustainability, and efficiency. This abstract provides an overview of the key components and benefits of smart bridges, highlighting their potential to revolutionize the way we interact with and maintain critical transportation infrastructure.</a:t>
            </a:r>
            <a:endParaRPr lang="en-IN" sz="3200" dirty="0"/>
          </a:p>
          <a:p>
            <a:pPr algn="just"/>
            <a:endParaRPr lang="en-IN" sz="3200" dirty="0"/>
          </a:p>
          <a:p>
            <a:pPr algn="just"/>
            <a:r>
              <a:rPr lang="en-IN" sz="3200" dirty="0"/>
              <a:t>Overall, smart bridges leverage technology to improve safety, efficiency, and the overall performance of these critical pieces of infrastructure. They play a vital role in modern transportation and urban planning, helping cities and regions manage their transportation networks more effectively.</a:t>
            </a:r>
            <a:endParaRPr lang="en-IN" sz="3200" dirty="0"/>
          </a:p>
          <a:p>
            <a:pPr algn="just"/>
            <a:endParaRPr lang="en-IN" sz="3200" dirty="0"/>
          </a:p>
          <a:p>
            <a:pPr algn="just"/>
            <a:r>
              <a:rPr lang="en-IN" sz="3200" dirty="0"/>
              <a:t>These bridges leverage various digital and connected systems to monitor their structural integrity, traffic conditions, and environmental factors.</a:t>
            </a:r>
            <a:endParaRPr lang="en-IN" sz="3200" dirty="0"/>
          </a:p>
        </p:txBody>
      </p:sp>
      <p:sp>
        <p:nvSpPr>
          <p:cNvPr id="38" name="TextBox 37"/>
          <p:cNvSpPr txBox="1"/>
          <p:nvPr/>
        </p:nvSpPr>
        <p:spPr>
          <a:xfrm>
            <a:off x="-52705" y="19465290"/>
            <a:ext cx="10335895" cy="16143605"/>
          </a:xfrm>
          <a:prstGeom prst="rect">
            <a:avLst/>
          </a:prstGeom>
          <a:noFill/>
        </p:spPr>
        <p:txBody>
          <a:bodyPr wrap="square" rtlCol="0">
            <a:noAutofit/>
          </a:bodyPr>
          <a:lstStyle/>
          <a:p>
            <a:pPr algn="just"/>
            <a:r>
              <a:rPr lang="en-IN" sz="4300" dirty="0"/>
              <a:t>Safety Demands - Ned for safer infrastructure to prevent accidents and failures.</a:t>
            </a:r>
            <a:endParaRPr lang="en-IN" sz="4300" dirty="0"/>
          </a:p>
          <a:p>
            <a:pPr algn="just"/>
            <a:endParaRPr lang="en-IN" sz="4300" dirty="0"/>
          </a:p>
          <a:p>
            <a:pPr algn="just"/>
            <a:r>
              <a:rPr lang="en-IN" sz="4300" dirty="0"/>
              <a:t>Aging Infrastructure - Many bridges face aging issues, requiring advanced monitoring.</a:t>
            </a:r>
            <a:endParaRPr lang="en-IN" sz="4300" dirty="0"/>
          </a:p>
          <a:p>
            <a:pPr algn="just"/>
            <a:r>
              <a:rPr lang="en-IN" sz="4300" dirty="0"/>
              <a:t>Traffic Loads - Increasing traffic demands durable and resilient bridge designs.</a:t>
            </a:r>
            <a:endParaRPr lang="en-IN" sz="4300" dirty="0"/>
          </a:p>
          <a:p>
            <a:pPr algn="just"/>
            <a:endParaRPr lang="en-IN" sz="4300" dirty="0"/>
          </a:p>
          <a:p>
            <a:pPr algn="just"/>
            <a:r>
              <a:rPr lang="en-IN" sz="4300" dirty="0"/>
              <a:t>Environmental Challenges - Bridges exposed to weather extremes and natural forces.</a:t>
            </a:r>
            <a:endParaRPr lang="en-IN" sz="4300" dirty="0"/>
          </a:p>
          <a:p>
            <a:pPr algn="just"/>
            <a:endParaRPr lang="en-IN" sz="4300" dirty="0"/>
          </a:p>
          <a:p>
            <a:pPr algn="just"/>
            <a:r>
              <a:rPr lang="en-IN" sz="4300" dirty="0"/>
              <a:t>High Failure Impact - Bridge failures lead to economic losses, disruptions, and safety risks</a:t>
            </a:r>
            <a:endParaRPr lang="en-IN" sz="4300" dirty="0"/>
          </a:p>
          <a:p>
            <a:pPr algn="just"/>
            <a:endParaRPr lang="en-IN" sz="4300" dirty="0"/>
          </a:p>
          <a:p>
            <a:pPr algn="just"/>
            <a:r>
              <a:rPr lang="en-IN" sz="4300" dirty="0"/>
              <a:t>Continuous Monitoring - IoT enables real-time monitoring of structural health.</a:t>
            </a:r>
            <a:endParaRPr lang="en-IN" sz="4300" dirty="0"/>
          </a:p>
          <a:p>
            <a:pPr algn="just"/>
            <a:endParaRPr lang="en-IN" sz="4300" dirty="0"/>
          </a:p>
          <a:p>
            <a:pPr algn="just"/>
            <a:r>
              <a:rPr lang="en-IN" sz="4300" dirty="0"/>
              <a:t>Proactive Management - Shift from reactive to proactive maintenance and safety.</a:t>
            </a:r>
            <a:endParaRPr lang="en-IN" sz="4300" dirty="0"/>
          </a:p>
          <a:p>
            <a:pPr algn="just"/>
            <a:endParaRPr lang="en-IN" sz="4300" dirty="0"/>
          </a:p>
          <a:p>
            <a:pPr algn="just"/>
            <a:r>
              <a:rPr lang="en-IN" sz="4300" dirty="0"/>
              <a:t>Urbanization &amp; Sustainability - Smart bridges meet the demands of growing cities and sustainable development.</a:t>
            </a:r>
            <a:endParaRPr lang="en-IN" sz="4300" dirty="0"/>
          </a:p>
        </p:txBody>
      </p:sp>
      <p:pic>
        <p:nvPicPr>
          <p:cNvPr id="5" name="Picture 4"/>
          <p:cNvPicPr>
            <a:picLocks noChangeAspect="1"/>
          </p:cNvPicPr>
          <p:nvPr/>
        </p:nvPicPr>
        <p:blipFill>
          <a:blip r:embed="rId2"/>
          <a:stretch>
            <a:fillRect/>
          </a:stretch>
        </p:blipFill>
        <p:spPr>
          <a:xfrm>
            <a:off x="26898600" y="320343"/>
            <a:ext cx="5128674" cy="2238707"/>
          </a:xfrm>
          <a:prstGeom prst="rect">
            <a:avLst/>
          </a:prstGeom>
        </p:spPr>
      </p:pic>
      <p:sp>
        <p:nvSpPr>
          <p:cNvPr id="10" name="TextBox 9"/>
          <p:cNvSpPr txBox="1"/>
          <p:nvPr/>
        </p:nvSpPr>
        <p:spPr>
          <a:xfrm>
            <a:off x="433926" y="2892079"/>
            <a:ext cx="32050548" cy="78359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anose="02010600030101010101" pitchFamily="2" charset="-122"/>
                <a:cs typeface="Poppins" panose="00000500000000000000" pitchFamily="2" charset="0"/>
              </a:rPr>
              <a:t>team membe</a:t>
            </a:r>
            <a:r>
              <a:rPr lang="en-IN" altLang="en-US" sz="4500" b="1" dirty="0">
                <a:latin typeface="Poppins" panose="00000500000000000000" pitchFamily="2" charset="0"/>
                <a:ea typeface="SimSun" panose="02010600030101010101" pitchFamily="2" charset="-122"/>
                <a:cs typeface="Poppins" panose="00000500000000000000" pitchFamily="2" charset="0"/>
              </a:rPr>
              <a:t>r:- K.Balaji, T.Praveen, J.Yugandhar Reddy</a:t>
            </a:r>
            <a:endParaRPr lang="en-IN" sz="4500" b="1" dirty="0">
              <a:latin typeface="Poppins" panose="00000500000000000000" pitchFamily="2" charset="0"/>
              <a:ea typeface="SimSun" panose="02010600030101010101" pitchFamily="2" charset="-122"/>
              <a:cs typeface="Poppins" panose="00000500000000000000" pitchFamily="2" charset="0"/>
            </a:endParaRPr>
          </a:p>
        </p:txBody>
      </p:sp>
      <p:pic>
        <p:nvPicPr>
          <p:cNvPr id="13" name="Picture 12"/>
          <p:cNvPicPr>
            <a:picLocks noChangeAspect="1"/>
          </p:cNvPicPr>
          <p:nvPr/>
        </p:nvPicPr>
        <p:blipFill>
          <a:blip r:embed="rId3"/>
          <a:stretch>
            <a:fillRect/>
          </a:stretch>
        </p:blipFill>
        <p:spPr>
          <a:xfrm>
            <a:off x="22357383" y="569413"/>
            <a:ext cx="4541217" cy="1959894"/>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endParaRPr lang="en-IN" sz="6500" b="1" dirty="0">
              <a:latin typeface="Poppins" panose="00000500000000000000" pitchFamily="2" charset="0"/>
              <a:cs typeface="Poppins" panose="00000500000000000000" pitchFamily="2" charset="0"/>
            </a:endParaRPr>
          </a:p>
        </p:txBody>
      </p:sp>
      <p:sp>
        <p:nvSpPr>
          <p:cNvPr id="11" name="TextBox 10"/>
          <p:cNvSpPr txBox="1"/>
          <p:nvPr/>
        </p:nvSpPr>
        <p:spPr>
          <a:xfrm>
            <a:off x="21200745" y="16854170"/>
            <a:ext cx="10194290" cy="6809740"/>
          </a:xfrm>
          <a:prstGeom prst="rect">
            <a:avLst/>
          </a:prstGeom>
          <a:noFill/>
        </p:spPr>
        <p:txBody>
          <a:bodyPr wrap="square" rtlCol="0">
            <a:noAutofit/>
          </a:bodyPr>
          <a:lstStyle/>
          <a:p>
            <a:pPr marL="285750" marR="0" lvl="0" indent="-285750" algn="l" rtl="0">
              <a:lnSpc>
                <a:spcPct val="100000"/>
              </a:lnSpc>
              <a:spcBef>
                <a:spcPts val="0"/>
              </a:spcBef>
              <a:spcAft>
                <a:spcPts val="0"/>
              </a:spcAft>
              <a:buFont typeface="Arial" panose="020B0604020202020204" pitchFamily="34" charset="0"/>
              <a:buChar char="•"/>
            </a:pPr>
            <a:r>
              <a:rPr lang="en-IN" sz="5500" dirty="0"/>
              <a:t>I</a:t>
            </a:r>
            <a:r>
              <a:rPr lang="en-US" sz="2800" dirty="0">
                <a:sym typeface="+mn-ea"/>
              </a:rPr>
              <a:t>In conclusion, the "Smart Bridge Using Internet of Things" mini project successfully demonstrates an innovative approach to enhancing bridge safety and functionality. </a:t>
            </a:r>
            <a:endParaRPr lang="en-US" sz="2800" dirty="0">
              <a:latin typeface="+mn-lt"/>
            </a:endParaRPr>
          </a:p>
          <a:p>
            <a:pPr marL="285750" marR="0" lvl="0" indent="-285750" algn="l" rtl="0">
              <a:lnSpc>
                <a:spcPct val="100000"/>
              </a:lnSpc>
              <a:spcBef>
                <a:spcPts val="0"/>
              </a:spcBef>
              <a:spcAft>
                <a:spcPts val="0"/>
              </a:spcAft>
              <a:buFont typeface="Arial" panose="020B0604020202020204" pitchFamily="34" charset="0"/>
              <a:buChar char="•"/>
            </a:pPr>
            <a:endParaRPr lang="en-US" sz="2800" dirty="0">
              <a:latin typeface="+mn-lt"/>
            </a:endParaRPr>
          </a:p>
          <a:p>
            <a:pPr marL="285750" marR="0" lvl="0" indent="-285750" algn="l" rtl="0">
              <a:lnSpc>
                <a:spcPct val="100000"/>
              </a:lnSpc>
              <a:spcBef>
                <a:spcPts val="0"/>
              </a:spcBef>
              <a:spcAft>
                <a:spcPts val="0"/>
              </a:spcAft>
              <a:buFont typeface="Arial" panose="020B0604020202020204" pitchFamily="34" charset="0"/>
              <a:buChar char="•"/>
            </a:pPr>
            <a:r>
              <a:rPr lang="en-US" sz="2800" dirty="0">
                <a:sym typeface="+mn-ea"/>
              </a:rPr>
              <a:t>By integrating sensors like soil moisture detectors with Arduino UNO, the system monitors water levels and automatically adjusts the bridge height to prevent damage during floods. </a:t>
            </a:r>
            <a:endParaRPr lang="en-US" sz="2800" dirty="0">
              <a:latin typeface="+mn-lt"/>
            </a:endParaRPr>
          </a:p>
          <a:p>
            <a:pPr marL="285750" marR="0" lvl="0" indent="-285750" algn="l" rtl="0">
              <a:lnSpc>
                <a:spcPct val="100000"/>
              </a:lnSpc>
              <a:spcBef>
                <a:spcPts val="0"/>
              </a:spcBef>
              <a:spcAft>
                <a:spcPts val="0"/>
              </a:spcAft>
              <a:buFont typeface="Arial" panose="020B0604020202020204" pitchFamily="34" charset="0"/>
              <a:buChar char="•"/>
            </a:pPr>
            <a:endParaRPr lang="en-US" sz="2800" dirty="0">
              <a:latin typeface="+mn-lt"/>
            </a:endParaRPr>
          </a:p>
          <a:p>
            <a:pPr marL="285750" marR="0" lvl="0" indent="-285750" algn="l" rtl="0">
              <a:lnSpc>
                <a:spcPct val="100000"/>
              </a:lnSpc>
              <a:spcBef>
                <a:spcPts val="0"/>
              </a:spcBef>
              <a:spcAft>
                <a:spcPts val="0"/>
              </a:spcAft>
              <a:buFont typeface="Arial" panose="020B0604020202020204" pitchFamily="34" charset="0"/>
              <a:buChar char="•"/>
            </a:pPr>
            <a:r>
              <a:rPr lang="en-US" sz="2800" dirty="0">
                <a:sym typeface="+mn-ea"/>
              </a:rPr>
              <a:t>This IoT-based solution ensures real-time monitoring, promoting better infrastructure management and reducing risks of bridge collapse.</a:t>
            </a:r>
            <a:r>
              <a:rPr lang="en-IN" sz="2800" b="1" dirty="0">
                <a:ea typeface="Verdana" panose="020B0604030504040204" pitchFamily="34" charset="0"/>
                <a:sym typeface="+mn-ea"/>
              </a:rPr>
              <a:t> </a:t>
            </a:r>
            <a:endParaRPr lang="en-IN" sz="2800" b="1" dirty="0">
              <a:latin typeface="+mn-lt"/>
              <a:ea typeface="Verdana" panose="020B0604030504040204" pitchFamily="34" charset="0"/>
            </a:endParaRPr>
          </a:p>
          <a:p>
            <a:pPr marL="285750" marR="0" lvl="0" indent="-285750" algn="l" rtl="0">
              <a:lnSpc>
                <a:spcPct val="100000"/>
              </a:lnSpc>
              <a:spcBef>
                <a:spcPts val="0"/>
              </a:spcBef>
              <a:spcAft>
                <a:spcPts val="0"/>
              </a:spcAft>
              <a:buFont typeface="Arial" panose="020B0604020202020204" pitchFamily="34" charset="0"/>
              <a:buChar char="•"/>
            </a:pPr>
            <a:endParaRPr lang="en-IN" sz="2800" b="1" dirty="0">
              <a:latin typeface="+mn-lt"/>
              <a:ea typeface="Verdana" panose="020B0604030504040204" pitchFamily="34" charset="0"/>
            </a:endParaRPr>
          </a:p>
          <a:p>
            <a:pPr marL="285750" marR="0" lvl="0" indent="-285750" algn="l" rtl="0">
              <a:lnSpc>
                <a:spcPct val="100000"/>
              </a:lnSpc>
              <a:spcBef>
                <a:spcPts val="0"/>
              </a:spcBef>
              <a:spcAft>
                <a:spcPts val="0"/>
              </a:spcAft>
              <a:buFont typeface="Arial" panose="020B0604020202020204" pitchFamily="34" charset="0"/>
              <a:buChar char="•"/>
            </a:pPr>
            <a:r>
              <a:rPr lang="en-US" sz="2800" dirty="0">
                <a:sym typeface="+mn-ea"/>
              </a:rPr>
              <a:t>The project highlights the potential of IoT in modernizing civil engineering, contributing to safer and more efficient transportation systems​.</a:t>
            </a:r>
            <a:endParaRPr lang="en-IN" sz="2800" b="1" dirty="0">
              <a:latin typeface="+mn-lt"/>
              <a:ea typeface="Verdana" panose="020B0604030504040204" pitchFamily="34" charset="0"/>
            </a:endParaRPr>
          </a:p>
          <a:p>
            <a:pPr algn="l"/>
            <a:endParaRPr lang="en-IN" sz="2800" dirty="0"/>
          </a:p>
        </p:txBody>
      </p:sp>
      <p:pic>
        <p:nvPicPr>
          <p:cNvPr id="40" name="Picture 39" descr="WhatsApp Image 2024-10-20 at 09.33.09_7131db61"/>
          <p:cNvPicPr>
            <a:picLocks noChangeAspect="1"/>
          </p:cNvPicPr>
          <p:nvPr/>
        </p:nvPicPr>
        <p:blipFill>
          <a:blip r:embed="rId6"/>
          <a:stretch>
            <a:fillRect/>
          </a:stretch>
        </p:blipFill>
        <p:spPr>
          <a:xfrm rot="5400000">
            <a:off x="11052810" y="7660005"/>
            <a:ext cx="3168015" cy="3633470"/>
          </a:xfrm>
          <a:prstGeom prst="rect">
            <a:avLst/>
          </a:prstGeom>
        </p:spPr>
      </p:pic>
      <p:pic>
        <p:nvPicPr>
          <p:cNvPr id="41" name="Picture 40" descr="WhatsApp Image 2024-10-20 at 09.33.32_38d355c1"/>
          <p:cNvPicPr>
            <a:picLocks noChangeAspect="1"/>
          </p:cNvPicPr>
          <p:nvPr/>
        </p:nvPicPr>
        <p:blipFill>
          <a:blip r:embed="rId7"/>
          <a:srcRect l="9343" t="30299" r="9442"/>
          <a:stretch>
            <a:fillRect/>
          </a:stretch>
        </p:blipFill>
        <p:spPr>
          <a:xfrm rot="5400000">
            <a:off x="15972790" y="7693025"/>
            <a:ext cx="3167380" cy="3871595"/>
          </a:xfrm>
          <a:prstGeom prst="rect">
            <a:avLst/>
          </a:prstGeom>
        </p:spPr>
      </p:pic>
      <p:pic>
        <p:nvPicPr>
          <p:cNvPr id="42" name="Picture 41" descr="WhatsApp Image 2024-10-20 at 09.34.06_3fbde147"/>
          <p:cNvPicPr>
            <a:picLocks noChangeAspect="1"/>
          </p:cNvPicPr>
          <p:nvPr/>
        </p:nvPicPr>
        <p:blipFill>
          <a:blip r:embed="rId8"/>
          <a:srcRect l="20000" t="30312" r="26667" b="18125"/>
          <a:stretch>
            <a:fillRect/>
          </a:stretch>
        </p:blipFill>
        <p:spPr>
          <a:xfrm rot="5400000">
            <a:off x="11176635" y="11727815"/>
            <a:ext cx="3376930" cy="3784600"/>
          </a:xfrm>
          <a:prstGeom prst="rect">
            <a:avLst/>
          </a:prstGeom>
        </p:spPr>
      </p:pic>
      <p:pic>
        <p:nvPicPr>
          <p:cNvPr id="43" name="Picture 42" descr="WhatsApp Image 2024-10-20 at 09.34.26_041c8942"/>
          <p:cNvPicPr>
            <a:picLocks noChangeAspect="1"/>
          </p:cNvPicPr>
          <p:nvPr/>
        </p:nvPicPr>
        <p:blipFill>
          <a:blip r:embed="rId9"/>
          <a:srcRect t="38750" r="16667" b="12500"/>
          <a:stretch>
            <a:fillRect/>
          </a:stretch>
        </p:blipFill>
        <p:spPr>
          <a:xfrm rot="5400000">
            <a:off x="16276955" y="11782425"/>
            <a:ext cx="3411855" cy="3962400"/>
          </a:xfrm>
          <a:prstGeom prst="rect">
            <a:avLst/>
          </a:prstGeom>
        </p:spPr>
      </p:pic>
      <p:pic>
        <p:nvPicPr>
          <p:cNvPr id="46" name="Picture 45" descr="WhatsApp Image 2024-10-20 at 09.34.47_dc4d75b2"/>
          <p:cNvPicPr>
            <a:picLocks noChangeAspect="1"/>
          </p:cNvPicPr>
          <p:nvPr/>
        </p:nvPicPr>
        <p:blipFill>
          <a:blip r:embed="rId10"/>
          <a:srcRect r="46585" b="17866"/>
          <a:stretch>
            <a:fillRect/>
          </a:stretch>
        </p:blipFill>
        <p:spPr>
          <a:xfrm rot="5400000">
            <a:off x="24267795" y="4323715"/>
            <a:ext cx="3366770" cy="6390640"/>
          </a:xfrm>
          <a:prstGeom prst="rect">
            <a:avLst/>
          </a:prstGeom>
        </p:spPr>
      </p:pic>
      <p:pic>
        <p:nvPicPr>
          <p:cNvPr id="47" name="Picture 46" descr="WhatsApp Image 2024-10-23 at 11.40.28_f9c4c4ff"/>
          <p:cNvPicPr>
            <a:picLocks noChangeAspect="1"/>
          </p:cNvPicPr>
          <p:nvPr/>
        </p:nvPicPr>
        <p:blipFill>
          <a:blip r:embed="rId11"/>
          <a:stretch>
            <a:fillRect/>
          </a:stretch>
        </p:blipFill>
        <p:spPr>
          <a:xfrm>
            <a:off x="22174200" y="9569450"/>
            <a:ext cx="8128000" cy="49015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5098</Words>
  <Application>WPS Presentation</Application>
  <PresentationFormat>Custom</PresentationFormat>
  <Paragraphs>109</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MS PGothic</vt:lpstr>
      <vt:lpstr>Poppins</vt:lpstr>
      <vt:lpstr>Segoe Print</vt:lpstr>
      <vt:lpstr>Verdana</vt:lpstr>
      <vt:lpstr>Calibri</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Yugandhar reddy Jagaluru</cp:lastModifiedBy>
  <cp:revision>208</cp:revision>
  <cp:lastPrinted>2013-08-04T02:58:00Z</cp:lastPrinted>
  <dcterms:created xsi:type="dcterms:W3CDTF">2011-10-21T15:46:00Z</dcterms:created>
  <dcterms:modified xsi:type="dcterms:W3CDTF">2024-10-23T06:21:57Z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5C98EA089E0742A5AB9640370DBC27F8_13</vt:lpwstr>
  </property>
  <property fmtid="{D5CDD505-2E9C-101B-9397-08002B2CF9AE}" pid="3" name="KSOProductBuildVer">
    <vt:lpwstr>1033-12.2.0.18607</vt:lpwstr>
  </property>
</Properties>
</file>