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3"/>
  </p:notesMasterIdLst>
  <p:sldIdLst>
    <p:sldId id="256" r:id="rId3"/>
    <p:sldId id="257" r:id="rId4"/>
    <p:sldId id="278" r:id="rId5"/>
    <p:sldId id="276" r:id="rId6"/>
    <p:sldId id="261" r:id="rId7"/>
    <p:sldId id="279" r:id="rId8"/>
    <p:sldId id="280" r:id="rId9"/>
    <p:sldId id="265" r:id="rId10"/>
    <p:sldId id="283" r:id="rId11"/>
    <p:sldId id="275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88AC64-99CF-4F36-A67D-E4332B653C56}">
  <a:tblStyle styleId="{C388AC64-99CF-4F36-A67D-E4332B653C5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napToGrid="0">
      <p:cViewPr varScale="1">
        <p:scale>
          <a:sx n="88" d="100"/>
          <a:sy n="88" d="100"/>
        </p:scale>
        <p:origin x="6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35bd15298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135bd15298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35bd15298_2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g1135bd15298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35bd15298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1135bd15298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72615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35bd15298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1135bd15298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9145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9478cadd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9478cadd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93d78a2c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g1193d78a2c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58363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35bd152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0" name="Google Shape;200;g1135bd152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93d78a2c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g1193d78a2c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9214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35bd15298_2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1135bd15298_2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 descr="kle tech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850" y="89050"/>
            <a:ext cx="1956326" cy="54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 txBox="1"/>
          <p:nvPr/>
        </p:nvSpPr>
        <p:spPr>
          <a:xfrm>
            <a:off x="30888" y="734965"/>
            <a:ext cx="9082200" cy="1356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</a:t>
            </a:r>
            <a:r>
              <a:rPr lang="en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Project</a:t>
            </a:r>
            <a:endParaRPr sz="1800" b="0" i="0" u="none" strike="noStrike" cap="none" dirty="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 dirty="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Cloud Computing based Supply Chain Managemnet in Agriculture using Blockchain</a:t>
            </a:r>
            <a:endParaRPr sz="3300" b="1" i="0" u="none" strike="noStrike" cap="none" dirty="0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2743263" y="4151280"/>
            <a:ext cx="365745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the Guidance of : </a:t>
            </a:r>
            <a:r>
              <a:rPr lang="en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Mr.</a:t>
            </a:r>
            <a:r>
              <a:rPr lang="en-IN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Somashekar Patil</a:t>
            </a: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2476788" y="4605180"/>
            <a:ext cx="4190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2021-2022, Even Semester</a:t>
            </a:r>
            <a:endParaRPr sz="11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SoCSE, KLE Technological University, Hubballi</a:t>
            </a:r>
            <a:endParaRPr sz="11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3410508" y="2092630"/>
            <a:ext cx="219300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Team: </a:t>
            </a:r>
            <a:r>
              <a:rPr lang="en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07</a:t>
            </a:r>
            <a:endParaRPr sz="20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9" name="Google Shape;139;p26"/>
          <p:cNvGraphicFramePr/>
          <p:nvPr>
            <p:extLst>
              <p:ext uri="{D42A27DB-BD31-4B8C-83A1-F6EECF244321}">
                <p14:modId xmlns:p14="http://schemas.microsoft.com/office/powerpoint/2010/main" val="514622474"/>
              </p:ext>
            </p:extLst>
          </p:nvPr>
        </p:nvGraphicFramePr>
        <p:xfrm>
          <a:off x="2378979" y="2617714"/>
          <a:ext cx="4886652" cy="1781305"/>
        </p:xfrm>
        <a:graphic>
          <a:graphicData uri="http://schemas.openxmlformats.org/drawingml/2006/table">
            <a:tbl>
              <a:tblPr firstRow="1" bandRow="1">
                <a:noFill/>
                <a:tableStyleId>{C388AC64-99CF-4F36-A67D-E4332B653C56}</a:tableStyleId>
              </a:tblPr>
              <a:tblGrid>
                <a:gridCol w="2542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4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2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Pradeep Chegur 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01FE19BCS294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Praveen Thakkannavar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01FE19BCS298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Swagat Ingalagaon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01FE19BCS299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Naveen Doddamani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01FE19BCS305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Naman </a:t>
                      </a:r>
                      <a:r>
                        <a:rPr lang="en-US" sz="1400" u="none" strike="noStrike" cap="none" dirty="0" err="1"/>
                        <a:t>Matoliya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01FE19BCS183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6684020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>
            <a:spLocks noGrp="1"/>
          </p:cNvSpPr>
          <p:nvPr>
            <p:ph type="body" idx="1"/>
          </p:nvPr>
        </p:nvSpPr>
        <p:spPr>
          <a:xfrm>
            <a:off x="3117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9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900"/>
              <a:t>                         Thank You</a:t>
            </a:r>
            <a:endParaRPr sz="3900"/>
          </a:p>
        </p:txBody>
      </p:sp>
      <p:pic>
        <p:nvPicPr>
          <p:cNvPr id="278" name="Google Shape;278;p45" descr="kle tech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4175" y="51425"/>
            <a:ext cx="140685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4276"/>
              <a:buFont typeface="Calibri"/>
              <a:buNone/>
            </a:pPr>
            <a:r>
              <a:rPr lang="en" b="1" dirty="0"/>
              <a:t>Outline</a:t>
            </a:r>
            <a:endParaRPr b="1" dirty="0"/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4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Introduction</a:t>
            </a: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Challenges identified</a:t>
            </a: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>
                <a:solidFill>
                  <a:srgbClr val="000000"/>
                </a:solidFill>
              </a:rPr>
              <a:t>Problem statement</a:t>
            </a: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>
                <a:solidFill>
                  <a:srgbClr val="000000"/>
                </a:solidFill>
              </a:rPr>
              <a:t>Objectives</a:t>
            </a: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>
                <a:solidFill>
                  <a:srgbClr val="000000"/>
                </a:solidFill>
              </a:rPr>
              <a:t>Key performance indicators</a:t>
            </a: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>
                <a:solidFill>
                  <a:srgbClr val="000000"/>
                </a:solidFill>
              </a:rPr>
              <a:t>System diagram</a:t>
            </a: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>
                <a:solidFill>
                  <a:srgbClr val="000000"/>
                </a:solidFill>
              </a:rPr>
              <a:t>Service Model</a:t>
            </a:r>
          </a:p>
        </p:txBody>
      </p:sp>
      <p:pic>
        <p:nvPicPr>
          <p:cNvPr id="146" name="Google Shape;146;p27" descr="kle tech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4175" y="51425"/>
            <a:ext cx="140685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311775" y="554100"/>
            <a:ext cx="87092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4276"/>
              <a:buFont typeface="Calibri"/>
              <a:buNone/>
            </a:pPr>
            <a:r>
              <a:rPr lang="en-IN" b="1" dirty="0"/>
              <a:t>Introduction</a:t>
            </a:r>
            <a:endParaRPr b="1" dirty="0"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520675" y="1172124"/>
            <a:ext cx="7929900" cy="3919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 dirty="0"/>
              <a:t>Nowadays Food safety problems are raising considerably.</a:t>
            </a:r>
          </a:p>
          <a:p>
            <a:pPr marL="1016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IN" sz="1100" dirty="0"/>
          </a:p>
          <a:p>
            <a:pPr marL="457200" lvl="0" indent="-355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 dirty="0"/>
              <a:t>Food processing is done using Supply Chain Management(SCM) technology.</a:t>
            </a:r>
          </a:p>
          <a:p>
            <a:pPr marL="457200" lvl="0" indent="-355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en-IN" sz="1100" dirty="0"/>
          </a:p>
          <a:p>
            <a:pPr marL="457200" lvl="0" indent="-355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 dirty="0"/>
              <a:t>SCM does not assures quality of food products.</a:t>
            </a:r>
          </a:p>
          <a:p>
            <a:pPr marL="457200" lvl="0" indent="-355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en-IN" sz="1100" dirty="0"/>
          </a:p>
          <a:p>
            <a:pPr marL="457200" lvl="0" indent="-355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 dirty="0"/>
              <a:t>For the assurance of quality of food there is a need of new technology to be implemented in the traditional SCM.</a:t>
            </a:r>
          </a:p>
          <a:p>
            <a:pPr marL="1016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IN" sz="1100" dirty="0"/>
          </a:p>
          <a:p>
            <a:pPr marL="457200" lvl="0" indent="-355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 dirty="0"/>
              <a:t>There is also a need of storage facility to store record of land, agricultural products and details of farmers to fetch production history and result.</a:t>
            </a:r>
          </a:p>
          <a:p>
            <a:pPr marL="457200" lvl="0" indent="-355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en-IN" sz="1100" dirty="0"/>
          </a:p>
          <a:p>
            <a:pPr marL="457200" lvl="0" indent="-355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 dirty="0"/>
              <a:t>The technology that can be used is “</a:t>
            </a:r>
            <a:r>
              <a:rPr lang="en-IN" sz="2000" b="1" dirty="0"/>
              <a:t>Cloud Computing based Blockchain technology</a:t>
            </a:r>
            <a:r>
              <a:rPr lang="en-IN" sz="2000" dirty="0"/>
              <a:t>”.</a:t>
            </a:r>
          </a:p>
        </p:txBody>
      </p:sp>
      <p:pic>
        <p:nvPicPr>
          <p:cNvPr id="160" name="Google Shape;160;p29" descr="kle tech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4175" y="51425"/>
            <a:ext cx="1406850" cy="39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936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234232" y="385659"/>
            <a:ext cx="631585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4276"/>
              <a:buFont typeface="Calibri"/>
              <a:buNone/>
            </a:pPr>
            <a:r>
              <a:rPr lang="en-IN" b="1" dirty="0"/>
              <a:t>Challenges Identified</a:t>
            </a:r>
            <a:endParaRPr b="1" dirty="0"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311774" y="958359"/>
            <a:ext cx="8138801" cy="359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IN" sz="1800" dirty="0"/>
              <a:t>Illegal production of food.</a:t>
            </a:r>
          </a:p>
          <a:p>
            <a:pPr marL="558800" indent="-457200" algn="just">
              <a:lnSpc>
                <a:spcPct val="150000"/>
              </a:lnSpc>
              <a:buSzPts val="2000"/>
              <a:buFont typeface="Wingdings" panose="05000000000000000000" pitchFamily="2" charset="2"/>
              <a:buChar char="Ø"/>
            </a:pPr>
            <a:r>
              <a:rPr lang="en-IN" sz="1800" dirty="0"/>
              <a:t>Lack of trust and credibility.</a:t>
            </a:r>
          </a:p>
          <a:p>
            <a:pPr marL="5588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IN" sz="1800" dirty="0"/>
              <a:t>Unable to handle large amount of data.</a:t>
            </a:r>
          </a:p>
          <a:p>
            <a:pPr marL="5588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IN" sz="1800" dirty="0"/>
              <a:t>Lack of assurance in the quality of food products.</a:t>
            </a:r>
          </a:p>
          <a:p>
            <a:pPr marL="5588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IN" sz="1800" dirty="0"/>
              <a:t>Maintaining manual records are vulnerable to inaccurate updating.</a:t>
            </a:r>
          </a:p>
          <a:p>
            <a:pPr marL="5588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IN" sz="1800" dirty="0"/>
              <a:t>SCM is a centralised system.</a:t>
            </a:r>
          </a:p>
          <a:p>
            <a:pPr marL="5588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IN" sz="1800" dirty="0"/>
              <a:t>Not enough sales and distribution information.</a:t>
            </a:r>
          </a:p>
          <a:p>
            <a:pPr marL="5588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IN" sz="1800" dirty="0"/>
              <a:t>Deficient production information.</a:t>
            </a:r>
          </a:p>
        </p:txBody>
      </p:sp>
      <p:pic>
        <p:nvPicPr>
          <p:cNvPr id="160" name="Google Shape;160;p29" descr="kle tech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4175" y="51425"/>
            <a:ext cx="1406850" cy="39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823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1" descr="kle tech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4175" y="51425"/>
            <a:ext cx="140685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8C9D53-25EB-4C48-B69E-30D2A9ED787F}"/>
              </a:ext>
            </a:extLst>
          </p:cNvPr>
          <p:cNvSpPr txBox="1"/>
          <p:nvPr/>
        </p:nvSpPr>
        <p:spPr>
          <a:xfrm>
            <a:off x="233728" y="445025"/>
            <a:ext cx="8300484" cy="427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60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IN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Problem statement</a:t>
            </a:r>
            <a:endParaRPr kumimoji="0" lang="en-IN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                  </a:t>
            </a:r>
          </a:p>
          <a:p>
            <a:pPr marL="10160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lang="en-US" sz="2000" dirty="0">
              <a:latin typeface="Calibri"/>
              <a:cs typeface="Calibri"/>
              <a:sym typeface="Calibri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lang="en-US" sz="2000" dirty="0">
              <a:latin typeface="Calibri"/>
              <a:cs typeface="Calibri"/>
              <a:sym typeface="Calibri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lang="en-US" sz="2000" dirty="0">
                <a:latin typeface="Calibri"/>
                <a:cs typeface="Calibri"/>
                <a:sym typeface="Calibri"/>
              </a:rPr>
              <a:t>	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“To develop a system which tracks a farm product from former to consumer and to store immutable transactions in cloud database using Blockchain”</a:t>
            </a:r>
            <a:r>
              <a:rPr kumimoji="0" lang="en-IN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</a:p>
          <a:p>
            <a:pPr marL="10160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lang="en-IN" sz="2400" dirty="0">
              <a:latin typeface="Calibri"/>
              <a:cs typeface="Calibri"/>
              <a:sym typeface="Calibri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lang="en-IN" sz="2400" dirty="0">
              <a:latin typeface="Calibri"/>
              <a:cs typeface="Calibri"/>
              <a:sym typeface="Calibri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>
            <a:spLocks noGrp="1"/>
          </p:cNvSpPr>
          <p:nvPr>
            <p:ph type="body" idx="1"/>
          </p:nvPr>
        </p:nvSpPr>
        <p:spPr>
          <a:xfrm>
            <a:off x="500425" y="1017725"/>
            <a:ext cx="8520600" cy="335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 dirty="0">
                <a:solidFill>
                  <a:schemeClr val="tx1"/>
                </a:solidFill>
                <a:highlight>
                  <a:srgbClr val="FFFFFF"/>
                </a:highlight>
              </a:rPr>
              <a:t>To create a cloud based blockchain platform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where the farmers and consumers could implement a co-operative farming method.</a:t>
            </a:r>
            <a:r>
              <a:rPr lang="en-IN" sz="20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1100" dirty="0">
              <a:solidFill>
                <a:schemeClr val="tx1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 the potential crops and the expected yield on the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loud based distributed public ledger by famer.</a:t>
            </a:r>
            <a:endParaRPr lang="en-IN" sz="1100" dirty="0">
              <a:solidFill>
                <a:schemeClr val="tx1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 a transparent and tamper-proof digital market platform for farm products.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To increase the efficiency of current supply chain using block chain and cloud technology.</a:t>
            </a:r>
          </a:p>
          <a:p>
            <a:pPr marL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dirty="0">
              <a:solidFill>
                <a:schemeClr val="tx1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6" name="Google Shape;236;p39" descr="kle tech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4175" y="51425"/>
            <a:ext cx="140685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19827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4276"/>
              <a:buFont typeface="Calibri"/>
              <a:buNone/>
            </a:pPr>
            <a:r>
              <a:rPr lang="en" b="1" dirty="0"/>
              <a:t>Objectives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11397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8EB8-5F9E-4ABB-B11C-9AA1664B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Key Performance Indicators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82F27-D36E-4A5D-A607-3B36A3CDB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260" y="1152474"/>
            <a:ext cx="8520600" cy="34466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Application response time (time)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Available products (%).</a:t>
            </a:r>
            <a:endParaRPr lang="en-US" sz="200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 Experience</a:t>
            </a:r>
          </a:p>
          <a:p>
            <a:pPr>
              <a:lnSpc>
                <a:spcPct val="100000"/>
              </a:lnSpc>
            </a:pP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Cost/Time Savings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 to remediate security violations (time)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Service availability (%)</a:t>
            </a:r>
          </a:p>
        </p:txBody>
      </p:sp>
    </p:spTree>
    <p:extLst>
      <p:ext uri="{BB962C8B-B14F-4D97-AF65-F5344CB8AC3E}">
        <p14:creationId xmlns:p14="http://schemas.microsoft.com/office/powerpoint/2010/main" val="143285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>
            <a:spLocks noGrp="1"/>
          </p:cNvSpPr>
          <p:nvPr>
            <p:ph type="title"/>
          </p:nvPr>
        </p:nvSpPr>
        <p:spPr>
          <a:xfrm>
            <a:off x="311775" y="445125"/>
            <a:ext cx="438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4276"/>
              <a:buFont typeface="Calibri"/>
              <a:buNone/>
            </a:pPr>
            <a:r>
              <a:rPr lang="en" b="1" dirty="0"/>
              <a:t>System Diagram</a:t>
            </a:r>
            <a:endParaRPr dirty="0"/>
          </a:p>
        </p:txBody>
      </p:sp>
      <p:pic>
        <p:nvPicPr>
          <p:cNvPr id="204" name="Google Shape;204;p35" descr="kle tech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4175" y="51425"/>
            <a:ext cx="140685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FAA77C-1ECA-484B-893E-9E7FE81D6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75" y="1017825"/>
            <a:ext cx="8520450" cy="4074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>
            <a:spLocks noGrp="1"/>
          </p:cNvSpPr>
          <p:nvPr>
            <p:ph type="body" idx="1"/>
          </p:nvPr>
        </p:nvSpPr>
        <p:spPr>
          <a:xfrm>
            <a:off x="500425" y="1017725"/>
            <a:ext cx="8520600" cy="335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 b="1" dirty="0">
                <a:solidFill>
                  <a:schemeClr val="tx1"/>
                </a:solidFill>
                <a:highlight>
                  <a:srgbClr val="FFFFFF"/>
                </a:highlight>
              </a:rPr>
              <a:t>SaaS</a:t>
            </a:r>
            <a:r>
              <a:rPr lang="en-IN" sz="2000" dirty="0">
                <a:solidFill>
                  <a:schemeClr val="tx1"/>
                </a:solidFill>
                <a:highlight>
                  <a:srgbClr val="FFFFFF"/>
                </a:highlight>
              </a:rPr>
              <a:t>(Software as a Service):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 dirty="0">
                <a:solidFill>
                  <a:schemeClr val="tx1"/>
                </a:solidFill>
                <a:highlight>
                  <a:srgbClr val="FFFFFF"/>
                </a:highlight>
              </a:rPr>
              <a:t>Advantages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Supply chain management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Prominent use of data driven decision making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Climate-smart agriculture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Prevention of wastage of resources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Food security</a:t>
            </a:r>
            <a:endParaRPr sz="2000" dirty="0">
              <a:solidFill>
                <a:schemeClr val="tx1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6" name="Google Shape;236;p39" descr="kle tech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4175" y="51425"/>
            <a:ext cx="140685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95304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4276"/>
              <a:buFont typeface="Calibri"/>
              <a:buNone/>
            </a:pPr>
            <a:r>
              <a:rPr lang="en-IN" b="1" dirty="0"/>
              <a:t>Service Model 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19037784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376</Words>
  <Application>Microsoft Office PowerPoint</Application>
  <PresentationFormat>On-screen Show (16:9)</PresentationFormat>
  <Paragraphs>85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</vt:lpstr>
      <vt:lpstr>Simple Light</vt:lpstr>
      <vt:lpstr>Office Theme</vt:lpstr>
      <vt:lpstr>PowerPoint Presentation</vt:lpstr>
      <vt:lpstr>Outline</vt:lpstr>
      <vt:lpstr>Introduction</vt:lpstr>
      <vt:lpstr>Challenges Identified</vt:lpstr>
      <vt:lpstr>PowerPoint Presentation</vt:lpstr>
      <vt:lpstr>Objectives</vt:lpstr>
      <vt:lpstr>Key Performance Indicators</vt:lpstr>
      <vt:lpstr>System Diagram</vt:lpstr>
      <vt:lpstr>Service Model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D_Na .</dc:creator>
  <cp:lastModifiedBy>Pradeep Chegur</cp:lastModifiedBy>
  <cp:revision>24</cp:revision>
  <dcterms:modified xsi:type="dcterms:W3CDTF">2022-04-21T02:02:05Z</dcterms:modified>
</cp:coreProperties>
</file>