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sldIdLst>
    <p:sldId id="322" r:id="rId5"/>
    <p:sldId id="313" r:id="rId6"/>
    <p:sldId id="321" r:id="rId7"/>
    <p:sldId id="323" r:id="rId8"/>
    <p:sldId id="324" r:id="rId9"/>
    <p:sldId id="325" r:id="rId10"/>
    <p:sldId id="326" r:id="rId11"/>
    <p:sldId id="327" r:id="rId12"/>
    <p:sldId id="314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4967" autoAdjust="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spas.2020.00028/full" TargetMode="External"/><Relationship Id="rId7" Type="http://schemas.openxmlformats.org/officeDocument/2006/relationships/hyperlink" Target="https://youtu.be/UeI4-kyuAwI" TargetMode="External"/><Relationship Id="rId2" Type="http://schemas.openxmlformats.org/officeDocument/2006/relationships/hyperlink" Target="https://www.kaggle.com/c/g2net-gravitational-wave-detection/overview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wpy.github.io/docs/latest/index.html" TargetMode="External"/><Relationship Id="rId5" Type="http://schemas.openxmlformats.org/officeDocument/2006/relationships/hyperlink" Target="https://iopscience.iop.org/article/10.1088/1361-6382/ab685e" TargetMode="External"/><Relationship Id="rId4" Type="http://schemas.openxmlformats.org/officeDocument/2006/relationships/hyperlink" Target="https://spaceplace.nasa.gov/gravitational-waves/en/#:~:text=How%20are%20gravitational%20waves%20detected,it%20squeezes%20and%20stretches%20space.&amp;text=A%20passing%20gravitational%20wave%20causes,to%20detect%20these%20tiny%20chang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684" y="591514"/>
            <a:ext cx="5818632" cy="631334"/>
          </a:xfrm>
        </p:spPr>
        <p:txBody>
          <a:bodyPr>
            <a:normAutofit/>
          </a:bodyPr>
          <a:lstStyle/>
          <a:p>
            <a:r>
              <a:rPr lang="en-US" sz="3200" spc="400" dirty="0"/>
              <a:t>D</a:t>
            </a:r>
            <a:r>
              <a:rPr lang="en-US" sz="3200" spc="400" dirty="0">
                <a:solidFill>
                  <a:schemeClr val="bg1"/>
                </a:solidFill>
              </a:rPr>
              <a:t>MA Course project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222" y="3898127"/>
            <a:ext cx="4618093" cy="2368359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Team Members : </a:t>
            </a:r>
          </a:p>
          <a:p>
            <a:pPr algn="l"/>
            <a:endParaRPr lang="en-US" sz="800" dirty="0">
              <a:solidFill>
                <a:schemeClr val="bg1"/>
              </a:solidFill>
            </a:endParaRP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Pradeep Chegur            – 01fe19bcs294</a:t>
            </a:r>
          </a:p>
          <a:p>
            <a:pPr algn="l"/>
            <a:r>
              <a:rPr lang="en-US" sz="1900" dirty="0"/>
              <a:t>Praveen Thakkannavar – 01fe19bcs298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Swagat</a:t>
            </a:r>
            <a:r>
              <a:rPr lang="en-US" sz="1900" dirty="0"/>
              <a:t> </a:t>
            </a:r>
            <a:r>
              <a:rPr lang="en-US" sz="1900" dirty="0" err="1"/>
              <a:t>Ingalagaon</a:t>
            </a:r>
            <a:r>
              <a:rPr lang="en-US" sz="1900" dirty="0"/>
              <a:t>       – 01fe19bcs299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Naveen </a:t>
            </a:r>
            <a:r>
              <a:rPr lang="en-US" sz="1900" dirty="0" err="1">
                <a:solidFill>
                  <a:schemeClr val="bg1"/>
                </a:solidFill>
              </a:rPr>
              <a:t>Doddamani</a:t>
            </a:r>
            <a:r>
              <a:rPr lang="en-US" sz="1900" dirty="0">
                <a:solidFill>
                  <a:schemeClr val="bg1"/>
                </a:solidFill>
              </a:rPr>
              <a:t>      – 01fe19bcs305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2895E-090F-4B26-B3C8-B5B5C6DB9D6A}"/>
              </a:ext>
            </a:extLst>
          </p:cNvPr>
          <p:cNvSpPr txBox="1"/>
          <p:nvPr/>
        </p:nvSpPr>
        <p:spPr>
          <a:xfrm>
            <a:off x="2924091" y="1863387"/>
            <a:ext cx="644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G2Net: Gravitational Wave Detection</a:t>
            </a:r>
          </a:p>
        </p:txBody>
      </p:sp>
    </p:spTree>
    <p:extLst>
      <p:ext uri="{BB962C8B-B14F-4D97-AF65-F5344CB8AC3E}">
        <p14:creationId xmlns:p14="http://schemas.microsoft.com/office/powerpoint/2010/main" val="361445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14/09/2021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G2Net: Gravitational wave detection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2A4E-9296-4215-A5D1-95B5E98F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492" y="446542"/>
            <a:ext cx="4553712" cy="5796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D322-4643-4477-87FF-A56567B5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491" y="1129926"/>
            <a:ext cx="10331517" cy="45678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Detecting of Gravitational Waves from binary black holes collisions.</a:t>
            </a:r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7A8823-B31E-460D-9AB2-1B883478F078}"/>
              </a:ext>
            </a:extLst>
          </p:cNvPr>
          <p:cNvSpPr txBox="1">
            <a:spLocks/>
          </p:cNvSpPr>
          <p:nvPr/>
        </p:nvSpPr>
        <p:spPr>
          <a:xfrm>
            <a:off x="3180317" y="3198474"/>
            <a:ext cx="4553712" cy="579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2FDBFD1-AA70-4CD2-9E11-D47770F5CD6C}"/>
              </a:ext>
            </a:extLst>
          </p:cNvPr>
          <p:cNvSpPr txBox="1">
            <a:spLocks/>
          </p:cNvSpPr>
          <p:nvPr/>
        </p:nvSpPr>
        <p:spPr>
          <a:xfrm rot="10800000" flipV="1">
            <a:off x="1151491" y="3778104"/>
            <a:ext cx="8859284" cy="45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9D9A5-E3BB-4B62-AC72-C9BC5A11F58A}"/>
              </a:ext>
            </a:extLst>
          </p:cNvPr>
          <p:cNvSpPr txBox="1"/>
          <p:nvPr/>
        </p:nvSpPr>
        <p:spPr>
          <a:xfrm>
            <a:off x="1257300" y="3196594"/>
            <a:ext cx="350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Challenge Deadline: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50205-960C-4C20-A0E4-C4BC0AE976BD}"/>
              </a:ext>
            </a:extLst>
          </p:cNvPr>
          <p:cNvSpPr txBox="1"/>
          <p:nvPr/>
        </p:nvSpPr>
        <p:spPr>
          <a:xfrm>
            <a:off x="1257300" y="3778103"/>
            <a:ext cx="414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September 30, 2021.</a:t>
            </a:r>
          </a:p>
        </p:txBody>
      </p:sp>
    </p:spTree>
    <p:extLst>
      <p:ext uri="{BB962C8B-B14F-4D97-AF65-F5344CB8AC3E}">
        <p14:creationId xmlns:p14="http://schemas.microsoft.com/office/powerpoint/2010/main" val="33381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E2116F4-919D-4212-8022-8865C7B0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173" y="404774"/>
            <a:ext cx="6021653" cy="101282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Understanding of Dataset: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8BAA-DAF5-40BD-9B96-B9E037D5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2301" y="1545174"/>
            <a:ext cx="2049050" cy="46954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Test DATA: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766C7-79C9-4980-8604-7ABB6D985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8572" y="2142291"/>
            <a:ext cx="3611686" cy="1381760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Number of rows : 560000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Number of Columns : 2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Attributes : ID, Target.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C98DD7-9B3B-4E41-B6E8-474C364AB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29889" y="1545175"/>
            <a:ext cx="2049051" cy="46954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Train DATA: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15C556D-F053-48D5-A9BE-9325F380F6B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44724012"/>
              </p:ext>
            </p:extLst>
          </p:nvPr>
        </p:nvGraphicFramePr>
        <p:xfrm>
          <a:off x="1648572" y="4248742"/>
          <a:ext cx="968217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191">
                  <a:extLst>
                    <a:ext uri="{9D8B030D-6E8A-4147-A177-3AD203B41FA5}">
                      <a16:colId xmlns:a16="http://schemas.microsoft.com/office/drawing/2014/main" val="2144731251"/>
                    </a:ext>
                  </a:extLst>
                </a:gridCol>
                <a:gridCol w="6812986">
                  <a:extLst>
                    <a:ext uri="{9D8B030D-6E8A-4147-A177-3AD203B41FA5}">
                      <a16:colId xmlns:a16="http://schemas.microsoft.com/office/drawing/2014/main" val="39210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3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value for every wave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24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value for detecting when Gravitational Wave signal is present in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13386"/>
                  </a:ext>
                </a:extLst>
              </a:tr>
            </a:tbl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5960224-40BB-4E94-BAAF-7C011B566DD2}"/>
              </a:ext>
            </a:extLst>
          </p:cNvPr>
          <p:cNvSpPr txBox="1">
            <a:spLocks/>
          </p:cNvSpPr>
          <p:nvPr/>
        </p:nvSpPr>
        <p:spPr>
          <a:xfrm>
            <a:off x="7165379" y="2142291"/>
            <a:ext cx="3611685" cy="1381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Number of rows : 226000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Number of Columns : 2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Attributes : ID, Target.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2A4E-9296-4215-A5D1-95B5E98F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492" y="446542"/>
            <a:ext cx="4553712" cy="5796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Pre-processing of Data: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D322-4643-4477-87FF-A56567B5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491" y="1212662"/>
            <a:ext cx="10840484" cy="51024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raining set of time series data contains simulated gravitational wave measurements from a network of 3 gravitational wave interferometers (LIGO Hanford, LIGO Livingston, and Virgo). 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time series contains either detector noise or detector noise plus a simulated gravitational wave signal.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is a Python package called GWPY that has all functions that are needed for data pre-processing.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cleaning here is about cleaning of digital signals - applying standard steps specific to “Digital Signal Processing” to avoid noise.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3 steps are: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Applying a window function (Tukey - tapered cosine window) to suppress spectral leakage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Whitening the spectrum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Bandpass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7A8823-B31E-460D-9AB2-1B883478F078}"/>
              </a:ext>
            </a:extLst>
          </p:cNvPr>
          <p:cNvSpPr txBox="1">
            <a:spLocks/>
          </p:cNvSpPr>
          <p:nvPr/>
        </p:nvSpPr>
        <p:spPr>
          <a:xfrm>
            <a:off x="3180317" y="3198474"/>
            <a:ext cx="4553712" cy="579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2FDBFD1-AA70-4CD2-9E11-D47770F5CD6C}"/>
              </a:ext>
            </a:extLst>
          </p:cNvPr>
          <p:cNvSpPr txBox="1">
            <a:spLocks/>
          </p:cNvSpPr>
          <p:nvPr/>
        </p:nvSpPr>
        <p:spPr>
          <a:xfrm rot="10800000" flipV="1">
            <a:off x="1151491" y="3778104"/>
            <a:ext cx="8859284" cy="45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4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2A4E-9296-4215-A5D1-95B5E98F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491" y="352219"/>
            <a:ext cx="6106364" cy="57963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Before Pre-processing of a Single Data: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D322-4643-4477-87FF-A56567B5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491" y="1212663"/>
            <a:ext cx="10840484" cy="5578662"/>
          </a:xfrm>
        </p:spPr>
        <p:txBody>
          <a:bodyPr>
            <a:normAutofit/>
          </a:bodyPr>
          <a:lstStyle/>
          <a:p>
            <a:pPr algn="just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Selecting 000a5b6e5c.npy signal.</a:t>
            </a: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signal is largely expandable across the ends, there is a need of window function to suppress spectral damage.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7A8823-B31E-460D-9AB2-1B883478F078}"/>
              </a:ext>
            </a:extLst>
          </p:cNvPr>
          <p:cNvSpPr txBox="1">
            <a:spLocks/>
          </p:cNvSpPr>
          <p:nvPr/>
        </p:nvSpPr>
        <p:spPr>
          <a:xfrm>
            <a:off x="3180317" y="3198474"/>
            <a:ext cx="4553712" cy="579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2FDBFD1-AA70-4CD2-9E11-D47770F5CD6C}"/>
              </a:ext>
            </a:extLst>
          </p:cNvPr>
          <p:cNvSpPr txBox="1">
            <a:spLocks/>
          </p:cNvSpPr>
          <p:nvPr/>
        </p:nvSpPr>
        <p:spPr>
          <a:xfrm rot="10800000" flipV="1">
            <a:off x="1151491" y="3778104"/>
            <a:ext cx="8859284" cy="45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3C539-C048-467E-B847-F9482254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4" y="1606317"/>
            <a:ext cx="9610725" cy="405765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C27D522-AC2A-4AA5-98B0-12C3E90F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2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2A4E-9296-4215-A5D1-95B5E98F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491" y="228600"/>
            <a:ext cx="5011183" cy="5796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Applying Pre-processing steps: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D322-4643-4477-87FF-A56567B5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491" y="926912"/>
            <a:ext cx="10840484" cy="587393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APPLYING A WINDOW FUNCTION: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window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signal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tukey(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4096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Successfully suppressed spectral leakage.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7A8823-B31E-460D-9AB2-1B883478F078}"/>
              </a:ext>
            </a:extLst>
          </p:cNvPr>
          <p:cNvSpPr txBox="1">
            <a:spLocks/>
          </p:cNvSpPr>
          <p:nvPr/>
        </p:nvSpPr>
        <p:spPr>
          <a:xfrm>
            <a:off x="3180317" y="3198474"/>
            <a:ext cx="4553712" cy="579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2FDBFD1-AA70-4CD2-9E11-D47770F5CD6C}"/>
              </a:ext>
            </a:extLst>
          </p:cNvPr>
          <p:cNvSpPr txBox="1">
            <a:spLocks/>
          </p:cNvSpPr>
          <p:nvPr/>
        </p:nvSpPr>
        <p:spPr>
          <a:xfrm rot="10800000" flipV="1">
            <a:off x="1151491" y="3778104"/>
            <a:ext cx="8859284" cy="45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C27D522-AC2A-4AA5-98B0-12C3E90F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5E0510-AECC-4F19-8EFC-E06DA998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97772"/>
            <a:ext cx="9648825" cy="471727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44F3504-1CFB-4542-B9E5-50CC2F030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459"/>
            <a:ext cx="6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6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2A4E-9296-4215-A5D1-95B5E98F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491" y="228600"/>
            <a:ext cx="5011183" cy="5796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Before Applying further steps: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D322-4643-4477-87FF-A56567B5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491" y="926912"/>
            <a:ext cx="10840484" cy="587393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Signal Spectrum before applying Whitening and Bandpass.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From above spectrum we can conclude that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is a lot of low frequency noise. Hence moving on to next steps.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7A8823-B31E-460D-9AB2-1B883478F078}"/>
              </a:ext>
            </a:extLst>
          </p:cNvPr>
          <p:cNvSpPr txBox="1">
            <a:spLocks/>
          </p:cNvSpPr>
          <p:nvPr/>
        </p:nvSpPr>
        <p:spPr>
          <a:xfrm>
            <a:off x="3180317" y="3198474"/>
            <a:ext cx="4553712" cy="579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2FDBFD1-AA70-4CD2-9E11-D47770F5CD6C}"/>
              </a:ext>
            </a:extLst>
          </p:cNvPr>
          <p:cNvSpPr txBox="1">
            <a:spLocks/>
          </p:cNvSpPr>
          <p:nvPr/>
        </p:nvSpPr>
        <p:spPr>
          <a:xfrm rot="10800000" flipV="1">
            <a:off x="1151491" y="3778104"/>
            <a:ext cx="8859284" cy="45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C27D522-AC2A-4AA5-98B0-12C3E90F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44F3504-1CFB-4542-B9E5-50CC2F030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459"/>
            <a:ext cx="6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6E5CA-DAF4-4C88-86A6-595EF9D8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50" y="1521530"/>
            <a:ext cx="8346748" cy="42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7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2A4E-9296-4215-A5D1-95B5E98F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491" y="228600"/>
            <a:ext cx="5011183" cy="5796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Applying Pre-processing steps: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D322-4643-4477-87FF-A56567B5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491" y="926912"/>
            <a:ext cx="10840484" cy="587393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Applying Whitening and Bandpass.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Above spectrum indicates that it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in steady state.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7A8823-B31E-460D-9AB2-1B883478F078}"/>
              </a:ext>
            </a:extLst>
          </p:cNvPr>
          <p:cNvSpPr txBox="1">
            <a:spLocks/>
          </p:cNvSpPr>
          <p:nvPr/>
        </p:nvSpPr>
        <p:spPr>
          <a:xfrm>
            <a:off x="3180317" y="3198474"/>
            <a:ext cx="4553712" cy="579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2FDBFD1-AA70-4CD2-9E11-D47770F5CD6C}"/>
              </a:ext>
            </a:extLst>
          </p:cNvPr>
          <p:cNvSpPr txBox="1">
            <a:spLocks/>
          </p:cNvSpPr>
          <p:nvPr/>
        </p:nvSpPr>
        <p:spPr>
          <a:xfrm rot="10800000" flipV="1">
            <a:off x="1151491" y="3778104"/>
            <a:ext cx="8859284" cy="45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C27D522-AC2A-4AA5-98B0-12C3E90F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44F3504-1CFB-4542-B9E5-50CC2F030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459"/>
            <a:ext cx="6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23F7C8-747B-4B83-9919-902AF7E1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495385"/>
            <a:ext cx="7972426" cy="42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0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90BE-0641-4A94-833F-EBC62279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8852" y="490329"/>
            <a:ext cx="4553712" cy="541103"/>
          </a:xfrm>
        </p:spPr>
        <p:txBody>
          <a:bodyPr>
            <a:normAutofit/>
          </a:bodyPr>
          <a:lstStyle/>
          <a:p>
            <a:r>
              <a:rPr lang="en-US" sz="2800" dirty="0"/>
              <a:t>References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2639-4DF9-45C4-ABDF-FA63BBF1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8852" y="1139031"/>
            <a:ext cx="9814295" cy="511889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https://www.kaggle.com/c/g2net-gravitational-wave-detection/overview</a:t>
            </a:r>
            <a:r>
              <a:rPr lang="en-US" dirty="0"/>
              <a:t> 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Challenge Link.</a:t>
            </a:r>
          </a:p>
          <a:p>
            <a:r>
              <a:rPr lang="en-US" dirty="0">
                <a:hlinkClick r:id="rId3"/>
              </a:rPr>
              <a:t>https://www.frontiersin.org/articles/10.3389/fspas.2020.00028/full</a:t>
            </a:r>
            <a:r>
              <a:rPr lang="en-US" dirty="0"/>
              <a:t> 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Information about Binary black hole.</a:t>
            </a:r>
          </a:p>
          <a:p>
            <a:r>
              <a:rPr lang="en-US" dirty="0">
                <a:hlinkClick r:id="rId4"/>
              </a:rPr>
              <a:t>https://spaceplace.nasa.gov/gravitational-waves/en/#:~:text=How%20are%20gravitational%20waves%20detected,it%20squeezes%20and%20stretches%20space.&amp;text=A%20passing%20gravitational%20wave%20causes,to%20detect%20these%20tiny%20changes</a:t>
            </a:r>
            <a:r>
              <a:rPr lang="en-US" dirty="0"/>
              <a:t> 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Information about Gravitational Wave.</a:t>
            </a:r>
          </a:p>
          <a:p>
            <a:r>
              <a:rPr lang="en-IN" b="0" i="0" u="none" strike="noStrike" dirty="0">
                <a:solidFill>
                  <a:srgbClr val="20BEFF"/>
                </a:solidFill>
                <a:effectLst/>
                <a:latin typeface="Inter"/>
                <a:hlinkClick r:id="rId5"/>
              </a:rPr>
              <a:t>https://iopscience.iop.org/article/10.1088/1361-6382/ab685e</a:t>
            </a:r>
            <a:r>
              <a:rPr lang="en-IN" b="0" i="0" u="none" strike="noStrike" dirty="0">
                <a:solidFill>
                  <a:srgbClr val="20BEFF"/>
                </a:solidFill>
                <a:effectLst/>
                <a:latin typeface="Inter"/>
              </a:rPr>
              <a:t> </a:t>
            </a:r>
            <a:r>
              <a:rPr lang="en-US" dirty="0"/>
              <a:t>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guide to LIGO–Virgo detector noise and extraction of transient gravitational-wave signals.</a:t>
            </a:r>
          </a:p>
          <a:p>
            <a:r>
              <a:rPr lang="en-IN" b="0" i="0" u="none" strike="noStrike" dirty="0">
                <a:solidFill>
                  <a:srgbClr val="20BEFF"/>
                </a:solidFill>
                <a:effectLst/>
                <a:latin typeface="Inter"/>
                <a:hlinkClick r:id="rId6"/>
              </a:rPr>
              <a:t>https://gwpy.github.io/docs/latest/index.html</a:t>
            </a:r>
            <a:r>
              <a:rPr lang="en-IN" u="none" strike="noStrike" dirty="0">
                <a:solidFill>
                  <a:srgbClr val="20BEFF"/>
                </a:solidFill>
                <a:latin typeface="Inter"/>
              </a:rPr>
              <a:t> </a:t>
            </a:r>
            <a:r>
              <a:rPr lang="en-US" dirty="0"/>
              <a:t>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Basics of GWPY.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https://youtu.be/UeI4-kyuAwI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u="none" strike="noStrike" dirty="0">
                <a:solidFill>
                  <a:srgbClr val="20BEFF"/>
                </a:solidFill>
                <a:latin typeface="Inter"/>
              </a:rPr>
              <a:t> </a:t>
            </a:r>
            <a:r>
              <a:rPr lang="en-US" sz="2400" dirty="0"/>
              <a:t>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Reference video for the project.</a:t>
            </a:r>
            <a:endParaRPr lang="en-IN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1164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476</TotalTime>
  <Words>518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Inter</vt:lpstr>
      <vt:lpstr>Univers</vt:lpstr>
      <vt:lpstr>GradientUnivers</vt:lpstr>
      <vt:lpstr>DMA Course project</vt:lpstr>
      <vt:lpstr>PowerPoint Presentation</vt:lpstr>
      <vt:lpstr>Understanding of Dataset: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Course project</dc:title>
  <dc:creator>Naveen Doddamani</dc:creator>
  <cp:lastModifiedBy>Pradeep Chegur</cp:lastModifiedBy>
  <cp:revision>31</cp:revision>
  <dcterms:created xsi:type="dcterms:W3CDTF">2021-08-23T07:26:14Z</dcterms:created>
  <dcterms:modified xsi:type="dcterms:W3CDTF">2021-09-14T03:51:38Z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