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22" r:id="rId5"/>
    <p:sldId id="313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0" r:id="rId16"/>
    <p:sldId id="31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spas.2020.00028/full" TargetMode="External"/><Relationship Id="rId7" Type="http://schemas.openxmlformats.org/officeDocument/2006/relationships/hyperlink" Target="https://youtu.be/UeI4-kyuAwI" TargetMode="External"/><Relationship Id="rId2" Type="http://schemas.openxmlformats.org/officeDocument/2006/relationships/hyperlink" Target="https://www.kaggle.com/c/g2net-gravitational-wave-detection/overview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wpy.github.io/docs/latest/index.html" TargetMode="External"/><Relationship Id="rId5" Type="http://schemas.openxmlformats.org/officeDocument/2006/relationships/hyperlink" Target="https://iopscience.iop.org/article/10.1088/1361-6382/ab685e" TargetMode="External"/><Relationship Id="rId4" Type="http://schemas.openxmlformats.org/officeDocument/2006/relationships/hyperlink" Target="https://spaceplace.nasa.gov/gravitational-waves/en/#:~:text=How%20are%20gravitational%20waves%20detected,it%20squeezes%20and%20stretches%20space.&amp;text=A%20passing%20gravitational%20wave%20causes,to%20detect%20these%20tiny%20chang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what-is-deep-learning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9427" y="705814"/>
            <a:ext cx="6347841" cy="631334"/>
          </a:xfrm>
        </p:spPr>
        <p:txBody>
          <a:bodyPr>
            <a:normAutofit/>
          </a:bodyPr>
          <a:lstStyle/>
          <a:p>
            <a:r>
              <a:rPr lang="en-US" sz="3200" spc="400" dirty="0"/>
              <a:t>D</a:t>
            </a:r>
            <a:r>
              <a:rPr lang="en-US" sz="3200" spc="400" dirty="0">
                <a:solidFill>
                  <a:schemeClr val="bg1"/>
                </a:solidFill>
              </a:rPr>
              <a:t>MA Course project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222" y="3898127"/>
            <a:ext cx="4618093" cy="2368359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Team Members : </a:t>
            </a:r>
          </a:p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Pradeep Chegur            – 01fe19bcs294</a:t>
            </a:r>
          </a:p>
          <a:p>
            <a:pPr algn="l"/>
            <a:r>
              <a:rPr lang="en-US" sz="1900" dirty="0"/>
              <a:t>Praveen Thakkannavar – 01fe19bcs298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Swagat</a:t>
            </a:r>
            <a:r>
              <a:rPr lang="en-US" sz="1900" dirty="0"/>
              <a:t> Ingalagaon       – 01fe19bcs299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Naveen Doddamani      – 01fe19bcs305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2895E-090F-4B26-B3C8-B5B5C6DB9D6A}"/>
              </a:ext>
            </a:extLst>
          </p:cNvPr>
          <p:cNvSpPr txBox="1"/>
          <p:nvPr/>
        </p:nvSpPr>
        <p:spPr>
          <a:xfrm>
            <a:off x="2924091" y="1863387"/>
            <a:ext cx="644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G2Net: Gravitational Wave Detection</a:t>
            </a:r>
          </a:p>
        </p:txBody>
      </p:sp>
    </p:spTree>
    <p:extLst>
      <p:ext uri="{BB962C8B-B14F-4D97-AF65-F5344CB8AC3E}">
        <p14:creationId xmlns:p14="http://schemas.microsoft.com/office/powerpoint/2010/main" val="36144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DDFB90-CFD0-45AB-A3AD-F78BE58F3D3F}"/>
              </a:ext>
            </a:extLst>
          </p:cNvPr>
          <p:cNvSpPr txBox="1"/>
          <p:nvPr/>
        </p:nvSpPr>
        <p:spPr>
          <a:xfrm>
            <a:off x="861133" y="578386"/>
            <a:ext cx="1075973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Generator Class for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Sequential Model building: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Generator class is to handle large data with batching, so the RAM does not need to handle the full data at once.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Arguments passed to the class are: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1.P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ath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2.ID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3.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4.B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atch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ize </a:t>
            </a:r>
          </a:p>
          <a:p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Functions used are: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1.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Roboto Mono"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Length : Returns the number of steps in an epoch.</a:t>
            </a:r>
          </a:p>
          <a:p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2.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obtain a given batch of data. </a:t>
            </a:r>
          </a:p>
          <a:p>
            <a:r>
              <a:rPr kumimoji="0" lang="en-US" altLang="en-US" sz="2400" b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3.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eneration : To produce batches of data.</a:t>
            </a:r>
            <a:endParaRPr kumimoji="0" lang="en-US" altLang="en-US" sz="2400" b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9F22C-8925-45C0-9862-0908F239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FDFBD2-34EF-412A-91A7-D864CC98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654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D0E96-D4FC-4608-8F5C-8A2B59BF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4B9B5-FA32-48BE-A2B9-F1D48EB9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87BD4-C6F7-4D74-9143-6EC41333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7388-5C26-4490-9BC9-6E2D013E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7F1B-C217-4832-894C-637C3A4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93DA0-0196-47B1-A269-498049A1F018}"/>
              </a:ext>
            </a:extLst>
          </p:cNvPr>
          <p:cNvSpPr txBox="1"/>
          <p:nvPr/>
        </p:nvSpPr>
        <p:spPr>
          <a:xfrm>
            <a:off x="1012053" y="603681"/>
            <a:ext cx="8868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From data generator class we created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rain generator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generator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By test generator we created sample submission.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Our Sample Submission is consists of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12ABBA-F1E2-4269-837C-7EE147743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9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AD2AC-769E-4B07-AC33-B8BD0A84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158CF-90BE-4BE0-9AFF-4832B8E7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08D1A-F971-4177-BF86-2D00A0B5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BBB26-D31B-4051-B961-430A00C8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7" y="1115032"/>
            <a:ext cx="3060796" cy="3750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BD2C1A-B9E8-4E53-B833-2D101228C0A3}"/>
              </a:ext>
            </a:extLst>
          </p:cNvPr>
          <p:cNvSpPr txBox="1"/>
          <p:nvPr/>
        </p:nvSpPr>
        <p:spPr>
          <a:xfrm>
            <a:off x="953610" y="551335"/>
            <a:ext cx="61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got Sample Submission like this: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9C560-03D4-4E15-AC62-3F94450CFDF1}"/>
              </a:ext>
            </a:extLst>
          </p:cNvPr>
          <p:cNvSpPr txBox="1"/>
          <p:nvPr/>
        </p:nvSpPr>
        <p:spPr>
          <a:xfrm>
            <a:off x="1305017" y="5011014"/>
            <a:ext cx="525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Validation Accuracy : 0.4983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Score : 0.4966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Rank : 1165</a:t>
            </a:r>
          </a:p>
        </p:txBody>
      </p:sp>
    </p:spTree>
    <p:extLst>
      <p:ext uri="{BB962C8B-B14F-4D97-AF65-F5344CB8AC3E}">
        <p14:creationId xmlns:p14="http://schemas.microsoft.com/office/powerpoint/2010/main" val="48925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90BE-0641-4A94-833F-EBC62279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852" y="490329"/>
            <a:ext cx="4553712" cy="541103"/>
          </a:xfrm>
        </p:spPr>
        <p:txBody>
          <a:bodyPr>
            <a:normAutofit/>
          </a:bodyPr>
          <a:lstStyle/>
          <a:p>
            <a:r>
              <a:rPr lang="en-US" sz="2800" dirty="0"/>
              <a:t>References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2639-4DF9-45C4-ABDF-FA63BBF1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852" y="1139031"/>
            <a:ext cx="9814295" cy="511889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https://www.kaggle.com/c/g2net-gravitational-wave-detection/overview</a:t>
            </a:r>
            <a:r>
              <a:rPr lang="en-US" dirty="0"/>
              <a:t>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Challenge Link.</a:t>
            </a:r>
          </a:p>
          <a:p>
            <a:r>
              <a:rPr lang="en-US" dirty="0">
                <a:hlinkClick r:id="rId3"/>
              </a:rPr>
              <a:t>https://www.frontiersin.org/articles/10.3389/fspas.2020.00028/full</a:t>
            </a:r>
            <a:r>
              <a:rPr lang="en-US" dirty="0"/>
              <a:t>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Information about Binary black hole.</a:t>
            </a:r>
          </a:p>
          <a:p>
            <a:r>
              <a:rPr lang="en-US" dirty="0">
                <a:hlinkClick r:id="rId4"/>
              </a:rPr>
              <a:t>https://spaceplace.nasa.gov/gravitational-waves/en/#:~:text=How%20are%20gravitational%20waves%20detected,it%20squeezes%20and%20stretches%20space.&amp;text=A%20passing%20gravitational%20wave%20causes,to%20detect%20these%20tiny%20changes</a:t>
            </a:r>
            <a:r>
              <a:rPr lang="en-US" dirty="0"/>
              <a:t>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Information about Gravitational Wave.</a:t>
            </a:r>
          </a:p>
          <a:p>
            <a:r>
              <a:rPr lang="en-IN" b="0" i="0" u="none" strike="noStrike" dirty="0">
                <a:solidFill>
                  <a:srgbClr val="20BEFF"/>
                </a:solidFill>
                <a:effectLst/>
                <a:latin typeface="Inter"/>
                <a:hlinkClick r:id="rId5"/>
              </a:rPr>
              <a:t>https://iopscience.iop.org/article/10.1088/1361-6382/ab685e</a:t>
            </a:r>
            <a:r>
              <a:rPr lang="en-IN" b="0" i="0" u="none" strike="noStrike" dirty="0">
                <a:solidFill>
                  <a:srgbClr val="20BEFF"/>
                </a:solidFill>
                <a:effectLst/>
                <a:latin typeface="Inter"/>
              </a:rPr>
              <a:t> </a:t>
            </a:r>
            <a:r>
              <a:rPr lang="en-US" dirty="0"/>
              <a:t>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guide to LIGO–Virgo detector noise and extraction of transient gravitational-wave signals.</a:t>
            </a:r>
          </a:p>
          <a:p>
            <a:r>
              <a:rPr lang="en-IN" b="0" i="0" u="none" strike="noStrike" dirty="0">
                <a:solidFill>
                  <a:srgbClr val="20BEFF"/>
                </a:solidFill>
                <a:effectLst/>
                <a:latin typeface="Inter"/>
                <a:hlinkClick r:id="rId6"/>
              </a:rPr>
              <a:t>https://gwpy.github.io/docs/latest/index.html</a:t>
            </a:r>
            <a:r>
              <a:rPr lang="en-IN" u="none" strike="noStrike" dirty="0">
                <a:solidFill>
                  <a:srgbClr val="20BEFF"/>
                </a:solidFill>
                <a:latin typeface="Inter"/>
              </a:rPr>
              <a:t> </a:t>
            </a:r>
            <a:r>
              <a:rPr lang="en-US" dirty="0"/>
              <a:t>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Basics of GWPY.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https://youtu.be/UeI4-kyuAwI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u="none" strike="noStrike" dirty="0">
                <a:solidFill>
                  <a:srgbClr val="20BEFF"/>
                </a:solidFill>
                <a:latin typeface="Inter"/>
              </a:rPr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 video for the project.</a:t>
            </a:r>
            <a:endParaRPr lang="en-IN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1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14/09/2021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G2Net: Gravitational wave detection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2" y="446542"/>
            <a:ext cx="4553712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1129926"/>
            <a:ext cx="10331517" cy="45678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Detecting of Gravitational Waves from binary black holes collisions.</a:t>
            </a:r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9D9A5-E3BB-4B62-AC72-C9BC5A11F58A}"/>
              </a:ext>
            </a:extLst>
          </p:cNvPr>
          <p:cNvSpPr txBox="1"/>
          <p:nvPr/>
        </p:nvSpPr>
        <p:spPr>
          <a:xfrm>
            <a:off x="1257300" y="4958719"/>
            <a:ext cx="350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 Deadline: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50205-960C-4C20-A0E4-C4BC0AE976BD}"/>
              </a:ext>
            </a:extLst>
          </p:cNvPr>
          <p:cNvSpPr txBox="1"/>
          <p:nvPr/>
        </p:nvSpPr>
        <p:spPr>
          <a:xfrm>
            <a:off x="1257300" y="5497241"/>
            <a:ext cx="414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September 30, 2021.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0248E-8E77-4681-BF06-A439C347D526}"/>
              </a:ext>
            </a:extLst>
          </p:cNvPr>
          <p:cNvSpPr txBox="1"/>
          <p:nvPr/>
        </p:nvSpPr>
        <p:spPr>
          <a:xfrm>
            <a:off x="1365804" y="2584246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92B7A-29DE-4FF9-96F6-08FD58514904}"/>
              </a:ext>
            </a:extLst>
          </p:cNvPr>
          <p:cNvSpPr txBox="1"/>
          <p:nvPr/>
        </p:nvSpPr>
        <p:spPr>
          <a:xfrm>
            <a:off x="1365804" y="3156730"/>
            <a:ext cx="1007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build a model that analyze and detect Gravitational Wave time-series data from a network of Earth-based detectors.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2116F4-919D-4212-8022-8865C7B0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173" y="404774"/>
            <a:ext cx="6021653" cy="10128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 of Dataset: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8BAA-DAF5-40BD-9B96-B9E037D5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2301" y="1545174"/>
            <a:ext cx="2049050" cy="4695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Test DATA: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766C7-79C9-4980-8604-7ABB6D98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8572" y="2142291"/>
            <a:ext cx="3611686" cy="1381760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rows : 560000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Columns : 2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Attributes : ID, Target.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C98DD7-9B3B-4E41-B6E8-474C364A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29889" y="1545175"/>
            <a:ext cx="2049051" cy="4695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Train DATA: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15C556D-F053-48D5-A9BE-9325F380F6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44724012"/>
              </p:ext>
            </p:extLst>
          </p:nvPr>
        </p:nvGraphicFramePr>
        <p:xfrm>
          <a:off x="1648572" y="4248742"/>
          <a:ext cx="96821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191">
                  <a:extLst>
                    <a:ext uri="{9D8B030D-6E8A-4147-A177-3AD203B41FA5}">
                      <a16:colId xmlns:a16="http://schemas.microsoft.com/office/drawing/2014/main" val="2144731251"/>
                    </a:ext>
                  </a:extLst>
                </a:gridCol>
                <a:gridCol w="6812986">
                  <a:extLst>
                    <a:ext uri="{9D8B030D-6E8A-4147-A177-3AD203B41FA5}">
                      <a16:colId xmlns:a16="http://schemas.microsoft.com/office/drawing/2014/main" val="3921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3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value for every wave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4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value for detecting when Gravitational Wave signal is present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13386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960224-40BB-4E94-BAAF-7C011B566DD2}"/>
              </a:ext>
            </a:extLst>
          </p:cNvPr>
          <p:cNvSpPr txBox="1">
            <a:spLocks/>
          </p:cNvSpPr>
          <p:nvPr/>
        </p:nvSpPr>
        <p:spPr>
          <a:xfrm>
            <a:off x="7165379" y="2142291"/>
            <a:ext cx="3611685" cy="1381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rows : 226000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Number of Columns : 2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Attributes : ID, Target.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2" y="446542"/>
            <a:ext cx="4553712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Pre-processing of Data: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1212662"/>
            <a:ext cx="10840484" cy="51024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raining set of time series data contains simulated gravitational wave measurements from a network of 3 gravitational wave interferometers (LIGO Hanford, LIGO Livingston, and Virgo).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time series contains either detector noise or detector noise plus a simulated gravitational wave signal.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Python package called GWPY that has all functions that are needed for data pre-processing.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 here is about cleaning of digital signals - applying standard steps specific to “Digital Signal Processing” to avoid noise.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3 steps of data pre-processing are: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Applying a window function (Tukey window) to suppress spectral leakage.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Whitening the spectrum.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Bandpass.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4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352219"/>
            <a:ext cx="6106364" cy="57963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Before Pre-processing of a Single Data: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1212663"/>
            <a:ext cx="10840484" cy="5578662"/>
          </a:xfrm>
        </p:spPr>
        <p:txBody>
          <a:bodyPr>
            <a:normAutofit/>
          </a:bodyPr>
          <a:lstStyle/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Selecting 000a5b6e5c.npy signal.</a:t>
            </a: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signal is largely expandable across the ends, there is a need of window function to suppress spectral damage.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3C539-C048-467E-B847-F9482254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1606317"/>
            <a:ext cx="9610725" cy="405765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2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228600"/>
            <a:ext cx="5011183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Applying Pre-processing steps: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926912"/>
            <a:ext cx="10840484" cy="587393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APPLYING A WINDOW FUNCTION: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signal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tukey(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4096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Successfully suppressed spectral leakage.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E0510-AECC-4F19-8EFC-E06DA998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97772"/>
            <a:ext cx="9648825" cy="471727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44F3504-1CFB-4542-B9E5-50CC2F03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459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6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228600"/>
            <a:ext cx="5011183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Before Applying further steps: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926912"/>
            <a:ext cx="10840484" cy="587393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Signal Spectrum before applying Whitening and Bandpass.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above spectrum we can conclude that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 lot of low frequency noise. Hence moving on to next steps.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4F3504-1CFB-4542-B9E5-50CC2F03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459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6E5CA-DAF4-4C88-86A6-595EF9D8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50" y="1521530"/>
            <a:ext cx="8346748" cy="42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491" y="228600"/>
            <a:ext cx="5011183" cy="5796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Applying Pre-processing steps: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1491" y="926912"/>
            <a:ext cx="10840484" cy="587393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Applying Whitening and Bandpass.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Above spectrum indicates that it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in steady state.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7A8823-B31E-460D-9AB2-1B883478F078}"/>
              </a:ext>
            </a:extLst>
          </p:cNvPr>
          <p:cNvSpPr txBox="1">
            <a:spLocks/>
          </p:cNvSpPr>
          <p:nvPr/>
        </p:nvSpPr>
        <p:spPr>
          <a:xfrm>
            <a:off x="3180317" y="3198474"/>
            <a:ext cx="4553712" cy="579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2FDBFD1-AA70-4CD2-9E11-D47770F5CD6C}"/>
              </a:ext>
            </a:extLst>
          </p:cNvPr>
          <p:cNvSpPr txBox="1">
            <a:spLocks/>
          </p:cNvSpPr>
          <p:nvPr/>
        </p:nvSpPr>
        <p:spPr>
          <a:xfrm rot="10800000" flipV="1">
            <a:off x="1151491" y="3778104"/>
            <a:ext cx="8859284" cy="45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27D522-AC2A-4AA5-98B0-12C3E90F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4F3504-1CFB-4542-B9E5-50CC2F03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459"/>
            <a:ext cx="6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3F7C8-747B-4B83-9919-902AF7E1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495385"/>
            <a:ext cx="7972426" cy="42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930BAE-985F-46D7-B6BA-D3342CE9FF87}"/>
              </a:ext>
            </a:extLst>
          </p:cNvPr>
          <p:cNvSpPr txBox="1"/>
          <p:nvPr/>
        </p:nvSpPr>
        <p:spPr>
          <a:xfrm>
            <a:off x="949911" y="346229"/>
            <a:ext cx="108929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 Building :</a:t>
            </a:r>
          </a:p>
          <a:p>
            <a:endParaRPr lang="en-IN" sz="2800" b="1" dirty="0"/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Keras Model: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powerful and easy-to-use free open source Python library for developing and evaluating </a:t>
            </a:r>
            <a:r>
              <a:rPr lang="en-US" sz="2400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models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can be used to build a neural network to solve a classification 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two ways to build </a:t>
            </a:r>
            <a:r>
              <a:rPr lang="en-US" sz="24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models: 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equential API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unctional API</a:t>
            </a:r>
          </a:p>
          <a:p>
            <a:pPr algn="l"/>
            <a:endParaRPr lang="en-US" sz="24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Sequential API a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llows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create models layer-by-layer for large data.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Sequential API is easy to create multiple layers.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Sequential API, each layer has exactly one input and one output.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Functional API is for multiple inputs and multiple outputs.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809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721</TotalTime>
  <Words>793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Inter</vt:lpstr>
      <vt:lpstr>Roboto Mono</vt:lpstr>
      <vt:lpstr>Univers</vt:lpstr>
      <vt:lpstr>GradientUnivers</vt:lpstr>
      <vt:lpstr>DMA Course project</vt:lpstr>
      <vt:lpstr>PowerPoint Presentation</vt:lpstr>
      <vt:lpstr>Understanding of Dataset: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</dc:title>
  <dc:creator>Naveen Doddamani</dc:creator>
  <cp:lastModifiedBy>Swagat Ingalagaon</cp:lastModifiedBy>
  <cp:revision>44</cp:revision>
  <dcterms:created xsi:type="dcterms:W3CDTF">2021-08-23T07:26:14Z</dcterms:created>
  <dcterms:modified xsi:type="dcterms:W3CDTF">2021-09-24T10:12:40Z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