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4"/>
  </p:sldMasterIdLst>
  <p:notesMasterIdLst>
    <p:notesMasterId r:id="rId27"/>
  </p:notesMasterIdLst>
  <p:sldIdLst>
    <p:sldId id="318" r:id="rId5"/>
    <p:sldId id="330" r:id="rId6"/>
    <p:sldId id="333" r:id="rId7"/>
    <p:sldId id="334" r:id="rId8"/>
    <p:sldId id="344" r:id="rId9"/>
    <p:sldId id="336" r:id="rId10"/>
    <p:sldId id="329" r:id="rId11"/>
    <p:sldId id="331" r:id="rId12"/>
    <p:sldId id="332" r:id="rId13"/>
    <p:sldId id="338" r:id="rId14"/>
    <p:sldId id="325" r:id="rId15"/>
    <p:sldId id="339" r:id="rId16"/>
    <p:sldId id="340" r:id="rId17"/>
    <p:sldId id="341" r:id="rId18"/>
    <p:sldId id="342" r:id="rId19"/>
    <p:sldId id="345" r:id="rId20"/>
    <p:sldId id="346" r:id="rId21"/>
    <p:sldId id="337" r:id="rId22"/>
    <p:sldId id="347" r:id="rId23"/>
    <p:sldId id="348" r:id="rId24"/>
    <p:sldId id="343" r:id="rId25"/>
    <p:sldId id="32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thakkannavar" initials="pt" lastIdx="1" clrIdx="0">
    <p:extLst>
      <p:ext uri="{19B8F6BF-5375-455C-9EA6-DF929625EA0E}">
        <p15:presenceInfo xmlns:p15="http://schemas.microsoft.com/office/powerpoint/2012/main" userId="83a2dade361f7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5529" autoAdjust="0"/>
  </p:normalViewPr>
  <p:slideViewPr>
    <p:cSldViewPr snapToGrid="0">
      <p:cViewPr>
        <p:scale>
          <a:sx n="88" d="100"/>
          <a:sy n="88" d="100"/>
        </p:scale>
        <p:origin x="56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67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978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28F420C4-0725-41AE-823B-8278759EC4D8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4C2CFB4F-DAB5-4462-BFD5-C4B77A0EB819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EDDF1FB3-B67A-4B23-86BE-ECD83AD097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9EA6E1D5-764B-4E53-AF6B-8820FDAFFC8D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2BF1FA7B-8B4E-4B05-A48B-577C2837922E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3">
            <a:extLst>
              <a:ext uri="{FF2B5EF4-FFF2-40B4-BE49-F238E27FC236}">
                <a16:creationId xmlns:a16="http://schemas.microsoft.com/office/drawing/2014/main" id="{71E13DC9-2377-4F63-AEA4-1BC40C355CB3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246AB2A7-E7CA-4900-8FDD-ACF51E0A777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EBA1290D-F3E7-488C-90B4-C049C741C63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69310916-7CDB-4F47-BC13-388E58BEADAB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AE297B5-8F27-4754-ADE1-81D5E1829775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7C0DCE01-0A6A-45C3-9B2E-D9F68B3D6736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E242C2E3-AE22-4EB1-AE6A-626F210E9FC3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3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717" r:id="rId12"/>
    <p:sldLayoutId id="2147483710" r:id="rId13"/>
    <p:sldLayoutId id="2147483713" r:id="rId14"/>
    <p:sldLayoutId id="2147483714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stimation_theory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en.wikipedia.org/wiki/Bias_of_an_estimat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ample_(statistics)" TargetMode="External"/><Relationship Id="rId5" Type="http://schemas.openxmlformats.org/officeDocument/2006/relationships/hyperlink" Target="https://en.wikipedia.org/wiki/Variance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en.wikipedia.org/wiki/Statistical_parame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tutorial-first-neural-network-python-keras/" TargetMode="External"/><Relationship Id="rId3" Type="http://schemas.openxmlformats.org/officeDocument/2006/relationships/hyperlink" Target="https://www.frontiersin.org/articles/10.3389/fspas.2020.00028/full" TargetMode="External"/><Relationship Id="rId7" Type="http://schemas.openxmlformats.org/officeDocument/2006/relationships/hyperlink" Target="https://youtu.be/UeI4-kyuAwI" TargetMode="External"/><Relationship Id="rId2" Type="http://schemas.openxmlformats.org/officeDocument/2006/relationships/hyperlink" Target="https://www.kaggle.com/c/g2net-gravitational-wave-detection/over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wpy.github.io/docs/latest/index.html" TargetMode="External"/><Relationship Id="rId5" Type="http://schemas.openxmlformats.org/officeDocument/2006/relationships/hyperlink" Target="https://iopscience.iop.org/article/10.1088/1361-6382/ab685e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paceplace.nasa.gov/gravitational-waves/en/#:~:text=How%20are%20gravitational%20waves%20detected,it%20squeezes%20and%20stretches%20space.&amp;text=A%20passing%20gravitational%20wave%20causes,to%20detect%20these%20tiny%20changes" TargetMode="External"/><Relationship Id="rId9" Type="http://schemas.openxmlformats.org/officeDocument/2006/relationships/hyperlink" Target="https://www.analyticsvidhya.com/blog/2021/01/image-classification-using-convolutional-neural-networks-a-step-by-step-guid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447" y="792479"/>
            <a:ext cx="6517178" cy="631334"/>
          </a:xfrm>
        </p:spPr>
        <p:txBody>
          <a:bodyPr>
            <a:noAutofit/>
          </a:bodyPr>
          <a:lstStyle/>
          <a:p>
            <a:r>
              <a:rPr lang="en-US" sz="4400" b="1" u="sng" dirty="0">
                <a:cs typeface="Calibri" panose="020F0502020204030204" pitchFamily="34" charset="0"/>
              </a:rPr>
              <a:t>DMA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852" y="3150389"/>
            <a:ext cx="4825030" cy="2365899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latin typeface="+mj-lt"/>
              </a:rPr>
              <a:t>Team Members: </a:t>
            </a:r>
          </a:p>
          <a:p>
            <a:pPr algn="l"/>
            <a:r>
              <a:rPr lang="en-US" sz="2200" dirty="0"/>
              <a:t>Pradeep </a:t>
            </a:r>
            <a:r>
              <a:rPr lang="en-US" sz="2200" dirty="0" err="1"/>
              <a:t>Chegur</a:t>
            </a:r>
            <a:r>
              <a:rPr lang="en-US" sz="2200" dirty="0"/>
              <a:t>              – 01fe19bcs294</a:t>
            </a:r>
          </a:p>
          <a:p>
            <a:pPr algn="l"/>
            <a:r>
              <a:rPr lang="en-US" sz="2200" dirty="0"/>
              <a:t>Praveen Thakkannavar  – 01fe19bcs298</a:t>
            </a:r>
          </a:p>
          <a:p>
            <a:pPr algn="l"/>
            <a:r>
              <a:rPr lang="en-US" sz="2200" dirty="0" err="1"/>
              <a:t>Swagat</a:t>
            </a:r>
            <a:r>
              <a:rPr lang="en-US" sz="2200" dirty="0"/>
              <a:t> </a:t>
            </a:r>
            <a:r>
              <a:rPr lang="en-US" sz="2200" dirty="0" err="1"/>
              <a:t>Ingalagaon</a:t>
            </a:r>
            <a:r>
              <a:rPr lang="en-US" sz="2200" dirty="0"/>
              <a:t>         –  01fe19bcs299</a:t>
            </a:r>
          </a:p>
          <a:p>
            <a:pPr algn="l"/>
            <a:r>
              <a:rPr lang="en-US" sz="2200" dirty="0"/>
              <a:t>Naveen </a:t>
            </a:r>
            <a:r>
              <a:rPr lang="en-US" sz="2200" dirty="0" err="1"/>
              <a:t>Doddamani</a:t>
            </a:r>
            <a:r>
              <a:rPr lang="en-US" sz="2200" dirty="0"/>
              <a:t>       – 01FE19BCS305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895E-090F-4B26-B3C8-B5B5C6DB9D6A}"/>
              </a:ext>
            </a:extLst>
          </p:cNvPr>
          <p:cNvSpPr txBox="1"/>
          <p:nvPr/>
        </p:nvSpPr>
        <p:spPr>
          <a:xfrm>
            <a:off x="1562600" y="1709824"/>
            <a:ext cx="906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G2NET: Gravitational Wave Detection</a:t>
            </a:r>
            <a:endParaRPr lang="en-US" sz="28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700BC-89B5-40BC-9E1D-042CCAF2DCBA}"/>
              </a:ext>
            </a:extLst>
          </p:cNvPr>
          <p:cNvSpPr txBox="1"/>
          <p:nvPr/>
        </p:nvSpPr>
        <p:spPr>
          <a:xfrm>
            <a:off x="8405046" y="5661164"/>
            <a:ext cx="307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Under the Guidance of</a:t>
            </a:r>
          </a:p>
          <a:p>
            <a:endParaRPr lang="en-IN" dirty="0"/>
          </a:p>
          <a:p>
            <a:r>
              <a:rPr lang="en-IN" dirty="0"/>
              <a:t>-Prof. Shankar 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7AB5C-A6C3-44F0-AE23-D1B7C736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05522-7F26-4B94-98B4-F4FD21483326}"/>
              </a:ext>
            </a:extLst>
          </p:cNvPr>
          <p:cNvSpPr txBox="1"/>
          <p:nvPr/>
        </p:nvSpPr>
        <p:spPr>
          <a:xfrm>
            <a:off x="3657600" y="2312468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Team No:05</a:t>
            </a:r>
          </a:p>
        </p:txBody>
      </p:sp>
    </p:spTree>
    <p:extLst>
      <p:ext uri="{BB962C8B-B14F-4D97-AF65-F5344CB8AC3E}">
        <p14:creationId xmlns:p14="http://schemas.microsoft.com/office/powerpoint/2010/main" val="25128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A7D68-3932-4A5B-A47B-3F2E8F6D971A}"/>
              </a:ext>
            </a:extLst>
          </p:cNvPr>
          <p:cNvSpPr txBox="1"/>
          <p:nvPr/>
        </p:nvSpPr>
        <p:spPr>
          <a:xfrm>
            <a:off x="548640" y="481260"/>
            <a:ext cx="1065553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3EBFF-BA1D-495B-8A6A-BDF113D8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B484F-2D22-4E7A-8A33-D5CB39877E36}"/>
              </a:ext>
            </a:extLst>
          </p:cNvPr>
          <p:cNvSpPr txBox="1"/>
          <p:nvPr/>
        </p:nvSpPr>
        <p:spPr>
          <a:xfrm>
            <a:off x="838200" y="1050646"/>
            <a:ext cx="5789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Applying Whitening and Bandpass.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BC05-6D78-43A9-BB0E-C80523D34511}"/>
              </a:ext>
            </a:extLst>
          </p:cNvPr>
          <p:cNvSpPr txBox="1"/>
          <p:nvPr/>
        </p:nvSpPr>
        <p:spPr>
          <a:xfrm>
            <a:off x="838200" y="6169580"/>
            <a:ext cx="76407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Above spectrum indicates that 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in steady state.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004C7-7495-41C7-88D0-259C5D9D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399"/>
            <a:ext cx="9295238" cy="45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141BD-D8A0-4D1C-BDFA-E6C42DE2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99A7A-DD1B-4F36-8892-8A2313CDCBF4}"/>
              </a:ext>
            </a:extLst>
          </p:cNvPr>
          <p:cNvSpPr txBox="1"/>
          <p:nvPr/>
        </p:nvSpPr>
        <p:spPr>
          <a:xfrm>
            <a:off x="426720" y="447413"/>
            <a:ext cx="1133856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Learning Models Built:</a:t>
            </a:r>
          </a:p>
          <a:p>
            <a:endParaRPr lang="en-IN" sz="2000" b="1" dirty="0"/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powerful and easy-to-use free open source Python library for developing and evaluating deep learning 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can be used to build a neural network to solve a classification 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ways to build Keras models: 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equential API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unctional API</a:t>
            </a:r>
          </a:p>
          <a:p>
            <a:pPr algn="l"/>
            <a:endParaRPr lang="en-US" sz="24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Sequential API a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llows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create models layer-by-layer for large data.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Sequential API is easy to create multiple layers.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Sequential API, each layer has exactly one input and one output.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 API is for multiple inputs and multiple outputs.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model built by using Sequential API.</a:t>
            </a:r>
          </a:p>
        </p:txBody>
      </p:sp>
    </p:spTree>
    <p:extLst>
      <p:ext uri="{BB962C8B-B14F-4D97-AF65-F5344CB8AC3E}">
        <p14:creationId xmlns:p14="http://schemas.microsoft.com/office/powerpoint/2010/main" val="143317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15D6B-A9BF-4EAC-AC82-0EA775EF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9D066-80BC-46F3-90AF-EE068FAB654E}"/>
              </a:ext>
            </a:extLst>
          </p:cNvPr>
          <p:cNvSpPr txBox="1"/>
          <p:nvPr/>
        </p:nvSpPr>
        <p:spPr>
          <a:xfrm>
            <a:off x="415636" y="665019"/>
            <a:ext cx="1019140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Generator Class for Keras Sequential Model building: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Generator class is to handle large data with batching, so the RAM does not need to handle the full data at once.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Functions used in this class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1. Initialization : To pass parameters.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2.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 : Returns the number of steps in an epoch.</a:t>
            </a:r>
          </a:p>
          <a:p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3.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obtain a given batch of data. </a:t>
            </a:r>
          </a:p>
          <a:p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4.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eneration : To produce batches of data.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In this model, we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1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Convoluted2D layer, 1 Flatten layer and 2 Dense layers.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Epoch used: 01</a:t>
            </a:r>
          </a:p>
        </p:txBody>
      </p:sp>
    </p:spTree>
    <p:extLst>
      <p:ext uri="{BB962C8B-B14F-4D97-AF65-F5344CB8AC3E}">
        <p14:creationId xmlns:p14="http://schemas.microsoft.com/office/powerpoint/2010/main" val="350067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11839FD-D3A8-406B-B04B-F4F41F4E69E1}"/>
              </a:ext>
            </a:extLst>
          </p:cNvPr>
          <p:cNvSpPr txBox="1">
            <a:spLocks/>
          </p:cNvSpPr>
          <p:nvPr/>
        </p:nvSpPr>
        <p:spPr>
          <a:xfrm>
            <a:off x="838200" y="845820"/>
            <a:ext cx="10515600" cy="5166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got Sample Submission like this: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000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273F4-D9B0-4D04-9FB2-B8EC9474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85156-D69C-4310-A396-5370F2E6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3017"/>
            <a:ext cx="3060796" cy="37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A6CB7B-1062-4765-B580-9AF5DEF24AB6}"/>
              </a:ext>
            </a:extLst>
          </p:cNvPr>
          <p:cNvSpPr txBox="1"/>
          <p:nvPr/>
        </p:nvSpPr>
        <p:spPr>
          <a:xfrm>
            <a:off x="838200" y="5896940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Validation Accuracy : 0.4983</a:t>
            </a:r>
          </a:p>
        </p:txBody>
      </p:sp>
    </p:spTree>
    <p:extLst>
      <p:ext uri="{BB962C8B-B14F-4D97-AF65-F5344CB8AC3E}">
        <p14:creationId xmlns:p14="http://schemas.microsoft.com/office/powerpoint/2010/main" val="326287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79FDE-B316-47F1-AF36-D2B5039E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DFB617-B216-4B55-BFBC-D3410E8E31CA}"/>
              </a:ext>
            </a:extLst>
          </p:cNvPr>
          <p:cNvSpPr txBox="1"/>
          <p:nvPr/>
        </p:nvSpPr>
        <p:spPr>
          <a:xfrm>
            <a:off x="838200" y="1781075"/>
            <a:ext cx="105072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convolutional neural network models are used everywhere in the image data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work phenomenally well on computer vision tasks like image classification, object detection, image recognition,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model, we used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Epoch used: 03</a:t>
            </a:r>
          </a:p>
          <a:p>
            <a:pPr marL="457200" indent="-457200">
              <a:buFontTx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Added 3 pairs of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Convoluted2D layer and MaxPooling2D layer, 1 Flatten layer and 2 Dense layers.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F23ED-1E6A-4D1D-9EF8-596878E032F0}"/>
              </a:ext>
            </a:extLst>
          </p:cNvPr>
          <p:cNvSpPr txBox="1"/>
          <p:nvPr/>
        </p:nvSpPr>
        <p:spPr>
          <a:xfrm>
            <a:off x="534786" y="1058882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Simple CNN Model:</a:t>
            </a:r>
          </a:p>
        </p:txBody>
      </p:sp>
    </p:spTree>
    <p:extLst>
      <p:ext uri="{BB962C8B-B14F-4D97-AF65-F5344CB8AC3E}">
        <p14:creationId xmlns:p14="http://schemas.microsoft.com/office/powerpoint/2010/main" val="60389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FE10F-030C-423E-9F00-BD68366B0D8C}"/>
              </a:ext>
            </a:extLst>
          </p:cNvPr>
          <p:cNvSpPr txBox="1">
            <a:spLocks/>
          </p:cNvSpPr>
          <p:nvPr/>
        </p:nvSpPr>
        <p:spPr>
          <a:xfrm>
            <a:off x="838200" y="647382"/>
            <a:ext cx="10515600" cy="5708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got Sample Submission like this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B04AC-AB19-4A5A-94A0-ACB2D2F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8CF2E-BE6C-43E7-9EC3-2EC223D1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92" y="1630768"/>
            <a:ext cx="4844215" cy="3596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41476-6B3D-4AF8-BFDD-BF043849A23B}"/>
              </a:ext>
            </a:extLst>
          </p:cNvPr>
          <p:cNvSpPr txBox="1"/>
          <p:nvPr/>
        </p:nvSpPr>
        <p:spPr>
          <a:xfrm>
            <a:off x="838200" y="5468624"/>
            <a:ext cx="6093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New Validation Accuracy : 0.8351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 Improved : 0.3368</a:t>
            </a:r>
          </a:p>
        </p:txBody>
      </p:sp>
    </p:spTree>
    <p:extLst>
      <p:ext uri="{BB962C8B-B14F-4D97-AF65-F5344CB8AC3E}">
        <p14:creationId xmlns:p14="http://schemas.microsoft.com/office/powerpoint/2010/main" val="60845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79FDE-B316-47F1-AF36-D2B5039E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DFB617-B216-4B55-BFBC-D3410E8E31CA}"/>
              </a:ext>
            </a:extLst>
          </p:cNvPr>
          <p:cNvSpPr txBox="1"/>
          <p:nvPr/>
        </p:nvSpPr>
        <p:spPr>
          <a:xfrm>
            <a:off x="838200" y="1781075"/>
            <a:ext cx="105072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general, the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EfficientNet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models achieve both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higher accuracy and better efficiency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over existing CNNs, reducing parameter size and FLOPS by an order of magnitude.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conventional practice for model scaling is to arbitrarily increase the CNN depth or width, or to use larger input image resolution for training and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model, we used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Epoch used: 04</a:t>
            </a:r>
          </a:p>
          <a:p>
            <a:pPr marL="457200" indent="-457200">
              <a:buFontTx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Added 6 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Convoluted2D layer,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Flatten layer.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F23ED-1E6A-4D1D-9EF8-596878E032F0}"/>
              </a:ext>
            </a:extLst>
          </p:cNvPr>
          <p:cNvSpPr txBox="1"/>
          <p:nvPr/>
        </p:nvSpPr>
        <p:spPr>
          <a:xfrm>
            <a:off x="534786" y="1058882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Efficient net CNN Model:</a:t>
            </a:r>
          </a:p>
        </p:txBody>
      </p:sp>
    </p:spTree>
    <p:extLst>
      <p:ext uri="{BB962C8B-B14F-4D97-AF65-F5344CB8AC3E}">
        <p14:creationId xmlns:p14="http://schemas.microsoft.com/office/powerpoint/2010/main" val="168954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FE10F-030C-423E-9F00-BD68366B0D8C}"/>
              </a:ext>
            </a:extLst>
          </p:cNvPr>
          <p:cNvSpPr txBox="1">
            <a:spLocks/>
          </p:cNvSpPr>
          <p:nvPr/>
        </p:nvSpPr>
        <p:spPr>
          <a:xfrm>
            <a:off x="838200" y="647382"/>
            <a:ext cx="10515600" cy="5708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got Sample Submission like this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B04AC-AB19-4A5A-94A0-ACB2D2F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41476-6B3D-4AF8-BFDD-BF043849A23B}"/>
              </a:ext>
            </a:extLst>
          </p:cNvPr>
          <p:cNvSpPr txBox="1"/>
          <p:nvPr/>
        </p:nvSpPr>
        <p:spPr>
          <a:xfrm>
            <a:off x="838200" y="5109854"/>
            <a:ext cx="6093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New Validation Accuracy : 0.8659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 Improved : 0.0308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EEB4-B9FC-438D-ACAF-88DF8691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76" y="1738266"/>
            <a:ext cx="3690070" cy="31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7B1E8-FFCB-4E41-9ADE-FCF01CAC659C}"/>
              </a:ext>
            </a:extLst>
          </p:cNvPr>
          <p:cNvSpPr txBox="1"/>
          <p:nvPr/>
        </p:nvSpPr>
        <p:spPr>
          <a:xfrm>
            <a:off x="640079" y="202107"/>
            <a:ext cx="178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0DA1A54-1684-4A68-97E2-0424D861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92671"/>
              </p:ext>
            </p:extLst>
          </p:nvPr>
        </p:nvGraphicFramePr>
        <p:xfrm>
          <a:off x="640079" y="725327"/>
          <a:ext cx="10776859" cy="59305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4135">
                  <a:extLst>
                    <a:ext uri="{9D8B030D-6E8A-4147-A177-3AD203B41FA5}">
                      <a16:colId xmlns:a16="http://schemas.microsoft.com/office/drawing/2014/main" val="1619923542"/>
                    </a:ext>
                  </a:extLst>
                </a:gridCol>
                <a:gridCol w="2940828">
                  <a:extLst>
                    <a:ext uri="{9D8B030D-6E8A-4147-A177-3AD203B41FA5}">
                      <a16:colId xmlns:a16="http://schemas.microsoft.com/office/drawing/2014/main" val="1136912168"/>
                    </a:ext>
                  </a:extLst>
                </a:gridCol>
                <a:gridCol w="2785948">
                  <a:extLst>
                    <a:ext uri="{9D8B030D-6E8A-4147-A177-3AD203B41FA5}">
                      <a16:colId xmlns:a16="http://schemas.microsoft.com/office/drawing/2014/main" val="2559822466"/>
                    </a:ext>
                  </a:extLst>
                </a:gridCol>
                <a:gridCol w="2785948">
                  <a:extLst>
                    <a:ext uri="{9D8B030D-6E8A-4147-A177-3AD203B41FA5}">
                      <a16:colId xmlns:a16="http://schemas.microsoft.com/office/drawing/2014/main" val="4268514294"/>
                    </a:ext>
                  </a:extLst>
                </a:gridCol>
              </a:tblGrid>
              <a:tr h="454051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Keras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Simple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Efficient-Net CNN  Model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47070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Epoch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6421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Convoluted 2D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01540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Maxpooling 2D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40924"/>
                  </a:ext>
                </a:extLst>
              </a:tr>
              <a:tr h="486763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Flatten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65205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80432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0.4983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0.8351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0.8659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74191"/>
                  </a:ext>
                </a:extLst>
              </a:tr>
              <a:tr h="2265446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first basic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Epoch used only one.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Layers used are less.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Combination of Convoluted with Maxpooling layer.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Hence accuracy is less.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to Keras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Epoch used three.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most 3 layers are used.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Combination of Convoluted with Maxpooling layer.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Hence accuracy is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to Simple CNN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Epoch Used are four.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most 6 layers are used.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Combination of Convoluted with </a:t>
                      </a:r>
                      <a:r>
                        <a:rPr lang="en-I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Maxpooling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layer.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is maximum among three.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1459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Leader Board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578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0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84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B04AC-AB19-4A5A-94A0-ACB2D2F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0B1FF2-6239-4C68-84E5-2C3D714E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83" y="3616859"/>
            <a:ext cx="4408730" cy="324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5A24B-4AF8-45FB-981B-CA75EECB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809" y="3616859"/>
            <a:ext cx="4156842" cy="31406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E2D333-80D2-408D-9E9C-CF3AB45F9A69}"/>
              </a:ext>
            </a:extLst>
          </p:cNvPr>
          <p:cNvSpPr txBox="1"/>
          <p:nvPr/>
        </p:nvSpPr>
        <p:spPr>
          <a:xfrm>
            <a:off x="1348966" y="1493822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5DA51-7B06-4F69-85A4-7F1C31D62882}"/>
              </a:ext>
            </a:extLst>
          </p:cNvPr>
          <p:cNvSpPr txBox="1"/>
          <p:nvPr/>
        </p:nvSpPr>
        <p:spPr>
          <a:xfrm>
            <a:off x="979983" y="1271530"/>
            <a:ext cx="9326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property of a model that the </a:t>
            </a:r>
            <a:r>
              <a:rPr lang="en-US" sz="2400" b="0" i="0" strike="noStrike" dirty="0">
                <a:effectLst/>
                <a:hlinkClick r:id="rId5" tooltip="Vari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variance</a:t>
            </a:r>
            <a:r>
              <a:rPr lang="en-US" sz="2400" b="0" i="0" dirty="0">
                <a:effectLst/>
              </a:rPr>
              <a:t> of the parameter estimated across </a:t>
            </a:r>
            <a:r>
              <a:rPr lang="en-US" sz="2400" b="0" i="0" strike="noStrike" dirty="0">
                <a:effectLst/>
                <a:hlinkClick r:id="rId6" tooltip="Sample (stat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samples</a:t>
            </a:r>
            <a:r>
              <a:rPr lang="en-US" sz="2400" b="0" i="0" dirty="0">
                <a:effectLst/>
              </a:rPr>
              <a:t> can be reduced by increasing the </a:t>
            </a:r>
            <a:r>
              <a:rPr lang="en-US" sz="2400" b="0" i="0" strike="noStrike" dirty="0">
                <a:effectLst/>
                <a:hlinkClick r:id="rId7" tooltip="Bias of an estim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bias</a:t>
            </a:r>
            <a:r>
              <a:rPr lang="en-US" sz="2400" b="0" i="0" dirty="0">
                <a:effectLst/>
              </a:rPr>
              <a:t> in the </a:t>
            </a:r>
            <a:r>
              <a:rPr lang="en-US" sz="2400" b="0" i="0" strike="noStrike" dirty="0">
                <a:effectLst/>
                <a:hlinkClick r:id="rId8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</a:t>
            </a:r>
            <a:r>
              <a:rPr lang="en-US" sz="2400" b="0" i="0" dirty="0">
                <a:effectLst/>
              </a:rPr>
              <a:t> </a:t>
            </a:r>
            <a:r>
              <a:rPr lang="en-US" sz="2400" b="0" i="0" strike="noStrike" dirty="0">
                <a:effectLst/>
                <a:hlinkClick r:id="rId9" tooltip="Statistical parame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US" sz="2400" b="0" i="0" dirty="0">
                <a:effectLst/>
              </a:rPr>
              <a:t>.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D3B93-7847-4396-B85E-A38B186CCA4E}"/>
              </a:ext>
            </a:extLst>
          </p:cNvPr>
          <p:cNvSpPr txBox="1"/>
          <p:nvPr/>
        </p:nvSpPr>
        <p:spPr>
          <a:xfrm>
            <a:off x="1432502" y="3056475"/>
            <a:ext cx="35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IN" sz="2400" dirty="0"/>
              <a:t>NN Model: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BDBA1-7106-4EF4-92C1-8315CEFC1240}"/>
              </a:ext>
            </a:extLst>
          </p:cNvPr>
          <p:cNvSpPr txBox="1"/>
          <p:nvPr/>
        </p:nvSpPr>
        <p:spPr>
          <a:xfrm>
            <a:off x="979983" y="816873"/>
            <a:ext cx="51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Variance Tradeoff: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7E1AF-C295-49D4-996F-503DDE7DC9AF}"/>
              </a:ext>
            </a:extLst>
          </p:cNvPr>
          <p:cNvSpPr txBox="1"/>
          <p:nvPr/>
        </p:nvSpPr>
        <p:spPr>
          <a:xfrm>
            <a:off x="7618641" y="3056475"/>
            <a:ext cx="343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Efficient Net Model: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47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A856-236E-4D69-B833-760CB3E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11CAC5-E9E4-4221-8C6F-D25B60564B5F}"/>
              </a:ext>
            </a:extLst>
          </p:cNvPr>
          <p:cNvSpPr txBox="1">
            <a:spLocks/>
          </p:cNvSpPr>
          <p:nvPr/>
        </p:nvSpPr>
        <p:spPr>
          <a:xfrm>
            <a:off x="399011" y="964275"/>
            <a:ext cx="10954789" cy="50993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Detecting of Gravitational Waves from binary black holes collisions.</a:t>
            </a:r>
          </a:p>
          <a:p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build a model that analyze and detect Gravitational Wave time-series data from a network of Earth-based detectors.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 Deadline: </a:t>
            </a:r>
          </a:p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September 30, 2021.</a:t>
            </a: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64FE3-56EC-42AA-AB1E-EAE883C3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3676"/>
            <a:ext cx="3431177" cy="7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B04AC-AB19-4A5A-94A0-ACB2D2F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00E540-8E5F-4F6B-A681-504E7BA825BE}"/>
              </a:ext>
            </a:extLst>
          </p:cNvPr>
          <p:cNvSpPr txBox="1"/>
          <p:nvPr/>
        </p:nvSpPr>
        <p:spPr>
          <a:xfrm>
            <a:off x="470780" y="932507"/>
            <a:ext cx="103571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Conclusions 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understood complete KDD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explored different Pre-processing steps that required for 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improved accuracy by adding more epochs and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started from basic model that is Keras model to higher model that is Efficient net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Plotted Bias variance tradeoff graphs.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549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0498172-F9FF-493A-A884-09E0529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8079EE-531E-49CB-B9DF-AE6ED331152F}"/>
              </a:ext>
            </a:extLst>
          </p:cNvPr>
          <p:cNvSpPr txBox="1">
            <a:spLocks/>
          </p:cNvSpPr>
          <p:nvPr/>
        </p:nvSpPr>
        <p:spPr>
          <a:xfrm>
            <a:off x="489066" y="507855"/>
            <a:ext cx="11165378" cy="6213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cs typeface="Calibri" panose="020F0502020204030204" pitchFamily="34" charset="0"/>
              </a:rPr>
              <a:t>References: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https://www.kaggle.com/c/g2net-gravitational-wave-detection/overview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Challenge Link.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https://www.frontiersin.org/articles/10.3389/fspas.2020.00028/full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Information about Binary black hole.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https://spaceplace.nasa.gov/gravitational-waves/en/#:~:text=How%20are%20gravitational%20waves%20detected,it%20squeezes%20and%20stretches%20space.&amp;text=A%20passing%20gravitational%20wave%20causes,to%20detect%20these%20tiny%20changes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Information about Gravitational Wave.</a:t>
            </a:r>
          </a:p>
          <a:p>
            <a:r>
              <a:rPr lang="en-IN" sz="2200" b="0" i="0" u="none" strike="noStrike" dirty="0">
                <a:solidFill>
                  <a:srgbClr val="20BE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https://iopscience.iop.org/article/10.1088/1361-6382/ab685e</a:t>
            </a:r>
            <a:r>
              <a:rPr lang="en-IN" sz="2200" b="0" i="0" u="none" strike="noStrike" dirty="0">
                <a:solidFill>
                  <a:srgbClr val="20BE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– A guide to LIGO–Virgo detector noise and extraction of transient gravitational-wave signals.</a:t>
            </a:r>
          </a:p>
          <a:p>
            <a:r>
              <a:rPr lang="en-IN" sz="2200" b="0" i="0" u="none" strike="noStrike" dirty="0">
                <a:solidFill>
                  <a:srgbClr val="20BE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https://gwpy.github.io/docs/latest/index.html</a:t>
            </a:r>
            <a:r>
              <a:rPr lang="en-IN" sz="2200" u="none" strike="noStrike" dirty="0">
                <a:solidFill>
                  <a:srgbClr val="20B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– Basics of GWPY.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https://youtu.be/UeI4-kyuAwI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u="none" strike="noStrike" dirty="0">
                <a:solidFill>
                  <a:srgbClr val="20B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– Reference video for the project.</a:t>
            </a:r>
          </a:p>
          <a:p>
            <a:r>
              <a:rPr lang="en-IN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https://machinelearningmastery.com/tutorial-first-neural-network-python-keras/</a:t>
            </a:r>
            <a:r>
              <a:rPr lang="en-IN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– Information about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https://www.analyticsvidhya.com/blog/2021/01/image-classification-using-convolutional-neural-networks-a-step-by-step-guide/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Information about CNN model.</a:t>
            </a:r>
            <a:endParaRPr lang="en-IN" sz="2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9DE3F-2A9D-46E6-A484-23FC75F0E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BD967-3472-4B69-9E7C-416FE65001C8}"/>
              </a:ext>
            </a:extLst>
          </p:cNvPr>
          <p:cNvSpPr txBox="1"/>
          <p:nvPr/>
        </p:nvSpPr>
        <p:spPr>
          <a:xfrm>
            <a:off x="3607998" y="2767280"/>
            <a:ext cx="4976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+mj-lt"/>
                <a:cs typeface="Microsoft Uighur" panose="02000000000000000000" pitchFamily="2" charset="-78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C9BC1-94A4-4B6F-AB7E-705B24F9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44EC-E8DE-41C5-B488-FDF4CD3D64E4}"/>
              </a:ext>
            </a:extLst>
          </p:cNvPr>
          <p:cNvSpPr txBox="1"/>
          <p:nvPr/>
        </p:nvSpPr>
        <p:spPr>
          <a:xfrm>
            <a:off x="3227316" y="792479"/>
            <a:ext cx="55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of Dataset: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682D9-0FAC-4954-8EA9-68E3CB24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4BE4CB-EF68-4EE2-81D0-CD2F5FFC2FF9}"/>
              </a:ext>
            </a:extLst>
          </p:cNvPr>
          <p:cNvSpPr txBox="1"/>
          <p:nvPr/>
        </p:nvSpPr>
        <p:spPr>
          <a:xfrm>
            <a:off x="1250373" y="1887167"/>
            <a:ext cx="32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Train DATA: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B65CA-2DA5-48C9-B3E2-2C89A9C81BB9}"/>
              </a:ext>
            </a:extLst>
          </p:cNvPr>
          <p:cNvSpPr txBox="1"/>
          <p:nvPr/>
        </p:nvSpPr>
        <p:spPr>
          <a:xfrm>
            <a:off x="7659487" y="1887167"/>
            <a:ext cx="296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514A5-3CF0-4AB1-917F-0D9C1B42E825}"/>
              </a:ext>
            </a:extLst>
          </p:cNvPr>
          <p:cNvSpPr txBox="1"/>
          <p:nvPr/>
        </p:nvSpPr>
        <p:spPr>
          <a:xfrm>
            <a:off x="838199" y="2652077"/>
            <a:ext cx="3694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560000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08000-48A1-48C3-BD9F-FF9F2B29031F}"/>
              </a:ext>
            </a:extLst>
          </p:cNvPr>
          <p:cNvSpPr txBox="1"/>
          <p:nvPr/>
        </p:nvSpPr>
        <p:spPr>
          <a:xfrm>
            <a:off x="6555179" y="2651084"/>
            <a:ext cx="4411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226000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7825D-E64E-4BEF-8133-947563FD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1034"/>
              </p:ext>
            </p:extLst>
          </p:nvPr>
        </p:nvGraphicFramePr>
        <p:xfrm>
          <a:off x="838199" y="4516093"/>
          <a:ext cx="96821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191">
                  <a:extLst>
                    <a:ext uri="{9D8B030D-6E8A-4147-A177-3AD203B41FA5}">
                      <a16:colId xmlns:a16="http://schemas.microsoft.com/office/drawing/2014/main" val="3090618558"/>
                    </a:ext>
                  </a:extLst>
                </a:gridCol>
                <a:gridCol w="6812986">
                  <a:extLst>
                    <a:ext uri="{9D8B030D-6E8A-4147-A177-3AD203B41FA5}">
                      <a16:colId xmlns:a16="http://schemas.microsoft.com/office/drawing/2014/main" val="175868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value for every wave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8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value for detecting when Gravitational Wave signal is present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6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44EC-E8DE-41C5-B488-FDF4CD3D64E4}"/>
              </a:ext>
            </a:extLst>
          </p:cNvPr>
          <p:cNvSpPr txBox="1"/>
          <p:nvPr/>
        </p:nvSpPr>
        <p:spPr>
          <a:xfrm>
            <a:off x="494211" y="319088"/>
            <a:ext cx="343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Visualization: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573EA-B27C-4817-B69F-B6D8C2CA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49" y="29665"/>
            <a:ext cx="3431177" cy="771523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8CA4EF5-32B5-492A-BB6C-C6083D3D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454" y="801188"/>
            <a:ext cx="10227092" cy="26733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6E9D61-B6B9-46B8-ADE4-611B7D31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86" y="3446308"/>
            <a:ext cx="10070360" cy="29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44EC-E8DE-41C5-B488-FDF4CD3D64E4}"/>
              </a:ext>
            </a:extLst>
          </p:cNvPr>
          <p:cNvSpPr txBox="1"/>
          <p:nvPr/>
        </p:nvSpPr>
        <p:spPr>
          <a:xfrm>
            <a:off x="564572" y="269259"/>
            <a:ext cx="448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Constant Q-Transform: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4C7D-EAEA-4527-A7A0-16C8D6A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7E7B22-F5D1-434B-B3F8-5BF884576E3A}"/>
              </a:ext>
            </a:extLst>
          </p:cNvPr>
          <p:cNvSpPr txBox="1"/>
          <p:nvPr/>
        </p:nvSpPr>
        <p:spPr>
          <a:xfrm>
            <a:off x="598516" y="791302"/>
            <a:ext cx="85413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Another way to visualize a GW signal is to perform a constant Q-transform (or CQT).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time-frequency representation widely used in processing musical data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9FC24-B7E2-4144-AE61-CF1176EDA99E}"/>
              </a:ext>
            </a:extLst>
          </p:cNvPr>
          <p:cNvSpPr txBox="1"/>
          <p:nvPr/>
        </p:nvSpPr>
        <p:spPr>
          <a:xfrm>
            <a:off x="1400696" y="2642366"/>
            <a:ext cx="3049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Id: 3a14e1e694  Target: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E1B0F-8907-433E-A171-43825D2EB0D8}"/>
              </a:ext>
            </a:extLst>
          </p:cNvPr>
          <p:cNvSpPr txBox="1"/>
          <p:nvPr/>
        </p:nvSpPr>
        <p:spPr>
          <a:xfrm>
            <a:off x="7085907" y="2642366"/>
            <a:ext cx="304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Id: 7945e449f3  Target: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79C120-159F-4900-BE5F-3C5C7913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2948642"/>
            <a:ext cx="5257800" cy="3892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4A5063-CC58-4F69-8A4F-D98F7B43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7" y="3006169"/>
            <a:ext cx="5670701" cy="37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9198A-04C0-451D-8BA2-17F104BE810F}"/>
              </a:ext>
            </a:extLst>
          </p:cNvPr>
          <p:cNvSpPr txBox="1"/>
          <p:nvPr/>
        </p:nvSpPr>
        <p:spPr>
          <a:xfrm>
            <a:off x="492529" y="434425"/>
            <a:ext cx="617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Pre-processing of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2AC6C-C7BA-4D6C-B0DF-BB9B1CC7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04546-4D12-4EFC-8D03-45689290EA13}"/>
              </a:ext>
            </a:extLst>
          </p:cNvPr>
          <p:cNvSpPr txBox="1"/>
          <p:nvPr/>
        </p:nvSpPr>
        <p:spPr>
          <a:xfrm>
            <a:off x="492529" y="1127591"/>
            <a:ext cx="111286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raining set of time series data contains simulated gravitational wave measurements from a network of 3 gravitational wave interferometers (LIGO Hanford, LIGO Livingston, and Virgo).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time series contains either detector noise or detector noise plus a simulated gravitational wave signal.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Python package called GWPY that has all functions that are needed for data pre-processing.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here is about cleaning of digital signals - applying standard steps specific to “Digital Signal Processing” to avoid noise.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3 steps of data pre-processing are: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 (Tukey window) to suppress spectral leakage.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Whitening the spectrum.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Bandpass.</a:t>
            </a:r>
          </a:p>
        </p:txBody>
      </p:sp>
    </p:spTree>
    <p:extLst>
      <p:ext uri="{BB962C8B-B14F-4D97-AF65-F5344CB8AC3E}">
        <p14:creationId xmlns:p14="http://schemas.microsoft.com/office/powerpoint/2010/main" val="28056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49DA-EEBB-4F30-8E32-D79DB6E1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135C8-57C1-4611-B439-B9AB3568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86A8A-3AB9-491A-827A-36F69964C51A}"/>
              </a:ext>
            </a:extLst>
          </p:cNvPr>
          <p:cNvSpPr txBox="1"/>
          <p:nvPr/>
        </p:nvSpPr>
        <p:spPr>
          <a:xfrm>
            <a:off x="384564" y="607813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 Pre-processing of a Single Data: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E9378-C7B4-4E98-A7E7-EB09E0EDA832}"/>
              </a:ext>
            </a:extLst>
          </p:cNvPr>
          <p:cNvSpPr txBox="1"/>
          <p:nvPr/>
        </p:nvSpPr>
        <p:spPr>
          <a:xfrm>
            <a:off x="367938" y="1253436"/>
            <a:ext cx="68308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 000a5b6e5c.npy signal.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DAD3F-5AF0-46CF-88BB-D551E3DB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37" y="1715101"/>
            <a:ext cx="9014563" cy="4243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6C6D7-1D26-40D2-915F-A193DAFDAC64}"/>
              </a:ext>
            </a:extLst>
          </p:cNvPr>
          <p:cNvSpPr txBox="1"/>
          <p:nvPr/>
        </p:nvSpPr>
        <p:spPr>
          <a:xfrm>
            <a:off x="384564" y="5866384"/>
            <a:ext cx="11502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signal is largely expandable across the ends, there is a need of window function to suppress spectral damage.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ED04-E202-4415-95D1-250B891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4409C-C799-4A5B-8E6D-849886BCC12E}"/>
              </a:ext>
            </a:extLst>
          </p:cNvPr>
          <p:cNvSpPr txBox="1"/>
          <p:nvPr/>
        </p:nvSpPr>
        <p:spPr>
          <a:xfrm>
            <a:off x="534786" y="559543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  <a:endParaRPr lang="en-IN" sz="2800" b="1" dirty="0"/>
          </a:p>
          <a:p>
            <a:pPr marL="971550" lvl="1" indent="-514350">
              <a:buFont typeface="+mj-lt"/>
              <a:buAutoNum type="romanLcPeriod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C28F6-5776-444D-AFE3-13D59978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50FFD-98C0-4C4A-BD05-0C187BBCE79C}"/>
              </a:ext>
            </a:extLst>
          </p:cNvPr>
          <p:cNvSpPr txBox="1"/>
          <p:nvPr/>
        </p:nvSpPr>
        <p:spPr>
          <a:xfrm>
            <a:off x="534786" y="1112542"/>
            <a:ext cx="82260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BA5B7-DF1C-4CDF-827D-1404CC7E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38" y="1609669"/>
            <a:ext cx="9828894" cy="4631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FB7A7-BB3B-4824-BB9B-D3E41EAEFE20}"/>
              </a:ext>
            </a:extLst>
          </p:cNvPr>
          <p:cNvSpPr txBox="1"/>
          <p:nvPr/>
        </p:nvSpPr>
        <p:spPr>
          <a:xfrm>
            <a:off x="534786" y="6240723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Successfully suppressed spectral leakage.</a:t>
            </a:r>
          </a:p>
        </p:txBody>
      </p:sp>
    </p:spTree>
    <p:extLst>
      <p:ext uri="{BB962C8B-B14F-4D97-AF65-F5344CB8AC3E}">
        <p14:creationId xmlns:p14="http://schemas.microsoft.com/office/powerpoint/2010/main" val="74615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73BD-A179-46A4-8386-A378EEB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A24C4-72D6-44C4-AE92-DDE26CACA309}"/>
              </a:ext>
            </a:extLst>
          </p:cNvPr>
          <p:cNvSpPr txBox="1"/>
          <p:nvPr/>
        </p:nvSpPr>
        <p:spPr>
          <a:xfrm>
            <a:off x="405938" y="530869"/>
            <a:ext cx="79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 Applying further steps: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21A85-6927-4FDA-A08C-C78F25D9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23" y="20956"/>
            <a:ext cx="3431177" cy="77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49407-AF56-4FC1-B1B8-569BBCC9AAC6}"/>
              </a:ext>
            </a:extLst>
          </p:cNvPr>
          <p:cNvSpPr txBox="1"/>
          <p:nvPr/>
        </p:nvSpPr>
        <p:spPr>
          <a:xfrm>
            <a:off x="405938" y="1064822"/>
            <a:ext cx="1136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Signal Spectrum before applying Whitening and Bandpass.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E5A49-31D1-45F6-B3A4-74C72F44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13" y="1526487"/>
            <a:ext cx="8346748" cy="429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58997-4FA7-4454-9118-7E1D687FDB27}"/>
              </a:ext>
            </a:extLst>
          </p:cNvPr>
          <p:cNvSpPr txBox="1"/>
          <p:nvPr/>
        </p:nvSpPr>
        <p:spPr>
          <a:xfrm>
            <a:off x="405938" y="5821955"/>
            <a:ext cx="9324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above spectrum we can conclude that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 lot of low frequency noise. Hence moving on to next steps.</a:t>
            </a:r>
          </a:p>
        </p:txBody>
      </p:sp>
    </p:spTree>
    <p:extLst>
      <p:ext uri="{BB962C8B-B14F-4D97-AF65-F5344CB8AC3E}">
        <p14:creationId xmlns:p14="http://schemas.microsoft.com/office/powerpoint/2010/main" val="22942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3512</TotalTime>
  <Words>1324</Words>
  <Application>Microsoft Office PowerPoint</Application>
  <PresentationFormat>Widescreen</PresentationFormat>
  <Paragraphs>221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Mono</vt:lpstr>
      <vt:lpstr>Wingdings</vt:lpstr>
      <vt:lpstr>Office Theme</vt:lpstr>
      <vt:lpstr>DMA COURSE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</dc:title>
  <dc:creator>Naveen Doddamani</dc:creator>
  <cp:lastModifiedBy>D_Na .</cp:lastModifiedBy>
  <cp:revision>149</cp:revision>
  <dcterms:created xsi:type="dcterms:W3CDTF">2021-08-23T07:26:14Z</dcterms:created>
  <dcterms:modified xsi:type="dcterms:W3CDTF">2021-10-09T06:39:18Z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