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85" r:id="rId3"/>
    <p:sldId id="284" r:id="rId4"/>
    <p:sldId id="281" r:id="rId5"/>
    <p:sldId id="286" r:id="rId6"/>
    <p:sldId id="266" r:id="rId7"/>
    <p:sldId id="278" r:id="rId8"/>
    <p:sldId id="279" r:id="rId9"/>
    <p:sldId id="275" r:id="rId10"/>
    <p:sldId id="280" r:id="rId11"/>
    <p:sldId id="271" r:id="rId12"/>
    <p:sldId id="288" r:id="rId13"/>
    <p:sldId id="289" r:id="rId14"/>
    <p:sldId id="272" r:id="rId15"/>
    <p:sldId id="277" r:id="rId16"/>
    <p:sldId id="287" r:id="rId17"/>
    <p:sldId id="276"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AE539-6BB1-4DA5-8F16-2B5C62044878}" v="79" dt="2021-12-15T20:29:20.431"/>
    <p1510:client id="{2D73DF43-771B-41C2-AED9-149BB62A9DE2}" v="2" dt="2021-12-15T20:22:17.799"/>
    <p1510:client id="{550F36A5-695F-4983-96A2-C5ABEF9B65FB}" v="749" dt="2021-12-15T12:23:07.124"/>
    <p1510:client id="{609CCCCC-4B50-4FCC-9287-417C0A50C5B8}" v="96" dt="2021-12-15T21:48:02.956"/>
    <p1510:client id="{67D787AF-9894-4920-A004-83485EA52FFE}" v="125" dt="2021-12-15T23:04:31.020"/>
    <p1510:client id="{965D295E-CC35-4113-B683-D7A00F29811E}" v="15" dt="2021-12-15T04:37:23.505"/>
    <p1510:client id="{D87DAB80-DAE2-4CE7-BA64-863067A400C9}" v="23" dt="2021-12-15T16:41:15.0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ig Bunce" userId="S::bunce.c@northeastern.edu::7f002378-94f0-4979-b85d-696484facd4b" providerId="AD" clId="Web-{D87DAB80-DAE2-4CE7-BA64-863067A400C9}"/>
    <pc:docChg chg="modSld">
      <pc:chgData name="Craig Bunce" userId="S::bunce.c@northeastern.edu::7f002378-94f0-4979-b85d-696484facd4b" providerId="AD" clId="Web-{D87DAB80-DAE2-4CE7-BA64-863067A400C9}" dt="2021-12-15T16:41:13.054" v="22" actId="20577"/>
      <pc:docMkLst>
        <pc:docMk/>
      </pc:docMkLst>
      <pc:sldChg chg="modSp">
        <pc:chgData name="Craig Bunce" userId="S::bunce.c@northeastern.edu::7f002378-94f0-4979-b85d-696484facd4b" providerId="AD" clId="Web-{D87DAB80-DAE2-4CE7-BA64-863067A400C9}" dt="2021-12-15T16:38:47.281" v="11" actId="20577"/>
        <pc:sldMkLst>
          <pc:docMk/>
          <pc:sldMk cId="3756586182" sldId="261"/>
        </pc:sldMkLst>
        <pc:spChg chg="mod">
          <ac:chgData name="Craig Bunce" userId="S::bunce.c@northeastern.edu::7f002378-94f0-4979-b85d-696484facd4b" providerId="AD" clId="Web-{D87DAB80-DAE2-4CE7-BA64-863067A400C9}" dt="2021-12-15T16:38:47.281" v="11" actId="20577"/>
          <ac:spMkLst>
            <pc:docMk/>
            <pc:sldMk cId="3756586182" sldId="261"/>
            <ac:spMk id="3" creationId="{684999AA-81BB-4FB8-9CF8-66BAB50DFDD4}"/>
          </ac:spMkLst>
        </pc:spChg>
      </pc:sldChg>
      <pc:sldChg chg="modSp">
        <pc:chgData name="Craig Bunce" userId="S::bunce.c@northeastern.edu::7f002378-94f0-4979-b85d-696484facd4b" providerId="AD" clId="Web-{D87DAB80-DAE2-4CE7-BA64-863067A400C9}" dt="2021-12-15T16:41:13.054" v="22" actId="20577"/>
        <pc:sldMkLst>
          <pc:docMk/>
          <pc:sldMk cId="2194672159" sldId="277"/>
        </pc:sldMkLst>
        <pc:spChg chg="mod">
          <ac:chgData name="Craig Bunce" userId="S::bunce.c@northeastern.edu::7f002378-94f0-4979-b85d-696484facd4b" providerId="AD" clId="Web-{D87DAB80-DAE2-4CE7-BA64-863067A400C9}" dt="2021-12-15T16:41:13.054" v="22" actId="20577"/>
          <ac:spMkLst>
            <pc:docMk/>
            <pc:sldMk cId="2194672159" sldId="277"/>
            <ac:spMk id="2" creationId="{498C3881-68DE-4301-91B6-1D159EDAC713}"/>
          </ac:spMkLst>
        </pc:spChg>
      </pc:sldChg>
    </pc:docChg>
  </pc:docChgLst>
  <pc:docChgLst>
    <pc:chgData name="Xinyi Luo" userId="S::luo.xinyi@northeastern.edu::c6f1dffb-23df-4797-a474-ae060ca07a2c" providerId="AD" clId="Web-{965D295E-CC35-4113-B683-D7A00F29811E}"/>
    <pc:docChg chg="modSld">
      <pc:chgData name="Xinyi Luo" userId="S::luo.xinyi@northeastern.edu::c6f1dffb-23df-4797-a474-ae060ca07a2c" providerId="AD" clId="Web-{965D295E-CC35-4113-B683-D7A00F29811E}" dt="2021-12-15T04:37:23.505" v="15" actId="20577"/>
      <pc:docMkLst>
        <pc:docMk/>
      </pc:docMkLst>
      <pc:sldChg chg="modSp">
        <pc:chgData name="Xinyi Luo" userId="S::luo.xinyi@northeastern.edu::c6f1dffb-23df-4797-a474-ae060ca07a2c" providerId="AD" clId="Web-{965D295E-CC35-4113-B683-D7A00F29811E}" dt="2021-12-15T04:37:23.505" v="15" actId="20577"/>
        <pc:sldMkLst>
          <pc:docMk/>
          <pc:sldMk cId="3756586182" sldId="261"/>
        </pc:sldMkLst>
        <pc:spChg chg="mod">
          <ac:chgData name="Xinyi Luo" userId="S::luo.xinyi@northeastern.edu::c6f1dffb-23df-4797-a474-ae060ca07a2c" providerId="AD" clId="Web-{965D295E-CC35-4113-B683-D7A00F29811E}" dt="2021-12-15T04:37:23.505" v="15" actId="20577"/>
          <ac:spMkLst>
            <pc:docMk/>
            <pc:sldMk cId="3756586182" sldId="261"/>
            <ac:spMk id="3" creationId="{684999AA-81BB-4FB8-9CF8-66BAB50DFDD4}"/>
          </ac:spMkLst>
        </pc:spChg>
      </pc:sldChg>
      <pc:sldChg chg="delSp">
        <pc:chgData name="Xinyi Luo" userId="S::luo.xinyi@northeastern.edu::c6f1dffb-23df-4797-a474-ae060ca07a2c" providerId="AD" clId="Web-{965D295E-CC35-4113-B683-D7A00F29811E}" dt="2021-12-15T04:25:46.177" v="0"/>
        <pc:sldMkLst>
          <pc:docMk/>
          <pc:sldMk cId="4117955480" sldId="266"/>
        </pc:sldMkLst>
        <pc:spChg chg="del">
          <ac:chgData name="Xinyi Luo" userId="S::luo.xinyi@northeastern.edu::c6f1dffb-23df-4797-a474-ae060ca07a2c" providerId="AD" clId="Web-{965D295E-CC35-4113-B683-D7A00F29811E}" dt="2021-12-15T04:25:46.177" v="0"/>
          <ac:spMkLst>
            <pc:docMk/>
            <pc:sldMk cId="4117955480" sldId="266"/>
            <ac:spMk id="7" creationId="{9349AC41-61E5-4220-8AFB-9D1A110874D6}"/>
          </ac:spMkLst>
        </pc:spChg>
      </pc:sldChg>
    </pc:docChg>
  </pc:docChgLst>
  <pc:docChgLst>
    <pc:chgData name="Hemanth Varma Emmadi" userId="S::emmadi.h@northeastern.edu::34940d49-bdf7-4218-90a1-9df46baa164b" providerId="AD" clId="Web-{550F36A5-695F-4983-96A2-C5ABEF9B65FB}"/>
    <pc:docChg chg="addSld delSld modSld">
      <pc:chgData name="Hemanth Varma Emmadi" userId="S::emmadi.h@northeastern.edu::34940d49-bdf7-4218-90a1-9df46baa164b" providerId="AD" clId="Web-{550F36A5-695F-4983-96A2-C5ABEF9B65FB}" dt="2021-12-15T12:23:07.124" v="709" actId="1076"/>
      <pc:docMkLst>
        <pc:docMk/>
      </pc:docMkLst>
      <pc:sldChg chg="addSp delSp modSp new">
        <pc:chgData name="Hemanth Varma Emmadi" userId="S::emmadi.h@northeastern.edu::34940d49-bdf7-4218-90a1-9df46baa164b" providerId="AD" clId="Web-{550F36A5-695F-4983-96A2-C5ABEF9B65FB}" dt="2021-12-15T12:23:07.124" v="709" actId="1076"/>
        <pc:sldMkLst>
          <pc:docMk/>
          <pc:sldMk cId="3887564162" sldId="288"/>
        </pc:sldMkLst>
        <pc:spChg chg="mod">
          <ac:chgData name="Hemanth Varma Emmadi" userId="S::emmadi.h@northeastern.edu::34940d49-bdf7-4218-90a1-9df46baa164b" providerId="AD" clId="Web-{550F36A5-695F-4983-96A2-C5ABEF9B65FB}" dt="2021-12-15T07:48:32.647" v="13" actId="20577"/>
          <ac:spMkLst>
            <pc:docMk/>
            <pc:sldMk cId="3887564162" sldId="288"/>
            <ac:spMk id="2" creationId="{099B3AF2-4061-4347-85F2-BDED37F8A3C5}"/>
          </ac:spMkLst>
        </pc:spChg>
        <pc:spChg chg="del mod">
          <ac:chgData name="Hemanth Varma Emmadi" userId="S::emmadi.h@northeastern.edu::34940d49-bdf7-4218-90a1-9df46baa164b" providerId="AD" clId="Web-{550F36A5-695F-4983-96A2-C5ABEF9B65FB}" dt="2021-12-15T11:07:02.124" v="32"/>
          <ac:spMkLst>
            <pc:docMk/>
            <pc:sldMk cId="3887564162" sldId="288"/>
            <ac:spMk id="3" creationId="{287E3602-7E22-4FB9-8116-19F8A24ABD64}"/>
          </ac:spMkLst>
        </pc:spChg>
        <pc:spChg chg="add del mod">
          <ac:chgData name="Hemanth Varma Emmadi" userId="S::emmadi.h@northeastern.edu::34940d49-bdf7-4218-90a1-9df46baa164b" providerId="AD" clId="Web-{550F36A5-695F-4983-96A2-C5ABEF9B65FB}" dt="2021-12-15T11:07:09.890" v="35"/>
          <ac:spMkLst>
            <pc:docMk/>
            <pc:sldMk cId="3887564162" sldId="288"/>
            <ac:spMk id="4" creationId="{3A1DAE46-443C-47ED-B781-6DC157067C1D}"/>
          </ac:spMkLst>
        </pc:spChg>
        <pc:graphicFrameChg chg="add mod modGraphic">
          <ac:chgData name="Hemanth Varma Emmadi" userId="S::emmadi.h@northeastern.edu::34940d49-bdf7-4218-90a1-9df46baa164b" providerId="AD" clId="Web-{550F36A5-695F-4983-96A2-C5ABEF9B65FB}" dt="2021-12-15T12:15:34.535" v="682" actId="1076"/>
          <ac:graphicFrameMkLst>
            <pc:docMk/>
            <pc:sldMk cId="3887564162" sldId="288"/>
            <ac:graphicFrameMk id="5" creationId="{079CC214-2FA9-45F9-A6D5-45389DE6BCB7}"/>
          </ac:graphicFrameMkLst>
        </pc:graphicFrameChg>
        <pc:graphicFrameChg chg="add mod modGraphic">
          <ac:chgData name="Hemanth Varma Emmadi" userId="S::emmadi.h@northeastern.edu::34940d49-bdf7-4218-90a1-9df46baa164b" providerId="AD" clId="Web-{550F36A5-695F-4983-96A2-C5ABEF9B65FB}" dt="2021-12-15T12:15:11.019" v="679" actId="1076"/>
          <ac:graphicFrameMkLst>
            <pc:docMk/>
            <pc:sldMk cId="3887564162" sldId="288"/>
            <ac:graphicFrameMk id="7" creationId="{FD4ED9B4-11BA-445F-8E2C-985E4EA8A4FE}"/>
          </ac:graphicFrameMkLst>
        </pc:graphicFrameChg>
        <pc:picChg chg="add mod">
          <ac:chgData name="Hemanth Varma Emmadi" userId="S::emmadi.h@northeastern.edu::34940d49-bdf7-4218-90a1-9df46baa164b" providerId="AD" clId="Web-{550F36A5-695F-4983-96A2-C5ABEF9B65FB}" dt="2021-12-15T12:23:07.124" v="709" actId="1076"/>
          <ac:picMkLst>
            <pc:docMk/>
            <pc:sldMk cId="3887564162" sldId="288"/>
            <ac:picMk id="6" creationId="{12E9651C-3F7A-4EF5-BB9E-7425482DF62B}"/>
          </ac:picMkLst>
        </pc:picChg>
        <pc:picChg chg="add mod">
          <ac:chgData name="Hemanth Varma Emmadi" userId="S::emmadi.h@northeastern.edu::34940d49-bdf7-4218-90a1-9df46baa164b" providerId="AD" clId="Web-{550F36A5-695F-4983-96A2-C5ABEF9B65FB}" dt="2021-12-15T12:15:27.191" v="681" actId="1076"/>
          <ac:picMkLst>
            <pc:docMk/>
            <pc:sldMk cId="3887564162" sldId="288"/>
            <ac:picMk id="8" creationId="{5225E34B-4979-41E0-ADCF-A8519EEBD8E7}"/>
          </ac:picMkLst>
        </pc:picChg>
      </pc:sldChg>
      <pc:sldChg chg="addSp delSp modSp new">
        <pc:chgData name="Hemanth Varma Emmadi" userId="S::emmadi.h@northeastern.edu::34940d49-bdf7-4218-90a1-9df46baa164b" providerId="AD" clId="Web-{550F36A5-695F-4983-96A2-C5ABEF9B65FB}" dt="2021-12-15T12:22:57.686" v="708" actId="1076"/>
        <pc:sldMkLst>
          <pc:docMk/>
          <pc:sldMk cId="1569523781" sldId="289"/>
        </pc:sldMkLst>
        <pc:spChg chg="mod">
          <ac:chgData name="Hemanth Varma Emmadi" userId="S::emmadi.h@northeastern.edu::34940d49-bdf7-4218-90a1-9df46baa164b" providerId="AD" clId="Web-{550F36A5-695F-4983-96A2-C5ABEF9B65FB}" dt="2021-12-15T07:48:49.679" v="25" actId="20577"/>
          <ac:spMkLst>
            <pc:docMk/>
            <pc:sldMk cId="1569523781" sldId="289"/>
            <ac:spMk id="2" creationId="{61857BC1-613B-406F-84FD-C7C8BFF73E6D}"/>
          </ac:spMkLst>
        </pc:spChg>
        <pc:spChg chg="del">
          <ac:chgData name="Hemanth Varma Emmadi" userId="S::emmadi.h@northeastern.edu::34940d49-bdf7-4218-90a1-9df46baa164b" providerId="AD" clId="Web-{550F36A5-695F-4983-96A2-C5ABEF9B65FB}" dt="2021-12-15T12:20:06.729" v="683"/>
          <ac:spMkLst>
            <pc:docMk/>
            <pc:sldMk cId="1569523781" sldId="289"/>
            <ac:spMk id="3" creationId="{29768D81-5E4B-4D67-868C-7FE6B1951612}"/>
          </ac:spMkLst>
        </pc:spChg>
        <pc:graphicFrameChg chg="add mod modGraphic">
          <ac:chgData name="Hemanth Varma Emmadi" userId="S::emmadi.h@northeastern.edu::34940d49-bdf7-4218-90a1-9df46baa164b" providerId="AD" clId="Web-{550F36A5-695F-4983-96A2-C5ABEF9B65FB}" dt="2021-12-15T12:22:57.686" v="708" actId="1076"/>
          <ac:graphicFrameMkLst>
            <pc:docMk/>
            <pc:sldMk cId="1569523781" sldId="289"/>
            <ac:graphicFrameMk id="7" creationId="{6231EA5D-C83C-436E-BD1A-D3D6020A65D4}"/>
          </ac:graphicFrameMkLst>
        </pc:graphicFrameChg>
        <pc:picChg chg="add mod">
          <ac:chgData name="Hemanth Varma Emmadi" userId="S::emmadi.h@northeastern.edu::34940d49-bdf7-4218-90a1-9df46baa164b" providerId="AD" clId="Web-{550F36A5-695F-4983-96A2-C5ABEF9B65FB}" dt="2021-12-15T12:20:54.949" v="694" actId="1076"/>
          <ac:picMkLst>
            <pc:docMk/>
            <pc:sldMk cId="1569523781" sldId="289"/>
            <ac:picMk id="4" creationId="{A7A2CE26-F33E-4EE4-A910-8C42886BEC32}"/>
          </ac:picMkLst>
        </pc:picChg>
        <pc:picChg chg="add mod">
          <ac:chgData name="Hemanth Varma Emmadi" userId="S::emmadi.h@northeastern.edu::34940d49-bdf7-4218-90a1-9df46baa164b" providerId="AD" clId="Web-{550F36A5-695F-4983-96A2-C5ABEF9B65FB}" dt="2021-12-15T12:20:52.214" v="693" actId="1076"/>
          <ac:picMkLst>
            <pc:docMk/>
            <pc:sldMk cId="1569523781" sldId="289"/>
            <ac:picMk id="5" creationId="{D9EBC1E8-239D-4978-A793-E271AAEC7135}"/>
          </ac:picMkLst>
        </pc:picChg>
      </pc:sldChg>
      <pc:sldChg chg="new del">
        <pc:chgData name="Hemanth Varma Emmadi" userId="S::emmadi.h@northeastern.edu::34940d49-bdf7-4218-90a1-9df46baa164b" providerId="AD" clId="Web-{550F36A5-695F-4983-96A2-C5ABEF9B65FB}" dt="2021-12-15T12:20:15.120" v="685"/>
        <pc:sldMkLst>
          <pc:docMk/>
          <pc:sldMk cId="2464680961" sldId="290"/>
        </pc:sldMkLst>
      </pc:sldChg>
    </pc:docChg>
  </pc:docChgLst>
  <pc:docChgLst>
    <pc:chgData name="Hemanth Varma Emmadi" userId="S::emmadi.h@northeastern.edu::34940d49-bdf7-4218-90a1-9df46baa164b" providerId="AD" clId="Web-{609CCCCC-4B50-4FCC-9287-417C0A50C5B8}"/>
    <pc:docChg chg="modSld">
      <pc:chgData name="Hemanth Varma Emmadi" userId="S::emmadi.h@northeastern.edu::34940d49-bdf7-4218-90a1-9df46baa164b" providerId="AD" clId="Web-{609CCCCC-4B50-4FCC-9287-417C0A50C5B8}" dt="2021-12-15T21:47:52.159" v="92"/>
      <pc:docMkLst>
        <pc:docMk/>
      </pc:docMkLst>
      <pc:sldChg chg="modSp">
        <pc:chgData name="Hemanth Varma Emmadi" userId="S::emmadi.h@northeastern.edu::34940d49-bdf7-4218-90a1-9df46baa164b" providerId="AD" clId="Web-{609CCCCC-4B50-4FCC-9287-417C0A50C5B8}" dt="2021-12-15T21:45:40.937" v="18" actId="20577"/>
        <pc:sldMkLst>
          <pc:docMk/>
          <pc:sldMk cId="3756586182" sldId="261"/>
        </pc:sldMkLst>
        <pc:spChg chg="mod">
          <ac:chgData name="Hemanth Varma Emmadi" userId="S::emmadi.h@northeastern.edu::34940d49-bdf7-4218-90a1-9df46baa164b" providerId="AD" clId="Web-{609CCCCC-4B50-4FCC-9287-417C0A50C5B8}" dt="2021-12-15T21:45:40.937" v="18" actId="20577"/>
          <ac:spMkLst>
            <pc:docMk/>
            <pc:sldMk cId="3756586182" sldId="261"/>
            <ac:spMk id="3" creationId="{684999AA-81BB-4FB8-9CF8-66BAB50DFDD4}"/>
          </ac:spMkLst>
        </pc:spChg>
      </pc:sldChg>
      <pc:sldChg chg="modSp">
        <pc:chgData name="Hemanth Varma Emmadi" userId="S::emmadi.h@northeastern.edu::34940d49-bdf7-4218-90a1-9df46baa164b" providerId="AD" clId="Web-{609CCCCC-4B50-4FCC-9287-417C0A50C5B8}" dt="2021-12-15T21:47:52.159" v="92"/>
        <pc:sldMkLst>
          <pc:docMk/>
          <pc:sldMk cId="3887564162" sldId="288"/>
        </pc:sldMkLst>
        <pc:graphicFrameChg chg="mod modGraphic">
          <ac:chgData name="Hemanth Varma Emmadi" userId="S::emmadi.h@northeastern.edu::34940d49-bdf7-4218-90a1-9df46baa164b" providerId="AD" clId="Web-{609CCCCC-4B50-4FCC-9287-417C0A50C5B8}" dt="2021-12-15T21:47:52.159" v="92"/>
          <ac:graphicFrameMkLst>
            <pc:docMk/>
            <pc:sldMk cId="3887564162" sldId="288"/>
            <ac:graphicFrameMk id="7" creationId="{FD4ED9B4-11BA-445F-8E2C-985E4EA8A4FE}"/>
          </ac:graphicFrameMkLst>
        </pc:graphicFrameChg>
      </pc:sldChg>
    </pc:docChg>
  </pc:docChgLst>
  <pc:docChgLst>
    <pc:chgData name="Praveen Pravesh Pandey" userId="S::pandey.pra@northeastern.edu::4bac026f-1cb9-4f96-92f0-7741c1f87719" providerId="AD" clId="Web-{2D73DF43-771B-41C2-AED9-149BB62A9DE2}"/>
    <pc:docChg chg="modSld">
      <pc:chgData name="Praveen Pravesh Pandey" userId="S::pandey.pra@northeastern.edu::4bac026f-1cb9-4f96-92f0-7741c1f87719" providerId="AD" clId="Web-{2D73DF43-771B-41C2-AED9-149BB62A9DE2}" dt="2021-12-15T20:22:17.799" v="1" actId="14100"/>
      <pc:docMkLst>
        <pc:docMk/>
      </pc:docMkLst>
      <pc:sldChg chg="modSp">
        <pc:chgData name="Praveen Pravesh Pandey" userId="S::pandey.pra@northeastern.edu::4bac026f-1cb9-4f96-92f0-7741c1f87719" providerId="AD" clId="Web-{2D73DF43-771B-41C2-AED9-149BB62A9DE2}" dt="2021-12-15T20:22:17.799" v="1" actId="14100"/>
        <pc:sldMkLst>
          <pc:docMk/>
          <pc:sldMk cId="1247699979" sldId="275"/>
        </pc:sldMkLst>
        <pc:spChg chg="mod">
          <ac:chgData name="Praveen Pravesh Pandey" userId="S::pandey.pra@northeastern.edu::4bac026f-1cb9-4f96-92f0-7741c1f87719" providerId="AD" clId="Web-{2D73DF43-771B-41C2-AED9-149BB62A9DE2}" dt="2021-12-15T20:22:17.799" v="1" actId="14100"/>
          <ac:spMkLst>
            <pc:docMk/>
            <pc:sldMk cId="1247699979" sldId="275"/>
            <ac:spMk id="4" creationId="{5B3536CA-FE89-4E67-8435-BBEDA0D0E85A}"/>
          </ac:spMkLst>
        </pc:spChg>
      </pc:sldChg>
    </pc:docChg>
  </pc:docChgLst>
  <pc:docChgLst>
    <pc:chgData name="Hemanth Varma Emmadi" userId="S::emmadi.h@northeastern.edu::34940d49-bdf7-4218-90a1-9df46baa164b" providerId="AD" clId="Web-{630E5567-99CA-468F-AD17-1611219ABBAC}"/>
    <pc:docChg chg="modSld">
      <pc:chgData name="Hemanth Varma Emmadi" userId="S::emmadi.h@northeastern.edu::34940d49-bdf7-4218-90a1-9df46baa164b" providerId="AD" clId="Web-{630E5567-99CA-468F-AD17-1611219ABBAC}" dt="2021-12-15T21:33:41.257" v="16" actId="20577"/>
      <pc:docMkLst>
        <pc:docMk/>
      </pc:docMkLst>
      <pc:sldChg chg="modSp">
        <pc:chgData name="Hemanth Varma Emmadi" userId="S::emmadi.h@northeastern.edu::34940d49-bdf7-4218-90a1-9df46baa164b" providerId="AD" clId="Web-{630E5567-99CA-468F-AD17-1611219ABBAC}" dt="2021-12-15T21:33:41.257" v="16" actId="20577"/>
        <pc:sldMkLst>
          <pc:docMk/>
          <pc:sldMk cId="1925310142" sldId="285"/>
        </pc:sldMkLst>
        <pc:graphicFrameChg chg="modGraphic">
          <ac:chgData name="Hemanth Varma Emmadi" userId="S::emmadi.h@northeastern.edu::34940d49-bdf7-4218-90a1-9df46baa164b" providerId="AD" clId="Web-{630E5567-99CA-468F-AD17-1611219ABBAC}" dt="2021-12-15T21:33:41.257" v="16" actId="20577"/>
          <ac:graphicFrameMkLst>
            <pc:docMk/>
            <pc:sldMk cId="1925310142" sldId="285"/>
            <ac:graphicFrameMk id="5" creationId="{83040D4C-3083-4758-BC2D-47A52FD04588}"/>
          </ac:graphicFrameMkLst>
        </pc:graphicFrameChg>
      </pc:sldChg>
    </pc:docChg>
  </pc:docChgLst>
  <pc:docChgLst>
    <pc:chgData name="Praveen Pravesh Pandey" userId="4bac026f-1cb9-4f96-92f0-7741c1f87719" providerId="ADAL" clId="{0C6AE539-6BB1-4DA5-8F16-2B5C62044878}"/>
    <pc:docChg chg="custSel modSld">
      <pc:chgData name="Praveen Pravesh Pandey" userId="4bac026f-1cb9-4f96-92f0-7741c1f87719" providerId="ADAL" clId="{0C6AE539-6BB1-4DA5-8F16-2B5C62044878}" dt="2021-12-15T20:29:34.361" v="102" actId="14100"/>
      <pc:docMkLst>
        <pc:docMk/>
      </pc:docMkLst>
      <pc:sldChg chg="addSp delSp modSp mod">
        <pc:chgData name="Praveen Pravesh Pandey" userId="4bac026f-1cb9-4f96-92f0-7741c1f87719" providerId="ADAL" clId="{0C6AE539-6BB1-4DA5-8F16-2B5C62044878}" dt="2021-12-15T20:29:34.361" v="102" actId="14100"/>
        <pc:sldMkLst>
          <pc:docMk/>
          <pc:sldMk cId="1247699979" sldId="275"/>
        </pc:sldMkLst>
        <pc:spChg chg="mod">
          <ac:chgData name="Praveen Pravesh Pandey" userId="4bac026f-1cb9-4f96-92f0-7741c1f87719" providerId="ADAL" clId="{0C6AE539-6BB1-4DA5-8F16-2B5C62044878}" dt="2021-12-15T20:28:59.666" v="95" actId="20577"/>
          <ac:spMkLst>
            <pc:docMk/>
            <pc:sldMk cId="1247699979" sldId="275"/>
            <ac:spMk id="4" creationId="{5B3536CA-FE89-4E67-8435-BBEDA0D0E85A}"/>
          </ac:spMkLst>
        </pc:spChg>
        <pc:picChg chg="add mod">
          <ac:chgData name="Praveen Pravesh Pandey" userId="4bac026f-1cb9-4f96-92f0-7741c1f87719" providerId="ADAL" clId="{0C6AE539-6BB1-4DA5-8F16-2B5C62044878}" dt="2021-12-15T20:29:34.361" v="102" actId="14100"/>
          <ac:picMkLst>
            <pc:docMk/>
            <pc:sldMk cId="1247699979" sldId="275"/>
            <ac:picMk id="6" creationId="{16B5380B-6CE5-4958-8691-1365AD955CC2}"/>
          </ac:picMkLst>
        </pc:picChg>
        <pc:picChg chg="del">
          <ac:chgData name="Praveen Pravesh Pandey" userId="4bac026f-1cb9-4f96-92f0-7741c1f87719" providerId="ADAL" clId="{0C6AE539-6BB1-4DA5-8F16-2B5C62044878}" dt="2021-12-15T20:28:21.158" v="78" actId="478"/>
          <ac:picMkLst>
            <pc:docMk/>
            <pc:sldMk cId="1247699979" sldId="275"/>
            <ac:picMk id="2050" creationId="{A58179A6-9600-4FA0-9B6A-F9E04F500630}"/>
          </ac:picMkLst>
        </pc:picChg>
      </pc:sldChg>
      <pc:sldChg chg="modSp mod">
        <pc:chgData name="Praveen Pravesh Pandey" userId="4bac026f-1cb9-4f96-92f0-7741c1f87719" providerId="ADAL" clId="{0C6AE539-6BB1-4DA5-8F16-2B5C62044878}" dt="2021-12-15T20:24:18.353" v="77" actId="20577"/>
        <pc:sldMkLst>
          <pc:docMk/>
          <pc:sldMk cId="2923990339" sldId="287"/>
        </pc:sldMkLst>
        <pc:spChg chg="mod">
          <ac:chgData name="Praveen Pravesh Pandey" userId="4bac026f-1cb9-4f96-92f0-7741c1f87719" providerId="ADAL" clId="{0C6AE539-6BB1-4DA5-8F16-2B5C62044878}" dt="2021-12-15T20:23:32.047" v="15" actId="20577"/>
          <ac:spMkLst>
            <pc:docMk/>
            <pc:sldMk cId="2923990339" sldId="287"/>
            <ac:spMk id="2" creationId="{D14D7072-D6FB-4D1F-A15A-1DFE01ADD3D6}"/>
          </ac:spMkLst>
        </pc:spChg>
        <pc:graphicFrameChg chg="modGraphic">
          <ac:chgData name="Praveen Pravesh Pandey" userId="4bac026f-1cb9-4f96-92f0-7741c1f87719" providerId="ADAL" clId="{0C6AE539-6BB1-4DA5-8F16-2B5C62044878}" dt="2021-12-15T20:24:18.353" v="77" actId="20577"/>
          <ac:graphicFrameMkLst>
            <pc:docMk/>
            <pc:sldMk cId="2923990339" sldId="287"/>
            <ac:graphicFrameMk id="4" creationId="{B510F49B-5B63-4370-A447-2F25CD8D47A3}"/>
          </ac:graphicFrameMkLst>
        </pc:graphicFrameChg>
      </pc:sldChg>
    </pc:docChg>
  </pc:docChgLst>
  <pc:docChgLst>
    <pc:chgData name="Xinyi Luo" userId="S::luo.xinyi@northeastern.edu::c6f1dffb-23df-4797-a474-ae060ca07a2c" providerId="AD" clId="Web-{67D787AF-9894-4920-A004-83485EA52FFE}"/>
    <pc:docChg chg="modSld">
      <pc:chgData name="Xinyi Luo" userId="S::luo.xinyi@northeastern.edu::c6f1dffb-23df-4797-a474-ae060ca07a2c" providerId="AD" clId="Web-{67D787AF-9894-4920-A004-83485EA52FFE}" dt="2021-12-15T23:04:31.020" v="64" actId="14100"/>
      <pc:docMkLst>
        <pc:docMk/>
      </pc:docMkLst>
      <pc:sldChg chg="addSp modSp">
        <pc:chgData name="Xinyi Luo" userId="S::luo.xinyi@northeastern.edu::c6f1dffb-23df-4797-a474-ae060ca07a2c" providerId="AD" clId="Web-{67D787AF-9894-4920-A004-83485EA52FFE}" dt="2021-12-15T23:04:31.020" v="64" actId="14100"/>
        <pc:sldMkLst>
          <pc:docMk/>
          <pc:sldMk cId="4067377517" sldId="286"/>
        </pc:sldMkLst>
        <pc:spChg chg="add mod">
          <ac:chgData name="Xinyi Luo" userId="S::luo.xinyi@northeastern.edu::c6f1dffb-23df-4797-a474-ae060ca07a2c" providerId="AD" clId="Web-{67D787AF-9894-4920-A004-83485EA52FFE}" dt="2021-12-15T23:04:31.020" v="64" actId="14100"/>
          <ac:spMkLst>
            <pc:docMk/>
            <pc:sldMk cId="4067377517" sldId="286"/>
            <ac:spMk id="8" creationId="{41247C00-AE4C-430E-896D-3AB826D153C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CE63B6-A3D8-433C-9662-D7D9D6C0A5E6}"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39988AAF-8531-466B-817D-A8C18F38A52A}">
      <dgm:prSet/>
      <dgm:spPr/>
      <dgm:t>
        <a:bodyPr/>
        <a:lstStyle/>
        <a:p>
          <a:pPr rtl="0"/>
          <a:r>
            <a:rPr lang="en-US">
              <a:latin typeface="Calibri Light" panose="020F0302020204030204"/>
            </a:rPr>
            <a:t>A quick recap of what we discussed earlier</a:t>
          </a:r>
          <a:endParaRPr lang="en-US"/>
        </a:p>
      </dgm:t>
    </dgm:pt>
    <dgm:pt modelId="{75DEF27B-ECAD-4FB6-994D-A6F7F49B2AF1}" type="parTrans" cxnId="{2E5BF359-9D12-4128-9229-A3C2A01121A5}">
      <dgm:prSet/>
      <dgm:spPr/>
      <dgm:t>
        <a:bodyPr/>
        <a:lstStyle/>
        <a:p>
          <a:endParaRPr lang="en-US"/>
        </a:p>
      </dgm:t>
    </dgm:pt>
    <dgm:pt modelId="{FAC1D55E-44F2-465E-8492-CB46693E432B}" type="sibTrans" cxnId="{2E5BF359-9D12-4128-9229-A3C2A01121A5}">
      <dgm:prSet/>
      <dgm:spPr/>
      <dgm:t>
        <a:bodyPr/>
        <a:lstStyle/>
        <a:p>
          <a:endParaRPr lang="en-US"/>
        </a:p>
      </dgm:t>
    </dgm:pt>
    <dgm:pt modelId="{0D7D8ABC-26CD-43F3-9DFB-E55EEFE51C15}">
      <dgm:prSet/>
      <dgm:spPr/>
      <dgm:t>
        <a:bodyPr/>
        <a:lstStyle/>
        <a:p>
          <a:r>
            <a:rPr lang="en-US"/>
            <a:t>Align on deliverables for OCM </a:t>
          </a:r>
          <a:r>
            <a:rPr lang="en-US" err="1"/>
            <a:t>webcrawler</a:t>
          </a:r>
        </a:p>
      </dgm:t>
    </dgm:pt>
    <dgm:pt modelId="{0FDC96B7-880E-4EC3-A373-2B9FD6940403}" type="parTrans" cxnId="{9D207B23-AEAC-4E93-ADAD-125260641625}">
      <dgm:prSet/>
      <dgm:spPr/>
      <dgm:t>
        <a:bodyPr/>
        <a:lstStyle/>
        <a:p>
          <a:endParaRPr lang="en-US"/>
        </a:p>
      </dgm:t>
    </dgm:pt>
    <dgm:pt modelId="{C7F8979B-7BEE-4DAE-88B7-B1C8ADE29F02}" type="sibTrans" cxnId="{9D207B23-AEAC-4E93-ADAD-125260641625}">
      <dgm:prSet/>
      <dgm:spPr/>
      <dgm:t>
        <a:bodyPr/>
        <a:lstStyle/>
        <a:p>
          <a:endParaRPr lang="en-US"/>
        </a:p>
      </dgm:t>
    </dgm:pt>
    <dgm:pt modelId="{D8CC63C4-296A-4B14-B636-216F8FF47917}" type="pres">
      <dgm:prSet presAssocID="{6DCE63B6-A3D8-433C-9662-D7D9D6C0A5E6}" presName="hierChild1" presStyleCnt="0">
        <dgm:presLayoutVars>
          <dgm:chPref val="1"/>
          <dgm:dir/>
          <dgm:animOne val="branch"/>
          <dgm:animLvl val="lvl"/>
          <dgm:resizeHandles/>
        </dgm:presLayoutVars>
      </dgm:prSet>
      <dgm:spPr/>
    </dgm:pt>
    <dgm:pt modelId="{A4F80A88-DBF9-4ED9-A6B9-CD9ECA08DD9D}" type="pres">
      <dgm:prSet presAssocID="{39988AAF-8531-466B-817D-A8C18F38A52A}" presName="hierRoot1" presStyleCnt="0"/>
      <dgm:spPr/>
    </dgm:pt>
    <dgm:pt modelId="{08B3ACBD-80AF-4947-A0B3-4534721360CC}" type="pres">
      <dgm:prSet presAssocID="{39988AAF-8531-466B-817D-A8C18F38A52A}" presName="composite" presStyleCnt="0"/>
      <dgm:spPr/>
    </dgm:pt>
    <dgm:pt modelId="{A5D987D3-4025-448F-B2F4-27D32390543F}" type="pres">
      <dgm:prSet presAssocID="{39988AAF-8531-466B-817D-A8C18F38A52A}" presName="background" presStyleLbl="node0" presStyleIdx="0" presStyleCnt="2"/>
      <dgm:spPr/>
    </dgm:pt>
    <dgm:pt modelId="{2D37383F-6091-45A6-9E76-A1B4580860D2}" type="pres">
      <dgm:prSet presAssocID="{39988AAF-8531-466B-817D-A8C18F38A52A}" presName="text" presStyleLbl="fgAcc0" presStyleIdx="0" presStyleCnt="2">
        <dgm:presLayoutVars>
          <dgm:chPref val="3"/>
        </dgm:presLayoutVars>
      </dgm:prSet>
      <dgm:spPr/>
    </dgm:pt>
    <dgm:pt modelId="{C559C629-BF3E-4E1F-91CA-6F436BE3EE7A}" type="pres">
      <dgm:prSet presAssocID="{39988AAF-8531-466B-817D-A8C18F38A52A}" presName="hierChild2" presStyleCnt="0"/>
      <dgm:spPr/>
    </dgm:pt>
    <dgm:pt modelId="{34BF08FC-A981-4CE9-9722-6CC8C17D8F8A}" type="pres">
      <dgm:prSet presAssocID="{0D7D8ABC-26CD-43F3-9DFB-E55EEFE51C15}" presName="hierRoot1" presStyleCnt="0"/>
      <dgm:spPr/>
    </dgm:pt>
    <dgm:pt modelId="{75DEF3EC-9072-4B59-BA8B-AFB65790B33E}" type="pres">
      <dgm:prSet presAssocID="{0D7D8ABC-26CD-43F3-9DFB-E55EEFE51C15}" presName="composite" presStyleCnt="0"/>
      <dgm:spPr/>
    </dgm:pt>
    <dgm:pt modelId="{F9BE34FA-6528-4C4B-B2CA-3115AD1BA7FC}" type="pres">
      <dgm:prSet presAssocID="{0D7D8ABC-26CD-43F3-9DFB-E55EEFE51C15}" presName="background" presStyleLbl="node0" presStyleIdx="1" presStyleCnt="2"/>
      <dgm:spPr/>
    </dgm:pt>
    <dgm:pt modelId="{34131EB6-2550-4352-9F0A-E3920A00BD3C}" type="pres">
      <dgm:prSet presAssocID="{0D7D8ABC-26CD-43F3-9DFB-E55EEFE51C15}" presName="text" presStyleLbl="fgAcc0" presStyleIdx="1" presStyleCnt="2">
        <dgm:presLayoutVars>
          <dgm:chPref val="3"/>
        </dgm:presLayoutVars>
      </dgm:prSet>
      <dgm:spPr/>
    </dgm:pt>
    <dgm:pt modelId="{7F5B1407-26B0-4529-A87C-7AD6B7EBB603}" type="pres">
      <dgm:prSet presAssocID="{0D7D8ABC-26CD-43F3-9DFB-E55EEFE51C15}" presName="hierChild2" presStyleCnt="0"/>
      <dgm:spPr/>
    </dgm:pt>
  </dgm:ptLst>
  <dgm:cxnLst>
    <dgm:cxn modelId="{CE231305-84FF-40BB-BAE0-F7BE9D9CF955}" type="presOf" srcId="{0D7D8ABC-26CD-43F3-9DFB-E55EEFE51C15}" destId="{34131EB6-2550-4352-9F0A-E3920A00BD3C}" srcOrd="0" destOrd="0" presId="urn:microsoft.com/office/officeart/2005/8/layout/hierarchy1"/>
    <dgm:cxn modelId="{BB158A1F-E023-47A9-8258-2484B9CD01A9}" type="presOf" srcId="{39988AAF-8531-466B-817D-A8C18F38A52A}" destId="{2D37383F-6091-45A6-9E76-A1B4580860D2}" srcOrd="0" destOrd="0" presId="urn:microsoft.com/office/officeart/2005/8/layout/hierarchy1"/>
    <dgm:cxn modelId="{9D207B23-AEAC-4E93-ADAD-125260641625}" srcId="{6DCE63B6-A3D8-433C-9662-D7D9D6C0A5E6}" destId="{0D7D8ABC-26CD-43F3-9DFB-E55EEFE51C15}" srcOrd="1" destOrd="0" parTransId="{0FDC96B7-880E-4EC3-A373-2B9FD6940403}" sibTransId="{C7F8979B-7BEE-4DAE-88B7-B1C8ADE29F02}"/>
    <dgm:cxn modelId="{2E5BF359-9D12-4128-9229-A3C2A01121A5}" srcId="{6DCE63B6-A3D8-433C-9662-D7D9D6C0A5E6}" destId="{39988AAF-8531-466B-817D-A8C18F38A52A}" srcOrd="0" destOrd="0" parTransId="{75DEF27B-ECAD-4FB6-994D-A6F7F49B2AF1}" sibTransId="{FAC1D55E-44F2-465E-8492-CB46693E432B}"/>
    <dgm:cxn modelId="{B265948E-8239-415C-AB4E-2EC2FEEE360F}" type="presOf" srcId="{6DCE63B6-A3D8-433C-9662-D7D9D6C0A5E6}" destId="{D8CC63C4-296A-4B14-B636-216F8FF47917}" srcOrd="0" destOrd="0" presId="urn:microsoft.com/office/officeart/2005/8/layout/hierarchy1"/>
    <dgm:cxn modelId="{5A47B1B7-4D65-4F94-95F4-E4FD629366D2}" type="presParOf" srcId="{D8CC63C4-296A-4B14-B636-216F8FF47917}" destId="{A4F80A88-DBF9-4ED9-A6B9-CD9ECA08DD9D}" srcOrd="0" destOrd="0" presId="urn:microsoft.com/office/officeart/2005/8/layout/hierarchy1"/>
    <dgm:cxn modelId="{394E2397-D4AE-41C1-833D-314F91E393FF}" type="presParOf" srcId="{A4F80A88-DBF9-4ED9-A6B9-CD9ECA08DD9D}" destId="{08B3ACBD-80AF-4947-A0B3-4534721360CC}" srcOrd="0" destOrd="0" presId="urn:microsoft.com/office/officeart/2005/8/layout/hierarchy1"/>
    <dgm:cxn modelId="{88EEF8ED-F606-4CE5-B3CA-106E5E2CED55}" type="presParOf" srcId="{08B3ACBD-80AF-4947-A0B3-4534721360CC}" destId="{A5D987D3-4025-448F-B2F4-27D32390543F}" srcOrd="0" destOrd="0" presId="urn:microsoft.com/office/officeart/2005/8/layout/hierarchy1"/>
    <dgm:cxn modelId="{D91359C8-409E-453A-B72E-D9A5DA86E8FE}" type="presParOf" srcId="{08B3ACBD-80AF-4947-A0B3-4534721360CC}" destId="{2D37383F-6091-45A6-9E76-A1B4580860D2}" srcOrd="1" destOrd="0" presId="urn:microsoft.com/office/officeart/2005/8/layout/hierarchy1"/>
    <dgm:cxn modelId="{3A965799-FF7D-49B7-9753-F504680654D6}" type="presParOf" srcId="{A4F80A88-DBF9-4ED9-A6B9-CD9ECA08DD9D}" destId="{C559C629-BF3E-4E1F-91CA-6F436BE3EE7A}" srcOrd="1" destOrd="0" presId="urn:microsoft.com/office/officeart/2005/8/layout/hierarchy1"/>
    <dgm:cxn modelId="{947FF998-6B77-4413-8C72-F32666A92D8D}" type="presParOf" srcId="{D8CC63C4-296A-4B14-B636-216F8FF47917}" destId="{34BF08FC-A981-4CE9-9722-6CC8C17D8F8A}" srcOrd="1" destOrd="0" presId="urn:microsoft.com/office/officeart/2005/8/layout/hierarchy1"/>
    <dgm:cxn modelId="{76A6C5D9-1BBD-4938-BA88-312AAB1A5CBC}" type="presParOf" srcId="{34BF08FC-A981-4CE9-9722-6CC8C17D8F8A}" destId="{75DEF3EC-9072-4B59-BA8B-AFB65790B33E}" srcOrd="0" destOrd="0" presId="urn:microsoft.com/office/officeart/2005/8/layout/hierarchy1"/>
    <dgm:cxn modelId="{881F515E-75C2-41B2-81BF-1653B562F99A}" type="presParOf" srcId="{75DEF3EC-9072-4B59-BA8B-AFB65790B33E}" destId="{F9BE34FA-6528-4C4B-B2CA-3115AD1BA7FC}" srcOrd="0" destOrd="0" presId="urn:microsoft.com/office/officeart/2005/8/layout/hierarchy1"/>
    <dgm:cxn modelId="{B65DA127-ECF6-433F-8E89-51B7644D96DA}" type="presParOf" srcId="{75DEF3EC-9072-4B59-BA8B-AFB65790B33E}" destId="{34131EB6-2550-4352-9F0A-E3920A00BD3C}" srcOrd="1" destOrd="0" presId="urn:microsoft.com/office/officeart/2005/8/layout/hierarchy1"/>
    <dgm:cxn modelId="{F3644994-561B-41D7-9BF0-0D221FD3B5C2}" type="presParOf" srcId="{34BF08FC-A981-4CE9-9722-6CC8C17D8F8A}" destId="{7F5B1407-26B0-4529-A87C-7AD6B7EBB60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F42DFD-33B0-40C8-A99A-1C16B935B680}"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1C0B53C3-6CCF-495E-9721-76A2300EED4D}">
      <dgm:prSet/>
      <dgm:spPr/>
      <dgm:t>
        <a:bodyPr/>
        <a:lstStyle/>
        <a:p>
          <a:r>
            <a:rPr lang="en-US"/>
            <a:t>Data Understanding– IMDB Data</a:t>
          </a:r>
        </a:p>
      </dgm:t>
    </dgm:pt>
    <dgm:pt modelId="{A3F06C63-6FD2-4789-AA4F-025A6CD31F7C}" type="parTrans" cxnId="{CE59D39F-D591-4028-B49B-25640A60331F}">
      <dgm:prSet/>
      <dgm:spPr/>
      <dgm:t>
        <a:bodyPr/>
        <a:lstStyle/>
        <a:p>
          <a:endParaRPr lang="en-US"/>
        </a:p>
      </dgm:t>
    </dgm:pt>
    <dgm:pt modelId="{C2C9C515-2C5F-4DA2-8A56-625F4F33F193}" type="sibTrans" cxnId="{CE59D39F-D591-4028-B49B-25640A60331F}">
      <dgm:prSet/>
      <dgm:spPr/>
      <dgm:t>
        <a:bodyPr/>
        <a:lstStyle/>
        <a:p>
          <a:endParaRPr lang="en-US"/>
        </a:p>
      </dgm:t>
    </dgm:pt>
    <dgm:pt modelId="{4D7865E7-1E8C-44F9-81D4-CB2E15A0A921}">
      <dgm:prSet/>
      <dgm:spPr/>
      <dgm:t>
        <a:bodyPr/>
        <a:lstStyle/>
        <a:p>
          <a:r>
            <a:rPr lang="en-US"/>
            <a:t>Data Understanding– RFP Data</a:t>
          </a:r>
        </a:p>
      </dgm:t>
    </dgm:pt>
    <dgm:pt modelId="{D2A2814D-2318-4496-BE2B-E3699E633A48}" type="parTrans" cxnId="{4C972B35-F569-4179-AD2C-A774B568A588}">
      <dgm:prSet/>
      <dgm:spPr/>
      <dgm:t>
        <a:bodyPr/>
        <a:lstStyle/>
        <a:p>
          <a:endParaRPr lang="en-US"/>
        </a:p>
      </dgm:t>
    </dgm:pt>
    <dgm:pt modelId="{28352664-8856-4AE6-A860-A64AF57B3EFD}" type="sibTrans" cxnId="{4C972B35-F569-4179-AD2C-A774B568A588}">
      <dgm:prSet/>
      <dgm:spPr/>
      <dgm:t>
        <a:bodyPr/>
        <a:lstStyle/>
        <a:p>
          <a:endParaRPr lang="en-US"/>
        </a:p>
      </dgm:t>
    </dgm:pt>
    <dgm:pt modelId="{5F64D52D-20C4-4168-A75D-1BC22BC90DA6}">
      <dgm:prSet/>
      <dgm:spPr/>
      <dgm:t>
        <a:bodyPr/>
        <a:lstStyle/>
        <a:p>
          <a:r>
            <a:rPr lang="en-US"/>
            <a:t>Model results</a:t>
          </a:r>
        </a:p>
      </dgm:t>
    </dgm:pt>
    <dgm:pt modelId="{D561BE36-EB41-4D16-941C-0785538B3218}" type="parTrans" cxnId="{F254E1F3-AEDD-4602-8811-FC76E1A313BF}">
      <dgm:prSet/>
      <dgm:spPr/>
      <dgm:t>
        <a:bodyPr/>
        <a:lstStyle/>
        <a:p>
          <a:endParaRPr lang="en-US"/>
        </a:p>
      </dgm:t>
    </dgm:pt>
    <dgm:pt modelId="{1FCEA216-0E7C-44D8-B99D-9173C31A8366}" type="sibTrans" cxnId="{F254E1F3-AEDD-4602-8811-FC76E1A313BF}">
      <dgm:prSet/>
      <dgm:spPr/>
      <dgm:t>
        <a:bodyPr/>
        <a:lstStyle/>
        <a:p>
          <a:endParaRPr lang="en-US"/>
        </a:p>
      </dgm:t>
    </dgm:pt>
    <dgm:pt modelId="{0E3D827B-212B-42B7-83D8-83B023699EA1}">
      <dgm:prSet/>
      <dgm:spPr/>
      <dgm:t>
        <a:bodyPr/>
        <a:lstStyle/>
        <a:p>
          <a:r>
            <a:rPr lang="en-US"/>
            <a:t>Conclusion</a:t>
          </a:r>
        </a:p>
      </dgm:t>
    </dgm:pt>
    <dgm:pt modelId="{8DCEF760-D7BC-4EEC-81CA-6B2BBAC7F9D5}" type="parTrans" cxnId="{4F01FAD1-9AF9-46E1-A8EA-A8A4A4DB9ECC}">
      <dgm:prSet/>
      <dgm:spPr/>
      <dgm:t>
        <a:bodyPr/>
        <a:lstStyle/>
        <a:p>
          <a:endParaRPr lang="en-US"/>
        </a:p>
      </dgm:t>
    </dgm:pt>
    <dgm:pt modelId="{CF34AF1B-2E44-45B1-9B3E-C21FCB8669F8}" type="sibTrans" cxnId="{4F01FAD1-9AF9-46E1-A8EA-A8A4A4DB9ECC}">
      <dgm:prSet/>
      <dgm:spPr/>
      <dgm:t>
        <a:bodyPr/>
        <a:lstStyle/>
        <a:p>
          <a:endParaRPr lang="en-US"/>
        </a:p>
      </dgm:t>
    </dgm:pt>
    <dgm:pt modelId="{8940B014-0F18-43F1-81D1-28843BE5B020}" type="pres">
      <dgm:prSet presAssocID="{06F42DFD-33B0-40C8-A99A-1C16B935B680}" presName="linear" presStyleCnt="0">
        <dgm:presLayoutVars>
          <dgm:dir/>
          <dgm:animLvl val="lvl"/>
          <dgm:resizeHandles val="exact"/>
        </dgm:presLayoutVars>
      </dgm:prSet>
      <dgm:spPr/>
    </dgm:pt>
    <dgm:pt modelId="{A9423C70-CD1E-4081-BE3C-1B98FD3106AF}" type="pres">
      <dgm:prSet presAssocID="{1C0B53C3-6CCF-495E-9721-76A2300EED4D}" presName="parentLin" presStyleCnt="0"/>
      <dgm:spPr/>
    </dgm:pt>
    <dgm:pt modelId="{BE1C3DB3-FF7E-4830-BDD2-A5C3DC6272D4}" type="pres">
      <dgm:prSet presAssocID="{1C0B53C3-6CCF-495E-9721-76A2300EED4D}" presName="parentLeftMargin" presStyleLbl="node1" presStyleIdx="0" presStyleCnt="4"/>
      <dgm:spPr/>
    </dgm:pt>
    <dgm:pt modelId="{E18BBBBA-9A3D-46CA-BE55-504D4F2DA1AF}" type="pres">
      <dgm:prSet presAssocID="{1C0B53C3-6CCF-495E-9721-76A2300EED4D}" presName="parentText" presStyleLbl="node1" presStyleIdx="0" presStyleCnt="4">
        <dgm:presLayoutVars>
          <dgm:chMax val="0"/>
          <dgm:bulletEnabled val="1"/>
        </dgm:presLayoutVars>
      </dgm:prSet>
      <dgm:spPr/>
    </dgm:pt>
    <dgm:pt modelId="{A04A5C71-5FB9-4880-94E8-E46FE0C2EDC2}" type="pres">
      <dgm:prSet presAssocID="{1C0B53C3-6CCF-495E-9721-76A2300EED4D}" presName="negativeSpace" presStyleCnt="0"/>
      <dgm:spPr/>
    </dgm:pt>
    <dgm:pt modelId="{7724890E-46F9-4F4E-AD61-D168DBA7C1BF}" type="pres">
      <dgm:prSet presAssocID="{1C0B53C3-6CCF-495E-9721-76A2300EED4D}" presName="childText" presStyleLbl="conFgAcc1" presStyleIdx="0" presStyleCnt="4">
        <dgm:presLayoutVars>
          <dgm:bulletEnabled val="1"/>
        </dgm:presLayoutVars>
      </dgm:prSet>
      <dgm:spPr/>
    </dgm:pt>
    <dgm:pt modelId="{9567B0EB-7BB4-4803-A41A-BE95684B1EE0}" type="pres">
      <dgm:prSet presAssocID="{C2C9C515-2C5F-4DA2-8A56-625F4F33F193}" presName="spaceBetweenRectangles" presStyleCnt="0"/>
      <dgm:spPr/>
    </dgm:pt>
    <dgm:pt modelId="{1F6FBCC2-6B06-42A8-9B03-908A2C9A170C}" type="pres">
      <dgm:prSet presAssocID="{4D7865E7-1E8C-44F9-81D4-CB2E15A0A921}" presName="parentLin" presStyleCnt="0"/>
      <dgm:spPr/>
    </dgm:pt>
    <dgm:pt modelId="{2225343C-3701-4EAD-8402-B67129D99256}" type="pres">
      <dgm:prSet presAssocID="{4D7865E7-1E8C-44F9-81D4-CB2E15A0A921}" presName="parentLeftMargin" presStyleLbl="node1" presStyleIdx="0" presStyleCnt="4"/>
      <dgm:spPr/>
    </dgm:pt>
    <dgm:pt modelId="{0AC0BC2E-AF4A-4645-9717-32349B428B90}" type="pres">
      <dgm:prSet presAssocID="{4D7865E7-1E8C-44F9-81D4-CB2E15A0A921}" presName="parentText" presStyleLbl="node1" presStyleIdx="1" presStyleCnt="4">
        <dgm:presLayoutVars>
          <dgm:chMax val="0"/>
          <dgm:bulletEnabled val="1"/>
        </dgm:presLayoutVars>
      </dgm:prSet>
      <dgm:spPr/>
    </dgm:pt>
    <dgm:pt modelId="{0F0AE259-8F73-4CFB-900A-207B70C9D5F6}" type="pres">
      <dgm:prSet presAssocID="{4D7865E7-1E8C-44F9-81D4-CB2E15A0A921}" presName="negativeSpace" presStyleCnt="0"/>
      <dgm:spPr/>
    </dgm:pt>
    <dgm:pt modelId="{BDF84F5A-9555-4B91-97EF-9DB1D34178AB}" type="pres">
      <dgm:prSet presAssocID="{4D7865E7-1E8C-44F9-81D4-CB2E15A0A921}" presName="childText" presStyleLbl="conFgAcc1" presStyleIdx="1" presStyleCnt="4">
        <dgm:presLayoutVars>
          <dgm:bulletEnabled val="1"/>
        </dgm:presLayoutVars>
      </dgm:prSet>
      <dgm:spPr/>
    </dgm:pt>
    <dgm:pt modelId="{06923A32-FE1D-480D-A595-FC04F065DEF8}" type="pres">
      <dgm:prSet presAssocID="{28352664-8856-4AE6-A860-A64AF57B3EFD}" presName="spaceBetweenRectangles" presStyleCnt="0"/>
      <dgm:spPr/>
    </dgm:pt>
    <dgm:pt modelId="{04B779F9-45AF-4C79-A418-76CB556FCFE3}" type="pres">
      <dgm:prSet presAssocID="{5F64D52D-20C4-4168-A75D-1BC22BC90DA6}" presName="parentLin" presStyleCnt="0"/>
      <dgm:spPr/>
    </dgm:pt>
    <dgm:pt modelId="{AF5C85CE-12EA-472B-84A6-B5C43AC72A2B}" type="pres">
      <dgm:prSet presAssocID="{5F64D52D-20C4-4168-A75D-1BC22BC90DA6}" presName="parentLeftMargin" presStyleLbl="node1" presStyleIdx="1" presStyleCnt="4"/>
      <dgm:spPr/>
    </dgm:pt>
    <dgm:pt modelId="{2669109F-DA49-4168-A4EF-63DBE824DA40}" type="pres">
      <dgm:prSet presAssocID="{5F64D52D-20C4-4168-A75D-1BC22BC90DA6}" presName="parentText" presStyleLbl="node1" presStyleIdx="2" presStyleCnt="4">
        <dgm:presLayoutVars>
          <dgm:chMax val="0"/>
          <dgm:bulletEnabled val="1"/>
        </dgm:presLayoutVars>
      </dgm:prSet>
      <dgm:spPr/>
    </dgm:pt>
    <dgm:pt modelId="{32DC1EEE-AECB-419B-A09D-D5E05826C55D}" type="pres">
      <dgm:prSet presAssocID="{5F64D52D-20C4-4168-A75D-1BC22BC90DA6}" presName="negativeSpace" presStyleCnt="0"/>
      <dgm:spPr/>
    </dgm:pt>
    <dgm:pt modelId="{3A99188C-EEBF-4101-A27B-BFFE05398016}" type="pres">
      <dgm:prSet presAssocID="{5F64D52D-20C4-4168-A75D-1BC22BC90DA6}" presName="childText" presStyleLbl="conFgAcc1" presStyleIdx="2" presStyleCnt="4">
        <dgm:presLayoutVars>
          <dgm:bulletEnabled val="1"/>
        </dgm:presLayoutVars>
      </dgm:prSet>
      <dgm:spPr/>
    </dgm:pt>
    <dgm:pt modelId="{ED12F75F-B3C9-453C-A686-02E1FFCBBCA0}" type="pres">
      <dgm:prSet presAssocID="{1FCEA216-0E7C-44D8-B99D-9173C31A8366}" presName="spaceBetweenRectangles" presStyleCnt="0"/>
      <dgm:spPr/>
    </dgm:pt>
    <dgm:pt modelId="{447EF32D-4683-41E8-B22F-CC7DA26390A8}" type="pres">
      <dgm:prSet presAssocID="{0E3D827B-212B-42B7-83D8-83B023699EA1}" presName="parentLin" presStyleCnt="0"/>
      <dgm:spPr/>
    </dgm:pt>
    <dgm:pt modelId="{547B97D9-52DF-4B81-B4B5-3BF0519A3CD9}" type="pres">
      <dgm:prSet presAssocID="{0E3D827B-212B-42B7-83D8-83B023699EA1}" presName="parentLeftMargin" presStyleLbl="node1" presStyleIdx="2" presStyleCnt="4"/>
      <dgm:spPr/>
    </dgm:pt>
    <dgm:pt modelId="{FC73D880-E4B1-4A82-AE77-6B10536A0F32}" type="pres">
      <dgm:prSet presAssocID="{0E3D827B-212B-42B7-83D8-83B023699EA1}" presName="parentText" presStyleLbl="node1" presStyleIdx="3" presStyleCnt="4">
        <dgm:presLayoutVars>
          <dgm:chMax val="0"/>
          <dgm:bulletEnabled val="1"/>
        </dgm:presLayoutVars>
      </dgm:prSet>
      <dgm:spPr/>
    </dgm:pt>
    <dgm:pt modelId="{C25A1B62-9927-42A6-AFAF-4F996606B4E0}" type="pres">
      <dgm:prSet presAssocID="{0E3D827B-212B-42B7-83D8-83B023699EA1}" presName="negativeSpace" presStyleCnt="0"/>
      <dgm:spPr/>
    </dgm:pt>
    <dgm:pt modelId="{230D7085-FCE3-4EC8-ACB5-08B7C483D02D}" type="pres">
      <dgm:prSet presAssocID="{0E3D827B-212B-42B7-83D8-83B023699EA1}" presName="childText" presStyleLbl="conFgAcc1" presStyleIdx="3" presStyleCnt="4">
        <dgm:presLayoutVars>
          <dgm:bulletEnabled val="1"/>
        </dgm:presLayoutVars>
      </dgm:prSet>
      <dgm:spPr/>
    </dgm:pt>
  </dgm:ptLst>
  <dgm:cxnLst>
    <dgm:cxn modelId="{56B78818-5A86-435E-A0C4-355E5AB736DC}" type="presOf" srcId="{0E3D827B-212B-42B7-83D8-83B023699EA1}" destId="{547B97D9-52DF-4B81-B4B5-3BF0519A3CD9}" srcOrd="0" destOrd="0" presId="urn:microsoft.com/office/officeart/2005/8/layout/list1"/>
    <dgm:cxn modelId="{4C972B35-F569-4179-AD2C-A774B568A588}" srcId="{06F42DFD-33B0-40C8-A99A-1C16B935B680}" destId="{4D7865E7-1E8C-44F9-81D4-CB2E15A0A921}" srcOrd="1" destOrd="0" parTransId="{D2A2814D-2318-4496-BE2B-E3699E633A48}" sibTransId="{28352664-8856-4AE6-A860-A64AF57B3EFD}"/>
    <dgm:cxn modelId="{782D1364-542C-4AC9-8BFA-210962C254CD}" type="presOf" srcId="{1C0B53C3-6CCF-495E-9721-76A2300EED4D}" destId="{E18BBBBA-9A3D-46CA-BE55-504D4F2DA1AF}" srcOrd="1" destOrd="0" presId="urn:microsoft.com/office/officeart/2005/8/layout/list1"/>
    <dgm:cxn modelId="{69886685-0149-41FB-B974-251C8DB66790}" type="presOf" srcId="{1C0B53C3-6CCF-495E-9721-76A2300EED4D}" destId="{BE1C3DB3-FF7E-4830-BDD2-A5C3DC6272D4}" srcOrd="0" destOrd="0" presId="urn:microsoft.com/office/officeart/2005/8/layout/list1"/>
    <dgm:cxn modelId="{4D445C8E-B8ED-4223-9354-18009B118FFA}" type="presOf" srcId="{5F64D52D-20C4-4168-A75D-1BC22BC90DA6}" destId="{2669109F-DA49-4168-A4EF-63DBE824DA40}" srcOrd="1" destOrd="0" presId="urn:microsoft.com/office/officeart/2005/8/layout/list1"/>
    <dgm:cxn modelId="{1E612991-B240-4CDB-BBC2-5443F65241F1}" type="presOf" srcId="{4D7865E7-1E8C-44F9-81D4-CB2E15A0A921}" destId="{0AC0BC2E-AF4A-4645-9717-32349B428B90}" srcOrd="1" destOrd="0" presId="urn:microsoft.com/office/officeart/2005/8/layout/list1"/>
    <dgm:cxn modelId="{6211219E-9072-4C02-95C7-038468FA1831}" type="presOf" srcId="{4D7865E7-1E8C-44F9-81D4-CB2E15A0A921}" destId="{2225343C-3701-4EAD-8402-B67129D99256}" srcOrd="0" destOrd="0" presId="urn:microsoft.com/office/officeart/2005/8/layout/list1"/>
    <dgm:cxn modelId="{CE59D39F-D591-4028-B49B-25640A60331F}" srcId="{06F42DFD-33B0-40C8-A99A-1C16B935B680}" destId="{1C0B53C3-6CCF-495E-9721-76A2300EED4D}" srcOrd="0" destOrd="0" parTransId="{A3F06C63-6FD2-4789-AA4F-025A6CD31F7C}" sibTransId="{C2C9C515-2C5F-4DA2-8A56-625F4F33F193}"/>
    <dgm:cxn modelId="{9CFDEEA0-6B12-4A85-B87A-25933B7E7CDC}" type="presOf" srcId="{5F64D52D-20C4-4168-A75D-1BC22BC90DA6}" destId="{AF5C85CE-12EA-472B-84A6-B5C43AC72A2B}" srcOrd="0" destOrd="0" presId="urn:microsoft.com/office/officeart/2005/8/layout/list1"/>
    <dgm:cxn modelId="{B95EACD0-1553-49DF-BD27-8E6D89CE7BAB}" type="presOf" srcId="{06F42DFD-33B0-40C8-A99A-1C16B935B680}" destId="{8940B014-0F18-43F1-81D1-28843BE5B020}" srcOrd="0" destOrd="0" presId="urn:microsoft.com/office/officeart/2005/8/layout/list1"/>
    <dgm:cxn modelId="{4F01FAD1-9AF9-46E1-A8EA-A8A4A4DB9ECC}" srcId="{06F42DFD-33B0-40C8-A99A-1C16B935B680}" destId="{0E3D827B-212B-42B7-83D8-83B023699EA1}" srcOrd="3" destOrd="0" parTransId="{8DCEF760-D7BC-4EEC-81CA-6B2BBAC7F9D5}" sibTransId="{CF34AF1B-2E44-45B1-9B3E-C21FCB8669F8}"/>
    <dgm:cxn modelId="{8AEF59D5-0E6E-4CED-8096-F0C8FB59DA9D}" type="presOf" srcId="{0E3D827B-212B-42B7-83D8-83B023699EA1}" destId="{FC73D880-E4B1-4A82-AE77-6B10536A0F32}" srcOrd="1" destOrd="0" presId="urn:microsoft.com/office/officeart/2005/8/layout/list1"/>
    <dgm:cxn modelId="{F254E1F3-AEDD-4602-8811-FC76E1A313BF}" srcId="{06F42DFD-33B0-40C8-A99A-1C16B935B680}" destId="{5F64D52D-20C4-4168-A75D-1BC22BC90DA6}" srcOrd="2" destOrd="0" parTransId="{D561BE36-EB41-4D16-941C-0785538B3218}" sibTransId="{1FCEA216-0E7C-44D8-B99D-9173C31A8366}"/>
    <dgm:cxn modelId="{F1D32F52-E206-422E-9BF6-30844AE92FC6}" type="presParOf" srcId="{8940B014-0F18-43F1-81D1-28843BE5B020}" destId="{A9423C70-CD1E-4081-BE3C-1B98FD3106AF}" srcOrd="0" destOrd="0" presId="urn:microsoft.com/office/officeart/2005/8/layout/list1"/>
    <dgm:cxn modelId="{2EE442F7-D1ED-4233-9F09-95B27AB8CE5D}" type="presParOf" srcId="{A9423C70-CD1E-4081-BE3C-1B98FD3106AF}" destId="{BE1C3DB3-FF7E-4830-BDD2-A5C3DC6272D4}" srcOrd="0" destOrd="0" presId="urn:microsoft.com/office/officeart/2005/8/layout/list1"/>
    <dgm:cxn modelId="{B416ADE0-3AA0-471C-9348-A1FD67A441BA}" type="presParOf" srcId="{A9423C70-CD1E-4081-BE3C-1B98FD3106AF}" destId="{E18BBBBA-9A3D-46CA-BE55-504D4F2DA1AF}" srcOrd="1" destOrd="0" presId="urn:microsoft.com/office/officeart/2005/8/layout/list1"/>
    <dgm:cxn modelId="{9B36FC9C-FABE-423E-BFB1-3B8ABBF4E9F8}" type="presParOf" srcId="{8940B014-0F18-43F1-81D1-28843BE5B020}" destId="{A04A5C71-5FB9-4880-94E8-E46FE0C2EDC2}" srcOrd="1" destOrd="0" presId="urn:microsoft.com/office/officeart/2005/8/layout/list1"/>
    <dgm:cxn modelId="{38E2C2B5-96D3-4B93-A2DF-63FA76A7CED3}" type="presParOf" srcId="{8940B014-0F18-43F1-81D1-28843BE5B020}" destId="{7724890E-46F9-4F4E-AD61-D168DBA7C1BF}" srcOrd="2" destOrd="0" presId="urn:microsoft.com/office/officeart/2005/8/layout/list1"/>
    <dgm:cxn modelId="{BA175B4C-B824-444B-B9C4-478B1D080669}" type="presParOf" srcId="{8940B014-0F18-43F1-81D1-28843BE5B020}" destId="{9567B0EB-7BB4-4803-A41A-BE95684B1EE0}" srcOrd="3" destOrd="0" presId="urn:microsoft.com/office/officeart/2005/8/layout/list1"/>
    <dgm:cxn modelId="{E4ACCF4A-3B9A-4661-9873-385AFC2B6333}" type="presParOf" srcId="{8940B014-0F18-43F1-81D1-28843BE5B020}" destId="{1F6FBCC2-6B06-42A8-9B03-908A2C9A170C}" srcOrd="4" destOrd="0" presId="urn:microsoft.com/office/officeart/2005/8/layout/list1"/>
    <dgm:cxn modelId="{B653307D-C0AF-4ED3-8C96-AECB8131D7C1}" type="presParOf" srcId="{1F6FBCC2-6B06-42A8-9B03-908A2C9A170C}" destId="{2225343C-3701-4EAD-8402-B67129D99256}" srcOrd="0" destOrd="0" presId="urn:microsoft.com/office/officeart/2005/8/layout/list1"/>
    <dgm:cxn modelId="{03BEDE5F-7E9D-4469-A874-4EDEF6B5B438}" type="presParOf" srcId="{1F6FBCC2-6B06-42A8-9B03-908A2C9A170C}" destId="{0AC0BC2E-AF4A-4645-9717-32349B428B90}" srcOrd="1" destOrd="0" presId="urn:microsoft.com/office/officeart/2005/8/layout/list1"/>
    <dgm:cxn modelId="{C169AE23-6382-410D-8A87-0430F4F10791}" type="presParOf" srcId="{8940B014-0F18-43F1-81D1-28843BE5B020}" destId="{0F0AE259-8F73-4CFB-900A-207B70C9D5F6}" srcOrd="5" destOrd="0" presId="urn:microsoft.com/office/officeart/2005/8/layout/list1"/>
    <dgm:cxn modelId="{C21BCB69-DDC1-4149-A2DF-9FF55B708DE2}" type="presParOf" srcId="{8940B014-0F18-43F1-81D1-28843BE5B020}" destId="{BDF84F5A-9555-4B91-97EF-9DB1D34178AB}" srcOrd="6" destOrd="0" presId="urn:microsoft.com/office/officeart/2005/8/layout/list1"/>
    <dgm:cxn modelId="{AE493F8E-2304-486D-AFFA-8F1D4C19B7B2}" type="presParOf" srcId="{8940B014-0F18-43F1-81D1-28843BE5B020}" destId="{06923A32-FE1D-480D-A595-FC04F065DEF8}" srcOrd="7" destOrd="0" presId="urn:microsoft.com/office/officeart/2005/8/layout/list1"/>
    <dgm:cxn modelId="{61364086-1D2C-4848-BD82-3D8506BE9165}" type="presParOf" srcId="{8940B014-0F18-43F1-81D1-28843BE5B020}" destId="{04B779F9-45AF-4C79-A418-76CB556FCFE3}" srcOrd="8" destOrd="0" presId="urn:microsoft.com/office/officeart/2005/8/layout/list1"/>
    <dgm:cxn modelId="{8676AD47-FD6A-4D7D-9474-777A6E91F672}" type="presParOf" srcId="{04B779F9-45AF-4C79-A418-76CB556FCFE3}" destId="{AF5C85CE-12EA-472B-84A6-B5C43AC72A2B}" srcOrd="0" destOrd="0" presId="urn:microsoft.com/office/officeart/2005/8/layout/list1"/>
    <dgm:cxn modelId="{915C1958-DDE5-462F-B0A3-D3F20E211E65}" type="presParOf" srcId="{04B779F9-45AF-4C79-A418-76CB556FCFE3}" destId="{2669109F-DA49-4168-A4EF-63DBE824DA40}" srcOrd="1" destOrd="0" presId="urn:microsoft.com/office/officeart/2005/8/layout/list1"/>
    <dgm:cxn modelId="{1C7BC8FA-C673-4FF4-A660-592F728C46D7}" type="presParOf" srcId="{8940B014-0F18-43F1-81D1-28843BE5B020}" destId="{32DC1EEE-AECB-419B-A09D-D5E05826C55D}" srcOrd="9" destOrd="0" presId="urn:microsoft.com/office/officeart/2005/8/layout/list1"/>
    <dgm:cxn modelId="{36AD66F7-1402-4CF4-BD53-1937710AB36F}" type="presParOf" srcId="{8940B014-0F18-43F1-81D1-28843BE5B020}" destId="{3A99188C-EEBF-4101-A27B-BFFE05398016}" srcOrd="10" destOrd="0" presId="urn:microsoft.com/office/officeart/2005/8/layout/list1"/>
    <dgm:cxn modelId="{9FC79AA7-046B-4278-AE11-A503246B99B6}" type="presParOf" srcId="{8940B014-0F18-43F1-81D1-28843BE5B020}" destId="{ED12F75F-B3C9-453C-A686-02E1FFCBBCA0}" srcOrd="11" destOrd="0" presId="urn:microsoft.com/office/officeart/2005/8/layout/list1"/>
    <dgm:cxn modelId="{C6ACB5BC-AD4D-4751-B816-920867CC06F9}" type="presParOf" srcId="{8940B014-0F18-43F1-81D1-28843BE5B020}" destId="{447EF32D-4683-41E8-B22F-CC7DA26390A8}" srcOrd="12" destOrd="0" presId="urn:microsoft.com/office/officeart/2005/8/layout/list1"/>
    <dgm:cxn modelId="{3DB2AF26-7211-415B-99AA-FA6A17A1C5D3}" type="presParOf" srcId="{447EF32D-4683-41E8-B22F-CC7DA26390A8}" destId="{547B97D9-52DF-4B81-B4B5-3BF0519A3CD9}" srcOrd="0" destOrd="0" presId="urn:microsoft.com/office/officeart/2005/8/layout/list1"/>
    <dgm:cxn modelId="{7A3A2DDD-AD27-4F69-B849-8BA013056C38}" type="presParOf" srcId="{447EF32D-4683-41E8-B22F-CC7DA26390A8}" destId="{FC73D880-E4B1-4A82-AE77-6B10536A0F32}" srcOrd="1" destOrd="0" presId="urn:microsoft.com/office/officeart/2005/8/layout/list1"/>
    <dgm:cxn modelId="{EFF300BA-B5A7-4FC0-AB75-E40BE9EE4E9C}" type="presParOf" srcId="{8940B014-0F18-43F1-81D1-28843BE5B020}" destId="{C25A1B62-9927-42A6-AFAF-4F996606B4E0}" srcOrd="13" destOrd="0" presId="urn:microsoft.com/office/officeart/2005/8/layout/list1"/>
    <dgm:cxn modelId="{A22B0AB0-A1EA-424E-91F4-574417122688}" type="presParOf" srcId="{8940B014-0F18-43F1-81D1-28843BE5B020}" destId="{230D7085-FCE3-4EC8-ACB5-08B7C483D02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CB5837-BE0D-4B63-AB14-9017E1AC2D84}"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889C334-F26C-43B3-8A70-24E00E1FD545}">
      <dgm:prSet/>
      <dgm:spPr/>
      <dgm:t>
        <a:bodyPr/>
        <a:lstStyle/>
        <a:p>
          <a:r>
            <a:rPr lang="en-US"/>
            <a:t>50K records and 2 columns; review and sentiments</a:t>
          </a:r>
        </a:p>
      </dgm:t>
    </dgm:pt>
    <dgm:pt modelId="{C436D10A-4786-45C7-B3B2-CE9F2D24877A}" type="parTrans" cxnId="{1A6A1C56-5B30-4419-B180-E8A7459D749B}">
      <dgm:prSet/>
      <dgm:spPr/>
      <dgm:t>
        <a:bodyPr/>
        <a:lstStyle/>
        <a:p>
          <a:endParaRPr lang="en-US"/>
        </a:p>
      </dgm:t>
    </dgm:pt>
    <dgm:pt modelId="{CDB7EF3A-8B1F-4794-BEEA-859E800D875B}" type="sibTrans" cxnId="{1A6A1C56-5B30-4419-B180-E8A7459D749B}">
      <dgm:prSet/>
      <dgm:spPr/>
      <dgm:t>
        <a:bodyPr/>
        <a:lstStyle/>
        <a:p>
          <a:endParaRPr lang="en-US"/>
        </a:p>
      </dgm:t>
    </dgm:pt>
    <dgm:pt modelId="{B3A7C4D4-DD09-40F9-8515-F17590CB6329}">
      <dgm:prSet/>
      <dgm:spPr/>
      <dgm:t>
        <a:bodyPr/>
        <a:lstStyle/>
        <a:p>
          <a:r>
            <a:rPr lang="en-US"/>
            <a:t>It has 25K positive and negative reviews from the users.</a:t>
          </a:r>
        </a:p>
      </dgm:t>
    </dgm:pt>
    <dgm:pt modelId="{EBD7DA83-21E2-4EFF-8354-7A2B4DE43DA1}" type="parTrans" cxnId="{C338A099-B71D-4657-B431-94DA3BB66BF4}">
      <dgm:prSet/>
      <dgm:spPr/>
      <dgm:t>
        <a:bodyPr/>
        <a:lstStyle/>
        <a:p>
          <a:endParaRPr lang="en-US"/>
        </a:p>
      </dgm:t>
    </dgm:pt>
    <dgm:pt modelId="{4CEA1B1A-1FB3-472E-93A9-937492BBB37E}" type="sibTrans" cxnId="{C338A099-B71D-4657-B431-94DA3BB66BF4}">
      <dgm:prSet/>
      <dgm:spPr/>
      <dgm:t>
        <a:bodyPr/>
        <a:lstStyle/>
        <a:p>
          <a:endParaRPr lang="en-US"/>
        </a:p>
      </dgm:t>
    </dgm:pt>
    <dgm:pt modelId="{2CD53E6B-3E6D-4534-9114-28E8AF29EAAE}">
      <dgm:prSet/>
      <dgm:spPr/>
      <dgm:t>
        <a:bodyPr/>
        <a:lstStyle/>
        <a:p>
          <a:r>
            <a:rPr lang="en-US"/>
            <a:t>Sentiments are equivalent to yes/no tag from the web crawler. </a:t>
          </a:r>
        </a:p>
      </dgm:t>
    </dgm:pt>
    <dgm:pt modelId="{F9491ED9-6754-455B-B44D-9B7071A50866}" type="parTrans" cxnId="{B51536CA-F249-4345-884F-432637079213}">
      <dgm:prSet/>
      <dgm:spPr/>
      <dgm:t>
        <a:bodyPr/>
        <a:lstStyle/>
        <a:p>
          <a:endParaRPr lang="en-US"/>
        </a:p>
      </dgm:t>
    </dgm:pt>
    <dgm:pt modelId="{EBA26B17-1F1E-4E46-AFC8-777DE3407071}" type="sibTrans" cxnId="{B51536CA-F249-4345-884F-432637079213}">
      <dgm:prSet/>
      <dgm:spPr/>
      <dgm:t>
        <a:bodyPr/>
        <a:lstStyle/>
        <a:p>
          <a:endParaRPr lang="en-US"/>
        </a:p>
      </dgm:t>
    </dgm:pt>
    <dgm:pt modelId="{47E3F414-4DD2-4E47-8E08-8A3432E9663D}" type="pres">
      <dgm:prSet presAssocID="{75CB5837-BE0D-4B63-AB14-9017E1AC2D84}" presName="linear" presStyleCnt="0">
        <dgm:presLayoutVars>
          <dgm:animLvl val="lvl"/>
          <dgm:resizeHandles val="exact"/>
        </dgm:presLayoutVars>
      </dgm:prSet>
      <dgm:spPr/>
    </dgm:pt>
    <dgm:pt modelId="{2B0E743C-7BAC-41FD-9D5B-4491AE33454D}" type="pres">
      <dgm:prSet presAssocID="{4889C334-F26C-43B3-8A70-24E00E1FD545}" presName="parentText" presStyleLbl="node1" presStyleIdx="0" presStyleCnt="3">
        <dgm:presLayoutVars>
          <dgm:chMax val="0"/>
          <dgm:bulletEnabled val="1"/>
        </dgm:presLayoutVars>
      </dgm:prSet>
      <dgm:spPr/>
    </dgm:pt>
    <dgm:pt modelId="{8D9B4EC0-332B-4F8E-A7C8-BF62932CD693}" type="pres">
      <dgm:prSet presAssocID="{CDB7EF3A-8B1F-4794-BEEA-859E800D875B}" presName="spacer" presStyleCnt="0"/>
      <dgm:spPr/>
    </dgm:pt>
    <dgm:pt modelId="{22D692DF-7EE0-4A22-8E80-2242D5394055}" type="pres">
      <dgm:prSet presAssocID="{B3A7C4D4-DD09-40F9-8515-F17590CB6329}" presName="parentText" presStyleLbl="node1" presStyleIdx="1" presStyleCnt="3">
        <dgm:presLayoutVars>
          <dgm:chMax val="0"/>
          <dgm:bulletEnabled val="1"/>
        </dgm:presLayoutVars>
      </dgm:prSet>
      <dgm:spPr/>
    </dgm:pt>
    <dgm:pt modelId="{E1952551-E595-4F7E-9EE5-73AAD85C54AC}" type="pres">
      <dgm:prSet presAssocID="{4CEA1B1A-1FB3-472E-93A9-937492BBB37E}" presName="spacer" presStyleCnt="0"/>
      <dgm:spPr/>
    </dgm:pt>
    <dgm:pt modelId="{8EAF7AE8-0890-4AC8-B30F-AC0F1E1FE06E}" type="pres">
      <dgm:prSet presAssocID="{2CD53E6B-3E6D-4534-9114-28E8AF29EAAE}" presName="parentText" presStyleLbl="node1" presStyleIdx="2" presStyleCnt="3">
        <dgm:presLayoutVars>
          <dgm:chMax val="0"/>
          <dgm:bulletEnabled val="1"/>
        </dgm:presLayoutVars>
      </dgm:prSet>
      <dgm:spPr/>
    </dgm:pt>
  </dgm:ptLst>
  <dgm:cxnLst>
    <dgm:cxn modelId="{5C6E1362-5E02-4E20-B066-B06F39970039}" type="presOf" srcId="{75CB5837-BE0D-4B63-AB14-9017E1AC2D84}" destId="{47E3F414-4DD2-4E47-8E08-8A3432E9663D}" srcOrd="0" destOrd="0" presId="urn:microsoft.com/office/officeart/2005/8/layout/vList2"/>
    <dgm:cxn modelId="{1A6A1C56-5B30-4419-B180-E8A7459D749B}" srcId="{75CB5837-BE0D-4B63-AB14-9017E1AC2D84}" destId="{4889C334-F26C-43B3-8A70-24E00E1FD545}" srcOrd="0" destOrd="0" parTransId="{C436D10A-4786-45C7-B3B2-CE9F2D24877A}" sibTransId="{CDB7EF3A-8B1F-4794-BEEA-859E800D875B}"/>
    <dgm:cxn modelId="{18304B7E-2839-46C1-93F9-2C7703CBBA26}" type="presOf" srcId="{2CD53E6B-3E6D-4534-9114-28E8AF29EAAE}" destId="{8EAF7AE8-0890-4AC8-B30F-AC0F1E1FE06E}" srcOrd="0" destOrd="0" presId="urn:microsoft.com/office/officeart/2005/8/layout/vList2"/>
    <dgm:cxn modelId="{0DE80984-9D6D-483E-8977-9592274BB063}" type="presOf" srcId="{B3A7C4D4-DD09-40F9-8515-F17590CB6329}" destId="{22D692DF-7EE0-4A22-8E80-2242D5394055}" srcOrd="0" destOrd="0" presId="urn:microsoft.com/office/officeart/2005/8/layout/vList2"/>
    <dgm:cxn modelId="{C338A099-B71D-4657-B431-94DA3BB66BF4}" srcId="{75CB5837-BE0D-4B63-AB14-9017E1AC2D84}" destId="{B3A7C4D4-DD09-40F9-8515-F17590CB6329}" srcOrd="1" destOrd="0" parTransId="{EBD7DA83-21E2-4EFF-8354-7A2B4DE43DA1}" sibTransId="{4CEA1B1A-1FB3-472E-93A9-937492BBB37E}"/>
    <dgm:cxn modelId="{B51536CA-F249-4345-884F-432637079213}" srcId="{75CB5837-BE0D-4B63-AB14-9017E1AC2D84}" destId="{2CD53E6B-3E6D-4534-9114-28E8AF29EAAE}" srcOrd="2" destOrd="0" parTransId="{F9491ED9-6754-455B-B44D-9B7071A50866}" sibTransId="{EBA26B17-1F1E-4E46-AFC8-777DE3407071}"/>
    <dgm:cxn modelId="{AA0E74F2-9ED9-4CC5-8E1D-A3BE6CF45E6F}" type="presOf" srcId="{4889C334-F26C-43B3-8A70-24E00E1FD545}" destId="{2B0E743C-7BAC-41FD-9D5B-4491AE33454D}" srcOrd="0" destOrd="0" presId="urn:microsoft.com/office/officeart/2005/8/layout/vList2"/>
    <dgm:cxn modelId="{32E8001D-91AE-4E58-9DB9-DEEA53523E2F}" type="presParOf" srcId="{47E3F414-4DD2-4E47-8E08-8A3432E9663D}" destId="{2B0E743C-7BAC-41FD-9D5B-4491AE33454D}" srcOrd="0" destOrd="0" presId="urn:microsoft.com/office/officeart/2005/8/layout/vList2"/>
    <dgm:cxn modelId="{CC3118B5-0461-4975-BBDB-52580D94FE03}" type="presParOf" srcId="{47E3F414-4DD2-4E47-8E08-8A3432E9663D}" destId="{8D9B4EC0-332B-4F8E-A7C8-BF62932CD693}" srcOrd="1" destOrd="0" presId="urn:microsoft.com/office/officeart/2005/8/layout/vList2"/>
    <dgm:cxn modelId="{9E74ADC1-190C-4356-887D-1043BF5976D3}" type="presParOf" srcId="{47E3F414-4DD2-4E47-8E08-8A3432E9663D}" destId="{22D692DF-7EE0-4A22-8E80-2242D5394055}" srcOrd="2" destOrd="0" presId="urn:microsoft.com/office/officeart/2005/8/layout/vList2"/>
    <dgm:cxn modelId="{12C2B5D5-E9B4-40FF-AA9A-18251C0BD468}" type="presParOf" srcId="{47E3F414-4DD2-4E47-8E08-8A3432E9663D}" destId="{E1952551-E595-4F7E-9EE5-73AAD85C54AC}" srcOrd="3" destOrd="0" presId="urn:microsoft.com/office/officeart/2005/8/layout/vList2"/>
    <dgm:cxn modelId="{11A88EB0-C56F-41D9-8DB8-4278D431A27E}" type="presParOf" srcId="{47E3F414-4DD2-4E47-8E08-8A3432E9663D}" destId="{8EAF7AE8-0890-4AC8-B30F-AC0F1E1FE06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987D3-4025-448F-B2F4-27D32390543F}">
      <dsp:nvSpPr>
        <dsp:cNvPr id="0" name=""/>
        <dsp:cNvSpPr/>
      </dsp:nvSpPr>
      <dsp:spPr>
        <a:xfrm>
          <a:off x="1320" y="150224"/>
          <a:ext cx="4636182" cy="2943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37383F-6091-45A6-9E76-A1B4580860D2}">
      <dsp:nvSpPr>
        <dsp:cNvPr id="0" name=""/>
        <dsp:cNvSpPr/>
      </dsp:nvSpPr>
      <dsp:spPr>
        <a:xfrm>
          <a:off x="516452" y="639599"/>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rtl="0">
            <a:lnSpc>
              <a:spcPct val="90000"/>
            </a:lnSpc>
            <a:spcBef>
              <a:spcPct val="0"/>
            </a:spcBef>
            <a:spcAft>
              <a:spcPct val="35000"/>
            </a:spcAft>
            <a:buNone/>
          </a:pPr>
          <a:r>
            <a:rPr lang="en-US" sz="4600" kern="1200">
              <a:latin typeface="Calibri Light" panose="020F0302020204030204"/>
            </a:rPr>
            <a:t>A quick recap of what we discussed earlier</a:t>
          </a:r>
          <a:endParaRPr lang="en-US" sz="4600" kern="1200"/>
        </a:p>
      </dsp:txBody>
      <dsp:txXfrm>
        <a:off x="602678" y="725825"/>
        <a:ext cx="4463730" cy="2771523"/>
      </dsp:txXfrm>
    </dsp:sp>
    <dsp:sp modelId="{F9BE34FA-6528-4C4B-B2CA-3115AD1BA7FC}">
      <dsp:nvSpPr>
        <dsp:cNvPr id="0" name=""/>
        <dsp:cNvSpPr/>
      </dsp:nvSpPr>
      <dsp:spPr>
        <a:xfrm>
          <a:off x="5667765" y="150224"/>
          <a:ext cx="4636182" cy="2943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131EB6-2550-4352-9F0A-E3920A00BD3C}">
      <dsp:nvSpPr>
        <dsp:cNvPr id="0" name=""/>
        <dsp:cNvSpPr/>
      </dsp:nvSpPr>
      <dsp:spPr>
        <a:xfrm>
          <a:off x="6182897" y="639599"/>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Align on deliverables for OCM </a:t>
          </a:r>
          <a:r>
            <a:rPr lang="en-US" sz="4600" kern="1200" err="1"/>
            <a:t>webcrawler</a:t>
          </a:r>
        </a:p>
      </dsp:txBody>
      <dsp:txXfrm>
        <a:off x="6269123" y="725825"/>
        <a:ext cx="4463730" cy="27715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24890E-46F9-4F4E-AD61-D168DBA7C1BF}">
      <dsp:nvSpPr>
        <dsp:cNvPr id="0" name=""/>
        <dsp:cNvSpPr/>
      </dsp:nvSpPr>
      <dsp:spPr>
        <a:xfrm>
          <a:off x="0" y="1067363"/>
          <a:ext cx="6263640"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8BBBBA-9A3D-46CA-BE55-504D4F2DA1AF}">
      <dsp:nvSpPr>
        <dsp:cNvPr id="0" name=""/>
        <dsp:cNvSpPr/>
      </dsp:nvSpPr>
      <dsp:spPr>
        <a:xfrm>
          <a:off x="313182" y="727883"/>
          <a:ext cx="4384548"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022350">
            <a:lnSpc>
              <a:spcPct val="90000"/>
            </a:lnSpc>
            <a:spcBef>
              <a:spcPct val="0"/>
            </a:spcBef>
            <a:spcAft>
              <a:spcPct val="35000"/>
            </a:spcAft>
            <a:buNone/>
          </a:pPr>
          <a:r>
            <a:rPr lang="en-US" sz="2300" kern="1200"/>
            <a:t>Data Understanding– IMDB Data</a:t>
          </a:r>
        </a:p>
      </dsp:txBody>
      <dsp:txXfrm>
        <a:off x="346326" y="761027"/>
        <a:ext cx="4318260" cy="612672"/>
      </dsp:txXfrm>
    </dsp:sp>
    <dsp:sp modelId="{BDF84F5A-9555-4B91-97EF-9DB1D34178AB}">
      <dsp:nvSpPr>
        <dsp:cNvPr id="0" name=""/>
        <dsp:cNvSpPr/>
      </dsp:nvSpPr>
      <dsp:spPr>
        <a:xfrm>
          <a:off x="0" y="2110644"/>
          <a:ext cx="6263640" cy="5796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C0BC2E-AF4A-4645-9717-32349B428B90}">
      <dsp:nvSpPr>
        <dsp:cNvPr id="0" name=""/>
        <dsp:cNvSpPr/>
      </dsp:nvSpPr>
      <dsp:spPr>
        <a:xfrm>
          <a:off x="313182" y="1771163"/>
          <a:ext cx="4384548" cy="67896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022350">
            <a:lnSpc>
              <a:spcPct val="90000"/>
            </a:lnSpc>
            <a:spcBef>
              <a:spcPct val="0"/>
            </a:spcBef>
            <a:spcAft>
              <a:spcPct val="35000"/>
            </a:spcAft>
            <a:buNone/>
          </a:pPr>
          <a:r>
            <a:rPr lang="en-US" sz="2300" kern="1200"/>
            <a:t>Data Understanding– RFP Data</a:t>
          </a:r>
        </a:p>
      </dsp:txBody>
      <dsp:txXfrm>
        <a:off x="346326" y="1804307"/>
        <a:ext cx="4318260" cy="612672"/>
      </dsp:txXfrm>
    </dsp:sp>
    <dsp:sp modelId="{3A99188C-EEBF-4101-A27B-BFFE05398016}">
      <dsp:nvSpPr>
        <dsp:cNvPr id="0" name=""/>
        <dsp:cNvSpPr/>
      </dsp:nvSpPr>
      <dsp:spPr>
        <a:xfrm>
          <a:off x="0" y="3153923"/>
          <a:ext cx="6263640" cy="5796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69109F-DA49-4168-A4EF-63DBE824DA40}">
      <dsp:nvSpPr>
        <dsp:cNvPr id="0" name=""/>
        <dsp:cNvSpPr/>
      </dsp:nvSpPr>
      <dsp:spPr>
        <a:xfrm>
          <a:off x="313182" y="2814444"/>
          <a:ext cx="4384548" cy="67896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022350">
            <a:lnSpc>
              <a:spcPct val="90000"/>
            </a:lnSpc>
            <a:spcBef>
              <a:spcPct val="0"/>
            </a:spcBef>
            <a:spcAft>
              <a:spcPct val="35000"/>
            </a:spcAft>
            <a:buNone/>
          </a:pPr>
          <a:r>
            <a:rPr lang="en-US" sz="2300" kern="1200"/>
            <a:t>Model results</a:t>
          </a:r>
        </a:p>
      </dsp:txBody>
      <dsp:txXfrm>
        <a:off x="346326" y="2847588"/>
        <a:ext cx="4318260" cy="612672"/>
      </dsp:txXfrm>
    </dsp:sp>
    <dsp:sp modelId="{230D7085-FCE3-4EC8-ACB5-08B7C483D02D}">
      <dsp:nvSpPr>
        <dsp:cNvPr id="0" name=""/>
        <dsp:cNvSpPr/>
      </dsp:nvSpPr>
      <dsp:spPr>
        <a:xfrm>
          <a:off x="0" y="4197204"/>
          <a:ext cx="6263640" cy="579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73D880-E4B1-4A82-AE77-6B10536A0F32}">
      <dsp:nvSpPr>
        <dsp:cNvPr id="0" name=""/>
        <dsp:cNvSpPr/>
      </dsp:nvSpPr>
      <dsp:spPr>
        <a:xfrm>
          <a:off x="313182" y="3857724"/>
          <a:ext cx="4384548" cy="6789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022350">
            <a:lnSpc>
              <a:spcPct val="90000"/>
            </a:lnSpc>
            <a:spcBef>
              <a:spcPct val="0"/>
            </a:spcBef>
            <a:spcAft>
              <a:spcPct val="35000"/>
            </a:spcAft>
            <a:buNone/>
          </a:pPr>
          <a:r>
            <a:rPr lang="en-US" sz="2300" kern="1200"/>
            <a:t>Conclusion</a:t>
          </a:r>
        </a:p>
      </dsp:txBody>
      <dsp:txXfrm>
        <a:off x="346326" y="3890868"/>
        <a:ext cx="4318260"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E743C-7BAC-41FD-9D5B-4491AE33454D}">
      <dsp:nvSpPr>
        <dsp:cNvPr id="0" name=""/>
        <dsp:cNvSpPr/>
      </dsp:nvSpPr>
      <dsp:spPr>
        <a:xfrm>
          <a:off x="0" y="412019"/>
          <a:ext cx="6967728" cy="1511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50K records and 2 columns; review and sentiments</a:t>
          </a:r>
        </a:p>
      </dsp:txBody>
      <dsp:txXfrm>
        <a:off x="73792" y="485811"/>
        <a:ext cx="6820144" cy="1364056"/>
      </dsp:txXfrm>
    </dsp:sp>
    <dsp:sp modelId="{22D692DF-7EE0-4A22-8E80-2242D5394055}">
      <dsp:nvSpPr>
        <dsp:cNvPr id="0" name=""/>
        <dsp:cNvSpPr/>
      </dsp:nvSpPr>
      <dsp:spPr>
        <a:xfrm>
          <a:off x="0" y="2033099"/>
          <a:ext cx="6967728" cy="15116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It has 25K positive and negative reviews from the users.</a:t>
          </a:r>
        </a:p>
      </dsp:txBody>
      <dsp:txXfrm>
        <a:off x="73792" y="2106891"/>
        <a:ext cx="6820144" cy="1364056"/>
      </dsp:txXfrm>
    </dsp:sp>
    <dsp:sp modelId="{8EAF7AE8-0890-4AC8-B30F-AC0F1E1FE06E}">
      <dsp:nvSpPr>
        <dsp:cNvPr id="0" name=""/>
        <dsp:cNvSpPr/>
      </dsp:nvSpPr>
      <dsp:spPr>
        <a:xfrm>
          <a:off x="0" y="3654180"/>
          <a:ext cx="6967728" cy="15116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Sentiments are equivalent to yes/no tag from the web crawler. </a:t>
          </a:r>
        </a:p>
      </dsp:txBody>
      <dsp:txXfrm>
        <a:off x="73792" y="3727972"/>
        <a:ext cx="6820144" cy="136405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4B76F-6FF0-451B-8F0B-02F24B42EDE0}" type="datetimeFigureOut">
              <a:rPr lang="en-US" smtClean="0"/>
              <a:t>12/15/2021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F8FD13-0583-4DAF-9BF7-0452C079B287}" type="slidenum">
              <a:rPr lang="en-US" smtClean="0"/>
              <a:t>‹#›</a:t>
            </a:fld>
            <a:endParaRPr lang="en-US"/>
          </a:p>
        </p:txBody>
      </p:sp>
    </p:spTree>
    <p:extLst>
      <p:ext uri="{BB962C8B-B14F-4D97-AF65-F5344CB8AC3E}">
        <p14:creationId xmlns:p14="http://schemas.microsoft.com/office/powerpoint/2010/main" val="568798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23AD378-F8AD-477A-8B36-2E1665F452B3}" type="slidenum">
              <a:rPr lang="en-US" smtClean="0"/>
              <a:t>4</a:t>
            </a:fld>
            <a:endParaRPr lang="en-US"/>
          </a:p>
        </p:txBody>
      </p:sp>
    </p:spTree>
    <p:extLst>
      <p:ext uri="{BB962C8B-B14F-4D97-AF65-F5344CB8AC3E}">
        <p14:creationId xmlns:p14="http://schemas.microsoft.com/office/powerpoint/2010/main" val="3497454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Make bullet 1 more relatable to Earl (or remove it)</a:t>
            </a:r>
          </a:p>
          <a:p>
            <a:endParaRPr lang="en-US">
              <a:cs typeface="Calibri"/>
            </a:endParaRPr>
          </a:p>
          <a:p>
            <a:r>
              <a:rPr lang="en-US">
                <a:cs typeface="Calibri"/>
              </a:rPr>
              <a:t>Take the general model and make it specific to OCM</a:t>
            </a:r>
          </a:p>
          <a:p>
            <a:endParaRPr lang="en-US">
              <a:cs typeface="Calibri"/>
            </a:endParaRPr>
          </a:p>
          <a:p>
            <a:r>
              <a:rPr lang="en-US">
                <a:cs typeface="Calibri"/>
              </a:rPr>
              <a:t>Need some image on the slide</a:t>
            </a:r>
          </a:p>
          <a:p>
            <a:endParaRPr lang="en-US">
              <a:cs typeface="Calibri"/>
            </a:endParaRPr>
          </a:p>
          <a:p>
            <a:r>
              <a:rPr lang="en-US">
                <a:cs typeface="Calibri"/>
              </a:rPr>
              <a:t>If BERT </a:t>
            </a:r>
          </a:p>
        </p:txBody>
      </p:sp>
      <p:sp>
        <p:nvSpPr>
          <p:cNvPr id="4" name="Slide Number Placeholder 3"/>
          <p:cNvSpPr>
            <a:spLocks noGrp="1"/>
          </p:cNvSpPr>
          <p:nvPr>
            <p:ph type="sldNum" sz="quarter" idx="5"/>
          </p:nvPr>
        </p:nvSpPr>
        <p:spPr/>
        <p:txBody>
          <a:bodyPr/>
          <a:lstStyle/>
          <a:p>
            <a:fld id="{E23AD378-F8AD-477A-8B36-2E1665F452B3}" type="slidenum">
              <a:rPr lang="en-US"/>
              <a:t>6</a:t>
            </a:fld>
            <a:endParaRPr lang="en-US"/>
          </a:p>
        </p:txBody>
      </p:sp>
    </p:spTree>
    <p:extLst>
      <p:ext uri="{BB962C8B-B14F-4D97-AF65-F5344CB8AC3E}">
        <p14:creationId xmlns:p14="http://schemas.microsoft.com/office/powerpoint/2010/main" val="167175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Change</a:t>
            </a:r>
          </a:p>
        </p:txBody>
      </p:sp>
      <p:sp>
        <p:nvSpPr>
          <p:cNvPr id="4" name="Slide Number Placeholder 3"/>
          <p:cNvSpPr>
            <a:spLocks noGrp="1"/>
          </p:cNvSpPr>
          <p:nvPr>
            <p:ph type="sldNum" sz="quarter" idx="5"/>
          </p:nvPr>
        </p:nvSpPr>
        <p:spPr/>
        <p:txBody>
          <a:bodyPr/>
          <a:lstStyle/>
          <a:p>
            <a:fld id="{E23AD378-F8AD-477A-8B36-2E1665F452B3}" type="slidenum">
              <a:rPr lang="en-US"/>
              <a:t>11</a:t>
            </a:fld>
            <a:endParaRPr lang="en-US"/>
          </a:p>
        </p:txBody>
      </p:sp>
    </p:spTree>
    <p:extLst>
      <p:ext uri="{BB962C8B-B14F-4D97-AF65-F5344CB8AC3E}">
        <p14:creationId xmlns:p14="http://schemas.microsoft.com/office/powerpoint/2010/main" val="3783812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Craig Presents</a:t>
            </a:r>
          </a:p>
        </p:txBody>
      </p:sp>
      <p:sp>
        <p:nvSpPr>
          <p:cNvPr id="4" name="Slide Number Placeholder 3"/>
          <p:cNvSpPr>
            <a:spLocks noGrp="1"/>
          </p:cNvSpPr>
          <p:nvPr>
            <p:ph type="sldNum" sz="quarter" idx="5"/>
          </p:nvPr>
        </p:nvSpPr>
        <p:spPr/>
        <p:txBody>
          <a:bodyPr/>
          <a:lstStyle/>
          <a:p>
            <a:fld id="{E23AD378-F8AD-477A-8B36-2E1665F452B3}" type="slidenum">
              <a:rPr lang="en-US"/>
              <a:t>14</a:t>
            </a:fld>
            <a:endParaRPr lang="en-US"/>
          </a:p>
        </p:txBody>
      </p:sp>
    </p:spTree>
    <p:extLst>
      <p:ext uri="{BB962C8B-B14F-4D97-AF65-F5344CB8AC3E}">
        <p14:creationId xmlns:p14="http://schemas.microsoft.com/office/powerpoint/2010/main" val="247556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Craig Presents</a:t>
            </a:r>
          </a:p>
          <a:p>
            <a:endParaRPr lang="en-US">
              <a:cs typeface="Calibri"/>
            </a:endParaRPr>
          </a:p>
          <a:p>
            <a:r>
              <a:rPr lang="en-US">
                <a:cs typeface="Calibri"/>
              </a:rPr>
              <a:t>The LDA process begins with data prep. As previously mentioned we used an IMDB movie dataset. </a:t>
            </a:r>
          </a:p>
          <a:p>
            <a:endParaRPr lang="en-US">
              <a:cs typeface="Calibri"/>
            </a:endParaRPr>
          </a:p>
          <a:p>
            <a:r>
              <a:rPr lang="en-US">
                <a:cs typeface="Calibri"/>
              </a:rPr>
              <a:t>1. As you can see from the first visual, first we arrange all the web sites into a group (called documents in this case) and pick out all the keywords.</a:t>
            </a:r>
          </a:p>
          <a:p>
            <a:endParaRPr lang="en-US">
              <a:cs typeface="Calibri"/>
            </a:endParaRPr>
          </a:p>
          <a:p>
            <a:r>
              <a:rPr lang="en-US">
                <a:cs typeface="Calibri"/>
              </a:rPr>
              <a:t>2. Next, in image 2 we run the LDA model on the topics using the documents as input. What we get back is a group of keywords. Now the model knows whenever it sees a keyword (or a word semantically related to the keyword) it classifies the document under that particular topic. </a:t>
            </a:r>
            <a:r>
              <a:rPr lang="en-US"/>
              <a:t>Note: we could have chose any number of topics, in this case we chose 4.</a:t>
            </a:r>
          </a:p>
          <a:p>
            <a:endParaRPr lang="en-US">
              <a:cs typeface="Calibri"/>
            </a:endParaRPr>
          </a:p>
          <a:p>
            <a:r>
              <a:rPr lang="en-US">
                <a:cs typeface="Calibri"/>
              </a:rPr>
              <a:t>3. Finally, in step 3, we analyze the output. For the OCM team, this means we take a look at each of the topics and decide which ones to keep and which ones we want to filter out. </a:t>
            </a:r>
            <a:r>
              <a:rPr lang="en-US"/>
              <a:t>For example news articles may include words such as source, reported, people, etc. Or a website offering services might have topic keywords such as sale, sign-up, solution, and pricing.</a:t>
            </a:r>
            <a:r>
              <a:rPr lang="en-US">
                <a:cs typeface="Calibri"/>
              </a:rPr>
              <a:t> With that in mind we can tag (annotate) each of the websites in the topic as "noise" or "actual Grant/RFP".</a:t>
            </a:r>
          </a:p>
          <a:p>
            <a:endParaRPr lang="en-US">
              <a:cs typeface="Calibri"/>
            </a:endParaRPr>
          </a:p>
          <a:p>
            <a:r>
              <a:rPr lang="en-US">
                <a:cs typeface="Calibri"/>
              </a:rPr>
              <a:t>We can use this model in 2 ways:</a:t>
            </a:r>
          </a:p>
          <a:p>
            <a:r>
              <a:rPr lang="en-US">
                <a:cs typeface="Calibri"/>
              </a:rPr>
              <a:t>1. To speed up the data labeling/annotation process by filtering out all of the noise (I.e. news articles and service sites)</a:t>
            </a:r>
          </a:p>
          <a:p>
            <a:r>
              <a:rPr lang="en-US">
                <a:cs typeface="Calibri"/>
              </a:rPr>
              <a:t>2. To clean the list of websites from the web-crawler so you are only viewing sites related to actual Grants/RFPs</a:t>
            </a:r>
          </a:p>
          <a:p>
            <a:endParaRPr lang="en-US">
              <a:cs typeface="Calibri"/>
            </a:endParaRPr>
          </a:p>
          <a:p>
            <a:r>
              <a:rPr lang="en-US">
                <a:cs typeface="Calibri"/>
              </a:rPr>
              <a:t>Drawbacks: Because we ran this LDA model unsupervised its possible some of the documents will be misclassified. We will need to do additional model tuning and deeper analysis of the percent contribution from each keyword/topic on your dataset.</a:t>
            </a:r>
          </a:p>
        </p:txBody>
      </p:sp>
      <p:sp>
        <p:nvSpPr>
          <p:cNvPr id="4" name="Slide Number Placeholder 3"/>
          <p:cNvSpPr>
            <a:spLocks noGrp="1"/>
          </p:cNvSpPr>
          <p:nvPr>
            <p:ph type="sldNum" sz="quarter" idx="5"/>
          </p:nvPr>
        </p:nvSpPr>
        <p:spPr/>
        <p:txBody>
          <a:bodyPr/>
          <a:lstStyle/>
          <a:p>
            <a:fld id="{E23AD378-F8AD-477A-8B36-2E1665F452B3}" type="slidenum">
              <a:rPr lang="en-US"/>
              <a:t>15</a:t>
            </a:fld>
            <a:endParaRPr lang="en-US"/>
          </a:p>
        </p:txBody>
      </p:sp>
    </p:spTree>
    <p:extLst>
      <p:ext uri="{BB962C8B-B14F-4D97-AF65-F5344CB8AC3E}">
        <p14:creationId xmlns:p14="http://schemas.microsoft.com/office/powerpoint/2010/main" val="199796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Results may vary based on available training data</a:t>
            </a:r>
          </a:p>
        </p:txBody>
      </p:sp>
      <p:sp>
        <p:nvSpPr>
          <p:cNvPr id="4" name="Slide Number Placeholder 3"/>
          <p:cNvSpPr>
            <a:spLocks noGrp="1"/>
          </p:cNvSpPr>
          <p:nvPr>
            <p:ph type="sldNum" sz="quarter" idx="5"/>
          </p:nvPr>
        </p:nvSpPr>
        <p:spPr/>
        <p:txBody>
          <a:bodyPr/>
          <a:lstStyle/>
          <a:p>
            <a:fld id="{E23AD378-F8AD-477A-8B36-2E1665F452B3}" type="slidenum">
              <a:rPr lang="en-US"/>
              <a:t>16</a:t>
            </a:fld>
            <a:endParaRPr lang="en-US"/>
          </a:p>
        </p:txBody>
      </p:sp>
    </p:spTree>
    <p:extLst>
      <p:ext uri="{BB962C8B-B14F-4D97-AF65-F5344CB8AC3E}">
        <p14:creationId xmlns:p14="http://schemas.microsoft.com/office/powerpoint/2010/main" val="265101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27AC-9A4F-416F-BBE2-EC0231FB54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32DCBE-A603-4E33-8844-3A963BA86C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95ED18-87D6-4853-B2BF-328D2B283014}"/>
              </a:ext>
            </a:extLst>
          </p:cNvPr>
          <p:cNvSpPr>
            <a:spLocks noGrp="1"/>
          </p:cNvSpPr>
          <p:nvPr>
            <p:ph type="dt" sz="half" idx="10"/>
          </p:nvPr>
        </p:nvSpPr>
        <p:spPr/>
        <p:txBody>
          <a:bodyPr/>
          <a:lstStyle/>
          <a:p>
            <a:fld id="{D981BF5F-66DE-434D-9C1E-5C9272F54D61}" type="datetimeFigureOut">
              <a:rPr lang="en-US" smtClean="0"/>
              <a:t>12/15/2021</a:t>
            </a:fld>
            <a:endParaRPr lang="en-US"/>
          </a:p>
        </p:txBody>
      </p:sp>
      <p:sp>
        <p:nvSpPr>
          <p:cNvPr id="5" name="Footer Placeholder 4">
            <a:extLst>
              <a:ext uri="{FF2B5EF4-FFF2-40B4-BE49-F238E27FC236}">
                <a16:creationId xmlns:a16="http://schemas.microsoft.com/office/drawing/2014/main" id="{0DEA8083-818C-4676-B39A-CF497DCF9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7F22E-40D7-48BF-99BE-6FCEEEB48352}"/>
              </a:ext>
            </a:extLst>
          </p:cNvPr>
          <p:cNvSpPr>
            <a:spLocks noGrp="1"/>
          </p:cNvSpPr>
          <p:nvPr>
            <p:ph type="sldNum" sz="quarter" idx="12"/>
          </p:nvPr>
        </p:nvSpPr>
        <p:spPr/>
        <p:txBody>
          <a:bodyPr/>
          <a:lstStyle/>
          <a:p>
            <a:fld id="{F60E0BF2-15C1-44BB-B88F-08DA05BBA91E}" type="slidenum">
              <a:rPr lang="en-US" smtClean="0"/>
              <a:t>‹#›</a:t>
            </a:fld>
            <a:endParaRPr lang="en-US"/>
          </a:p>
        </p:txBody>
      </p:sp>
    </p:spTree>
    <p:extLst>
      <p:ext uri="{BB962C8B-B14F-4D97-AF65-F5344CB8AC3E}">
        <p14:creationId xmlns:p14="http://schemas.microsoft.com/office/powerpoint/2010/main" val="4238000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A4DC-4B19-49CB-B3AA-282AFFC25E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F1A76F-5FC0-4D98-ADBC-89AF2C8BF1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BBF4A-3E08-4F30-ACF5-2F83FE3428D6}"/>
              </a:ext>
            </a:extLst>
          </p:cNvPr>
          <p:cNvSpPr>
            <a:spLocks noGrp="1"/>
          </p:cNvSpPr>
          <p:nvPr>
            <p:ph type="dt" sz="half" idx="10"/>
          </p:nvPr>
        </p:nvSpPr>
        <p:spPr/>
        <p:txBody>
          <a:bodyPr/>
          <a:lstStyle/>
          <a:p>
            <a:fld id="{D981BF5F-66DE-434D-9C1E-5C9272F54D61}" type="datetimeFigureOut">
              <a:rPr lang="en-US" smtClean="0"/>
              <a:t>12/15/2021</a:t>
            </a:fld>
            <a:endParaRPr lang="en-US"/>
          </a:p>
        </p:txBody>
      </p:sp>
      <p:sp>
        <p:nvSpPr>
          <p:cNvPr id="5" name="Footer Placeholder 4">
            <a:extLst>
              <a:ext uri="{FF2B5EF4-FFF2-40B4-BE49-F238E27FC236}">
                <a16:creationId xmlns:a16="http://schemas.microsoft.com/office/drawing/2014/main" id="{D4FC1042-D3B4-4BA3-8416-C3FD34CB2C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43046-8A85-4900-9D14-36B9F3E30183}"/>
              </a:ext>
            </a:extLst>
          </p:cNvPr>
          <p:cNvSpPr>
            <a:spLocks noGrp="1"/>
          </p:cNvSpPr>
          <p:nvPr>
            <p:ph type="sldNum" sz="quarter" idx="12"/>
          </p:nvPr>
        </p:nvSpPr>
        <p:spPr/>
        <p:txBody>
          <a:bodyPr/>
          <a:lstStyle/>
          <a:p>
            <a:fld id="{F60E0BF2-15C1-44BB-B88F-08DA05BBA91E}" type="slidenum">
              <a:rPr lang="en-US" smtClean="0"/>
              <a:t>‹#›</a:t>
            </a:fld>
            <a:endParaRPr lang="en-US"/>
          </a:p>
        </p:txBody>
      </p:sp>
    </p:spTree>
    <p:extLst>
      <p:ext uri="{BB962C8B-B14F-4D97-AF65-F5344CB8AC3E}">
        <p14:creationId xmlns:p14="http://schemas.microsoft.com/office/powerpoint/2010/main" val="2633911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CDD2F1-DFEA-41CD-9C47-88FFF302B8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4845D7-ECC5-4775-9811-7333F43E30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EA18C8-6D17-4F42-B4FE-E3DA4FB35989}"/>
              </a:ext>
            </a:extLst>
          </p:cNvPr>
          <p:cNvSpPr>
            <a:spLocks noGrp="1"/>
          </p:cNvSpPr>
          <p:nvPr>
            <p:ph type="dt" sz="half" idx="10"/>
          </p:nvPr>
        </p:nvSpPr>
        <p:spPr/>
        <p:txBody>
          <a:bodyPr/>
          <a:lstStyle/>
          <a:p>
            <a:fld id="{D981BF5F-66DE-434D-9C1E-5C9272F54D61}" type="datetimeFigureOut">
              <a:rPr lang="en-US" smtClean="0"/>
              <a:t>12/15/2021</a:t>
            </a:fld>
            <a:endParaRPr lang="en-US"/>
          </a:p>
        </p:txBody>
      </p:sp>
      <p:sp>
        <p:nvSpPr>
          <p:cNvPr id="5" name="Footer Placeholder 4">
            <a:extLst>
              <a:ext uri="{FF2B5EF4-FFF2-40B4-BE49-F238E27FC236}">
                <a16:creationId xmlns:a16="http://schemas.microsoft.com/office/drawing/2014/main" id="{228D22A8-DF7F-4B4B-8B7B-FD59A41D3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C1F83-869D-49DE-8CE2-F78BEF85AEA0}"/>
              </a:ext>
            </a:extLst>
          </p:cNvPr>
          <p:cNvSpPr>
            <a:spLocks noGrp="1"/>
          </p:cNvSpPr>
          <p:nvPr>
            <p:ph type="sldNum" sz="quarter" idx="12"/>
          </p:nvPr>
        </p:nvSpPr>
        <p:spPr/>
        <p:txBody>
          <a:bodyPr/>
          <a:lstStyle/>
          <a:p>
            <a:fld id="{F60E0BF2-15C1-44BB-B88F-08DA05BBA91E}" type="slidenum">
              <a:rPr lang="en-US" smtClean="0"/>
              <a:t>‹#›</a:t>
            </a:fld>
            <a:endParaRPr lang="en-US"/>
          </a:p>
        </p:txBody>
      </p:sp>
    </p:spTree>
    <p:extLst>
      <p:ext uri="{BB962C8B-B14F-4D97-AF65-F5344CB8AC3E}">
        <p14:creationId xmlns:p14="http://schemas.microsoft.com/office/powerpoint/2010/main" val="200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3243-FDBB-4BA5-80B4-1E3D6FF10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4498C7-4C10-4EAC-BAA0-05987A5D83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3CFB1-2334-47FC-AC41-43CCD5F9702E}"/>
              </a:ext>
            </a:extLst>
          </p:cNvPr>
          <p:cNvSpPr>
            <a:spLocks noGrp="1"/>
          </p:cNvSpPr>
          <p:nvPr>
            <p:ph type="dt" sz="half" idx="10"/>
          </p:nvPr>
        </p:nvSpPr>
        <p:spPr/>
        <p:txBody>
          <a:bodyPr/>
          <a:lstStyle/>
          <a:p>
            <a:fld id="{D981BF5F-66DE-434D-9C1E-5C9272F54D61}" type="datetimeFigureOut">
              <a:rPr lang="en-US" smtClean="0"/>
              <a:t>12/15/2021</a:t>
            </a:fld>
            <a:endParaRPr lang="en-US"/>
          </a:p>
        </p:txBody>
      </p:sp>
      <p:sp>
        <p:nvSpPr>
          <p:cNvPr id="5" name="Footer Placeholder 4">
            <a:extLst>
              <a:ext uri="{FF2B5EF4-FFF2-40B4-BE49-F238E27FC236}">
                <a16:creationId xmlns:a16="http://schemas.microsoft.com/office/drawing/2014/main" id="{E8BE9F94-901F-4C1F-9CC1-D95024464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DB342-C2F9-45C8-9ECB-5B663BA8D4B5}"/>
              </a:ext>
            </a:extLst>
          </p:cNvPr>
          <p:cNvSpPr>
            <a:spLocks noGrp="1"/>
          </p:cNvSpPr>
          <p:nvPr>
            <p:ph type="sldNum" sz="quarter" idx="12"/>
          </p:nvPr>
        </p:nvSpPr>
        <p:spPr/>
        <p:txBody>
          <a:bodyPr/>
          <a:lstStyle/>
          <a:p>
            <a:fld id="{F60E0BF2-15C1-44BB-B88F-08DA05BBA91E}" type="slidenum">
              <a:rPr lang="en-US" smtClean="0"/>
              <a:t>‹#›</a:t>
            </a:fld>
            <a:endParaRPr lang="en-US"/>
          </a:p>
        </p:txBody>
      </p:sp>
    </p:spTree>
    <p:extLst>
      <p:ext uri="{BB962C8B-B14F-4D97-AF65-F5344CB8AC3E}">
        <p14:creationId xmlns:p14="http://schemas.microsoft.com/office/powerpoint/2010/main" val="3703510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0BD2-AB66-41AA-B5A9-03AF7DAA9B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0CA97B-9FA5-4651-8F30-6193ABFF5C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3EE65-DDEE-4CB4-8E7E-A9DE1A2EA05E}"/>
              </a:ext>
            </a:extLst>
          </p:cNvPr>
          <p:cNvSpPr>
            <a:spLocks noGrp="1"/>
          </p:cNvSpPr>
          <p:nvPr>
            <p:ph type="dt" sz="half" idx="10"/>
          </p:nvPr>
        </p:nvSpPr>
        <p:spPr/>
        <p:txBody>
          <a:bodyPr/>
          <a:lstStyle/>
          <a:p>
            <a:fld id="{D981BF5F-66DE-434D-9C1E-5C9272F54D61}" type="datetimeFigureOut">
              <a:rPr lang="en-US" smtClean="0"/>
              <a:t>12/15/2021</a:t>
            </a:fld>
            <a:endParaRPr lang="en-US"/>
          </a:p>
        </p:txBody>
      </p:sp>
      <p:sp>
        <p:nvSpPr>
          <p:cNvPr id="5" name="Footer Placeholder 4">
            <a:extLst>
              <a:ext uri="{FF2B5EF4-FFF2-40B4-BE49-F238E27FC236}">
                <a16:creationId xmlns:a16="http://schemas.microsoft.com/office/drawing/2014/main" id="{A07E5138-6946-4112-82B6-2ED3B849F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83801-C363-43CD-94F2-17F7347465A0}"/>
              </a:ext>
            </a:extLst>
          </p:cNvPr>
          <p:cNvSpPr>
            <a:spLocks noGrp="1"/>
          </p:cNvSpPr>
          <p:nvPr>
            <p:ph type="sldNum" sz="quarter" idx="12"/>
          </p:nvPr>
        </p:nvSpPr>
        <p:spPr/>
        <p:txBody>
          <a:bodyPr/>
          <a:lstStyle/>
          <a:p>
            <a:fld id="{F60E0BF2-15C1-44BB-B88F-08DA05BBA91E}" type="slidenum">
              <a:rPr lang="en-US" smtClean="0"/>
              <a:t>‹#›</a:t>
            </a:fld>
            <a:endParaRPr lang="en-US"/>
          </a:p>
        </p:txBody>
      </p:sp>
    </p:spTree>
    <p:extLst>
      <p:ext uri="{BB962C8B-B14F-4D97-AF65-F5344CB8AC3E}">
        <p14:creationId xmlns:p14="http://schemas.microsoft.com/office/powerpoint/2010/main" val="279147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11D70-EFD1-4FE4-ACCF-AF3CE58A86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2D806-3A28-42E7-8B39-F5B6BA4778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8B509E-4E96-4177-A4FD-56D241B8D6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8C1EF5-291A-467B-8715-DDB11734CB30}"/>
              </a:ext>
            </a:extLst>
          </p:cNvPr>
          <p:cNvSpPr>
            <a:spLocks noGrp="1"/>
          </p:cNvSpPr>
          <p:nvPr>
            <p:ph type="dt" sz="half" idx="10"/>
          </p:nvPr>
        </p:nvSpPr>
        <p:spPr/>
        <p:txBody>
          <a:bodyPr/>
          <a:lstStyle/>
          <a:p>
            <a:fld id="{D981BF5F-66DE-434D-9C1E-5C9272F54D61}" type="datetimeFigureOut">
              <a:rPr lang="en-US" smtClean="0"/>
              <a:t>12/15/2021</a:t>
            </a:fld>
            <a:endParaRPr lang="en-US"/>
          </a:p>
        </p:txBody>
      </p:sp>
      <p:sp>
        <p:nvSpPr>
          <p:cNvPr id="6" name="Footer Placeholder 5">
            <a:extLst>
              <a:ext uri="{FF2B5EF4-FFF2-40B4-BE49-F238E27FC236}">
                <a16:creationId xmlns:a16="http://schemas.microsoft.com/office/drawing/2014/main" id="{99AF51CE-4974-4CF7-8149-2AB6B78CD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641DE5-2989-474D-A366-269091BE3CD4}"/>
              </a:ext>
            </a:extLst>
          </p:cNvPr>
          <p:cNvSpPr>
            <a:spLocks noGrp="1"/>
          </p:cNvSpPr>
          <p:nvPr>
            <p:ph type="sldNum" sz="quarter" idx="12"/>
          </p:nvPr>
        </p:nvSpPr>
        <p:spPr/>
        <p:txBody>
          <a:bodyPr/>
          <a:lstStyle/>
          <a:p>
            <a:fld id="{F60E0BF2-15C1-44BB-B88F-08DA05BBA91E}" type="slidenum">
              <a:rPr lang="en-US" smtClean="0"/>
              <a:t>‹#›</a:t>
            </a:fld>
            <a:endParaRPr lang="en-US"/>
          </a:p>
        </p:txBody>
      </p:sp>
    </p:spTree>
    <p:extLst>
      <p:ext uri="{BB962C8B-B14F-4D97-AF65-F5344CB8AC3E}">
        <p14:creationId xmlns:p14="http://schemas.microsoft.com/office/powerpoint/2010/main" val="219325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40BD-138B-479C-A96F-44CB97C53E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E34636-5B27-4917-872D-E1ADA69C00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361045-C800-42C4-BA0E-4A7D962555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5B8F45-5C7F-4775-A7DB-17D77A4499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DF412B-F44F-4F6A-85F9-BCCD13F492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DC2EE0-757F-494A-8FBC-C40D22221256}"/>
              </a:ext>
            </a:extLst>
          </p:cNvPr>
          <p:cNvSpPr>
            <a:spLocks noGrp="1"/>
          </p:cNvSpPr>
          <p:nvPr>
            <p:ph type="dt" sz="half" idx="10"/>
          </p:nvPr>
        </p:nvSpPr>
        <p:spPr/>
        <p:txBody>
          <a:bodyPr/>
          <a:lstStyle/>
          <a:p>
            <a:fld id="{D981BF5F-66DE-434D-9C1E-5C9272F54D61}" type="datetimeFigureOut">
              <a:rPr lang="en-US" smtClean="0"/>
              <a:t>12/15/2021</a:t>
            </a:fld>
            <a:endParaRPr lang="en-US"/>
          </a:p>
        </p:txBody>
      </p:sp>
      <p:sp>
        <p:nvSpPr>
          <p:cNvPr id="8" name="Footer Placeholder 7">
            <a:extLst>
              <a:ext uri="{FF2B5EF4-FFF2-40B4-BE49-F238E27FC236}">
                <a16:creationId xmlns:a16="http://schemas.microsoft.com/office/drawing/2014/main" id="{7BD7DD87-181C-4ACA-B7A6-CBCD9ACF2E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F73C7D-60BC-482E-8711-3BE4D50ABF38}"/>
              </a:ext>
            </a:extLst>
          </p:cNvPr>
          <p:cNvSpPr>
            <a:spLocks noGrp="1"/>
          </p:cNvSpPr>
          <p:nvPr>
            <p:ph type="sldNum" sz="quarter" idx="12"/>
          </p:nvPr>
        </p:nvSpPr>
        <p:spPr/>
        <p:txBody>
          <a:bodyPr/>
          <a:lstStyle/>
          <a:p>
            <a:fld id="{F60E0BF2-15C1-44BB-B88F-08DA05BBA91E}" type="slidenum">
              <a:rPr lang="en-US" smtClean="0"/>
              <a:t>‹#›</a:t>
            </a:fld>
            <a:endParaRPr lang="en-US"/>
          </a:p>
        </p:txBody>
      </p:sp>
    </p:spTree>
    <p:extLst>
      <p:ext uri="{BB962C8B-B14F-4D97-AF65-F5344CB8AC3E}">
        <p14:creationId xmlns:p14="http://schemas.microsoft.com/office/powerpoint/2010/main" val="173246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4686-57B9-4DCD-92F8-B5F6914932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F4C1C4-D89A-48F9-87B3-FDBB3223E371}"/>
              </a:ext>
            </a:extLst>
          </p:cNvPr>
          <p:cNvSpPr>
            <a:spLocks noGrp="1"/>
          </p:cNvSpPr>
          <p:nvPr>
            <p:ph type="dt" sz="half" idx="10"/>
          </p:nvPr>
        </p:nvSpPr>
        <p:spPr/>
        <p:txBody>
          <a:bodyPr/>
          <a:lstStyle/>
          <a:p>
            <a:fld id="{D981BF5F-66DE-434D-9C1E-5C9272F54D61}" type="datetimeFigureOut">
              <a:rPr lang="en-US" smtClean="0"/>
              <a:t>12/15/2021</a:t>
            </a:fld>
            <a:endParaRPr lang="en-US"/>
          </a:p>
        </p:txBody>
      </p:sp>
      <p:sp>
        <p:nvSpPr>
          <p:cNvPr id="4" name="Footer Placeholder 3">
            <a:extLst>
              <a:ext uri="{FF2B5EF4-FFF2-40B4-BE49-F238E27FC236}">
                <a16:creationId xmlns:a16="http://schemas.microsoft.com/office/drawing/2014/main" id="{6794B978-1D5E-4768-9F89-2A46B8344D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C6746B-B82D-41CB-AF6C-9BAB37C3CCA0}"/>
              </a:ext>
            </a:extLst>
          </p:cNvPr>
          <p:cNvSpPr>
            <a:spLocks noGrp="1"/>
          </p:cNvSpPr>
          <p:nvPr>
            <p:ph type="sldNum" sz="quarter" idx="12"/>
          </p:nvPr>
        </p:nvSpPr>
        <p:spPr/>
        <p:txBody>
          <a:bodyPr/>
          <a:lstStyle/>
          <a:p>
            <a:fld id="{F60E0BF2-15C1-44BB-B88F-08DA05BBA91E}" type="slidenum">
              <a:rPr lang="en-US" smtClean="0"/>
              <a:t>‹#›</a:t>
            </a:fld>
            <a:endParaRPr lang="en-US"/>
          </a:p>
        </p:txBody>
      </p:sp>
    </p:spTree>
    <p:extLst>
      <p:ext uri="{BB962C8B-B14F-4D97-AF65-F5344CB8AC3E}">
        <p14:creationId xmlns:p14="http://schemas.microsoft.com/office/powerpoint/2010/main" val="338978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5BE8F7-2988-4F9C-8137-A9B2A7AFE752}"/>
              </a:ext>
            </a:extLst>
          </p:cNvPr>
          <p:cNvSpPr>
            <a:spLocks noGrp="1"/>
          </p:cNvSpPr>
          <p:nvPr>
            <p:ph type="dt" sz="half" idx="10"/>
          </p:nvPr>
        </p:nvSpPr>
        <p:spPr/>
        <p:txBody>
          <a:bodyPr/>
          <a:lstStyle/>
          <a:p>
            <a:fld id="{D981BF5F-66DE-434D-9C1E-5C9272F54D61}" type="datetimeFigureOut">
              <a:rPr lang="en-US" smtClean="0"/>
              <a:t>12/15/2021</a:t>
            </a:fld>
            <a:endParaRPr lang="en-US"/>
          </a:p>
        </p:txBody>
      </p:sp>
      <p:sp>
        <p:nvSpPr>
          <p:cNvPr id="3" name="Footer Placeholder 2">
            <a:extLst>
              <a:ext uri="{FF2B5EF4-FFF2-40B4-BE49-F238E27FC236}">
                <a16:creationId xmlns:a16="http://schemas.microsoft.com/office/drawing/2014/main" id="{031A4995-1AF9-405D-BCF1-E222F6E94A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B4A290-20E7-40D9-961C-820799B43105}"/>
              </a:ext>
            </a:extLst>
          </p:cNvPr>
          <p:cNvSpPr>
            <a:spLocks noGrp="1"/>
          </p:cNvSpPr>
          <p:nvPr>
            <p:ph type="sldNum" sz="quarter" idx="12"/>
          </p:nvPr>
        </p:nvSpPr>
        <p:spPr/>
        <p:txBody>
          <a:bodyPr/>
          <a:lstStyle/>
          <a:p>
            <a:fld id="{F60E0BF2-15C1-44BB-B88F-08DA05BBA91E}" type="slidenum">
              <a:rPr lang="en-US" smtClean="0"/>
              <a:t>‹#›</a:t>
            </a:fld>
            <a:endParaRPr lang="en-US"/>
          </a:p>
        </p:txBody>
      </p:sp>
    </p:spTree>
    <p:extLst>
      <p:ext uri="{BB962C8B-B14F-4D97-AF65-F5344CB8AC3E}">
        <p14:creationId xmlns:p14="http://schemas.microsoft.com/office/powerpoint/2010/main" val="172125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887F-2354-4735-85AE-5F1F21326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E1B6AF-AB8D-4349-AE80-F13171A5DF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6F69BC-567C-4AE6-93AA-767ABA222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F556CC-1365-4CFF-A80E-34CA8F382BE2}"/>
              </a:ext>
            </a:extLst>
          </p:cNvPr>
          <p:cNvSpPr>
            <a:spLocks noGrp="1"/>
          </p:cNvSpPr>
          <p:nvPr>
            <p:ph type="dt" sz="half" idx="10"/>
          </p:nvPr>
        </p:nvSpPr>
        <p:spPr/>
        <p:txBody>
          <a:bodyPr/>
          <a:lstStyle/>
          <a:p>
            <a:fld id="{D981BF5F-66DE-434D-9C1E-5C9272F54D61}" type="datetimeFigureOut">
              <a:rPr lang="en-US" smtClean="0"/>
              <a:t>12/15/2021</a:t>
            </a:fld>
            <a:endParaRPr lang="en-US"/>
          </a:p>
        </p:txBody>
      </p:sp>
      <p:sp>
        <p:nvSpPr>
          <p:cNvPr id="6" name="Footer Placeholder 5">
            <a:extLst>
              <a:ext uri="{FF2B5EF4-FFF2-40B4-BE49-F238E27FC236}">
                <a16:creationId xmlns:a16="http://schemas.microsoft.com/office/drawing/2014/main" id="{3F518C84-FEE4-40C7-8FD8-1E9E9D43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3B5128-8C91-4F55-B0B0-5BCE23090FC1}"/>
              </a:ext>
            </a:extLst>
          </p:cNvPr>
          <p:cNvSpPr>
            <a:spLocks noGrp="1"/>
          </p:cNvSpPr>
          <p:nvPr>
            <p:ph type="sldNum" sz="quarter" idx="12"/>
          </p:nvPr>
        </p:nvSpPr>
        <p:spPr/>
        <p:txBody>
          <a:bodyPr/>
          <a:lstStyle/>
          <a:p>
            <a:fld id="{F60E0BF2-15C1-44BB-B88F-08DA05BBA91E}" type="slidenum">
              <a:rPr lang="en-US" smtClean="0"/>
              <a:t>‹#›</a:t>
            </a:fld>
            <a:endParaRPr lang="en-US"/>
          </a:p>
        </p:txBody>
      </p:sp>
    </p:spTree>
    <p:extLst>
      <p:ext uri="{BB962C8B-B14F-4D97-AF65-F5344CB8AC3E}">
        <p14:creationId xmlns:p14="http://schemas.microsoft.com/office/powerpoint/2010/main" val="351947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5240-8C16-41DF-A8ED-15ABEF50CD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6B3A6E-29B5-475E-AE33-1E0107BEBD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95E587-3B3F-492E-86BE-23277D472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496A3-637B-4D92-B20F-AD4100DBDD79}"/>
              </a:ext>
            </a:extLst>
          </p:cNvPr>
          <p:cNvSpPr>
            <a:spLocks noGrp="1"/>
          </p:cNvSpPr>
          <p:nvPr>
            <p:ph type="dt" sz="half" idx="10"/>
          </p:nvPr>
        </p:nvSpPr>
        <p:spPr/>
        <p:txBody>
          <a:bodyPr/>
          <a:lstStyle/>
          <a:p>
            <a:fld id="{D981BF5F-66DE-434D-9C1E-5C9272F54D61}" type="datetimeFigureOut">
              <a:rPr lang="en-US" smtClean="0"/>
              <a:t>12/15/2021</a:t>
            </a:fld>
            <a:endParaRPr lang="en-US"/>
          </a:p>
        </p:txBody>
      </p:sp>
      <p:sp>
        <p:nvSpPr>
          <p:cNvPr id="6" name="Footer Placeholder 5">
            <a:extLst>
              <a:ext uri="{FF2B5EF4-FFF2-40B4-BE49-F238E27FC236}">
                <a16:creationId xmlns:a16="http://schemas.microsoft.com/office/drawing/2014/main" id="{722A45E1-58E7-4D1C-9AD2-5D719496F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61C1F5-1D6C-4EBE-A741-230116B366E4}"/>
              </a:ext>
            </a:extLst>
          </p:cNvPr>
          <p:cNvSpPr>
            <a:spLocks noGrp="1"/>
          </p:cNvSpPr>
          <p:nvPr>
            <p:ph type="sldNum" sz="quarter" idx="12"/>
          </p:nvPr>
        </p:nvSpPr>
        <p:spPr/>
        <p:txBody>
          <a:bodyPr/>
          <a:lstStyle/>
          <a:p>
            <a:fld id="{F60E0BF2-15C1-44BB-B88F-08DA05BBA91E}" type="slidenum">
              <a:rPr lang="en-US" smtClean="0"/>
              <a:t>‹#›</a:t>
            </a:fld>
            <a:endParaRPr lang="en-US"/>
          </a:p>
        </p:txBody>
      </p:sp>
    </p:spTree>
    <p:extLst>
      <p:ext uri="{BB962C8B-B14F-4D97-AF65-F5344CB8AC3E}">
        <p14:creationId xmlns:p14="http://schemas.microsoft.com/office/powerpoint/2010/main" val="77843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4207F7-4004-4011-87C1-5A866C639C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09F0EC-F527-4AAC-AC3F-74272B3796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3844FE-FE67-4368-81AC-1189EB2641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1BF5F-66DE-434D-9C1E-5C9272F54D61}" type="datetimeFigureOut">
              <a:rPr lang="en-US" smtClean="0"/>
              <a:t>12/15/2021</a:t>
            </a:fld>
            <a:endParaRPr lang="en-US"/>
          </a:p>
        </p:txBody>
      </p:sp>
      <p:sp>
        <p:nvSpPr>
          <p:cNvPr id="5" name="Footer Placeholder 4">
            <a:extLst>
              <a:ext uri="{FF2B5EF4-FFF2-40B4-BE49-F238E27FC236}">
                <a16:creationId xmlns:a16="http://schemas.microsoft.com/office/drawing/2014/main" id="{0CB19C55-B2E6-46F9-962F-F4B62B4D6F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4114FF-8FD9-42EA-9FD4-1FEEAA93EB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E0BF2-15C1-44BB-B88F-08DA05BBA91E}" type="slidenum">
              <a:rPr lang="en-US" smtClean="0"/>
              <a:t>‹#›</a:t>
            </a:fld>
            <a:endParaRPr lang="en-US"/>
          </a:p>
        </p:txBody>
      </p:sp>
    </p:spTree>
    <p:extLst>
      <p:ext uri="{BB962C8B-B14F-4D97-AF65-F5344CB8AC3E}">
        <p14:creationId xmlns:p14="http://schemas.microsoft.com/office/powerpoint/2010/main" val="3584104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pngimg.com/download/66618" TargetMode="Externa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Long_short-term_memory" TargetMode="External"/><Relationship Id="rId3" Type="http://schemas.openxmlformats.org/officeDocument/2006/relationships/hyperlink" Target="https://www.kaggle.com/lakshmi25npathi/imdb-dataset-of-50k-movie-reviews" TargetMode="External"/><Relationship Id="rId7" Type="http://schemas.openxmlformats.org/officeDocument/2006/relationships/hyperlink" Target="https://arxiv.org/pdf/1503.02531.pdf" TargetMode="External"/><Relationship Id="rId2" Type="http://schemas.openxmlformats.org/officeDocument/2006/relationships/hyperlink" Target="https://openai.com/blog/gpt-3-apps/" TargetMode="External"/><Relationship Id="rId1" Type="http://schemas.openxmlformats.org/officeDocument/2006/relationships/slideLayout" Target="../slideLayouts/slideLayout2.xml"/><Relationship Id="rId6" Type="http://schemas.openxmlformats.org/officeDocument/2006/relationships/hyperlink" Target="https://jalammar.github.io/illustrated-transformer/" TargetMode="External"/><Relationship Id="rId5" Type="http://schemas.openxmlformats.org/officeDocument/2006/relationships/hyperlink" Target="https://arxiv.org/abs/1706.03762" TargetMode="External"/><Relationship Id="rId10" Type="http://schemas.openxmlformats.org/officeDocument/2006/relationships/hyperlink" Target="https://www.machinelearningplus.com/nlp/topic-modeling-visualization-how-to-present-results-lda-models/" TargetMode="External"/><Relationship Id="rId4" Type="http://schemas.openxmlformats.org/officeDocument/2006/relationships/hyperlink" Target="https://www.analyticsvidhya.com/blog/2021/07/topic-modelling-with-lda-a-hands-on-introduction/" TargetMode="External"/><Relationship Id="rId9" Type="http://schemas.openxmlformats.org/officeDocument/2006/relationships/hyperlink" Target="https://machinelearningmastery.com/gentle-introduction-long-short-term-memory-networks-expert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https://www.kaggle.com/lakshmi25npathi/imdb-dataset-of-50k-movie-reviews" TargetMode="External"/><Relationship Id="rId7" Type="http://schemas.openxmlformats.org/officeDocument/2006/relationships/diagramColors" Target="../diagrams/colors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hyperlink" Target="https://ca.wikipedia.org/wiki/Fitxer:IMDb_Logo_Square.svg" TargetMode="External"/><Relationship Id="rId4" Type="http://schemas.openxmlformats.org/officeDocument/2006/relationships/diagramData" Target="../diagrams/data3.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4C09-AA47-49F6-A69E-026444585D80}"/>
              </a:ext>
            </a:extLst>
          </p:cNvPr>
          <p:cNvSpPr>
            <a:spLocks noGrp="1"/>
          </p:cNvSpPr>
          <p:nvPr>
            <p:ph type="ctrTitle"/>
          </p:nvPr>
        </p:nvSpPr>
        <p:spPr>
          <a:xfrm>
            <a:off x="612648" y="1078992"/>
            <a:ext cx="6268770" cy="1536192"/>
          </a:xfrm>
        </p:spPr>
        <p:txBody>
          <a:bodyPr vert="horz" lIns="91440" tIns="45720" rIns="91440" bIns="45720" rtlCol="0" anchor="b">
            <a:normAutofit/>
          </a:bodyPr>
          <a:lstStyle/>
          <a:p>
            <a:r>
              <a:rPr lang="en-US" sz="5200"/>
              <a:t>Finding Opportunities for OCM with AI</a:t>
            </a:r>
          </a:p>
        </p:txBody>
      </p:sp>
      <p:sp>
        <p:nvSpPr>
          <p:cNvPr id="3" name="Subtitle 2">
            <a:extLst>
              <a:ext uri="{FF2B5EF4-FFF2-40B4-BE49-F238E27FC236}">
                <a16:creationId xmlns:a16="http://schemas.microsoft.com/office/drawing/2014/main" id="{CD052860-E7C9-4CCF-8D95-921B6F68D41F}"/>
              </a:ext>
            </a:extLst>
          </p:cNvPr>
          <p:cNvSpPr>
            <a:spLocks noGrp="1"/>
          </p:cNvSpPr>
          <p:nvPr>
            <p:ph type="subTitle" idx="1"/>
          </p:nvPr>
        </p:nvSpPr>
        <p:spPr>
          <a:xfrm>
            <a:off x="615458" y="3355848"/>
            <a:ext cx="6268770" cy="2825496"/>
          </a:xfrm>
        </p:spPr>
        <p:txBody>
          <a:bodyPr vert="horz" lIns="91440" tIns="45720" rIns="91440" bIns="45720" rtlCol="0" anchor="t">
            <a:normAutofit/>
          </a:bodyPr>
          <a:lstStyle/>
          <a:p>
            <a:pPr marL="57150" algn="ctr"/>
            <a:r>
              <a:rPr lang="en-US" sz="1800">
                <a:effectLst>
                  <a:glow rad="38100">
                    <a:prstClr val="black">
                      <a:lumMod val="50000"/>
                      <a:lumOff val="50000"/>
                      <a:alpha val="20000"/>
                    </a:prstClr>
                  </a:glow>
                  <a:outerShdw blurRad="44450" dist="12700" dir="13860000" algn="tl" rotWithShape="0">
                    <a:srgbClr val="000000">
                      <a:alpha val="20000"/>
                    </a:srgbClr>
                  </a:outerShdw>
                </a:effectLst>
              </a:rPr>
              <a:t>Presented By:</a:t>
            </a:r>
          </a:p>
          <a:p>
            <a:pPr marL="57150" algn="ctr"/>
            <a:r>
              <a:rPr lang="en-US" sz="1800">
                <a:effectLst>
                  <a:glow rad="38100">
                    <a:prstClr val="black">
                      <a:lumMod val="50000"/>
                      <a:lumOff val="50000"/>
                      <a:alpha val="20000"/>
                    </a:prstClr>
                  </a:glow>
                  <a:outerShdw blurRad="44450" dist="12700" dir="13860000" algn="tl" rotWithShape="0">
                    <a:srgbClr val="000000">
                      <a:alpha val="20000"/>
                    </a:srgbClr>
                  </a:outerShdw>
                </a:effectLst>
              </a:rPr>
              <a:t>Craig Bunce</a:t>
            </a:r>
          </a:p>
          <a:p>
            <a:pPr marL="57150" algn="ctr"/>
            <a:r>
              <a:rPr lang="en-US" sz="1800">
                <a:effectLst>
                  <a:glow rad="38100">
                    <a:prstClr val="black">
                      <a:lumMod val="50000"/>
                      <a:lumOff val="50000"/>
                      <a:alpha val="20000"/>
                    </a:prstClr>
                  </a:glow>
                  <a:outerShdw blurRad="44450" dist="12700" dir="13860000" algn="tl" rotWithShape="0">
                    <a:srgbClr val="000000">
                      <a:alpha val="20000"/>
                    </a:srgbClr>
                  </a:outerShdw>
                </a:effectLst>
              </a:rPr>
              <a:t>Hemanth Varma</a:t>
            </a:r>
          </a:p>
          <a:p>
            <a:pPr algn="ctr"/>
            <a:r>
              <a:rPr lang="en-US" sz="1800">
                <a:effectLst>
                  <a:glow rad="38100">
                    <a:prstClr val="black">
                      <a:lumMod val="50000"/>
                      <a:lumOff val="50000"/>
                      <a:alpha val="20000"/>
                    </a:prstClr>
                  </a:glow>
                  <a:outerShdw blurRad="44450" dist="12700" dir="13860000" algn="tl" rotWithShape="0">
                    <a:srgbClr val="000000">
                      <a:alpha val="20000"/>
                    </a:srgbClr>
                  </a:outerShdw>
                </a:effectLst>
              </a:rPr>
              <a:t> Praveen Pandey</a:t>
            </a:r>
          </a:p>
          <a:p>
            <a:pPr algn="ctr"/>
            <a:r>
              <a:rPr lang="en-US" sz="1800">
                <a:effectLst>
                  <a:glow rad="38100">
                    <a:prstClr val="black">
                      <a:lumMod val="50000"/>
                      <a:lumOff val="50000"/>
                      <a:alpha val="20000"/>
                    </a:prstClr>
                  </a:glow>
                  <a:outerShdw blurRad="44450" dist="12700" dir="13860000" algn="tl" rotWithShape="0">
                    <a:srgbClr val="000000">
                      <a:alpha val="20000"/>
                    </a:srgbClr>
                  </a:outerShdw>
                </a:effectLst>
              </a:rPr>
              <a:t>Xinyi Luo    </a:t>
            </a:r>
          </a:p>
          <a:p>
            <a:pPr indent="-228600">
              <a:buFont typeface="Arial" panose="020B0604020202020204" pitchFamily="34" charset="0"/>
              <a:buChar char="•"/>
            </a:pPr>
            <a:endParaRPr lang="en-US" sz="1800"/>
          </a:p>
        </p:txBody>
      </p:sp>
      <p:pic>
        <p:nvPicPr>
          <p:cNvPr id="4" name="Picture 3">
            <a:extLst>
              <a:ext uri="{FF2B5EF4-FFF2-40B4-BE49-F238E27FC236}">
                <a16:creationId xmlns:a16="http://schemas.microsoft.com/office/drawing/2014/main" id="{266F4ACC-F4FE-422A-8FFD-C561ACBED761}"/>
              </a:ext>
            </a:extLst>
          </p:cNvPr>
          <p:cNvPicPr>
            <a:picLocks noChangeAspect="1"/>
          </p:cNvPicPr>
          <p:nvPr/>
        </p:nvPicPr>
        <p:blipFill rotWithShape="1">
          <a:blip r:embed="rId2"/>
          <a:srcRect l="50700"/>
          <a:stretch/>
        </p:blipFill>
        <p:spPr>
          <a:xfrm>
            <a:off x="7684006" y="10"/>
            <a:ext cx="4507993" cy="6857990"/>
          </a:xfrm>
          <a:prstGeom prst="rect">
            <a:avLst/>
          </a:prstGeom>
        </p:spPr>
      </p:pic>
    </p:spTree>
    <p:extLst>
      <p:ext uri="{BB962C8B-B14F-4D97-AF65-F5344CB8AC3E}">
        <p14:creationId xmlns:p14="http://schemas.microsoft.com/office/powerpoint/2010/main" val="1294303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88554-383E-45CF-BCE6-B79D1ACC0ED9}"/>
              </a:ext>
            </a:extLst>
          </p:cNvPr>
          <p:cNvSpPr>
            <a:spLocks noGrp="1"/>
          </p:cNvSpPr>
          <p:nvPr>
            <p:ph type="title"/>
          </p:nvPr>
        </p:nvSpPr>
        <p:spPr/>
        <p:txBody>
          <a:bodyPr/>
          <a:lstStyle/>
          <a:p>
            <a:r>
              <a:rPr lang="en-US"/>
              <a:t>GPT-3 Results</a:t>
            </a:r>
          </a:p>
        </p:txBody>
      </p:sp>
      <p:pic>
        <p:nvPicPr>
          <p:cNvPr id="5" name="Picture 4">
            <a:extLst>
              <a:ext uri="{FF2B5EF4-FFF2-40B4-BE49-F238E27FC236}">
                <a16:creationId xmlns:a16="http://schemas.microsoft.com/office/drawing/2014/main" id="{0A29AC4A-D3FF-4CD4-B336-D8455911F114}"/>
              </a:ext>
            </a:extLst>
          </p:cNvPr>
          <p:cNvPicPr>
            <a:picLocks noChangeAspect="1"/>
          </p:cNvPicPr>
          <p:nvPr/>
        </p:nvPicPr>
        <p:blipFill>
          <a:blip r:embed="rId2"/>
          <a:stretch>
            <a:fillRect/>
          </a:stretch>
        </p:blipFill>
        <p:spPr>
          <a:xfrm>
            <a:off x="109728" y="5994241"/>
            <a:ext cx="11722608" cy="630237"/>
          </a:xfrm>
          <a:prstGeom prst="rect">
            <a:avLst/>
          </a:prstGeom>
        </p:spPr>
      </p:pic>
      <p:graphicFrame>
        <p:nvGraphicFramePr>
          <p:cNvPr id="6" name="Table 6">
            <a:extLst>
              <a:ext uri="{FF2B5EF4-FFF2-40B4-BE49-F238E27FC236}">
                <a16:creationId xmlns:a16="http://schemas.microsoft.com/office/drawing/2014/main" id="{D02FF306-5B87-470A-B9C6-D436EB0BD419}"/>
              </a:ext>
            </a:extLst>
          </p:cNvPr>
          <p:cNvGraphicFramePr>
            <a:graphicFrameLocks noGrp="1"/>
          </p:cNvGraphicFramePr>
          <p:nvPr/>
        </p:nvGraphicFramePr>
        <p:xfrm>
          <a:off x="6592824" y="2123440"/>
          <a:ext cx="5393944" cy="2980781"/>
        </p:xfrm>
        <a:graphic>
          <a:graphicData uri="http://schemas.openxmlformats.org/drawingml/2006/table">
            <a:tbl>
              <a:tblPr firstRow="1" bandRow="1">
                <a:tableStyleId>{5C22544A-7EE6-4342-B048-85BDC9FD1C3A}</a:tableStyleId>
              </a:tblPr>
              <a:tblGrid>
                <a:gridCol w="2696972">
                  <a:extLst>
                    <a:ext uri="{9D8B030D-6E8A-4147-A177-3AD203B41FA5}">
                      <a16:colId xmlns:a16="http://schemas.microsoft.com/office/drawing/2014/main" val="2656846648"/>
                    </a:ext>
                  </a:extLst>
                </a:gridCol>
                <a:gridCol w="2696972">
                  <a:extLst>
                    <a:ext uri="{9D8B030D-6E8A-4147-A177-3AD203B41FA5}">
                      <a16:colId xmlns:a16="http://schemas.microsoft.com/office/drawing/2014/main" val="1538770795"/>
                    </a:ext>
                  </a:extLst>
                </a:gridCol>
              </a:tblGrid>
              <a:tr h="389521">
                <a:tc>
                  <a:txBody>
                    <a:bodyPr/>
                    <a:lstStyle/>
                    <a:p>
                      <a:pPr algn="ctr"/>
                      <a:r>
                        <a:rPr lang="en-US"/>
                        <a:t>Pros</a:t>
                      </a:r>
                    </a:p>
                  </a:txBody>
                  <a:tcPr/>
                </a:tc>
                <a:tc>
                  <a:txBody>
                    <a:bodyPr/>
                    <a:lstStyle/>
                    <a:p>
                      <a:pPr algn="ctr"/>
                      <a:r>
                        <a:rPr lang="en-US"/>
                        <a:t>Cons</a:t>
                      </a:r>
                    </a:p>
                  </a:txBody>
                  <a:tcPr/>
                </a:tc>
                <a:extLst>
                  <a:ext uri="{0D108BD9-81ED-4DB2-BD59-A6C34878D82A}">
                    <a16:rowId xmlns:a16="http://schemas.microsoft.com/office/drawing/2014/main" val="264444997"/>
                  </a:ext>
                </a:extLst>
              </a:tr>
              <a:tr h="389521">
                <a:tc>
                  <a:txBody>
                    <a:bodyPr/>
                    <a:lstStyle/>
                    <a:p>
                      <a:pPr algn="ctr"/>
                      <a:r>
                        <a:rPr lang="en-US"/>
                        <a:t>Easy to understand and use</a:t>
                      </a:r>
                    </a:p>
                  </a:txBody>
                  <a:tcPr/>
                </a:tc>
                <a:tc>
                  <a:txBody>
                    <a:bodyPr/>
                    <a:lstStyle/>
                    <a:p>
                      <a:pPr algn="ctr"/>
                      <a:r>
                        <a:rPr lang="en-US"/>
                        <a:t>Paid Service</a:t>
                      </a:r>
                    </a:p>
                  </a:txBody>
                  <a:tcPr/>
                </a:tc>
                <a:extLst>
                  <a:ext uri="{0D108BD9-81ED-4DB2-BD59-A6C34878D82A}">
                    <a16:rowId xmlns:a16="http://schemas.microsoft.com/office/drawing/2014/main" val="1000547798"/>
                  </a:ext>
                </a:extLst>
              </a:tr>
              <a:tr h="671020">
                <a:tc>
                  <a:txBody>
                    <a:bodyPr/>
                    <a:lstStyle/>
                    <a:p>
                      <a:pPr algn="ctr"/>
                      <a:r>
                        <a:rPr lang="en-US"/>
                        <a:t>Different engines available to use from</a:t>
                      </a:r>
                    </a:p>
                  </a:txBody>
                  <a:tcPr/>
                </a:tc>
                <a:tc>
                  <a:txBody>
                    <a:bodyPr/>
                    <a:lstStyle/>
                    <a:p>
                      <a:pPr algn="ctr"/>
                      <a:endParaRPr lang="en-US"/>
                    </a:p>
                  </a:txBody>
                  <a:tcPr/>
                </a:tc>
                <a:extLst>
                  <a:ext uri="{0D108BD9-81ED-4DB2-BD59-A6C34878D82A}">
                    <a16:rowId xmlns:a16="http://schemas.microsoft.com/office/drawing/2014/main" val="1223230288"/>
                  </a:ext>
                </a:extLst>
              </a:tr>
              <a:tr h="389521">
                <a:tc>
                  <a:txBody>
                    <a:bodyPr/>
                    <a:lstStyle/>
                    <a:p>
                      <a:pPr algn="ctr"/>
                      <a:r>
                        <a:rPr lang="en-US"/>
                        <a:t>Number of examples available</a:t>
                      </a:r>
                    </a:p>
                  </a:txBody>
                  <a:tcPr/>
                </a:tc>
                <a:tc>
                  <a:txBody>
                    <a:bodyPr/>
                    <a:lstStyle/>
                    <a:p>
                      <a:pPr algn="ctr"/>
                      <a:endParaRPr lang="en-US"/>
                    </a:p>
                  </a:txBody>
                  <a:tcPr/>
                </a:tc>
                <a:extLst>
                  <a:ext uri="{0D108BD9-81ED-4DB2-BD59-A6C34878D82A}">
                    <a16:rowId xmlns:a16="http://schemas.microsoft.com/office/drawing/2014/main" val="3397520783"/>
                  </a:ext>
                </a:extLst>
              </a:tr>
              <a:tr h="389521">
                <a:tc>
                  <a:txBody>
                    <a:bodyPr/>
                    <a:lstStyle/>
                    <a:p>
                      <a:pPr algn="ctr"/>
                      <a:r>
                        <a:rPr lang="en-US"/>
                        <a:t>High accuracy with less training</a:t>
                      </a:r>
                    </a:p>
                  </a:txBody>
                  <a:tcPr/>
                </a:tc>
                <a:tc>
                  <a:txBody>
                    <a:bodyPr/>
                    <a:lstStyle/>
                    <a:p>
                      <a:pPr algn="ctr"/>
                      <a:endParaRPr lang="en-US"/>
                    </a:p>
                  </a:txBody>
                  <a:tcPr/>
                </a:tc>
                <a:extLst>
                  <a:ext uri="{0D108BD9-81ED-4DB2-BD59-A6C34878D82A}">
                    <a16:rowId xmlns:a16="http://schemas.microsoft.com/office/drawing/2014/main" val="1521229278"/>
                  </a:ext>
                </a:extLst>
              </a:tr>
            </a:tbl>
          </a:graphicData>
        </a:graphic>
      </p:graphicFrame>
      <p:pic>
        <p:nvPicPr>
          <p:cNvPr id="7" name="Picture 2" descr="Introduction to GPT-3 - Open Data Science - Your News Source for AI,  Machine Learning &amp;amp; more">
            <a:extLst>
              <a:ext uri="{FF2B5EF4-FFF2-40B4-BE49-F238E27FC236}">
                <a16:creationId xmlns:a16="http://schemas.microsoft.com/office/drawing/2014/main" id="{36668591-848D-4B00-894E-015EE691D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32" y="2149069"/>
            <a:ext cx="6186424" cy="2889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7272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3881-68DE-4301-91B6-1D159EDAC713}"/>
              </a:ext>
            </a:extLst>
          </p:cNvPr>
          <p:cNvSpPr>
            <a:spLocks noGrp="1"/>
          </p:cNvSpPr>
          <p:nvPr>
            <p:ph type="title"/>
          </p:nvPr>
        </p:nvSpPr>
        <p:spPr/>
        <p:txBody>
          <a:bodyPr/>
          <a:lstStyle/>
          <a:p>
            <a:r>
              <a:rPr lang="en-US"/>
              <a:t>Selected Model: LSTM</a:t>
            </a:r>
          </a:p>
        </p:txBody>
      </p:sp>
      <p:sp>
        <p:nvSpPr>
          <p:cNvPr id="1598" name="Content Placeholder 1597">
            <a:extLst>
              <a:ext uri="{FF2B5EF4-FFF2-40B4-BE49-F238E27FC236}">
                <a16:creationId xmlns:a16="http://schemas.microsoft.com/office/drawing/2014/main" id="{9F415E7F-65A3-4517-AE57-CB9B402D404B}"/>
              </a:ext>
            </a:extLst>
          </p:cNvPr>
          <p:cNvSpPr>
            <a:spLocks noGrp="1"/>
          </p:cNvSpPr>
          <p:nvPr>
            <p:ph idx="1"/>
          </p:nvPr>
        </p:nvSpPr>
        <p:spPr>
          <a:xfrm>
            <a:off x="537787" y="2348233"/>
            <a:ext cx="5619835" cy="3967852"/>
          </a:xfrm>
        </p:spPr>
        <p:txBody>
          <a:bodyPr vert="horz" lIns="91440" tIns="45720" rIns="91440" bIns="45720" rtlCol="0" anchor="t">
            <a:normAutofit/>
          </a:bodyPr>
          <a:lstStyle/>
          <a:p>
            <a:pPr>
              <a:lnSpc>
                <a:spcPct val="100000"/>
              </a:lnSpc>
            </a:pPr>
            <a:r>
              <a:rPr lang="en-US" sz="1300" b="1"/>
              <a:t>What is LSTM: </a:t>
            </a:r>
            <a:r>
              <a:rPr lang="en-US" sz="1300" b="1">
                <a:solidFill>
                  <a:srgbClr val="00B050"/>
                </a:solidFill>
                <a:ea typeface="+mn-lt"/>
                <a:cs typeface="+mn-lt"/>
              </a:rPr>
              <a:t>Long</a:t>
            </a:r>
            <a:r>
              <a:rPr lang="en-US" sz="1300" b="1">
                <a:solidFill>
                  <a:srgbClr val="00B050"/>
                </a:solidFill>
              </a:rPr>
              <a:t> Short-Term Memory</a:t>
            </a:r>
            <a:r>
              <a:rPr lang="en-US" sz="1300"/>
              <a:t> model is an artificial neural network model which is well suited for making text classifications.</a:t>
            </a:r>
            <a:endParaRPr lang="en-US" sz="1300" b="1"/>
          </a:p>
          <a:p>
            <a:pPr>
              <a:lnSpc>
                <a:spcPct val="100000"/>
              </a:lnSpc>
              <a:spcBef>
                <a:spcPts val="2000"/>
              </a:spcBef>
            </a:pPr>
            <a:r>
              <a:rPr lang="en-US" sz="1300" b="1"/>
              <a:t>Background: </a:t>
            </a:r>
            <a:r>
              <a:rPr lang="en-US" sz="1300"/>
              <a:t>It is developed on the principle of Recurrent Neural Networks and allows memorize high frequency words</a:t>
            </a:r>
            <a:endParaRPr lang="en-US" sz="1300">
              <a:ea typeface="+mn-lt"/>
              <a:cs typeface="+mn-lt"/>
            </a:endParaRPr>
          </a:p>
          <a:p>
            <a:pPr>
              <a:lnSpc>
                <a:spcPct val="100000"/>
              </a:lnSpc>
              <a:spcBef>
                <a:spcPts val="2000"/>
              </a:spcBef>
            </a:pPr>
            <a:r>
              <a:rPr lang="en-US" sz="1300" b="1"/>
              <a:t>How powerful is LSTM: </a:t>
            </a:r>
            <a:r>
              <a:rPr lang="en-US" sz="1300">
                <a:ea typeface="+mn-lt"/>
                <a:cs typeface="+mn-lt"/>
              </a:rPr>
              <a:t>They are very powerful in sequence prediction problems because they're able to store past information</a:t>
            </a:r>
          </a:p>
          <a:p>
            <a:pPr>
              <a:lnSpc>
                <a:spcPct val="100000"/>
              </a:lnSpc>
              <a:spcBef>
                <a:spcPts val="2000"/>
              </a:spcBef>
            </a:pPr>
            <a:r>
              <a:rPr lang="en-US" sz="1300" b="1"/>
              <a:t>Why do we use LSTM for this task:</a:t>
            </a:r>
            <a:r>
              <a:rPr lang="en-US" sz="1300"/>
              <a:t> </a:t>
            </a:r>
            <a:r>
              <a:rPr lang="en-US" sz="1300">
                <a:ea typeface="+mn-lt"/>
                <a:cs typeface="+mn-lt"/>
              </a:rPr>
              <a:t>LSTM can handle the information in memory for the long period of time as compared to RNN</a:t>
            </a:r>
          </a:p>
          <a:p>
            <a:pPr>
              <a:lnSpc>
                <a:spcPct val="100000"/>
              </a:lnSpc>
              <a:spcBef>
                <a:spcPts val="2000"/>
              </a:spcBef>
            </a:pPr>
            <a:r>
              <a:rPr lang="en-US" sz="1300" b="1"/>
              <a:t>Limitations of LSTM:</a:t>
            </a:r>
          </a:p>
          <a:p>
            <a:pPr lvl="1">
              <a:lnSpc>
                <a:spcPct val="100000"/>
              </a:lnSpc>
            </a:pPr>
            <a:r>
              <a:rPr lang="en-US" sz="1300">
                <a:ea typeface="+mn-lt"/>
                <a:cs typeface="+mn-lt"/>
              </a:rPr>
              <a:t>It take longer to train</a:t>
            </a:r>
            <a:endParaRPr lang="en-US" sz="1300" b="1"/>
          </a:p>
          <a:p>
            <a:pPr lvl="1">
              <a:lnSpc>
                <a:spcPct val="100000"/>
              </a:lnSpc>
              <a:spcBef>
                <a:spcPts val="0"/>
              </a:spcBef>
            </a:pPr>
            <a:r>
              <a:rPr lang="en-US" sz="1300">
                <a:ea typeface="+mn-lt"/>
                <a:cs typeface="+mn-lt"/>
              </a:rPr>
              <a:t>It require more memory to train</a:t>
            </a:r>
            <a:endParaRPr lang="en-US" sz="1300"/>
          </a:p>
          <a:p>
            <a:pPr lvl="1">
              <a:lnSpc>
                <a:spcPct val="100000"/>
              </a:lnSpc>
              <a:spcBef>
                <a:spcPts val="0"/>
              </a:spcBef>
            </a:pPr>
            <a:r>
              <a:rPr lang="en-US" sz="1300">
                <a:ea typeface="+mn-lt"/>
                <a:cs typeface="+mn-lt"/>
              </a:rPr>
              <a:t>LSTMs are easy to overfit</a:t>
            </a:r>
            <a:endParaRPr lang="en-US" sz="1300"/>
          </a:p>
          <a:p>
            <a:pPr lvl="1">
              <a:lnSpc>
                <a:spcPct val="100000"/>
              </a:lnSpc>
            </a:pPr>
            <a:endParaRPr lang="en-US" sz="1300"/>
          </a:p>
          <a:p>
            <a:pPr lvl="1">
              <a:lnSpc>
                <a:spcPct val="100000"/>
              </a:lnSpc>
            </a:pPr>
            <a:endParaRPr lang="en-US" sz="1300"/>
          </a:p>
          <a:p>
            <a:pPr>
              <a:lnSpc>
                <a:spcPct val="170000"/>
              </a:lnSpc>
            </a:pPr>
            <a:endParaRPr lang="en-US" sz="1300"/>
          </a:p>
        </p:txBody>
      </p:sp>
      <p:pic>
        <p:nvPicPr>
          <p:cNvPr id="4" name="Picture 4" descr="Diagram&#10;&#10;Description automatically generated">
            <a:extLst>
              <a:ext uri="{FF2B5EF4-FFF2-40B4-BE49-F238E27FC236}">
                <a16:creationId xmlns:a16="http://schemas.microsoft.com/office/drawing/2014/main" id="{7836D078-DA3F-43E1-8CF1-A1046D1F6F38}"/>
              </a:ext>
            </a:extLst>
          </p:cNvPr>
          <p:cNvPicPr>
            <a:picLocks noChangeAspect="1"/>
          </p:cNvPicPr>
          <p:nvPr/>
        </p:nvPicPr>
        <p:blipFill>
          <a:blip r:embed="rId3"/>
          <a:stretch>
            <a:fillRect/>
          </a:stretch>
        </p:blipFill>
        <p:spPr>
          <a:xfrm>
            <a:off x="6092781" y="2407031"/>
            <a:ext cx="5764368" cy="3557204"/>
          </a:xfrm>
          <a:prstGeom prst="rect">
            <a:avLst/>
          </a:prstGeom>
        </p:spPr>
      </p:pic>
    </p:spTree>
    <p:extLst>
      <p:ext uri="{BB962C8B-B14F-4D97-AF65-F5344CB8AC3E}">
        <p14:creationId xmlns:p14="http://schemas.microsoft.com/office/powerpoint/2010/main" val="820924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3AF2-4061-4347-85F2-BDED37F8A3C5}"/>
              </a:ext>
            </a:extLst>
          </p:cNvPr>
          <p:cNvSpPr>
            <a:spLocks noGrp="1"/>
          </p:cNvSpPr>
          <p:nvPr>
            <p:ph type="title"/>
          </p:nvPr>
        </p:nvSpPr>
        <p:spPr/>
        <p:txBody>
          <a:bodyPr/>
          <a:lstStyle/>
          <a:p>
            <a:r>
              <a:rPr lang="en-US">
                <a:cs typeface="Calibri Light"/>
              </a:rPr>
              <a:t>LSTM on IMDB Dataset</a:t>
            </a:r>
            <a:endParaRPr lang="en-US"/>
          </a:p>
        </p:txBody>
      </p:sp>
      <p:graphicFrame>
        <p:nvGraphicFramePr>
          <p:cNvPr id="5" name="Table 5">
            <a:extLst>
              <a:ext uri="{FF2B5EF4-FFF2-40B4-BE49-F238E27FC236}">
                <a16:creationId xmlns:a16="http://schemas.microsoft.com/office/drawing/2014/main" id="{079CC214-2FA9-45F9-A6D5-45389DE6BCB7}"/>
              </a:ext>
            </a:extLst>
          </p:cNvPr>
          <p:cNvGraphicFramePr>
            <a:graphicFrameLocks noGrp="1"/>
          </p:cNvGraphicFramePr>
          <p:nvPr>
            <p:extLst>
              <p:ext uri="{D42A27DB-BD31-4B8C-83A1-F6EECF244321}">
                <p14:modId xmlns:p14="http://schemas.microsoft.com/office/powerpoint/2010/main" val="2022309568"/>
              </p:ext>
            </p:extLst>
          </p:nvPr>
        </p:nvGraphicFramePr>
        <p:xfrm>
          <a:off x="6607007" y="4244682"/>
          <a:ext cx="2911736" cy="1454018"/>
        </p:xfrm>
        <a:graphic>
          <a:graphicData uri="http://schemas.openxmlformats.org/drawingml/2006/table">
            <a:tbl>
              <a:tblPr firstRow="1" bandRow="1">
                <a:tableStyleId>{5C22544A-7EE6-4342-B048-85BDC9FD1C3A}</a:tableStyleId>
              </a:tblPr>
              <a:tblGrid>
                <a:gridCol w="1455868">
                  <a:extLst>
                    <a:ext uri="{9D8B030D-6E8A-4147-A177-3AD203B41FA5}">
                      <a16:colId xmlns:a16="http://schemas.microsoft.com/office/drawing/2014/main" val="3101312359"/>
                    </a:ext>
                  </a:extLst>
                </a:gridCol>
                <a:gridCol w="1455868">
                  <a:extLst>
                    <a:ext uri="{9D8B030D-6E8A-4147-A177-3AD203B41FA5}">
                      <a16:colId xmlns:a16="http://schemas.microsoft.com/office/drawing/2014/main" val="1668081765"/>
                    </a:ext>
                  </a:extLst>
                </a:gridCol>
              </a:tblGrid>
              <a:tr h="352262">
                <a:tc>
                  <a:txBody>
                    <a:bodyPr/>
                    <a:lstStyle/>
                    <a:p>
                      <a:r>
                        <a:rPr lang="en-US" sz="1300"/>
                        <a:t>Metrics</a:t>
                      </a:r>
                    </a:p>
                  </a:txBody>
                  <a:tcPr/>
                </a:tc>
                <a:tc>
                  <a:txBody>
                    <a:bodyPr/>
                    <a:lstStyle/>
                    <a:p>
                      <a:r>
                        <a:rPr lang="en-US" sz="1300"/>
                        <a:t>Scores</a:t>
                      </a:r>
                    </a:p>
                  </a:txBody>
                  <a:tcPr/>
                </a:tc>
                <a:extLst>
                  <a:ext uri="{0D108BD9-81ED-4DB2-BD59-A6C34878D82A}">
                    <a16:rowId xmlns:a16="http://schemas.microsoft.com/office/drawing/2014/main" val="3514354345"/>
                  </a:ext>
                </a:extLst>
              </a:tr>
              <a:tr h="367252">
                <a:tc>
                  <a:txBody>
                    <a:bodyPr/>
                    <a:lstStyle/>
                    <a:p>
                      <a:r>
                        <a:rPr lang="en-US" sz="1300"/>
                        <a:t>Training Time</a:t>
                      </a:r>
                    </a:p>
                  </a:txBody>
                  <a:tcPr/>
                </a:tc>
                <a:tc>
                  <a:txBody>
                    <a:bodyPr/>
                    <a:lstStyle/>
                    <a:p>
                      <a:r>
                        <a:rPr lang="en-US" sz="1300" baseline="0"/>
                        <a:t>~ </a:t>
                      </a:r>
                      <a:r>
                        <a:rPr lang="en-US" sz="1300"/>
                        <a:t>5 mins</a:t>
                      </a:r>
                    </a:p>
                  </a:txBody>
                  <a:tcPr/>
                </a:tc>
                <a:extLst>
                  <a:ext uri="{0D108BD9-81ED-4DB2-BD59-A6C34878D82A}">
                    <a16:rowId xmlns:a16="http://schemas.microsoft.com/office/drawing/2014/main" val="2091321695"/>
                  </a:ext>
                </a:extLst>
              </a:tr>
              <a:tr h="367252">
                <a:tc>
                  <a:txBody>
                    <a:bodyPr/>
                    <a:lstStyle/>
                    <a:p>
                      <a:r>
                        <a:rPr lang="en-US" sz="1300"/>
                        <a:t>Train Accuracy</a:t>
                      </a:r>
                    </a:p>
                  </a:txBody>
                  <a:tcPr/>
                </a:tc>
                <a:tc>
                  <a:txBody>
                    <a:bodyPr/>
                    <a:lstStyle/>
                    <a:p>
                      <a:r>
                        <a:rPr lang="en-US" sz="1300"/>
                        <a:t>98%</a:t>
                      </a:r>
                    </a:p>
                  </a:txBody>
                  <a:tcPr/>
                </a:tc>
                <a:extLst>
                  <a:ext uri="{0D108BD9-81ED-4DB2-BD59-A6C34878D82A}">
                    <a16:rowId xmlns:a16="http://schemas.microsoft.com/office/drawing/2014/main" val="1103785195"/>
                  </a:ext>
                </a:extLst>
              </a:tr>
              <a:tr h="367252">
                <a:tc>
                  <a:txBody>
                    <a:bodyPr/>
                    <a:lstStyle/>
                    <a:p>
                      <a:r>
                        <a:rPr lang="en-US" sz="1300"/>
                        <a:t>Test Accuracy</a:t>
                      </a:r>
                    </a:p>
                  </a:txBody>
                  <a:tcPr/>
                </a:tc>
                <a:tc>
                  <a:txBody>
                    <a:bodyPr/>
                    <a:lstStyle/>
                    <a:p>
                      <a:r>
                        <a:rPr lang="en-US" sz="1300"/>
                        <a:t>90%</a:t>
                      </a:r>
                    </a:p>
                  </a:txBody>
                  <a:tcPr/>
                </a:tc>
                <a:extLst>
                  <a:ext uri="{0D108BD9-81ED-4DB2-BD59-A6C34878D82A}">
                    <a16:rowId xmlns:a16="http://schemas.microsoft.com/office/drawing/2014/main" val="2385005473"/>
                  </a:ext>
                </a:extLst>
              </a:tr>
            </a:tbl>
          </a:graphicData>
        </a:graphic>
      </p:graphicFrame>
      <p:pic>
        <p:nvPicPr>
          <p:cNvPr id="6" name="Picture 6" descr="A picture containing shape&#10;&#10;Description automatically generated">
            <a:extLst>
              <a:ext uri="{FF2B5EF4-FFF2-40B4-BE49-F238E27FC236}">
                <a16:creationId xmlns:a16="http://schemas.microsoft.com/office/drawing/2014/main" id="{12E9651C-3F7A-4EF5-BB9E-7425482DF62B}"/>
              </a:ext>
            </a:extLst>
          </p:cNvPr>
          <p:cNvPicPr>
            <a:picLocks noChangeAspect="1"/>
          </p:cNvPicPr>
          <p:nvPr/>
        </p:nvPicPr>
        <p:blipFill>
          <a:blip r:embed="rId2"/>
          <a:stretch>
            <a:fillRect/>
          </a:stretch>
        </p:blipFill>
        <p:spPr>
          <a:xfrm>
            <a:off x="1116563" y="4049875"/>
            <a:ext cx="2743200" cy="1930657"/>
          </a:xfrm>
          <a:prstGeom prst="rect">
            <a:avLst/>
          </a:prstGeom>
        </p:spPr>
      </p:pic>
      <p:graphicFrame>
        <p:nvGraphicFramePr>
          <p:cNvPr id="7" name="Table 7">
            <a:extLst>
              <a:ext uri="{FF2B5EF4-FFF2-40B4-BE49-F238E27FC236}">
                <a16:creationId xmlns:a16="http://schemas.microsoft.com/office/drawing/2014/main" id="{FD4ED9B4-11BA-445F-8E2C-985E4EA8A4FE}"/>
              </a:ext>
            </a:extLst>
          </p:cNvPr>
          <p:cNvGraphicFramePr>
            <a:graphicFrameLocks noGrp="1"/>
          </p:cNvGraphicFramePr>
          <p:nvPr>
            <p:extLst>
              <p:ext uri="{D42A27DB-BD31-4B8C-83A1-F6EECF244321}">
                <p14:modId xmlns:p14="http://schemas.microsoft.com/office/powerpoint/2010/main" val="2167507152"/>
              </p:ext>
            </p:extLst>
          </p:nvPr>
        </p:nvGraphicFramePr>
        <p:xfrm>
          <a:off x="5466183" y="1803918"/>
          <a:ext cx="5119014" cy="1844040"/>
        </p:xfrm>
        <a:graphic>
          <a:graphicData uri="http://schemas.openxmlformats.org/drawingml/2006/table">
            <a:tbl>
              <a:tblPr firstRow="1" bandRow="1">
                <a:tableStyleId>{5C22544A-7EE6-4342-B048-85BDC9FD1C3A}</a:tableStyleId>
              </a:tblPr>
              <a:tblGrid>
                <a:gridCol w="2559507">
                  <a:extLst>
                    <a:ext uri="{9D8B030D-6E8A-4147-A177-3AD203B41FA5}">
                      <a16:colId xmlns:a16="http://schemas.microsoft.com/office/drawing/2014/main" val="1307130432"/>
                    </a:ext>
                  </a:extLst>
                </a:gridCol>
                <a:gridCol w="2559507">
                  <a:extLst>
                    <a:ext uri="{9D8B030D-6E8A-4147-A177-3AD203B41FA5}">
                      <a16:colId xmlns:a16="http://schemas.microsoft.com/office/drawing/2014/main" val="787340162"/>
                    </a:ext>
                  </a:extLst>
                </a:gridCol>
              </a:tblGrid>
              <a:tr h="381000">
                <a:tc>
                  <a:txBody>
                    <a:bodyPr/>
                    <a:lstStyle/>
                    <a:p>
                      <a:r>
                        <a:rPr lang="en-US" sz="1300"/>
                        <a:t>Pros</a:t>
                      </a:r>
                    </a:p>
                  </a:txBody>
                  <a:tcPr/>
                </a:tc>
                <a:tc>
                  <a:txBody>
                    <a:bodyPr/>
                    <a:lstStyle/>
                    <a:p>
                      <a:r>
                        <a:rPr lang="en-US" sz="1300"/>
                        <a:t>Cons</a:t>
                      </a:r>
                    </a:p>
                  </a:txBody>
                  <a:tcPr/>
                </a:tc>
                <a:extLst>
                  <a:ext uri="{0D108BD9-81ED-4DB2-BD59-A6C34878D82A}">
                    <a16:rowId xmlns:a16="http://schemas.microsoft.com/office/drawing/2014/main" val="1040708809"/>
                  </a:ext>
                </a:extLst>
              </a:tr>
              <a:tr h="382943">
                <a:tc>
                  <a:txBody>
                    <a:bodyPr/>
                    <a:lstStyle/>
                    <a:p>
                      <a:r>
                        <a:rPr lang="en-US" sz="1300"/>
                        <a:t>Provides accurate results based on the data provided</a:t>
                      </a:r>
                    </a:p>
                  </a:txBody>
                  <a:tcPr/>
                </a:tc>
                <a:tc>
                  <a:txBody>
                    <a:bodyPr/>
                    <a:lstStyle/>
                    <a:p>
                      <a:pPr lvl="0">
                        <a:buNone/>
                      </a:pPr>
                      <a:r>
                        <a:rPr lang="en-US" sz="1300" b="0" i="0" u="none" strike="noStrike" noProof="0">
                          <a:latin typeface="Calibri"/>
                        </a:rPr>
                        <a:t>Consumes more time on large amount of data</a:t>
                      </a:r>
                      <a:endParaRPr lang="en-US" sz="1300"/>
                    </a:p>
                  </a:txBody>
                  <a:tcPr/>
                </a:tc>
                <a:extLst>
                  <a:ext uri="{0D108BD9-81ED-4DB2-BD59-A6C34878D82A}">
                    <a16:rowId xmlns:a16="http://schemas.microsoft.com/office/drawing/2014/main" val="1835984087"/>
                  </a:ext>
                </a:extLst>
              </a:tr>
              <a:tr h="382943">
                <a:tc>
                  <a:txBody>
                    <a:bodyPr/>
                    <a:lstStyle/>
                    <a:p>
                      <a:r>
                        <a:rPr lang="en-US" sz="1300"/>
                        <a:t>Can adjust the model based on requirement</a:t>
                      </a:r>
                    </a:p>
                  </a:txBody>
                  <a:tcPr/>
                </a:tc>
                <a:tc>
                  <a:txBody>
                    <a:bodyPr/>
                    <a:lstStyle/>
                    <a:p>
                      <a:r>
                        <a:rPr lang="en-US" sz="1300"/>
                        <a:t>Requires more memory and information to train</a:t>
                      </a:r>
                    </a:p>
                  </a:txBody>
                  <a:tcPr/>
                </a:tc>
                <a:extLst>
                  <a:ext uri="{0D108BD9-81ED-4DB2-BD59-A6C34878D82A}">
                    <a16:rowId xmlns:a16="http://schemas.microsoft.com/office/drawing/2014/main" val="3947572718"/>
                  </a:ext>
                </a:extLst>
              </a:tr>
              <a:tr h="382943">
                <a:tc>
                  <a:txBody>
                    <a:bodyPr/>
                    <a:lstStyle/>
                    <a:p>
                      <a:pPr lvl="0">
                        <a:buNone/>
                      </a:pPr>
                      <a:r>
                        <a:rPr lang="en-US" sz="1300"/>
                        <a:t>Can retrain model periodically for better results</a:t>
                      </a:r>
                    </a:p>
                  </a:txBody>
                  <a:tcPr/>
                </a:tc>
                <a:tc>
                  <a:txBody>
                    <a:bodyPr/>
                    <a:lstStyle/>
                    <a:p>
                      <a:pPr lvl="0">
                        <a:buNone/>
                      </a:pPr>
                      <a:endParaRPr lang="en-US" sz="1300"/>
                    </a:p>
                  </a:txBody>
                  <a:tcPr/>
                </a:tc>
                <a:extLst>
                  <a:ext uri="{0D108BD9-81ED-4DB2-BD59-A6C34878D82A}">
                    <a16:rowId xmlns:a16="http://schemas.microsoft.com/office/drawing/2014/main" val="3479491781"/>
                  </a:ext>
                </a:extLst>
              </a:tr>
            </a:tbl>
          </a:graphicData>
        </a:graphic>
      </p:graphicFrame>
      <p:pic>
        <p:nvPicPr>
          <p:cNvPr id="8" name="Picture 8" descr="Chart, line chart&#10;&#10;Description automatically generated">
            <a:extLst>
              <a:ext uri="{FF2B5EF4-FFF2-40B4-BE49-F238E27FC236}">
                <a16:creationId xmlns:a16="http://schemas.microsoft.com/office/drawing/2014/main" id="{5225E34B-4979-41E0-ADCF-A8519EEBD8E7}"/>
              </a:ext>
            </a:extLst>
          </p:cNvPr>
          <p:cNvPicPr>
            <a:picLocks noChangeAspect="1"/>
          </p:cNvPicPr>
          <p:nvPr/>
        </p:nvPicPr>
        <p:blipFill>
          <a:blip r:embed="rId3"/>
          <a:stretch>
            <a:fillRect/>
          </a:stretch>
        </p:blipFill>
        <p:spPr>
          <a:xfrm>
            <a:off x="976603" y="1756919"/>
            <a:ext cx="3093097" cy="2224489"/>
          </a:xfrm>
          <a:prstGeom prst="rect">
            <a:avLst/>
          </a:prstGeom>
        </p:spPr>
      </p:pic>
    </p:spTree>
    <p:extLst>
      <p:ext uri="{BB962C8B-B14F-4D97-AF65-F5344CB8AC3E}">
        <p14:creationId xmlns:p14="http://schemas.microsoft.com/office/powerpoint/2010/main" val="3887564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57BC1-613B-406F-84FD-C7C8BFF73E6D}"/>
              </a:ext>
            </a:extLst>
          </p:cNvPr>
          <p:cNvSpPr>
            <a:spLocks noGrp="1"/>
          </p:cNvSpPr>
          <p:nvPr>
            <p:ph type="title"/>
          </p:nvPr>
        </p:nvSpPr>
        <p:spPr/>
        <p:txBody>
          <a:bodyPr/>
          <a:lstStyle/>
          <a:p>
            <a:r>
              <a:rPr lang="en-US">
                <a:cs typeface="Calibri Light"/>
              </a:rPr>
              <a:t>LSTM on Standard RFP Dataset</a:t>
            </a:r>
            <a:endParaRPr lang="en-US"/>
          </a:p>
        </p:txBody>
      </p:sp>
      <p:pic>
        <p:nvPicPr>
          <p:cNvPr id="4" name="Picture 4" descr="Logo, icon&#10;&#10;Description automatically generated">
            <a:extLst>
              <a:ext uri="{FF2B5EF4-FFF2-40B4-BE49-F238E27FC236}">
                <a16:creationId xmlns:a16="http://schemas.microsoft.com/office/drawing/2014/main" id="{A7A2CE26-F33E-4EE4-A910-8C42886BEC32}"/>
              </a:ext>
            </a:extLst>
          </p:cNvPr>
          <p:cNvPicPr>
            <a:picLocks noChangeAspect="1"/>
          </p:cNvPicPr>
          <p:nvPr/>
        </p:nvPicPr>
        <p:blipFill>
          <a:blip r:embed="rId2"/>
          <a:stretch>
            <a:fillRect/>
          </a:stretch>
        </p:blipFill>
        <p:spPr>
          <a:xfrm>
            <a:off x="1233195" y="4117728"/>
            <a:ext cx="2743200" cy="2028217"/>
          </a:xfrm>
          <a:prstGeom prst="rect">
            <a:avLst/>
          </a:prstGeom>
        </p:spPr>
      </p:pic>
      <p:pic>
        <p:nvPicPr>
          <p:cNvPr id="5" name="Picture 5" descr="Line chart&#10;&#10;Description automatically generated">
            <a:extLst>
              <a:ext uri="{FF2B5EF4-FFF2-40B4-BE49-F238E27FC236}">
                <a16:creationId xmlns:a16="http://schemas.microsoft.com/office/drawing/2014/main" id="{D9EBC1E8-239D-4978-A793-E271AAEC7135}"/>
              </a:ext>
            </a:extLst>
          </p:cNvPr>
          <p:cNvPicPr>
            <a:picLocks noChangeAspect="1"/>
          </p:cNvPicPr>
          <p:nvPr/>
        </p:nvPicPr>
        <p:blipFill>
          <a:blip r:embed="rId3"/>
          <a:stretch>
            <a:fillRect/>
          </a:stretch>
        </p:blipFill>
        <p:spPr>
          <a:xfrm>
            <a:off x="999931" y="1624736"/>
            <a:ext cx="3201955" cy="2310019"/>
          </a:xfrm>
          <a:prstGeom prst="rect">
            <a:avLst/>
          </a:prstGeom>
        </p:spPr>
      </p:pic>
      <p:graphicFrame>
        <p:nvGraphicFramePr>
          <p:cNvPr id="7" name="Table 5">
            <a:extLst>
              <a:ext uri="{FF2B5EF4-FFF2-40B4-BE49-F238E27FC236}">
                <a16:creationId xmlns:a16="http://schemas.microsoft.com/office/drawing/2014/main" id="{6231EA5D-C83C-436E-BD1A-D3D6020A65D4}"/>
              </a:ext>
            </a:extLst>
          </p:cNvPr>
          <p:cNvGraphicFramePr>
            <a:graphicFrameLocks noGrp="1"/>
          </p:cNvGraphicFramePr>
          <p:nvPr>
            <p:extLst>
              <p:ext uri="{D42A27DB-BD31-4B8C-83A1-F6EECF244321}">
                <p14:modId xmlns:p14="http://schemas.microsoft.com/office/powerpoint/2010/main" val="2800351665"/>
              </p:ext>
            </p:extLst>
          </p:nvPr>
        </p:nvGraphicFramePr>
        <p:xfrm>
          <a:off x="6365966" y="2394110"/>
          <a:ext cx="3363288" cy="1873895"/>
        </p:xfrm>
        <a:graphic>
          <a:graphicData uri="http://schemas.openxmlformats.org/drawingml/2006/table">
            <a:tbl>
              <a:tblPr firstRow="1" bandRow="1">
                <a:tableStyleId>{5C22544A-7EE6-4342-B048-85BDC9FD1C3A}</a:tableStyleId>
              </a:tblPr>
              <a:tblGrid>
                <a:gridCol w="1681644">
                  <a:extLst>
                    <a:ext uri="{9D8B030D-6E8A-4147-A177-3AD203B41FA5}">
                      <a16:colId xmlns:a16="http://schemas.microsoft.com/office/drawing/2014/main" val="3101312359"/>
                    </a:ext>
                  </a:extLst>
                </a:gridCol>
                <a:gridCol w="1681644">
                  <a:extLst>
                    <a:ext uri="{9D8B030D-6E8A-4147-A177-3AD203B41FA5}">
                      <a16:colId xmlns:a16="http://schemas.microsoft.com/office/drawing/2014/main" val="1668081765"/>
                    </a:ext>
                  </a:extLst>
                </a:gridCol>
              </a:tblGrid>
              <a:tr h="453362">
                <a:tc>
                  <a:txBody>
                    <a:bodyPr/>
                    <a:lstStyle/>
                    <a:p>
                      <a:r>
                        <a:rPr lang="en-US" sz="1300"/>
                        <a:t>Metrics</a:t>
                      </a:r>
                    </a:p>
                  </a:txBody>
                  <a:tcPr/>
                </a:tc>
                <a:tc>
                  <a:txBody>
                    <a:bodyPr/>
                    <a:lstStyle/>
                    <a:p>
                      <a:r>
                        <a:rPr lang="en-US" sz="1300"/>
                        <a:t>Scores</a:t>
                      </a:r>
                    </a:p>
                  </a:txBody>
                  <a:tcPr/>
                </a:tc>
                <a:extLst>
                  <a:ext uri="{0D108BD9-81ED-4DB2-BD59-A6C34878D82A}">
                    <a16:rowId xmlns:a16="http://schemas.microsoft.com/office/drawing/2014/main" val="3514354345"/>
                  </a:ext>
                </a:extLst>
              </a:tr>
              <a:tr h="473511">
                <a:tc>
                  <a:txBody>
                    <a:bodyPr/>
                    <a:lstStyle/>
                    <a:p>
                      <a:r>
                        <a:rPr lang="en-US" sz="1300"/>
                        <a:t>Training Time</a:t>
                      </a:r>
                    </a:p>
                  </a:txBody>
                  <a:tcPr/>
                </a:tc>
                <a:tc>
                  <a:txBody>
                    <a:bodyPr/>
                    <a:lstStyle/>
                    <a:p>
                      <a:r>
                        <a:rPr lang="en-US" sz="1300" baseline="0"/>
                        <a:t>~ </a:t>
                      </a:r>
                      <a:r>
                        <a:rPr lang="en-US" sz="1300"/>
                        <a:t>5 mins</a:t>
                      </a:r>
                    </a:p>
                  </a:txBody>
                  <a:tcPr/>
                </a:tc>
                <a:extLst>
                  <a:ext uri="{0D108BD9-81ED-4DB2-BD59-A6C34878D82A}">
                    <a16:rowId xmlns:a16="http://schemas.microsoft.com/office/drawing/2014/main" val="2091321695"/>
                  </a:ext>
                </a:extLst>
              </a:tr>
              <a:tr h="473511">
                <a:tc>
                  <a:txBody>
                    <a:bodyPr/>
                    <a:lstStyle/>
                    <a:p>
                      <a:r>
                        <a:rPr lang="en-US" sz="1300"/>
                        <a:t>Train Accuracy</a:t>
                      </a:r>
                    </a:p>
                  </a:txBody>
                  <a:tcPr/>
                </a:tc>
                <a:tc>
                  <a:txBody>
                    <a:bodyPr/>
                    <a:lstStyle/>
                    <a:p>
                      <a:r>
                        <a:rPr lang="en-US" sz="1300"/>
                        <a:t>95%</a:t>
                      </a:r>
                    </a:p>
                  </a:txBody>
                  <a:tcPr/>
                </a:tc>
                <a:extLst>
                  <a:ext uri="{0D108BD9-81ED-4DB2-BD59-A6C34878D82A}">
                    <a16:rowId xmlns:a16="http://schemas.microsoft.com/office/drawing/2014/main" val="1103785195"/>
                  </a:ext>
                </a:extLst>
              </a:tr>
              <a:tr h="473511">
                <a:tc>
                  <a:txBody>
                    <a:bodyPr/>
                    <a:lstStyle/>
                    <a:p>
                      <a:r>
                        <a:rPr lang="en-US" sz="1300"/>
                        <a:t>Test Accuracy</a:t>
                      </a:r>
                    </a:p>
                  </a:txBody>
                  <a:tcPr/>
                </a:tc>
                <a:tc>
                  <a:txBody>
                    <a:bodyPr/>
                    <a:lstStyle/>
                    <a:p>
                      <a:r>
                        <a:rPr lang="en-US" sz="1300"/>
                        <a:t>75%</a:t>
                      </a:r>
                    </a:p>
                  </a:txBody>
                  <a:tcPr/>
                </a:tc>
                <a:extLst>
                  <a:ext uri="{0D108BD9-81ED-4DB2-BD59-A6C34878D82A}">
                    <a16:rowId xmlns:a16="http://schemas.microsoft.com/office/drawing/2014/main" val="2385005473"/>
                  </a:ext>
                </a:extLst>
              </a:tr>
            </a:tbl>
          </a:graphicData>
        </a:graphic>
      </p:graphicFrame>
    </p:spTree>
    <p:extLst>
      <p:ext uri="{BB962C8B-B14F-4D97-AF65-F5344CB8AC3E}">
        <p14:creationId xmlns:p14="http://schemas.microsoft.com/office/powerpoint/2010/main" val="1569523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3881-68DE-4301-91B6-1D159EDAC713}"/>
              </a:ext>
            </a:extLst>
          </p:cNvPr>
          <p:cNvSpPr>
            <a:spLocks noGrp="1"/>
          </p:cNvSpPr>
          <p:nvPr>
            <p:ph type="title"/>
          </p:nvPr>
        </p:nvSpPr>
        <p:spPr/>
        <p:txBody>
          <a:bodyPr/>
          <a:lstStyle/>
          <a:p>
            <a:r>
              <a:rPr lang="en-US"/>
              <a:t>Selected Model: LDA</a:t>
            </a:r>
          </a:p>
        </p:txBody>
      </p:sp>
      <p:sp>
        <p:nvSpPr>
          <p:cNvPr id="1598" name="Content Placeholder 1597">
            <a:extLst>
              <a:ext uri="{FF2B5EF4-FFF2-40B4-BE49-F238E27FC236}">
                <a16:creationId xmlns:a16="http://schemas.microsoft.com/office/drawing/2014/main" id="{9F415E7F-65A3-4517-AE57-CB9B402D404B}"/>
              </a:ext>
            </a:extLst>
          </p:cNvPr>
          <p:cNvSpPr>
            <a:spLocks noGrp="1"/>
          </p:cNvSpPr>
          <p:nvPr>
            <p:ph idx="1"/>
          </p:nvPr>
        </p:nvSpPr>
        <p:spPr>
          <a:xfrm>
            <a:off x="684249" y="2478024"/>
            <a:ext cx="4980099" cy="4039232"/>
          </a:xfrm>
        </p:spPr>
        <p:txBody>
          <a:bodyPr vert="horz" lIns="91440" tIns="45720" rIns="91440" bIns="45720" rtlCol="0" anchor="t">
            <a:normAutofit fontScale="55000" lnSpcReduction="20000"/>
          </a:bodyPr>
          <a:lstStyle/>
          <a:p>
            <a:r>
              <a:rPr lang="en-US" b="1"/>
              <a:t>What is LDA:</a:t>
            </a:r>
            <a:r>
              <a:rPr lang="en-US"/>
              <a:t> </a:t>
            </a:r>
            <a:r>
              <a:rPr lang="en-US" b="1">
                <a:solidFill>
                  <a:srgbClr val="00B050"/>
                </a:solidFill>
                <a:ea typeface="+mn-lt"/>
                <a:cs typeface="+mn-lt"/>
              </a:rPr>
              <a:t>Latent Dirichlet Allocation</a:t>
            </a:r>
            <a:r>
              <a:rPr lang="en-US">
                <a:ea typeface="+mn-lt"/>
                <a:cs typeface="+mn-lt"/>
              </a:rPr>
              <a:t> (LDA)</a:t>
            </a:r>
            <a:r>
              <a:rPr lang="en-US"/>
              <a:t> is a method for analyzing large electronic archives</a:t>
            </a:r>
          </a:p>
          <a:p>
            <a:endParaRPr lang="en-US"/>
          </a:p>
          <a:p>
            <a:r>
              <a:rPr lang="en-US" b="1"/>
              <a:t>Background:</a:t>
            </a:r>
            <a:r>
              <a:rPr lang="en-US"/>
              <a:t> LDA categorizes the topic(s) in each document</a:t>
            </a:r>
          </a:p>
          <a:p>
            <a:endParaRPr lang="en-US"/>
          </a:p>
          <a:p>
            <a:r>
              <a:rPr lang="en-US" b="1"/>
              <a:t>How powerful is LDA:</a:t>
            </a:r>
            <a:r>
              <a:rPr lang="en-US"/>
              <a:t> LDA can quickly scan websites (documents) and determine the key topics</a:t>
            </a:r>
          </a:p>
          <a:p>
            <a:endParaRPr lang="en-US"/>
          </a:p>
          <a:p>
            <a:r>
              <a:rPr lang="en-US" b="1"/>
              <a:t>Why do we use LDA for this task:</a:t>
            </a:r>
            <a:r>
              <a:rPr lang="en-US"/>
              <a:t> It is fast and intuitive. It will help find more docs that we care about in the specified categories</a:t>
            </a:r>
          </a:p>
          <a:p>
            <a:endParaRPr lang="en-US"/>
          </a:p>
          <a:p>
            <a:r>
              <a:rPr lang="en-US" b="1"/>
              <a:t>Limitations of LDA:</a:t>
            </a:r>
            <a:r>
              <a:rPr lang="en-US"/>
              <a:t> Some topics can get combined. Tuning is important!</a:t>
            </a:r>
          </a:p>
          <a:p>
            <a:endParaRPr lang="en-US"/>
          </a:p>
        </p:txBody>
      </p:sp>
      <p:pic>
        <p:nvPicPr>
          <p:cNvPr id="4" name="Picture 4" descr="Diagram&#10;&#10;Description automatically generated">
            <a:extLst>
              <a:ext uri="{FF2B5EF4-FFF2-40B4-BE49-F238E27FC236}">
                <a16:creationId xmlns:a16="http://schemas.microsoft.com/office/drawing/2014/main" id="{5CC439BF-F1CC-4523-9F93-8DAEB056902C}"/>
              </a:ext>
            </a:extLst>
          </p:cNvPr>
          <p:cNvPicPr>
            <a:picLocks noChangeAspect="1"/>
          </p:cNvPicPr>
          <p:nvPr/>
        </p:nvPicPr>
        <p:blipFill>
          <a:blip r:embed="rId3"/>
          <a:stretch>
            <a:fillRect/>
          </a:stretch>
        </p:blipFill>
        <p:spPr>
          <a:xfrm>
            <a:off x="5729357" y="2583315"/>
            <a:ext cx="5912678" cy="3358935"/>
          </a:xfrm>
          <a:prstGeom prst="rect">
            <a:avLst/>
          </a:prstGeom>
        </p:spPr>
      </p:pic>
    </p:spTree>
    <p:extLst>
      <p:ext uri="{BB962C8B-B14F-4D97-AF65-F5344CB8AC3E}">
        <p14:creationId xmlns:p14="http://schemas.microsoft.com/office/powerpoint/2010/main" val="2207805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3881-68DE-4301-91B6-1D159EDAC713}"/>
              </a:ext>
            </a:extLst>
          </p:cNvPr>
          <p:cNvSpPr>
            <a:spLocks noGrp="1"/>
          </p:cNvSpPr>
          <p:nvPr>
            <p:ph type="title"/>
          </p:nvPr>
        </p:nvSpPr>
        <p:spPr/>
        <p:txBody>
          <a:bodyPr/>
          <a:lstStyle/>
          <a:p>
            <a:r>
              <a:rPr lang="en-US"/>
              <a:t>LDA Results with IMDB Dataset</a:t>
            </a:r>
          </a:p>
        </p:txBody>
      </p:sp>
      <p:grpSp>
        <p:nvGrpSpPr>
          <p:cNvPr id="11" name="Group 10">
            <a:extLst>
              <a:ext uri="{FF2B5EF4-FFF2-40B4-BE49-F238E27FC236}">
                <a16:creationId xmlns:a16="http://schemas.microsoft.com/office/drawing/2014/main" id="{D4FB02CB-CB4C-4AFD-9B49-97E0C50F5FD6}"/>
              </a:ext>
            </a:extLst>
          </p:cNvPr>
          <p:cNvGrpSpPr/>
          <p:nvPr/>
        </p:nvGrpSpPr>
        <p:grpSpPr>
          <a:xfrm>
            <a:off x="501502" y="3155023"/>
            <a:ext cx="11237154" cy="3653913"/>
            <a:chOff x="501502" y="3385210"/>
            <a:chExt cx="10538654" cy="3423726"/>
          </a:xfrm>
        </p:grpSpPr>
        <p:grpSp>
          <p:nvGrpSpPr>
            <p:cNvPr id="9" name="Group 8">
              <a:extLst>
                <a:ext uri="{FF2B5EF4-FFF2-40B4-BE49-F238E27FC236}">
                  <a16:creationId xmlns:a16="http://schemas.microsoft.com/office/drawing/2014/main" id="{E5AE03AF-0219-4E05-ACCF-08F930078A33}"/>
                </a:ext>
              </a:extLst>
            </p:cNvPr>
            <p:cNvGrpSpPr/>
            <p:nvPr/>
          </p:nvGrpSpPr>
          <p:grpSpPr>
            <a:xfrm>
              <a:off x="4077351" y="3822628"/>
              <a:ext cx="6962805" cy="2914445"/>
              <a:chOff x="4019909" y="3855425"/>
              <a:chExt cx="5709511" cy="2369555"/>
            </a:xfrm>
          </p:grpSpPr>
          <p:pic>
            <p:nvPicPr>
              <p:cNvPr id="6" name="Picture 6" descr="Chart, map, scatter chart&#10;&#10;Description automatically generated">
                <a:extLst>
                  <a:ext uri="{FF2B5EF4-FFF2-40B4-BE49-F238E27FC236}">
                    <a16:creationId xmlns:a16="http://schemas.microsoft.com/office/drawing/2014/main" id="{792634CE-178E-41C3-B0D0-8569357CBCB8}"/>
                  </a:ext>
                </a:extLst>
              </p:cNvPr>
              <p:cNvPicPr>
                <a:picLocks noChangeAspect="1"/>
              </p:cNvPicPr>
              <p:nvPr/>
            </p:nvPicPr>
            <p:blipFill>
              <a:blip r:embed="rId3"/>
              <a:stretch>
                <a:fillRect/>
              </a:stretch>
            </p:blipFill>
            <p:spPr>
              <a:xfrm>
                <a:off x="6713050" y="3855425"/>
                <a:ext cx="3016370" cy="2348507"/>
              </a:xfrm>
              <a:prstGeom prst="rect">
                <a:avLst/>
              </a:prstGeom>
            </p:spPr>
          </p:pic>
          <p:pic>
            <p:nvPicPr>
              <p:cNvPr id="7" name="Picture 7" descr="A picture containing text&#10;&#10;Description automatically generated">
                <a:extLst>
                  <a:ext uri="{FF2B5EF4-FFF2-40B4-BE49-F238E27FC236}">
                    <a16:creationId xmlns:a16="http://schemas.microsoft.com/office/drawing/2014/main" id="{4B8A3169-EAF1-4840-88AF-465DC6A691A1}"/>
                  </a:ext>
                </a:extLst>
              </p:cNvPr>
              <p:cNvPicPr>
                <a:picLocks noChangeAspect="1"/>
              </p:cNvPicPr>
              <p:nvPr/>
            </p:nvPicPr>
            <p:blipFill>
              <a:blip r:embed="rId4"/>
              <a:stretch>
                <a:fillRect/>
              </a:stretch>
            </p:blipFill>
            <p:spPr>
              <a:xfrm>
                <a:off x="4019909" y="3867925"/>
                <a:ext cx="2700068" cy="2357055"/>
              </a:xfrm>
              <a:prstGeom prst="rect">
                <a:avLst/>
              </a:prstGeom>
            </p:spPr>
          </p:pic>
        </p:grpSp>
        <p:pic>
          <p:nvPicPr>
            <p:cNvPr id="10" name="Picture 10" descr="A picture containing application&#10;&#10;Description automatically generated">
              <a:extLst>
                <a:ext uri="{FF2B5EF4-FFF2-40B4-BE49-F238E27FC236}">
                  <a16:creationId xmlns:a16="http://schemas.microsoft.com/office/drawing/2014/main" id="{EDC2C179-4316-44EE-928E-BA1F864F3127}"/>
                </a:ext>
              </a:extLst>
            </p:cNvPr>
            <p:cNvPicPr>
              <a:picLocks noChangeAspect="1"/>
            </p:cNvPicPr>
            <p:nvPr/>
          </p:nvPicPr>
          <p:blipFill>
            <a:blip r:embed="rId5"/>
            <a:stretch>
              <a:fillRect/>
            </a:stretch>
          </p:blipFill>
          <p:spPr>
            <a:xfrm>
              <a:off x="501502" y="3385210"/>
              <a:ext cx="3581878" cy="3423726"/>
            </a:xfrm>
            <a:prstGeom prst="rect">
              <a:avLst/>
            </a:prstGeom>
          </p:spPr>
        </p:pic>
      </p:grpSp>
      <p:grpSp>
        <p:nvGrpSpPr>
          <p:cNvPr id="20" name="Group 19">
            <a:extLst>
              <a:ext uri="{FF2B5EF4-FFF2-40B4-BE49-F238E27FC236}">
                <a16:creationId xmlns:a16="http://schemas.microsoft.com/office/drawing/2014/main" id="{CDD67B9B-0CAA-4535-A855-1A94D22CE692}"/>
              </a:ext>
            </a:extLst>
          </p:cNvPr>
          <p:cNvGrpSpPr/>
          <p:nvPr/>
        </p:nvGrpSpPr>
        <p:grpSpPr>
          <a:xfrm>
            <a:off x="1311275" y="2445849"/>
            <a:ext cx="9712324" cy="507999"/>
            <a:chOff x="1311275" y="2551682"/>
            <a:chExt cx="9712324" cy="507999"/>
          </a:xfrm>
        </p:grpSpPr>
        <p:sp>
          <p:nvSpPr>
            <p:cNvPr id="17" name="Arrow: Right 16">
              <a:extLst>
                <a:ext uri="{FF2B5EF4-FFF2-40B4-BE49-F238E27FC236}">
                  <a16:creationId xmlns:a16="http://schemas.microsoft.com/office/drawing/2014/main" id="{16D0F76F-A652-4201-9FC0-81C916F50FFA}"/>
                </a:ext>
              </a:extLst>
            </p:cNvPr>
            <p:cNvSpPr/>
            <p:nvPr/>
          </p:nvSpPr>
          <p:spPr>
            <a:xfrm>
              <a:off x="3670046" y="2551682"/>
              <a:ext cx="1262062" cy="507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292D2C91-49F4-4830-B23A-0886AA4F882D}"/>
                </a:ext>
              </a:extLst>
            </p:cNvPr>
            <p:cNvSpPr/>
            <p:nvPr/>
          </p:nvSpPr>
          <p:spPr>
            <a:xfrm>
              <a:off x="7257795" y="2551682"/>
              <a:ext cx="1262062" cy="507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DBA68D8-F535-4BF6-81A9-19E8E2297BB9}"/>
                </a:ext>
              </a:extLst>
            </p:cNvPr>
            <p:cNvSpPr txBox="1"/>
            <p:nvPr/>
          </p:nvSpPr>
          <p:spPr>
            <a:xfrm>
              <a:off x="1311275" y="2620963"/>
              <a:ext cx="19256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 Prep Data</a:t>
              </a:r>
            </a:p>
          </p:txBody>
        </p:sp>
        <p:sp>
          <p:nvSpPr>
            <p:cNvPr id="21" name="TextBox 20">
              <a:extLst>
                <a:ext uri="{FF2B5EF4-FFF2-40B4-BE49-F238E27FC236}">
                  <a16:creationId xmlns:a16="http://schemas.microsoft.com/office/drawing/2014/main" id="{DA79A07B-3842-4DAB-8126-CB822DFE69EA}"/>
                </a:ext>
              </a:extLst>
            </p:cNvPr>
            <p:cNvSpPr txBox="1"/>
            <p:nvPr/>
          </p:nvSpPr>
          <p:spPr>
            <a:xfrm>
              <a:off x="5121274" y="2620962"/>
              <a:ext cx="19415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 Model Topics</a:t>
              </a:r>
            </a:p>
          </p:txBody>
        </p:sp>
        <p:sp>
          <p:nvSpPr>
            <p:cNvPr id="22" name="TextBox 21">
              <a:extLst>
                <a:ext uri="{FF2B5EF4-FFF2-40B4-BE49-F238E27FC236}">
                  <a16:creationId xmlns:a16="http://schemas.microsoft.com/office/drawing/2014/main" id="{98A981AD-C962-46D1-8E54-F65319EFF398}"/>
                </a:ext>
              </a:extLst>
            </p:cNvPr>
            <p:cNvSpPr txBox="1"/>
            <p:nvPr/>
          </p:nvSpPr>
          <p:spPr>
            <a:xfrm>
              <a:off x="8812211" y="2620962"/>
              <a:ext cx="22113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3. Analyze Output</a:t>
              </a:r>
            </a:p>
          </p:txBody>
        </p:sp>
      </p:grpSp>
    </p:spTree>
    <p:extLst>
      <p:ext uri="{BB962C8B-B14F-4D97-AF65-F5344CB8AC3E}">
        <p14:creationId xmlns:p14="http://schemas.microsoft.com/office/powerpoint/2010/main" val="2194672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7072-D6FB-4D1F-A15A-1DFE01ADD3D6}"/>
              </a:ext>
            </a:extLst>
          </p:cNvPr>
          <p:cNvSpPr>
            <a:spLocks noGrp="1"/>
          </p:cNvSpPr>
          <p:nvPr>
            <p:ph type="title"/>
          </p:nvPr>
        </p:nvSpPr>
        <p:spPr/>
        <p:txBody>
          <a:bodyPr/>
          <a:lstStyle/>
          <a:p>
            <a:r>
              <a:rPr lang="en-US"/>
              <a:t>Conclusion </a:t>
            </a:r>
          </a:p>
        </p:txBody>
      </p:sp>
      <p:sp>
        <p:nvSpPr>
          <p:cNvPr id="3" name="Content Placeholder 2">
            <a:extLst>
              <a:ext uri="{FF2B5EF4-FFF2-40B4-BE49-F238E27FC236}">
                <a16:creationId xmlns:a16="http://schemas.microsoft.com/office/drawing/2014/main" id="{4BA82DC8-481E-4D22-9FEE-5250B268F295}"/>
              </a:ext>
            </a:extLst>
          </p:cNvPr>
          <p:cNvSpPr>
            <a:spLocks noGrp="1"/>
          </p:cNvSpPr>
          <p:nvPr>
            <p:ph idx="1"/>
          </p:nvPr>
        </p:nvSpPr>
        <p:spPr>
          <a:xfrm>
            <a:off x="1115568" y="2478024"/>
            <a:ext cx="10168128" cy="664106"/>
          </a:xfrm>
        </p:spPr>
        <p:txBody>
          <a:bodyPr vert="horz" lIns="91440" tIns="45720" rIns="91440" bIns="45720" rtlCol="0" anchor="t">
            <a:normAutofit/>
          </a:bodyPr>
          <a:lstStyle/>
          <a:p>
            <a:pPr marL="0" indent="0">
              <a:buNone/>
            </a:pPr>
            <a:r>
              <a:rPr lang="en-US"/>
              <a:t>4 Models with insights for each: </a:t>
            </a:r>
          </a:p>
        </p:txBody>
      </p:sp>
      <p:graphicFrame>
        <p:nvGraphicFramePr>
          <p:cNvPr id="4" name="Table 4">
            <a:extLst>
              <a:ext uri="{FF2B5EF4-FFF2-40B4-BE49-F238E27FC236}">
                <a16:creationId xmlns:a16="http://schemas.microsoft.com/office/drawing/2014/main" id="{B510F49B-5B63-4370-A447-2F25CD8D47A3}"/>
              </a:ext>
            </a:extLst>
          </p:cNvPr>
          <p:cNvGraphicFramePr>
            <a:graphicFrameLocks noGrp="1"/>
          </p:cNvGraphicFramePr>
          <p:nvPr>
            <p:extLst>
              <p:ext uri="{D42A27DB-BD31-4B8C-83A1-F6EECF244321}">
                <p14:modId xmlns:p14="http://schemas.microsoft.com/office/powerpoint/2010/main" val="2269083453"/>
              </p:ext>
            </p:extLst>
          </p:nvPr>
        </p:nvGraphicFramePr>
        <p:xfrm>
          <a:off x="1170608" y="3108739"/>
          <a:ext cx="7451804" cy="2560879"/>
        </p:xfrm>
        <a:graphic>
          <a:graphicData uri="http://schemas.openxmlformats.org/drawingml/2006/table">
            <a:tbl>
              <a:tblPr firstRow="1" bandRow="1">
                <a:tableStyleId>{5C22544A-7EE6-4342-B048-85BDC9FD1C3A}</a:tableStyleId>
              </a:tblPr>
              <a:tblGrid>
                <a:gridCol w="1862951">
                  <a:extLst>
                    <a:ext uri="{9D8B030D-6E8A-4147-A177-3AD203B41FA5}">
                      <a16:colId xmlns:a16="http://schemas.microsoft.com/office/drawing/2014/main" val="2409168793"/>
                    </a:ext>
                  </a:extLst>
                </a:gridCol>
                <a:gridCol w="1862951">
                  <a:extLst>
                    <a:ext uri="{9D8B030D-6E8A-4147-A177-3AD203B41FA5}">
                      <a16:colId xmlns:a16="http://schemas.microsoft.com/office/drawing/2014/main" val="3248504756"/>
                    </a:ext>
                  </a:extLst>
                </a:gridCol>
                <a:gridCol w="1862951">
                  <a:extLst>
                    <a:ext uri="{9D8B030D-6E8A-4147-A177-3AD203B41FA5}">
                      <a16:colId xmlns:a16="http://schemas.microsoft.com/office/drawing/2014/main" val="3367812395"/>
                    </a:ext>
                  </a:extLst>
                </a:gridCol>
                <a:gridCol w="1862951">
                  <a:extLst>
                    <a:ext uri="{9D8B030D-6E8A-4147-A177-3AD203B41FA5}">
                      <a16:colId xmlns:a16="http://schemas.microsoft.com/office/drawing/2014/main" val="2391610518"/>
                    </a:ext>
                  </a:extLst>
                </a:gridCol>
              </a:tblGrid>
              <a:tr h="546537">
                <a:tc>
                  <a:txBody>
                    <a:bodyPr/>
                    <a:lstStyle/>
                    <a:p>
                      <a:pPr algn="ctr"/>
                      <a:r>
                        <a:rPr lang="en-US"/>
                        <a:t>BERT</a:t>
                      </a:r>
                    </a:p>
                  </a:txBody>
                  <a:tcPr anchor="ctr"/>
                </a:tc>
                <a:tc>
                  <a:txBody>
                    <a:bodyPr/>
                    <a:lstStyle/>
                    <a:p>
                      <a:pPr algn="ctr"/>
                      <a:r>
                        <a:rPr lang="en-US"/>
                        <a:t>GPT-3</a:t>
                      </a:r>
                    </a:p>
                  </a:txBody>
                  <a:tcPr anchor="ctr"/>
                </a:tc>
                <a:tc>
                  <a:txBody>
                    <a:bodyPr/>
                    <a:lstStyle/>
                    <a:p>
                      <a:pPr algn="ctr"/>
                      <a:r>
                        <a:rPr lang="en-US"/>
                        <a:t>LSTM</a:t>
                      </a:r>
                    </a:p>
                  </a:txBody>
                  <a:tcPr anchor="ctr"/>
                </a:tc>
                <a:tc>
                  <a:txBody>
                    <a:bodyPr/>
                    <a:lstStyle/>
                    <a:p>
                      <a:pPr algn="ctr"/>
                      <a:r>
                        <a:rPr lang="en-US"/>
                        <a:t>LDA</a:t>
                      </a:r>
                    </a:p>
                  </a:txBody>
                  <a:tcPr anchor="ctr"/>
                </a:tc>
                <a:extLst>
                  <a:ext uri="{0D108BD9-81ED-4DB2-BD59-A6C34878D82A}">
                    <a16:rowId xmlns:a16="http://schemas.microsoft.com/office/drawing/2014/main" val="1058838726"/>
                  </a:ext>
                </a:extLst>
              </a:tr>
              <a:tr h="2014342">
                <a:tc>
                  <a:txBody>
                    <a:bodyPr/>
                    <a:lstStyle/>
                    <a:p>
                      <a:pPr marL="171450" lvl="0" indent="-171450" algn="l">
                        <a:buFont typeface="Arial"/>
                        <a:buChar char="•"/>
                      </a:pPr>
                      <a:r>
                        <a:rPr lang="en-US" sz="1200">
                          <a:solidFill>
                            <a:schemeClr val="tx1">
                              <a:lumMod val="85000"/>
                              <a:lumOff val="15000"/>
                            </a:schemeClr>
                          </a:solidFill>
                          <a:latin typeface="Abadi"/>
                        </a:rPr>
                        <a:t>Generalized AI Model</a:t>
                      </a:r>
                    </a:p>
                    <a:p>
                      <a:pPr marL="171450" lvl="0" indent="-171450" algn="l">
                        <a:buFont typeface="Arial"/>
                        <a:buChar char="•"/>
                      </a:pPr>
                      <a:endParaRPr lang="en-US" sz="1200">
                        <a:solidFill>
                          <a:schemeClr val="tx1">
                            <a:lumMod val="85000"/>
                            <a:lumOff val="15000"/>
                          </a:schemeClr>
                        </a:solidFill>
                        <a:latin typeface="Abadi"/>
                      </a:endParaRPr>
                    </a:p>
                    <a:p>
                      <a:pPr marL="171450" lvl="0" indent="-171450" algn="l">
                        <a:buFont typeface="Arial"/>
                        <a:buChar char="•"/>
                      </a:pPr>
                      <a:r>
                        <a:rPr lang="en-US" sz="1200">
                          <a:solidFill>
                            <a:schemeClr val="tx1">
                              <a:lumMod val="85000"/>
                              <a:lumOff val="15000"/>
                            </a:schemeClr>
                          </a:solidFill>
                          <a:latin typeface="Abadi"/>
                        </a:rPr>
                        <a:t>Less build effort</a:t>
                      </a:r>
                    </a:p>
                    <a:p>
                      <a:pPr marL="171450" lvl="0" indent="-171450" algn="l">
                        <a:buFont typeface="Arial"/>
                        <a:buChar char="•"/>
                      </a:pPr>
                      <a:endParaRPr lang="en-US" sz="1200">
                        <a:solidFill>
                          <a:schemeClr val="tx1">
                            <a:lumMod val="85000"/>
                            <a:lumOff val="15000"/>
                          </a:schemeClr>
                        </a:solidFill>
                        <a:latin typeface="Abadi"/>
                      </a:endParaRPr>
                    </a:p>
                    <a:p>
                      <a:pPr marL="171450" lvl="0" indent="-171450" algn="l">
                        <a:buFont typeface="Arial"/>
                        <a:buChar char="•"/>
                      </a:pPr>
                      <a:r>
                        <a:rPr lang="en-US" sz="1200">
                          <a:solidFill>
                            <a:schemeClr val="tx1">
                              <a:lumMod val="85000"/>
                              <a:lumOff val="15000"/>
                            </a:schemeClr>
                          </a:solidFill>
                          <a:latin typeface="Abadi"/>
                        </a:rPr>
                        <a:t>Shorter running time than other pre-trained AI</a:t>
                      </a:r>
                    </a:p>
                  </a:txBody>
                  <a:tcPr/>
                </a:tc>
                <a:tc>
                  <a:txBody>
                    <a:bodyPr/>
                    <a:lstStyle/>
                    <a:p>
                      <a:pPr marL="285750" lvl="0" indent="-285750" algn="l">
                        <a:buFont typeface="Arial" panose="020B0604020202020204" pitchFamily="34" charset="0"/>
                        <a:buChar char="•"/>
                      </a:pPr>
                      <a:r>
                        <a:rPr lang="en-US" sz="1200" kern="1200">
                          <a:solidFill>
                            <a:schemeClr val="tx1">
                              <a:lumMod val="85000"/>
                              <a:lumOff val="15000"/>
                            </a:schemeClr>
                          </a:solidFill>
                          <a:latin typeface="Abadi"/>
                          <a:ea typeface="+mn-ea"/>
                          <a:cs typeface="+mn-cs"/>
                        </a:rPr>
                        <a:t>Generalized AI Model</a:t>
                      </a:r>
                    </a:p>
                    <a:p>
                      <a:pPr marL="285750" lvl="0" indent="-285750" algn="l">
                        <a:buFont typeface="Arial" panose="020B0604020202020204" pitchFamily="34" charset="0"/>
                        <a:buChar char="•"/>
                      </a:pPr>
                      <a:endParaRPr lang="en-US" sz="1200" kern="1200">
                        <a:solidFill>
                          <a:schemeClr val="tx1">
                            <a:lumMod val="85000"/>
                            <a:lumOff val="15000"/>
                          </a:schemeClr>
                        </a:solidFill>
                        <a:latin typeface="Abadi"/>
                        <a:ea typeface="+mn-ea"/>
                        <a:cs typeface="+mn-cs"/>
                      </a:endParaRPr>
                    </a:p>
                    <a:p>
                      <a:pPr marL="285750" lvl="0" indent="-285750" algn="l">
                        <a:buFont typeface="Arial" panose="020B0604020202020204" pitchFamily="34" charset="0"/>
                        <a:buChar char="•"/>
                      </a:pPr>
                      <a:r>
                        <a:rPr lang="en-US" sz="1200" kern="1200">
                          <a:solidFill>
                            <a:schemeClr val="tx1">
                              <a:lumMod val="85000"/>
                              <a:lumOff val="15000"/>
                            </a:schemeClr>
                          </a:solidFill>
                          <a:latin typeface="Abadi"/>
                          <a:ea typeface="+mn-ea"/>
                          <a:cs typeface="+mn-cs"/>
                        </a:rPr>
                        <a:t>Easy to train, and get accurate results</a:t>
                      </a:r>
                    </a:p>
                    <a:p>
                      <a:pPr marL="285750" lvl="0" indent="-285750" algn="l">
                        <a:buFont typeface="Arial" panose="020B0604020202020204" pitchFamily="34" charset="0"/>
                        <a:buChar char="•"/>
                      </a:pPr>
                      <a:endParaRPr lang="en-US" sz="1200" kern="1200">
                        <a:solidFill>
                          <a:schemeClr val="tx1">
                            <a:lumMod val="85000"/>
                            <a:lumOff val="15000"/>
                          </a:schemeClr>
                        </a:solidFill>
                        <a:latin typeface="Abadi"/>
                        <a:ea typeface="+mn-ea"/>
                        <a:cs typeface="+mn-cs"/>
                      </a:endParaRPr>
                    </a:p>
                    <a:p>
                      <a:pPr marL="285750" lvl="0" indent="-285750" algn="l">
                        <a:buFont typeface="Arial" panose="020B0604020202020204" pitchFamily="34" charset="0"/>
                        <a:buChar char="•"/>
                      </a:pPr>
                      <a:endParaRPr lang="en-US" sz="1200" kern="1200">
                        <a:solidFill>
                          <a:schemeClr val="tx1">
                            <a:lumMod val="85000"/>
                            <a:lumOff val="15000"/>
                          </a:schemeClr>
                        </a:solidFill>
                        <a:latin typeface="Abadi"/>
                        <a:ea typeface="+mn-ea"/>
                        <a:cs typeface="+mn-cs"/>
                      </a:endParaRPr>
                    </a:p>
                  </a:txBody>
                  <a:tcPr/>
                </a:tc>
                <a:tc>
                  <a:txBody>
                    <a:bodyPr/>
                    <a:lstStyle/>
                    <a:p>
                      <a:pPr marL="285750" lvl="0" indent="-285750" algn="just">
                        <a:buFont typeface="Arial"/>
                        <a:buChar char="•"/>
                      </a:pPr>
                      <a:r>
                        <a:rPr lang="en-US" sz="1200" b="0">
                          <a:latin typeface="Abadi"/>
                        </a:rPr>
                        <a:t>Specific AI Model</a:t>
                      </a:r>
                    </a:p>
                    <a:p>
                      <a:pPr marL="285750" lvl="0" indent="-285750" algn="just">
                        <a:buFont typeface="Arial"/>
                        <a:buChar char="•"/>
                      </a:pPr>
                      <a:endParaRPr lang="en-US" sz="1200" b="0">
                        <a:latin typeface="Abadi"/>
                      </a:endParaRPr>
                    </a:p>
                    <a:p>
                      <a:pPr marL="285750" lvl="0" indent="-285750" algn="just">
                        <a:buFont typeface="Arial"/>
                        <a:buChar char="•"/>
                      </a:pPr>
                      <a:r>
                        <a:rPr lang="en-US" sz="1200" b="0">
                          <a:latin typeface="Abadi"/>
                        </a:rPr>
                        <a:t>Requires more data</a:t>
                      </a:r>
                    </a:p>
                    <a:p>
                      <a:pPr marL="285750" lvl="0" indent="-285750" algn="just">
                        <a:buFont typeface="Arial"/>
                        <a:buChar char="•"/>
                      </a:pPr>
                      <a:endParaRPr lang="en-US" sz="1200" b="0">
                        <a:latin typeface="Abadi"/>
                      </a:endParaRPr>
                    </a:p>
                    <a:p>
                      <a:pPr marL="285750" lvl="0" indent="-285750" algn="just">
                        <a:buFont typeface="Arial"/>
                        <a:buChar char="•"/>
                      </a:pPr>
                      <a:r>
                        <a:rPr lang="en-US" sz="1200" b="0">
                          <a:latin typeface="Abadi"/>
                        </a:rPr>
                        <a:t>Provides accurate predictions based on the data provided</a:t>
                      </a:r>
                    </a:p>
                  </a:txBody>
                  <a:tcPr/>
                </a:tc>
                <a:tc>
                  <a:txBody>
                    <a:bodyPr/>
                    <a:lstStyle/>
                    <a:p>
                      <a:pPr marL="285750" lvl="0" indent="-285750" algn="l">
                        <a:buFont typeface="Arial"/>
                        <a:buChar char="•"/>
                      </a:pPr>
                      <a:r>
                        <a:rPr lang="en-US" sz="1200" kern="1200">
                          <a:solidFill>
                            <a:schemeClr val="dk1"/>
                          </a:solidFill>
                          <a:latin typeface="Abadi"/>
                          <a:ea typeface="+mn-ea"/>
                          <a:cs typeface="+mn-cs"/>
                        </a:rPr>
                        <a:t>Specific AI Model</a:t>
                      </a:r>
                    </a:p>
                    <a:p>
                      <a:pPr marL="285750" lvl="0" indent="-285750" algn="l">
                        <a:buFont typeface="Arial"/>
                        <a:buChar char="•"/>
                      </a:pPr>
                      <a:endParaRPr lang="en-US" sz="1200" kern="1200">
                        <a:solidFill>
                          <a:schemeClr val="dk1"/>
                        </a:solidFill>
                        <a:latin typeface="Abadi"/>
                        <a:ea typeface="+mn-ea"/>
                        <a:cs typeface="+mn-cs"/>
                      </a:endParaRPr>
                    </a:p>
                    <a:p>
                      <a:pPr marL="285750" lvl="0" indent="-285750" algn="l">
                        <a:buFont typeface="Arial"/>
                        <a:buChar char="•"/>
                      </a:pPr>
                      <a:r>
                        <a:rPr lang="en-US" sz="1200" kern="1200">
                          <a:solidFill>
                            <a:schemeClr val="dk1"/>
                          </a:solidFill>
                          <a:latin typeface="Abadi"/>
                          <a:ea typeface="+mn-ea"/>
                          <a:cs typeface="+mn-cs"/>
                        </a:rPr>
                        <a:t>Fast and Intuitive</a:t>
                      </a:r>
                    </a:p>
                    <a:p>
                      <a:pPr marL="285750" lvl="0" indent="-285750" algn="l">
                        <a:buFont typeface="Arial"/>
                        <a:buChar char="•"/>
                      </a:pPr>
                      <a:endParaRPr lang="en-US" sz="1200" kern="1200">
                        <a:solidFill>
                          <a:schemeClr val="dk1"/>
                        </a:solidFill>
                        <a:latin typeface="Abadi"/>
                        <a:ea typeface="+mn-ea"/>
                        <a:cs typeface="+mn-cs"/>
                      </a:endParaRPr>
                    </a:p>
                    <a:p>
                      <a:pPr marL="285750" lvl="0" indent="-285750" algn="l">
                        <a:buFont typeface="Arial"/>
                        <a:buChar char="•"/>
                      </a:pPr>
                      <a:r>
                        <a:rPr lang="en-US" sz="1200" kern="1200">
                          <a:solidFill>
                            <a:schemeClr val="dk1"/>
                          </a:solidFill>
                          <a:latin typeface="Abadi"/>
                          <a:ea typeface="+mn-ea"/>
                          <a:cs typeface="+mn-cs"/>
                        </a:rPr>
                        <a:t>Topic Modeling</a:t>
                      </a:r>
                    </a:p>
                  </a:txBody>
                  <a:tcPr/>
                </a:tc>
                <a:extLst>
                  <a:ext uri="{0D108BD9-81ED-4DB2-BD59-A6C34878D82A}">
                    <a16:rowId xmlns:a16="http://schemas.microsoft.com/office/drawing/2014/main" val="1146158376"/>
                  </a:ext>
                </a:extLst>
              </a:tr>
            </a:tbl>
          </a:graphicData>
        </a:graphic>
      </p:graphicFrame>
      <p:pic>
        <p:nvPicPr>
          <p:cNvPr id="6" name="Picture 6">
            <a:extLst>
              <a:ext uri="{FF2B5EF4-FFF2-40B4-BE49-F238E27FC236}">
                <a16:creationId xmlns:a16="http://schemas.microsoft.com/office/drawing/2014/main" id="{E3C72B00-2F1F-4EC5-90A3-0954AD28839D}"/>
              </a:ext>
            </a:extLst>
          </p:cNvPr>
          <p:cNvPicPr>
            <a:picLocks noChangeAspect="1"/>
          </p:cNvPicPr>
          <p:nvPr/>
        </p:nvPicPr>
        <p:blipFill>
          <a:blip r:embed="rId3"/>
          <a:stretch>
            <a:fillRect/>
          </a:stretch>
        </p:blipFill>
        <p:spPr>
          <a:xfrm>
            <a:off x="9033640" y="3129807"/>
            <a:ext cx="2716926" cy="2542802"/>
          </a:xfrm>
          <a:prstGeom prst="rect">
            <a:avLst/>
          </a:prstGeom>
        </p:spPr>
      </p:pic>
    </p:spTree>
    <p:extLst>
      <p:ext uri="{BB962C8B-B14F-4D97-AF65-F5344CB8AC3E}">
        <p14:creationId xmlns:p14="http://schemas.microsoft.com/office/powerpoint/2010/main" val="2923990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background pattern&#10;&#10;Description automatically generated">
            <a:extLst>
              <a:ext uri="{FF2B5EF4-FFF2-40B4-BE49-F238E27FC236}">
                <a16:creationId xmlns:a16="http://schemas.microsoft.com/office/drawing/2014/main" id="{98ABD661-AA58-4E71-A4B5-6A0E7CBA0F3A}"/>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t="6533" r="1" b="3101"/>
          <a:stretch/>
        </p:blipFill>
        <p:spPr>
          <a:xfrm>
            <a:off x="352751" y="302429"/>
            <a:ext cx="11550506" cy="6053920"/>
          </a:xfrm>
          <a:prstGeom prst="rect">
            <a:avLst/>
          </a:prstGeom>
        </p:spPr>
      </p:pic>
      <p:sp>
        <p:nvSpPr>
          <p:cNvPr id="5" name="TextBox 4">
            <a:extLst>
              <a:ext uri="{FF2B5EF4-FFF2-40B4-BE49-F238E27FC236}">
                <a16:creationId xmlns:a16="http://schemas.microsoft.com/office/drawing/2014/main" id="{BF19852A-9E23-47BF-93C4-38C1AA232330}"/>
              </a:ext>
            </a:extLst>
          </p:cNvPr>
          <p:cNvSpPr txBox="1"/>
          <p:nvPr/>
        </p:nvSpPr>
        <p:spPr>
          <a:xfrm>
            <a:off x="9267600" y="6156294"/>
            <a:ext cx="263565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3188277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50AF-8468-4D5E-B010-F459F95FA16B}"/>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684999AA-81BB-4FB8-9CF8-66BAB50DFDD4}"/>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sz="1400">
                <a:ea typeface="+mn-lt"/>
                <a:cs typeface="+mn-lt"/>
              </a:rPr>
              <a:t>Where did NLP Come From?</a:t>
            </a:r>
            <a:endParaRPr lang="en-US"/>
          </a:p>
          <a:p>
            <a:pPr>
              <a:buFont typeface="Arial" panose="020B0604020202020204" pitchFamily="34" charset="0"/>
              <a:buChar char="•"/>
            </a:pPr>
            <a:r>
              <a:rPr lang="en-US" sz="1400" i="1">
                <a:ea typeface="+mn-lt"/>
                <a:cs typeface="+mn-lt"/>
              </a:rPr>
              <a:t>GPT-3 Powers the Next Generation of Apps. (2021). Retrieved 27 October 2021, from </a:t>
            </a:r>
            <a:r>
              <a:rPr lang="en-US" sz="1400" i="1">
                <a:solidFill>
                  <a:schemeClr val="accent1"/>
                </a:solidFill>
                <a:ea typeface="+mn-lt"/>
                <a:cs typeface="+mn-lt"/>
                <a:hlinkClick r:id="rId2">
                  <a:extLst>
                    <a:ext uri="{A12FA001-AC4F-418D-AE19-62706E023703}">
                      <ahyp:hlinkClr xmlns:ahyp="http://schemas.microsoft.com/office/drawing/2018/hyperlinkcolor" val="tx"/>
                    </a:ext>
                  </a:extLst>
                </a:hlinkClick>
              </a:rPr>
              <a:t>https://openai.com/blog/gpt-3-apps/</a:t>
            </a:r>
            <a:endParaRPr lang="en-US" sz="1400" i="1">
              <a:solidFill>
                <a:schemeClr val="accent1"/>
              </a:solidFill>
              <a:ea typeface="+mn-lt"/>
              <a:cs typeface="+mn-lt"/>
            </a:endParaRPr>
          </a:p>
          <a:p>
            <a:pPr>
              <a:buFont typeface="Arial" panose="020B0604020202020204" pitchFamily="34" charset="0"/>
              <a:buChar char="•"/>
            </a:pPr>
            <a:r>
              <a:rPr lang="en-US" sz="1400" i="1">
                <a:ea typeface="+mn-lt"/>
                <a:cs typeface="+mn-lt"/>
              </a:rPr>
              <a:t>IMDB Dataset of 50K Movie Reviews. (2021). Retrieved 15 December 2021, from </a:t>
            </a:r>
            <a:r>
              <a:rPr lang="en-US" sz="1400" i="1">
                <a:ea typeface="+mn-lt"/>
                <a:cs typeface="+mn-lt"/>
                <a:hlinkClick r:id="rId3"/>
              </a:rPr>
              <a:t>https://www.kaggle.com/lakshmi25npathi/imdb-dataset-of-50k-movie-reviews</a:t>
            </a:r>
            <a:endParaRPr lang="en-US" sz="1400" i="1">
              <a:ea typeface="+mn-lt"/>
              <a:cs typeface="+mn-lt"/>
            </a:endParaRPr>
          </a:p>
          <a:p>
            <a:pPr marL="0" indent="0">
              <a:buNone/>
            </a:pPr>
            <a:r>
              <a:rPr lang="en-US" sz="1400" i="1"/>
              <a:t>LDA Image</a:t>
            </a:r>
            <a:endParaRPr lang="en-US" sz="1400" i="1">
              <a:cs typeface="Calibri"/>
            </a:endParaRPr>
          </a:p>
          <a:p>
            <a:r>
              <a:rPr lang="en-US" sz="1400" i="1">
                <a:ea typeface="+mn-lt"/>
                <a:cs typeface="+mn-lt"/>
              </a:rPr>
              <a:t>Topic modelling with LDA -A hands-on introduction</a:t>
            </a:r>
            <a:r>
              <a:rPr lang="en-US" sz="1400">
                <a:ea typeface="+mn-lt"/>
                <a:cs typeface="+mn-lt"/>
              </a:rPr>
              <a:t>. Analytics Vidhya. (2021, August 27). Retrieved November 8, 2021, from </a:t>
            </a:r>
            <a:r>
              <a:rPr lang="en-US" sz="1400">
                <a:ea typeface="+mn-lt"/>
                <a:cs typeface="+mn-lt"/>
                <a:hlinkClick r:id="rId4"/>
              </a:rPr>
              <a:t>https://www.analyticsvidhya.com/blog/2021/07/topic-modelling-with-lda-a-hands-on-introduction/</a:t>
            </a:r>
            <a:r>
              <a:rPr lang="en-US" sz="1400">
                <a:ea typeface="+mn-lt"/>
                <a:cs typeface="+mn-lt"/>
              </a:rPr>
              <a:t>. </a:t>
            </a:r>
            <a:endParaRPr lang="en-US">
              <a:cs typeface="Calibri" panose="020F0502020204030204"/>
            </a:endParaRPr>
          </a:p>
          <a:p>
            <a:pPr marL="0" indent="0">
              <a:lnSpc>
                <a:spcPct val="100000"/>
              </a:lnSpc>
              <a:buNone/>
            </a:pPr>
            <a:r>
              <a:rPr lang="en-US" sz="1400" i="1">
                <a:cs typeface="Calibri"/>
              </a:rPr>
              <a:t>BERT Model</a:t>
            </a:r>
          </a:p>
          <a:p>
            <a:pPr>
              <a:lnSpc>
                <a:spcPct val="100000"/>
              </a:lnSpc>
            </a:pPr>
            <a:r>
              <a:rPr lang="en-US" sz="1400">
                <a:ea typeface="+mn-lt"/>
                <a:cs typeface="+mn-lt"/>
              </a:rPr>
              <a:t>Vaswani, A. (2017). Attention Is All You Need. [1706.03762](arxiv.org), from </a:t>
            </a:r>
            <a:r>
              <a:rPr lang="en-US" sz="1400">
                <a:ea typeface="+mn-lt"/>
                <a:cs typeface="+mn-lt"/>
                <a:hlinkClick r:id="rId5"/>
              </a:rPr>
              <a:t>https://arxiv.org/abs/1706.03762</a:t>
            </a:r>
            <a:endParaRPr lang="en-US">
              <a:cs typeface="Calibri" panose="020F0502020204030204"/>
            </a:endParaRPr>
          </a:p>
          <a:p>
            <a:r>
              <a:rPr lang="en-US" sz="1400" err="1">
                <a:ea typeface="+mn-lt"/>
                <a:cs typeface="+mn-lt"/>
              </a:rPr>
              <a:t>Alammar</a:t>
            </a:r>
            <a:r>
              <a:rPr lang="en-US" sz="1400">
                <a:ea typeface="+mn-lt"/>
                <a:cs typeface="+mn-lt"/>
              </a:rPr>
              <a:t>, J. (2018). The Illustrated Transformer-Visualizing machine learning one concept at a time. (jalammar.github.io), from </a:t>
            </a:r>
            <a:r>
              <a:rPr lang="en-US" sz="1400">
                <a:ea typeface="+mn-lt"/>
                <a:cs typeface="+mn-lt"/>
                <a:hlinkClick r:id="rId6"/>
              </a:rPr>
              <a:t>https://jalammar.github.io/illustrated-transformer/</a:t>
            </a:r>
            <a:endParaRPr lang="en-US">
              <a:cs typeface="Calibri" panose="020F0502020204030204"/>
            </a:endParaRPr>
          </a:p>
          <a:p>
            <a:r>
              <a:rPr lang="en-US" sz="1400">
                <a:ea typeface="+mn-lt"/>
                <a:cs typeface="+mn-lt"/>
              </a:rPr>
              <a:t>Hinton, G. (2015). Distilling the Knowledge in a Neural Network, from </a:t>
            </a:r>
            <a:r>
              <a:rPr lang="en-US" sz="1400">
                <a:ea typeface="+mn-lt"/>
                <a:cs typeface="+mn-lt"/>
                <a:hlinkClick r:id="rId7"/>
              </a:rPr>
              <a:t>https://arxiv.org/pdf/1503.02531.pdf</a:t>
            </a:r>
            <a:endParaRPr lang="en-US">
              <a:cs typeface="Calibri" panose="020F0502020204030204"/>
            </a:endParaRPr>
          </a:p>
          <a:p>
            <a:pPr marL="0" indent="0">
              <a:buNone/>
            </a:pPr>
            <a:r>
              <a:rPr lang="en-US" sz="1400">
                <a:cs typeface="Calibri" panose="020F0502020204030204"/>
              </a:rPr>
              <a:t>LSTM Model</a:t>
            </a:r>
          </a:p>
          <a:p>
            <a:r>
              <a:rPr lang="en-US" sz="1400">
                <a:ea typeface="+mn-lt"/>
                <a:cs typeface="+mn-lt"/>
              </a:rPr>
              <a:t>Wikimedia Foundation. (2021, November 29). </a:t>
            </a:r>
            <a:r>
              <a:rPr lang="en-US" sz="1400" i="1">
                <a:ea typeface="+mn-lt"/>
                <a:cs typeface="+mn-lt"/>
              </a:rPr>
              <a:t>Long short-term memory</a:t>
            </a:r>
            <a:r>
              <a:rPr lang="en-US" sz="1400">
                <a:ea typeface="+mn-lt"/>
                <a:cs typeface="+mn-lt"/>
              </a:rPr>
              <a:t>. Wikipedia. Retrieved December 12, 2021, from </a:t>
            </a:r>
            <a:r>
              <a:rPr lang="en-US" sz="1400">
                <a:ea typeface="+mn-lt"/>
                <a:cs typeface="+mn-lt"/>
                <a:hlinkClick r:id="rId8"/>
              </a:rPr>
              <a:t>https://en.wikipedia.org/wiki/Long_short-term_memory</a:t>
            </a:r>
            <a:r>
              <a:rPr lang="en-US" sz="1400">
                <a:ea typeface="+mn-lt"/>
                <a:cs typeface="+mn-lt"/>
              </a:rPr>
              <a:t> </a:t>
            </a:r>
            <a:endParaRPr lang="en-US" sz="1400">
              <a:cs typeface="Calibri" panose="020F0502020204030204"/>
            </a:endParaRPr>
          </a:p>
          <a:p>
            <a:r>
              <a:rPr lang="en-US" sz="1400">
                <a:ea typeface="+mn-lt"/>
                <a:cs typeface="+mn-lt"/>
              </a:rPr>
              <a:t>Brownlee, J. (2017, May 24). </a:t>
            </a:r>
            <a:r>
              <a:rPr lang="en-US" sz="1400" i="1">
                <a:ea typeface="+mn-lt"/>
                <a:cs typeface="+mn-lt"/>
              </a:rPr>
              <a:t>A Gentle Introduction to Long Short-Term Memory Networks by the Experts</a:t>
            </a:r>
            <a:r>
              <a:rPr lang="en-US" sz="1400">
                <a:ea typeface="+mn-lt"/>
                <a:cs typeface="+mn-lt"/>
              </a:rPr>
              <a:t>. Machine Learning Mastery. Retrieved December 12, 2021, from </a:t>
            </a:r>
            <a:r>
              <a:rPr lang="en-US" sz="1400">
                <a:ea typeface="+mn-lt"/>
                <a:cs typeface="+mn-lt"/>
                <a:hlinkClick r:id="rId9"/>
              </a:rPr>
              <a:t>https://machinelearningmastery.com/gentle-introduction-long-short-term-memory-networks-experts/</a:t>
            </a:r>
            <a:r>
              <a:rPr lang="en-US" sz="1400">
                <a:ea typeface="+mn-lt"/>
                <a:cs typeface="+mn-lt"/>
              </a:rPr>
              <a:t> </a:t>
            </a:r>
            <a:endParaRPr lang="en-US" sz="1400">
              <a:cs typeface="Calibri" panose="020F0502020204030204"/>
            </a:endParaRPr>
          </a:p>
          <a:p>
            <a:pPr marL="0" indent="0">
              <a:buNone/>
            </a:pPr>
            <a:r>
              <a:rPr lang="en-US" sz="1400">
                <a:cs typeface="Calibri" panose="020F0502020204030204"/>
              </a:rPr>
              <a:t>LDA</a:t>
            </a:r>
          </a:p>
          <a:p>
            <a:r>
              <a:rPr lang="en-US" sz="1400">
                <a:ea typeface="+mn-lt"/>
                <a:cs typeface="+mn-lt"/>
              </a:rPr>
              <a:t>Prabhakaran, S. (2021, November 14). </a:t>
            </a:r>
            <a:r>
              <a:rPr lang="en-US" sz="1400" i="1">
                <a:ea typeface="+mn-lt"/>
                <a:cs typeface="+mn-lt"/>
              </a:rPr>
              <a:t>Topic modeling visualization - how to present results of LDA Model?: ML+</a:t>
            </a:r>
            <a:r>
              <a:rPr lang="en-US" sz="1400">
                <a:ea typeface="+mn-lt"/>
                <a:cs typeface="+mn-lt"/>
              </a:rPr>
              <a:t>. Machine Learning Plus. Retrieved December 13, 2021, from </a:t>
            </a:r>
            <a:r>
              <a:rPr lang="en-US" sz="1400">
                <a:ea typeface="+mn-lt"/>
                <a:cs typeface="+mn-lt"/>
                <a:hlinkClick r:id="rId10"/>
              </a:rPr>
              <a:t>https://www.machinelearningplus.com/nlp/topic-modeling-visualization-how-to-present-results-lda-models/</a:t>
            </a:r>
            <a:r>
              <a:rPr lang="en-US" sz="1400">
                <a:ea typeface="+mn-lt"/>
                <a:cs typeface="+mn-lt"/>
              </a:rPr>
              <a:t>. </a:t>
            </a:r>
            <a:endParaRPr lang="en-US">
              <a:ea typeface="+mn-lt"/>
              <a:cs typeface="+mn-lt"/>
            </a:endParaRPr>
          </a:p>
          <a:p>
            <a:pPr marL="0" indent="0">
              <a:buNone/>
            </a:pPr>
            <a:endParaRPr lang="en-US" sz="1400">
              <a:cs typeface="Calibri" panose="020F0502020204030204"/>
            </a:endParaRPr>
          </a:p>
          <a:p>
            <a:pPr marL="0" indent="0">
              <a:buNone/>
            </a:pPr>
            <a:endParaRPr lang="en-US" sz="1400">
              <a:cs typeface="Calibri" panose="020F0502020204030204"/>
            </a:endParaRPr>
          </a:p>
          <a:p>
            <a:pPr marL="0" indent="0">
              <a:buNone/>
            </a:pPr>
            <a:endParaRPr lang="en-US" sz="1400" i="1">
              <a:cs typeface="Calibri" panose="020F0502020204030204"/>
            </a:endParaRPr>
          </a:p>
          <a:p>
            <a:pPr marL="0" indent="0">
              <a:buNone/>
            </a:pPr>
            <a:endParaRPr lang="en-US">
              <a:cs typeface="Calibri" panose="020F0502020204030204"/>
            </a:endParaRPr>
          </a:p>
        </p:txBody>
      </p:sp>
    </p:spTree>
    <p:extLst>
      <p:ext uri="{BB962C8B-B14F-4D97-AF65-F5344CB8AC3E}">
        <p14:creationId xmlns:p14="http://schemas.microsoft.com/office/powerpoint/2010/main" val="3756586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A51CBA76-3B03-4246-8443-163B9E0AC745}"/>
              </a:ext>
            </a:extLst>
          </p:cNvPr>
          <p:cNvSpPr>
            <a:spLocks noGrp="1"/>
          </p:cNvSpPr>
          <p:nvPr>
            <p:ph type="title"/>
          </p:nvPr>
        </p:nvSpPr>
        <p:spPr>
          <a:xfrm>
            <a:off x="1143000" y="990599"/>
            <a:ext cx="9906000" cy="685800"/>
          </a:xfrm>
        </p:spPr>
        <p:txBody>
          <a:bodyPr anchor="t">
            <a:normAutofit/>
          </a:bodyPr>
          <a:lstStyle/>
          <a:p>
            <a:r>
              <a:rPr lang="en-US" sz="4000"/>
              <a:t>Goals for Today (Revisit)</a:t>
            </a:r>
          </a:p>
        </p:txBody>
      </p:sp>
      <p:graphicFrame>
        <p:nvGraphicFramePr>
          <p:cNvPr id="5" name="Content Placeholder 2">
            <a:extLst>
              <a:ext uri="{FF2B5EF4-FFF2-40B4-BE49-F238E27FC236}">
                <a16:creationId xmlns:a16="http://schemas.microsoft.com/office/drawing/2014/main" id="{83040D4C-3083-4758-BC2D-47A52FD04588}"/>
              </a:ext>
            </a:extLst>
          </p:cNvPr>
          <p:cNvGraphicFramePr>
            <a:graphicFrameLocks noGrp="1"/>
          </p:cNvGraphicFramePr>
          <p:nvPr>
            <p:ph idx="1"/>
            <p:extLst>
              <p:ext uri="{D42A27DB-BD31-4B8C-83A1-F6EECF244321}">
                <p14:modId xmlns:p14="http://schemas.microsoft.com/office/powerpoint/2010/main" val="2137096327"/>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5310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4E0B-46B4-4D15-9301-64B89BDC869D}"/>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Agenda</a:t>
            </a:r>
          </a:p>
        </p:txBody>
      </p:sp>
      <p:graphicFrame>
        <p:nvGraphicFramePr>
          <p:cNvPr id="5" name="Content Placeholder 2">
            <a:extLst>
              <a:ext uri="{FF2B5EF4-FFF2-40B4-BE49-F238E27FC236}">
                <a16:creationId xmlns:a16="http://schemas.microsoft.com/office/drawing/2014/main" id="{8D359711-E012-4725-A816-4B1517FCC41A}"/>
              </a:ext>
            </a:extLst>
          </p:cNvPr>
          <p:cNvGraphicFramePr>
            <a:graphicFrameLocks noGrp="1"/>
          </p:cNvGraphicFramePr>
          <p:nvPr>
            <p:ph idx="1"/>
            <p:extLst>
              <p:ext uri="{D42A27DB-BD31-4B8C-83A1-F6EECF244321}">
                <p14:modId xmlns:p14="http://schemas.microsoft.com/office/powerpoint/2010/main" val="349769730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29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09BA9-3289-4181-88D7-DA3231710C7A}"/>
              </a:ext>
            </a:extLst>
          </p:cNvPr>
          <p:cNvSpPr>
            <a:spLocks noGrp="1"/>
          </p:cNvSpPr>
          <p:nvPr>
            <p:ph type="title"/>
          </p:nvPr>
        </p:nvSpPr>
        <p:spPr>
          <a:xfrm>
            <a:off x="868680" y="1719072"/>
            <a:ext cx="3103427" cy="3520440"/>
          </a:xfrm>
        </p:spPr>
        <p:txBody>
          <a:bodyPr anchor="t">
            <a:normAutofit/>
          </a:bodyPr>
          <a:lstStyle/>
          <a:p>
            <a:r>
              <a:rPr lang="en-US" sz="3600">
                <a:hlinkClick r:id="rId3">
                  <a:extLst>
                    <a:ext uri="{A12FA001-AC4F-418D-AE19-62706E023703}">
                      <ahyp:hlinkClr xmlns:ahyp="http://schemas.microsoft.com/office/drawing/2018/hyperlinkcolor" val="tx"/>
                    </a:ext>
                  </a:extLst>
                </a:hlinkClick>
              </a:rPr>
              <a:t>IMDB Dataset</a:t>
            </a:r>
            <a:r>
              <a:rPr lang="en-US" sz="3600"/>
              <a:t> </a:t>
            </a:r>
          </a:p>
        </p:txBody>
      </p:sp>
      <p:graphicFrame>
        <p:nvGraphicFramePr>
          <p:cNvPr id="5" name="Content Placeholder 2">
            <a:extLst>
              <a:ext uri="{FF2B5EF4-FFF2-40B4-BE49-F238E27FC236}">
                <a16:creationId xmlns:a16="http://schemas.microsoft.com/office/drawing/2014/main" id="{1003F811-7423-4759-AC90-93DC7652C252}"/>
              </a:ext>
            </a:extLst>
          </p:cNvPr>
          <p:cNvGraphicFramePr>
            <a:graphicFrameLocks noGrp="1"/>
          </p:cNvGraphicFramePr>
          <p:nvPr>
            <p:ph idx="1"/>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descr="Logo&#10;&#10;Description automatically generated">
            <a:extLst>
              <a:ext uri="{FF2B5EF4-FFF2-40B4-BE49-F238E27FC236}">
                <a16:creationId xmlns:a16="http://schemas.microsoft.com/office/drawing/2014/main" id="{0174F2A2-41FA-48C4-8078-767EB53B00EF}"/>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1073636" y="2441335"/>
            <a:ext cx="2752531" cy="2752531"/>
          </a:xfrm>
          <a:prstGeom prst="rect">
            <a:avLst/>
          </a:prstGeom>
        </p:spPr>
      </p:pic>
    </p:spTree>
    <p:extLst>
      <p:ext uri="{BB962C8B-B14F-4D97-AF65-F5344CB8AC3E}">
        <p14:creationId xmlns:p14="http://schemas.microsoft.com/office/powerpoint/2010/main" val="3779462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F976-C743-42F1-B904-747A924759A7}"/>
              </a:ext>
            </a:extLst>
          </p:cNvPr>
          <p:cNvSpPr>
            <a:spLocks noGrp="1"/>
          </p:cNvSpPr>
          <p:nvPr>
            <p:ph type="title"/>
          </p:nvPr>
        </p:nvSpPr>
        <p:spPr/>
        <p:txBody>
          <a:bodyPr/>
          <a:lstStyle/>
          <a:p>
            <a:r>
              <a:rPr lang="en-US"/>
              <a:t>Standard RFP Dataset</a:t>
            </a:r>
          </a:p>
        </p:txBody>
      </p:sp>
      <p:pic>
        <p:nvPicPr>
          <p:cNvPr id="5" name="Picture 12" descr="Graphical user interface, text, application, email&#10;&#10;Description automatically generated">
            <a:extLst>
              <a:ext uri="{FF2B5EF4-FFF2-40B4-BE49-F238E27FC236}">
                <a16:creationId xmlns:a16="http://schemas.microsoft.com/office/drawing/2014/main" id="{1C2B4118-0C42-419E-895E-14AD59105BB6}"/>
              </a:ext>
            </a:extLst>
          </p:cNvPr>
          <p:cNvPicPr>
            <a:picLocks noChangeAspect="1"/>
          </p:cNvPicPr>
          <p:nvPr/>
        </p:nvPicPr>
        <p:blipFill>
          <a:blip r:embed="rId2"/>
          <a:stretch>
            <a:fillRect/>
          </a:stretch>
        </p:blipFill>
        <p:spPr>
          <a:xfrm>
            <a:off x="5291762" y="2464430"/>
            <a:ext cx="6212580" cy="2838373"/>
          </a:xfrm>
          <a:prstGeom prst="rect">
            <a:avLst/>
          </a:prstGeom>
        </p:spPr>
      </p:pic>
      <p:pic>
        <p:nvPicPr>
          <p:cNvPr id="7" name="Picture 13" descr="Graphical user interface, text&#10;&#10;Description automatically generated">
            <a:extLst>
              <a:ext uri="{FF2B5EF4-FFF2-40B4-BE49-F238E27FC236}">
                <a16:creationId xmlns:a16="http://schemas.microsoft.com/office/drawing/2014/main" id="{2E396447-992B-4668-88EC-EAF2EBB63946}"/>
              </a:ext>
            </a:extLst>
          </p:cNvPr>
          <p:cNvPicPr>
            <a:picLocks noChangeAspect="1"/>
          </p:cNvPicPr>
          <p:nvPr/>
        </p:nvPicPr>
        <p:blipFill>
          <a:blip r:embed="rId3"/>
          <a:stretch>
            <a:fillRect/>
          </a:stretch>
        </p:blipFill>
        <p:spPr>
          <a:xfrm>
            <a:off x="199556" y="2419890"/>
            <a:ext cx="5024939" cy="2758473"/>
          </a:xfrm>
          <a:prstGeom prst="rect">
            <a:avLst/>
          </a:prstGeom>
        </p:spPr>
      </p:pic>
      <p:sp>
        <p:nvSpPr>
          <p:cNvPr id="9" name="TextBox 8">
            <a:extLst>
              <a:ext uri="{FF2B5EF4-FFF2-40B4-BE49-F238E27FC236}">
                <a16:creationId xmlns:a16="http://schemas.microsoft.com/office/drawing/2014/main" id="{382C35D7-6D69-409B-912A-BDB6DBAA1812}"/>
              </a:ext>
            </a:extLst>
          </p:cNvPr>
          <p:cNvSpPr txBox="1"/>
          <p:nvPr/>
        </p:nvSpPr>
        <p:spPr>
          <a:xfrm>
            <a:off x="5289252" y="2095776"/>
            <a:ext cx="40261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Transfer Site Example (27 pages):</a:t>
            </a:r>
            <a:endParaRPr lang="en-US" b="1"/>
          </a:p>
        </p:txBody>
      </p:sp>
      <p:sp>
        <p:nvSpPr>
          <p:cNvPr id="11" name="TextBox 10">
            <a:extLst>
              <a:ext uri="{FF2B5EF4-FFF2-40B4-BE49-F238E27FC236}">
                <a16:creationId xmlns:a16="http://schemas.microsoft.com/office/drawing/2014/main" id="{546FE11D-6716-4659-9ECA-55C689E377EA}"/>
              </a:ext>
            </a:extLst>
          </p:cNvPr>
          <p:cNvSpPr txBox="1"/>
          <p:nvPr/>
        </p:nvSpPr>
        <p:spPr>
          <a:xfrm>
            <a:off x="287499" y="2052541"/>
            <a:ext cx="37773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Direct RFP Example (27 pages):</a:t>
            </a:r>
            <a:endParaRPr lang="en-US" b="1"/>
          </a:p>
        </p:txBody>
      </p:sp>
      <p:sp>
        <p:nvSpPr>
          <p:cNvPr id="12" name="TextBox 11">
            <a:extLst>
              <a:ext uri="{FF2B5EF4-FFF2-40B4-BE49-F238E27FC236}">
                <a16:creationId xmlns:a16="http://schemas.microsoft.com/office/drawing/2014/main" id="{45E8A825-055E-48EF-BC58-66FC99F29DFC}"/>
              </a:ext>
            </a:extLst>
          </p:cNvPr>
          <p:cNvSpPr txBox="1"/>
          <p:nvPr/>
        </p:nvSpPr>
        <p:spPr>
          <a:xfrm>
            <a:off x="287090" y="5721420"/>
            <a:ext cx="97288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Testcases which are not new for models (5 pages): 3 direct RFPs + 2 transfer sites</a:t>
            </a:r>
            <a:endParaRPr lang="en-US" b="1"/>
          </a:p>
        </p:txBody>
      </p:sp>
      <p:sp>
        <p:nvSpPr>
          <p:cNvPr id="8" name="TextBox 7">
            <a:extLst>
              <a:ext uri="{FF2B5EF4-FFF2-40B4-BE49-F238E27FC236}">
                <a16:creationId xmlns:a16="http://schemas.microsoft.com/office/drawing/2014/main" id="{41247C00-AE4C-430E-896D-3AB826D153C8}"/>
              </a:ext>
            </a:extLst>
          </p:cNvPr>
          <p:cNvSpPr txBox="1"/>
          <p:nvPr/>
        </p:nvSpPr>
        <p:spPr>
          <a:xfrm>
            <a:off x="436911" y="1439953"/>
            <a:ext cx="77442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Source: </a:t>
            </a:r>
            <a:r>
              <a:rPr lang="en-US">
                <a:ea typeface="+mn-lt"/>
                <a:cs typeface="+mn-lt"/>
              </a:rPr>
              <a:t>first paragraph of main body on websites through </a:t>
            </a:r>
            <a:r>
              <a:rPr lang="en-US" err="1"/>
              <a:t>urls</a:t>
            </a:r>
            <a:r>
              <a:rPr lang="en-US"/>
              <a:t>.(sample sites)</a:t>
            </a:r>
            <a:endParaRPr lang="en-US" b="1" err="1"/>
          </a:p>
        </p:txBody>
      </p:sp>
    </p:spTree>
    <p:extLst>
      <p:ext uri="{BB962C8B-B14F-4D97-AF65-F5344CB8AC3E}">
        <p14:creationId xmlns:p14="http://schemas.microsoft.com/office/powerpoint/2010/main" val="4067377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C2F6-AC23-462D-B5E8-BC094D36530C}"/>
              </a:ext>
            </a:extLst>
          </p:cNvPr>
          <p:cNvSpPr>
            <a:spLocks noGrp="1"/>
          </p:cNvSpPr>
          <p:nvPr>
            <p:ph type="title"/>
          </p:nvPr>
        </p:nvSpPr>
        <p:spPr/>
        <p:txBody>
          <a:bodyPr/>
          <a:lstStyle/>
          <a:p>
            <a:r>
              <a:rPr lang="en-US"/>
              <a:t>Selected NLP Model: BERT</a:t>
            </a:r>
          </a:p>
        </p:txBody>
      </p:sp>
      <p:sp>
        <p:nvSpPr>
          <p:cNvPr id="3" name="Content Placeholder 2">
            <a:extLst>
              <a:ext uri="{FF2B5EF4-FFF2-40B4-BE49-F238E27FC236}">
                <a16:creationId xmlns:a16="http://schemas.microsoft.com/office/drawing/2014/main" id="{AB87EC1B-B5F9-4A0F-BBEE-762A01149289}"/>
              </a:ext>
            </a:extLst>
          </p:cNvPr>
          <p:cNvSpPr>
            <a:spLocks noGrp="1"/>
          </p:cNvSpPr>
          <p:nvPr>
            <p:ph idx="1"/>
          </p:nvPr>
        </p:nvSpPr>
        <p:spPr>
          <a:xfrm>
            <a:off x="469524" y="2063894"/>
            <a:ext cx="10043889" cy="2617437"/>
          </a:xfrm>
        </p:spPr>
        <p:txBody>
          <a:bodyPr vert="horz" lIns="91440" tIns="45720" rIns="91440" bIns="45720" rtlCol="0" anchor="t">
            <a:normAutofit/>
          </a:bodyPr>
          <a:lstStyle/>
          <a:p>
            <a:r>
              <a:rPr lang="en-US" sz="1600">
                <a:latin typeface="Abadi"/>
                <a:cs typeface="Aharoni"/>
              </a:rPr>
              <a:t>Background: </a:t>
            </a:r>
            <a:r>
              <a:rPr lang="en-US" sz="1400">
                <a:latin typeface="Avenir Next LT Pro"/>
              </a:rPr>
              <a:t>BERT</a:t>
            </a:r>
            <a:r>
              <a:rPr lang="en-US" sz="1400">
                <a:latin typeface="Avenir Next LT Pro"/>
                <a:ea typeface="+mn-lt"/>
                <a:cs typeface="+mn-lt"/>
              </a:rPr>
              <a:t> was a breakthrough in NLP developed and released by Google in 2018.</a:t>
            </a:r>
          </a:p>
          <a:p>
            <a:r>
              <a:rPr lang="en-US" sz="1600">
                <a:latin typeface="Abadi"/>
              </a:rPr>
              <a:t>How powerful is BERT</a:t>
            </a:r>
            <a:r>
              <a:rPr lang="en-US" sz="1600"/>
              <a:t>: </a:t>
            </a:r>
            <a:r>
              <a:rPr lang="en-US" sz="1400">
                <a:ea typeface="+mn-lt"/>
                <a:cs typeface="+mn-lt"/>
              </a:rPr>
              <a:t>In October 2019, Google announced a 10% boost in search results by applying the BERT algorithm to its search engine.</a:t>
            </a:r>
            <a:endParaRPr lang="en-US" sz="1400"/>
          </a:p>
          <a:p>
            <a:r>
              <a:rPr lang="en-US" sz="1600">
                <a:latin typeface="Abadi"/>
              </a:rPr>
              <a:t>Why BERT is chosen to accomplish this task:</a:t>
            </a:r>
          </a:p>
          <a:p>
            <a:pPr marL="457200" lvl="1" indent="0">
              <a:buNone/>
            </a:pPr>
            <a:r>
              <a:rPr lang="en-US" sz="1400">
                <a:ea typeface="+mn-lt"/>
                <a:cs typeface="+mn-lt"/>
              </a:rPr>
              <a:t>Accredited NLP model, with pre-trained generalized ability.</a:t>
            </a:r>
            <a:endParaRPr lang="en-US" sz="1400"/>
          </a:p>
          <a:p>
            <a:pPr marL="457200" lvl="1" indent="0">
              <a:buNone/>
            </a:pPr>
            <a:r>
              <a:rPr lang="en-US" sz="1400">
                <a:ea typeface="+mn-lt"/>
                <a:cs typeface="+mn-lt"/>
              </a:rPr>
              <a:t>Understand sentences with the order of words(bidirectionally trained).</a:t>
            </a:r>
            <a:endParaRPr lang="en-US" sz="1400"/>
          </a:p>
          <a:p>
            <a:pPr marL="457200" lvl="1" indent="0">
              <a:buNone/>
            </a:pPr>
            <a:r>
              <a:rPr lang="en-US" sz="1400"/>
              <a:t>It allows fine-tuning to fit specific task requirements.</a:t>
            </a:r>
          </a:p>
        </p:txBody>
      </p:sp>
      <p:sp>
        <p:nvSpPr>
          <p:cNvPr id="4" name="TextBox 3">
            <a:extLst>
              <a:ext uri="{FF2B5EF4-FFF2-40B4-BE49-F238E27FC236}">
                <a16:creationId xmlns:a16="http://schemas.microsoft.com/office/drawing/2014/main" id="{68B652DA-806A-4EF7-AF21-6124F517BBF2}"/>
              </a:ext>
            </a:extLst>
          </p:cNvPr>
          <p:cNvSpPr txBox="1"/>
          <p:nvPr/>
        </p:nvSpPr>
        <p:spPr>
          <a:xfrm>
            <a:off x="152401" y="4293704"/>
            <a:ext cx="420093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Aharoni"/>
                <a:cs typeface="Aharoni"/>
              </a:rPr>
              <a:t>BERT in this Project:</a:t>
            </a:r>
          </a:p>
        </p:txBody>
      </p:sp>
      <p:sp>
        <p:nvSpPr>
          <p:cNvPr id="6" name="Rectangle: Rounded Corners 5">
            <a:extLst>
              <a:ext uri="{FF2B5EF4-FFF2-40B4-BE49-F238E27FC236}">
                <a16:creationId xmlns:a16="http://schemas.microsoft.com/office/drawing/2014/main" id="{D6F1E7A4-C4DA-43F0-81F2-BA463146C9C0}"/>
              </a:ext>
            </a:extLst>
          </p:cNvPr>
          <p:cNvSpPr/>
          <p:nvPr/>
        </p:nvSpPr>
        <p:spPr>
          <a:xfrm>
            <a:off x="3381790" y="4557920"/>
            <a:ext cx="7943018" cy="2170044"/>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AA1EF1AC-FB74-4164-8C90-1B1B8CF98AE1}"/>
              </a:ext>
            </a:extLst>
          </p:cNvPr>
          <p:cNvSpPr txBox="1"/>
          <p:nvPr/>
        </p:nvSpPr>
        <p:spPr>
          <a:xfrm>
            <a:off x="3409537" y="4527686"/>
            <a:ext cx="7795591" cy="2715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a:latin typeface="Arial Nova"/>
              </a:rPr>
              <a:t>Learn from the valid RFPs. (</a:t>
            </a:r>
            <a:r>
              <a:rPr lang="en-US">
                <a:solidFill>
                  <a:schemeClr val="bg1"/>
                </a:solidFill>
                <a:latin typeface="Arial Nova"/>
              </a:rPr>
              <a:t>narrower range</a:t>
            </a:r>
            <a:r>
              <a:rPr lang="en-US">
                <a:latin typeface="Arial Nova"/>
              </a:rPr>
              <a:t>, specialized target recognition than Google Search Engine)</a:t>
            </a:r>
          </a:p>
          <a:p>
            <a:pPr marL="285750" indent="-285750">
              <a:lnSpc>
                <a:spcPct val="150000"/>
              </a:lnSpc>
              <a:buFont typeface="Arial"/>
              <a:buChar char="•"/>
            </a:pPr>
            <a:r>
              <a:rPr lang="en-US">
                <a:latin typeface="Arial Nova"/>
              </a:rPr>
              <a:t>Relatively </a:t>
            </a:r>
            <a:r>
              <a:rPr lang="en-US">
                <a:solidFill>
                  <a:schemeClr val="bg1"/>
                </a:solidFill>
                <a:latin typeface="Arial Nova"/>
              </a:rPr>
              <a:t>shorter training time</a:t>
            </a:r>
            <a:r>
              <a:rPr lang="en-US">
                <a:latin typeface="Arial Nova"/>
              </a:rPr>
              <a:t>.(comparing to other generalized AI)</a:t>
            </a:r>
          </a:p>
          <a:p>
            <a:pPr marL="285750" indent="-285750">
              <a:lnSpc>
                <a:spcPct val="150000"/>
              </a:lnSpc>
              <a:buFont typeface="Arial"/>
              <a:buChar char="•"/>
            </a:pPr>
            <a:r>
              <a:rPr lang="en-US">
                <a:latin typeface="Arial Nova"/>
              </a:rPr>
              <a:t>Google search learns from terms, our model learns from articles. (The longer the texts, the </a:t>
            </a:r>
            <a:r>
              <a:rPr lang="en-US">
                <a:solidFill>
                  <a:schemeClr val="bg1"/>
                </a:solidFill>
                <a:latin typeface="Arial Nova"/>
              </a:rPr>
              <a:t>more information</a:t>
            </a:r>
            <a:r>
              <a:rPr lang="en-US">
                <a:latin typeface="Arial Nova"/>
              </a:rPr>
              <a:t> carried)</a:t>
            </a:r>
          </a:p>
          <a:p>
            <a:endParaRPr lang="en-US"/>
          </a:p>
          <a:p>
            <a:endParaRPr lang="en-US"/>
          </a:p>
        </p:txBody>
      </p:sp>
    </p:spTree>
    <p:extLst>
      <p:ext uri="{BB962C8B-B14F-4D97-AF65-F5344CB8AC3E}">
        <p14:creationId xmlns:p14="http://schemas.microsoft.com/office/powerpoint/2010/main" val="4117955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BBE2-CB1A-4794-B1DA-59A7B339FBEF}"/>
              </a:ext>
            </a:extLst>
          </p:cNvPr>
          <p:cNvSpPr>
            <a:spLocks noGrp="1"/>
          </p:cNvSpPr>
          <p:nvPr>
            <p:ph type="title"/>
          </p:nvPr>
        </p:nvSpPr>
        <p:spPr/>
        <p:txBody>
          <a:bodyPr/>
          <a:lstStyle/>
          <a:p>
            <a:r>
              <a:rPr lang="en-US"/>
              <a:t>BERT Result</a:t>
            </a:r>
          </a:p>
        </p:txBody>
      </p:sp>
      <p:sp>
        <p:nvSpPr>
          <p:cNvPr id="5" name="TextBox 4">
            <a:extLst>
              <a:ext uri="{FF2B5EF4-FFF2-40B4-BE49-F238E27FC236}">
                <a16:creationId xmlns:a16="http://schemas.microsoft.com/office/drawing/2014/main" id="{E039C2FA-A6D2-40AF-92F3-FE5DDF5E1A57}"/>
              </a:ext>
            </a:extLst>
          </p:cNvPr>
          <p:cNvSpPr txBox="1"/>
          <p:nvPr/>
        </p:nvSpPr>
        <p:spPr>
          <a:xfrm>
            <a:off x="727788" y="1653073"/>
            <a:ext cx="71985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 on two datasets: </a:t>
            </a:r>
            <a:r>
              <a:rPr lang="en-US" b="1"/>
              <a:t>IMDB reviews</a:t>
            </a:r>
            <a:r>
              <a:rPr lang="en-US"/>
              <a:t> and </a:t>
            </a:r>
            <a:r>
              <a:rPr lang="en-US" b="1"/>
              <a:t>standard RFP</a:t>
            </a:r>
          </a:p>
        </p:txBody>
      </p:sp>
      <p:sp>
        <p:nvSpPr>
          <p:cNvPr id="6" name="TextBox 5">
            <a:extLst>
              <a:ext uri="{FF2B5EF4-FFF2-40B4-BE49-F238E27FC236}">
                <a16:creationId xmlns:a16="http://schemas.microsoft.com/office/drawing/2014/main" id="{EA512205-3063-4F60-AFF6-4FD06487095E}"/>
              </a:ext>
            </a:extLst>
          </p:cNvPr>
          <p:cNvSpPr txBox="1"/>
          <p:nvPr/>
        </p:nvSpPr>
        <p:spPr>
          <a:xfrm>
            <a:off x="730704" y="2169173"/>
            <a:ext cx="3458545"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IMDB Review:</a:t>
            </a:r>
          </a:p>
          <a:p>
            <a:r>
              <a:rPr lang="en-US" sz="2000" b="1"/>
              <a:t>Large</a:t>
            </a:r>
            <a:r>
              <a:rPr lang="en-US"/>
              <a:t> Dataset (50000 records)</a:t>
            </a:r>
          </a:p>
        </p:txBody>
      </p:sp>
      <p:sp>
        <p:nvSpPr>
          <p:cNvPr id="7" name="TextBox 6">
            <a:extLst>
              <a:ext uri="{FF2B5EF4-FFF2-40B4-BE49-F238E27FC236}">
                <a16:creationId xmlns:a16="http://schemas.microsoft.com/office/drawing/2014/main" id="{D2B475CD-ECFE-494D-8BC2-29E0EDFEA4F7}"/>
              </a:ext>
            </a:extLst>
          </p:cNvPr>
          <p:cNvSpPr txBox="1"/>
          <p:nvPr/>
        </p:nvSpPr>
        <p:spPr>
          <a:xfrm>
            <a:off x="701264" y="4494920"/>
            <a:ext cx="823549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venir Next LT Pro"/>
              </a:rPr>
              <a:t>BERT Performance:</a:t>
            </a:r>
          </a:p>
          <a:p>
            <a:r>
              <a:rPr lang="en-US">
                <a:latin typeface="Avenir Next LT Pro"/>
              </a:rPr>
              <a:t>Training time: </a:t>
            </a:r>
            <a:r>
              <a:rPr lang="en-US" b="1">
                <a:latin typeface="Avenir Next LT Pro"/>
              </a:rPr>
              <a:t>~2.5 hours</a:t>
            </a:r>
            <a:r>
              <a:rPr lang="en-US">
                <a:latin typeface="Avenir Next LT Pro"/>
              </a:rPr>
              <a:t>, but only need train </a:t>
            </a:r>
            <a:r>
              <a:rPr lang="en-US" b="1">
                <a:latin typeface="Avenir Next LT Pro"/>
              </a:rPr>
              <a:t>once</a:t>
            </a:r>
          </a:p>
          <a:p>
            <a:r>
              <a:rPr lang="en-US">
                <a:latin typeface="Avenir Next LT Pro"/>
              </a:rPr>
              <a:t>Final accuracy: </a:t>
            </a:r>
            <a:r>
              <a:rPr lang="en-US" b="1">
                <a:latin typeface="Avenir Next LT Pro"/>
              </a:rPr>
              <a:t>89.68%</a:t>
            </a:r>
            <a:r>
              <a:rPr lang="en-US">
                <a:latin typeface="Avenir Next LT Pro"/>
              </a:rPr>
              <a:t> </a:t>
            </a:r>
          </a:p>
          <a:p>
            <a:r>
              <a:rPr lang="en-US">
                <a:latin typeface="Avenir Next LT Pro"/>
              </a:rPr>
              <a:t>9 out of 10 reviews are predicted correctly</a:t>
            </a:r>
          </a:p>
          <a:p>
            <a:endParaRPr lang="en-US">
              <a:latin typeface="Avenir Next LT Pro"/>
            </a:endParaRPr>
          </a:p>
        </p:txBody>
      </p:sp>
      <p:graphicFrame>
        <p:nvGraphicFramePr>
          <p:cNvPr id="8" name="Table 8">
            <a:extLst>
              <a:ext uri="{FF2B5EF4-FFF2-40B4-BE49-F238E27FC236}">
                <a16:creationId xmlns:a16="http://schemas.microsoft.com/office/drawing/2014/main" id="{52A2053C-F83C-4D38-9E62-5CE97D760DE2}"/>
              </a:ext>
            </a:extLst>
          </p:cNvPr>
          <p:cNvGraphicFramePr>
            <a:graphicFrameLocks noGrp="1"/>
          </p:cNvGraphicFramePr>
          <p:nvPr/>
        </p:nvGraphicFramePr>
        <p:xfrm>
          <a:off x="712374" y="3057222"/>
          <a:ext cx="8168631" cy="1193800"/>
        </p:xfrm>
        <a:graphic>
          <a:graphicData uri="http://schemas.openxmlformats.org/drawingml/2006/table">
            <a:tbl>
              <a:tblPr firstRow="1" bandRow="1">
                <a:tableStyleId>{5C22544A-7EE6-4342-B048-85BDC9FD1C3A}</a:tableStyleId>
              </a:tblPr>
              <a:tblGrid>
                <a:gridCol w="1133229">
                  <a:extLst>
                    <a:ext uri="{9D8B030D-6E8A-4147-A177-3AD203B41FA5}">
                      <a16:colId xmlns:a16="http://schemas.microsoft.com/office/drawing/2014/main" val="356589755"/>
                    </a:ext>
                  </a:extLst>
                </a:gridCol>
                <a:gridCol w="3118970">
                  <a:extLst>
                    <a:ext uri="{9D8B030D-6E8A-4147-A177-3AD203B41FA5}">
                      <a16:colId xmlns:a16="http://schemas.microsoft.com/office/drawing/2014/main" val="3991219894"/>
                    </a:ext>
                  </a:extLst>
                </a:gridCol>
                <a:gridCol w="3916432">
                  <a:extLst>
                    <a:ext uri="{9D8B030D-6E8A-4147-A177-3AD203B41FA5}">
                      <a16:colId xmlns:a16="http://schemas.microsoft.com/office/drawing/2014/main" val="2108416896"/>
                    </a:ext>
                  </a:extLst>
                </a:gridCol>
              </a:tblGrid>
              <a:tr h="370840">
                <a:tc>
                  <a:txBody>
                    <a:bodyPr/>
                    <a:lstStyle/>
                    <a:p>
                      <a:pPr lvl="0">
                        <a:buNone/>
                      </a:pPr>
                      <a:endParaRPr lang="en-US"/>
                    </a:p>
                  </a:txBody>
                  <a:tcPr/>
                </a:tc>
                <a:tc>
                  <a:txBody>
                    <a:bodyPr/>
                    <a:lstStyle/>
                    <a:p>
                      <a:r>
                        <a:rPr lang="en-US" b="0">
                          <a:latin typeface="Abadi"/>
                        </a:rPr>
                        <a:t>Positive Review</a:t>
                      </a:r>
                    </a:p>
                  </a:txBody>
                  <a:tcPr/>
                </a:tc>
                <a:tc>
                  <a:txBody>
                    <a:bodyPr/>
                    <a:lstStyle/>
                    <a:p>
                      <a:r>
                        <a:rPr lang="en-US" b="0">
                          <a:latin typeface="Abadi"/>
                        </a:rPr>
                        <a:t>Negative Review</a:t>
                      </a:r>
                    </a:p>
                  </a:txBody>
                  <a:tcPr/>
                </a:tc>
                <a:extLst>
                  <a:ext uri="{0D108BD9-81ED-4DB2-BD59-A6C34878D82A}">
                    <a16:rowId xmlns:a16="http://schemas.microsoft.com/office/drawing/2014/main" val="3585353161"/>
                  </a:ext>
                </a:extLst>
              </a:tr>
              <a:tr h="370840">
                <a:tc>
                  <a:txBody>
                    <a:bodyPr/>
                    <a:lstStyle/>
                    <a:p>
                      <a:pPr lvl="0" algn="ctr">
                        <a:buNone/>
                      </a:pPr>
                      <a:r>
                        <a:rPr lang="en-US">
                          <a:latin typeface="Abadi"/>
                        </a:rPr>
                        <a:t>Text</a:t>
                      </a:r>
                    </a:p>
                  </a:txBody>
                  <a:tcPr anchor="ctr"/>
                </a:tc>
                <a:tc>
                  <a:txBody>
                    <a:bodyPr/>
                    <a:lstStyle/>
                    <a:p>
                      <a:pPr lvl="0">
                        <a:buNone/>
                      </a:pPr>
                      <a:r>
                        <a:rPr lang="en-US" sz="1200" b="0" i="0" u="none" strike="noStrike" noProof="0">
                          <a:latin typeface="Consolas"/>
                        </a:rPr>
                        <a:t>Having seen most of Ringo Lam's films, I can say that this is his best film to date, and the most unusual...</a:t>
                      </a:r>
                      <a:r>
                        <a:rPr lang="en-US" sz="1100" b="0" i="0" u="none" strike="noStrike" noProof="0">
                          <a:latin typeface="Consolas"/>
                        </a:rPr>
                        <a:t> </a:t>
                      </a:r>
                    </a:p>
                  </a:txBody>
                  <a:tcPr/>
                </a:tc>
                <a:tc>
                  <a:txBody>
                    <a:bodyPr/>
                    <a:lstStyle/>
                    <a:p>
                      <a:pPr lvl="0">
                        <a:buNone/>
                      </a:pPr>
                      <a:r>
                        <a:rPr lang="en-US" sz="1200" b="0" i="0" u="none" strike="noStrike" noProof="0">
                          <a:latin typeface="Consolas"/>
                        </a:rPr>
                        <a:t>The movie was okish...This film has got to be the epitome of terrible writing and should be a classroom example of 'what not to do' when writing a screenplay.</a:t>
                      </a:r>
                      <a:endParaRPr lang="en-US" sz="1200">
                        <a:latin typeface="Consolas"/>
                      </a:endParaRPr>
                    </a:p>
                  </a:txBody>
                  <a:tcPr/>
                </a:tc>
                <a:extLst>
                  <a:ext uri="{0D108BD9-81ED-4DB2-BD59-A6C34878D82A}">
                    <a16:rowId xmlns:a16="http://schemas.microsoft.com/office/drawing/2014/main" val="2576235541"/>
                  </a:ext>
                </a:extLst>
              </a:tr>
            </a:tbl>
          </a:graphicData>
        </a:graphic>
      </p:graphicFrame>
      <p:sp>
        <p:nvSpPr>
          <p:cNvPr id="3" name="TextBox 2">
            <a:extLst>
              <a:ext uri="{FF2B5EF4-FFF2-40B4-BE49-F238E27FC236}">
                <a16:creationId xmlns:a16="http://schemas.microsoft.com/office/drawing/2014/main" id="{26A2CCF4-F3A4-4259-ACF0-300416651917}"/>
              </a:ext>
            </a:extLst>
          </p:cNvPr>
          <p:cNvSpPr txBox="1"/>
          <p:nvPr/>
        </p:nvSpPr>
        <p:spPr>
          <a:xfrm>
            <a:off x="8937812" y="3820459"/>
            <a:ext cx="2743200"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Metaphors, </a:t>
            </a:r>
            <a:r>
              <a:rPr lang="en-US" sz="1600"/>
              <a:t>harder to understand by machines</a:t>
            </a:r>
            <a:endParaRPr lang="en-US"/>
          </a:p>
        </p:txBody>
      </p:sp>
      <p:cxnSp>
        <p:nvCxnSpPr>
          <p:cNvPr id="4" name="Straight Arrow Connector 3">
            <a:extLst>
              <a:ext uri="{FF2B5EF4-FFF2-40B4-BE49-F238E27FC236}">
                <a16:creationId xmlns:a16="http://schemas.microsoft.com/office/drawing/2014/main" id="{5B70F2FD-365A-479A-B520-7811BDEA53EE}"/>
              </a:ext>
            </a:extLst>
          </p:cNvPr>
          <p:cNvCxnSpPr/>
          <p:nvPr/>
        </p:nvCxnSpPr>
        <p:spPr>
          <a:xfrm flipH="1" flipV="1">
            <a:off x="7092016" y="4006664"/>
            <a:ext cx="1939364" cy="138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60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xplosion: 8 Points 22">
            <a:extLst>
              <a:ext uri="{FF2B5EF4-FFF2-40B4-BE49-F238E27FC236}">
                <a16:creationId xmlns:a16="http://schemas.microsoft.com/office/drawing/2014/main" id="{0C536B41-7CCE-409A-9882-6AA77918242E}"/>
              </a:ext>
            </a:extLst>
          </p:cNvPr>
          <p:cNvSpPr/>
          <p:nvPr/>
        </p:nvSpPr>
        <p:spPr>
          <a:xfrm>
            <a:off x="7802017" y="3173145"/>
            <a:ext cx="2405525" cy="203946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44E03C-6ABB-40BA-9E65-D8F4F31AF5F6}"/>
              </a:ext>
            </a:extLst>
          </p:cNvPr>
          <p:cNvSpPr>
            <a:spLocks noGrp="1"/>
          </p:cNvSpPr>
          <p:nvPr>
            <p:ph type="title"/>
          </p:nvPr>
        </p:nvSpPr>
        <p:spPr/>
        <p:txBody>
          <a:bodyPr/>
          <a:lstStyle/>
          <a:p>
            <a:r>
              <a:rPr lang="en-US"/>
              <a:t>BERT on Standard RFPs</a:t>
            </a:r>
          </a:p>
        </p:txBody>
      </p:sp>
      <p:pic>
        <p:nvPicPr>
          <p:cNvPr id="4" name="Picture 4" descr="Chart, line chart&#10;&#10;Description automatically generated">
            <a:extLst>
              <a:ext uri="{FF2B5EF4-FFF2-40B4-BE49-F238E27FC236}">
                <a16:creationId xmlns:a16="http://schemas.microsoft.com/office/drawing/2014/main" id="{8BAA7159-9B3E-428A-A64C-FF43CD901E98}"/>
              </a:ext>
            </a:extLst>
          </p:cNvPr>
          <p:cNvPicPr>
            <a:picLocks noGrp="1" noChangeAspect="1"/>
          </p:cNvPicPr>
          <p:nvPr>
            <p:ph idx="1"/>
          </p:nvPr>
        </p:nvPicPr>
        <p:blipFill>
          <a:blip r:embed="rId2"/>
          <a:stretch>
            <a:fillRect/>
          </a:stretch>
        </p:blipFill>
        <p:spPr>
          <a:xfrm>
            <a:off x="1784038" y="3332248"/>
            <a:ext cx="5841370" cy="3526501"/>
          </a:xfrm>
        </p:spPr>
      </p:pic>
      <p:sp>
        <p:nvSpPr>
          <p:cNvPr id="3" name="TextBox 2">
            <a:extLst>
              <a:ext uri="{FF2B5EF4-FFF2-40B4-BE49-F238E27FC236}">
                <a16:creationId xmlns:a16="http://schemas.microsoft.com/office/drawing/2014/main" id="{3800EBF9-8AA5-431E-ABF3-931D06D829F6}"/>
              </a:ext>
            </a:extLst>
          </p:cNvPr>
          <p:cNvSpPr txBox="1"/>
          <p:nvPr/>
        </p:nvSpPr>
        <p:spPr>
          <a:xfrm>
            <a:off x="707378" y="1376071"/>
            <a:ext cx="3458545"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Standard RFPs:</a:t>
            </a:r>
          </a:p>
          <a:p>
            <a:r>
              <a:rPr lang="en-US" sz="2000" b="1"/>
              <a:t>Small</a:t>
            </a:r>
            <a:r>
              <a:rPr lang="en-US"/>
              <a:t> Dataset (60 records)</a:t>
            </a:r>
          </a:p>
        </p:txBody>
      </p:sp>
      <p:sp>
        <p:nvSpPr>
          <p:cNvPr id="16" name="TextBox 15">
            <a:extLst>
              <a:ext uri="{FF2B5EF4-FFF2-40B4-BE49-F238E27FC236}">
                <a16:creationId xmlns:a16="http://schemas.microsoft.com/office/drawing/2014/main" id="{D8FF3470-3376-451A-A5B0-620A6D8D6111}"/>
              </a:ext>
            </a:extLst>
          </p:cNvPr>
          <p:cNvSpPr txBox="1"/>
          <p:nvPr/>
        </p:nvSpPr>
        <p:spPr>
          <a:xfrm>
            <a:off x="678676" y="2263129"/>
            <a:ext cx="58697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Final Accuracy:</a:t>
            </a:r>
          </a:p>
          <a:p>
            <a:r>
              <a:rPr lang="en-US"/>
              <a:t>Known data: 96.23% accuracy</a:t>
            </a:r>
          </a:p>
          <a:p>
            <a:r>
              <a:rPr lang="en-US"/>
              <a:t>Unknow data: </a:t>
            </a:r>
            <a:r>
              <a:rPr lang="en-US" b="1">
                <a:solidFill>
                  <a:schemeClr val="accent1"/>
                </a:solidFill>
              </a:rPr>
              <a:t>83.33%</a:t>
            </a:r>
            <a:r>
              <a:rPr lang="en-US"/>
              <a:t> accuracy </a:t>
            </a:r>
          </a:p>
          <a:p>
            <a:r>
              <a:rPr lang="en-US"/>
              <a:t>(only 1 transfer site in 5 "predict-direct" search results)</a:t>
            </a:r>
          </a:p>
        </p:txBody>
      </p:sp>
      <p:sp>
        <p:nvSpPr>
          <p:cNvPr id="19" name="TextBox 18">
            <a:extLst>
              <a:ext uri="{FF2B5EF4-FFF2-40B4-BE49-F238E27FC236}">
                <a16:creationId xmlns:a16="http://schemas.microsoft.com/office/drawing/2014/main" id="{E19E2F2B-1200-4936-962F-CACB89489F18}"/>
              </a:ext>
            </a:extLst>
          </p:cNvPr>
          <p:cNvSpPr txBox="1"/>
          <p:nvPr/>
        </p:nvSpPr>
        <p:spPr>
          <a:xfrm>
            <a:off x="6199913" y="499239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BERT Learn Fast!!</a:t>
            </a:r>
          </a:p>
        </p:txBody>
      </p:sp>
      <p:cxnSp>
        <p:nvCxnSpPr>
          <p:cNvPr id="21" name="Straight Arrow Connector 20">
            <a:extLst>
              <a:ext uri="{FF2B5EF4-FFF2-40B4-BE49-F238E27FC236}">
                <a16:creationId xmlns:a16="http://schemas.microsoft.com/office/drawing/2014/main" id="{C359DCB0-BF3C-4414-8F9A-076A56A201DE}"/>
              </a:ext>
            </a:extLst>
          </p:cNvPr>
          <p:cNvCxnSpPr/>
          <p:nvPr/>
        </p:nvCxnSpPr>
        <p:spPr>
          <a:xfrm flipH="1" flipV="1">
            <a:off x="3613825" y="4841893"/>
            <a:ext cx="2670759" cy="3136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8840305-66BD-43C6-9D05-3C582F872ABD}"/>
              </a:ext>
            </a:extLst>
          </p:cNvPr>
          <p:cNvSpPr txBox="1"/>
          <p:nvPr/>
        </p:nvSpPr>
        <p:spPr>
          <a:xfrm>
            <a:off x="8037153" y="2700262"/>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 time: ~</a:t>
            </a:r>
            <a:r>
              <a:rPr lang="en-US" b="1">
                <a:solidFill>
                  <a:schemeClr val="accent1"/>
                </a:solidFill>
              </a:rPr>
              <a:t>5 mins</a:t>
            </a:r>
          </a:p>
          <a:p>
            <a:endParaRPr lang="en-US" b="1">
              <a:solidFill>
                <a:schemeClr val="accent1"/>
              </a:solidFill>
            </a:endParaRPr>
          </a:p>
          <a:p>
            <a:endParaRPr lang="en-US" b="1">
              <a:solidFill>
                <a:schemeClr val="accent1"/>
              </a:solidFill>
            </a:endParaRPr>
          </a:p>
          <a:p>
            <a:endParaRPr lang="en-US" b="1">
              <a:solidFill>
                <a:schemeClr val="accent1"/>
              </a:solidFill>
            </a:endParaRPr>
          </a:p>
          <a:p>
            <a:r>
              <a:rPr lang="en-US" b="1">
                <a:solidFill>
                  <a:schemeClr val="bg1"/>
                </a:solidFill>
              </a:rPr>
              <a:t>   More cases, </a:t>
            </a:r>
            <a:endParaRPr lang="en-US">
              <a:solidFill>
                <a:schemeClr val="bg1"/>
              </a:solidFill>
            </a:endParaRPr>
          </a:p>
          <a:p>
            <a:r>
              <a:rPr lang="en-US" b="1">
                <a:solidFill>
                  <a:schemeClr val="bg1"/>
                </a:solidFill>
              </a:rPr>
              <a:t>   More accurate</a:t>
            </a:r>
          </a:p>
        </p:txBody>
      </p:sp>
      <p:sp>
        <p:nvSpPr>
          <p:cNvPr id="24" name="TextBox 23">
            <a:extLst>
              <a:ext uri="{FF2B5EF4-FFF2-40B4-BE49-F238E27FC236}">
                <a16:creationId xmlns:a16="http://schemas.microsoft.com/office/drawing/2014/main" id="{DEAD5B4C-90C6-43D4-ABAD-3E43DFCF5A66}"/>
              </a:ext>
            </a:extLst>
          </p:cNvPr>
          <p:cNvSpPr txBox="1"/>
          <p:nvPr/>
        </p:nvSpPr>
        <p:spPr>
          <a:xfrm>
            <a:off x="8088182" y="30616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Challenge</a:t>
            </a:r>
          </a:p>
        </p:txBody>
      </p:sp>
    </p:spTree>
    <p:extLst>
      <p:ext uri="{BB962C8B-B14F-4D97-AF65-F5344CB8AC3E}">
        <p14:creationId xmlns:p14="http://schemas.microsoft.com/office/powerpoint/2010/main" val="987540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14F9-FD4D-419F-9D9E-0F1C3BAAE30F}"/>
              </a:ext>
            </a:extLst>
          </p:cNvPr>
          <p:cNvSpPr>
            <a:spLocks noGrp="1"/>
          </p:cNvSpPr>
          <p:nvPr>
            <p:ph type="title"/>
          </p:nvPr>
        </p:nvSpPr>
        <p:spPr>
          <a:xfrm>
            <a:off x="841246" y="978619"/>
            <a:ext cx="5991244" cy="1106424"/>
          </a:xfrm>
        </p:spPr>
        <p:txBody>
          <a:bodyPr>
            <a:normAutofit/>
          </a:bodyPr>
          <a:lstStyle/>
          <a:p>
            <a:r>
              <a:rPr lang="en-US" sz="3200"/>
              <a:t>Selected Model: GPT-3	</a:t>
            </a:r>
          </a:p>
        </p:txBody>
      </p:sp>
      <p:sp>
        <p:nvSpPr>
          <p:cNvPr id="4" name="Content Placeholder 3">
            <a:extLst>
              <a:ext uri="{FF2B5EF4-FFF2-40B4-BE49-F238E27FC236}">
                <a16:creationId xmlns:a16="http://schemas.microsoft.com/office/drawing/2014/main" id="{5B3536CA-FE89-4E67-8435-BBEDA0D0E85A}"/>
              </a:ext>
            </a:extLst>
          </p:cNvPr>
          <p:cNvSpPr>
            <a:spLocks noGrp="1"/>
          </p:cNvSpPr>
          <p:nvPr>
            <p:ph idx="1"/>
          </p:nvPr>
        </p:nvSpPr>
        <p:spPr>
          <a:xfrm>
            <a:off x="793122" y="1915986"/>
            <a:ext cx="6066081" cy="3560251"/>
          </a:xfrm>
        </p:spPr>
        <p:txBody>
          <a:bodyPr>
            <a:normAutofit lnSpcReduction="10000"/>
          </a:bodyPr>
          <a:lstStyle/>
          <a:p>
            <a:pPr>
              <a:lnSpc>
                <a:spcPct val="100000"/>
              </a:lnSpc>
            </a:pPr>
            <a:r>
              <a:rPr lang="en-US" sz="1800" b="1">
                <a:latin typeface="Cascadia Code" panose="020B0609020000020004" pitchFamily="49" charset="0"/>
                <a:ea typeface="Cascadia Code" panose="020B0609020000020004" pitchFamily="49" charset="0"/>
                <a:cs typeface="Cascadia Code" panose="020B0609020000020004" pitchFamily="49" charset="0"/>
              </a:rPr>
              <a:t>Background:</a:t>
            </a:r>
            <a:r>
              <a:rPr lang="en-US" sz="1800">
                <a:latin typeface="Cascadia Code" panose="020B0609020000020004" pitchFamily="49" charset="0"/>
                <a:ea typeface="Cascadia Code" panose="020B0609020000020004" pitchFamily="49" charset="0"/>
                <a:cs typeface="Cascadia Code" panose="020B0609020000020004" pitchFamily="49" charset="0"/>
              </a:rPr>
              <a:t> Third of its kind. Released June 11</a:t>
            </a:r>
            <a:r>
              <a:rPr lang="en-US" sz="1800" baseline="30000">
                <a:latin typeface="Cascadia Code" panose="020B0609020000020004" pitchFamily="49" charset="0"/>
                <a:ea typeface="Cascadia Code" panose="020B0609020000020004" pitchFamily="49" charset="0"/>
                <a:cs typeface="Cascadia Code" panose="020B0609020000020004" pitchFamily="49" charset="0"/>
              </a:rPr>
              <a:t>th</a:t>
            </a:r>
            <a:r>
              <a:rPr lang="en-US" sz="1800">
                <a:latin typeface="Cascadia Code" panose="020B0609020000020004" pitchFamily="49" charset="0"/>
                <a:ea typeface="Cascadia Code" panose="020B0609020000020004" pitchFamily="49" charset="0"/>
                <a:cs typeface="Cascadia Code" panose="020B0609020000020004" pitchFamily="49" charset="0"/>
              </a:rPr>
              <a:t>, 2020, An autoregressive Language Model to generate human-like texts.</a:t>
            </a:r>
          </a:p>
          <a:p>
            <a:pPr>
              <a:lnSpc>
                <a:spcPct val="100000"/>
              </a:lnSpc>
            </a:pPr>
            <a:r>
              <a:rPr lang="en-US" sz="1800" b="1">
                <a:latin typeface="Cascadia Code" panose="020B0609020000020004" pitchFamily="49" charset="0"/>
                <a:ea typeface="Cascadia Code" panose="020B0609020000020004" pitchFamily="49" charset="0"/>
                <a:cs typeface="Cascadia Code" panose="020B0609020000020004" pitchFamily="49" charset="0"/>
              </a:rPr>
              <a:t>How powerful GPT-3 is: </a:t>
            </a:r>
            <a:r>
              <a:rPr lang="en-US" sz="1800">
                <a:latin typeface="Cascadia Code" panose="020B0609020000020004" pitchFamily="49" charset="0"/>
                <a:ea typeface="Cascadia Code" panose="020B0609020000020004" pitchFamily="49" charset="0"/>
                <a:cs typeface="Cascadia Code" panose="020B0609020000020004" pitchFamily="49" charset="0"/>
              </a:rPr>
              <a:t>It is trained on billions of data available over the internet. GPT-3 has seen it all.</a:t>
            </a:r>
            <a:endParaRPr lang="en-US" sz="1800" b="1">
              <a:latin typeface="Cascadia Code" panose="020B0609020000020004" pitchFamily="49" charset="0"/>
              <a:ea typeface="Cascadia Code" panose="020B0609020000020004" pitchFamily="49" charset="0"/>
              <a:cs typeface="Cascadia Code" panose="020B0609020000020004" pitchFamily="49" charset="0"/>
            </a:endParaRPr>
          </a:p>
          <a:p>
            <a:pPr>
              <a:lnSpc>
                <a:spcPct val="100000"/>
              </a:lnSpc>
            </a:pPr>
            <a:r>
              <a:rPr lang="en-US" sz="1800" b="1">
                <a:latin typeface="Cascadia Code" panose="020B0609020000020004" pitchFamily="49" charset="0"/>
                <a:ea typeface="Cascadia Code" panose="020B0609020000020004" pitchFamily="49" charset="0"/>
                <a:cs typeface="Cascadia Code" panose="020B0609020000020004" pitchFamily="49" charset="0"/>
              </a:rPr>
              <a:t>Why GPT-3:</a:t>
            </a:r>
          </a:p>
          <a:p>
            <a:pPr lvl="1">
              <a:lnSpc>
                <a:spcPct val="100000"/>
              </a:lnSpc>
            </a:pPr>
            <a:r>
              <a:rPr lang="en-US" sz="1800">
                <a:latin typeface="Cascadia Code" panose="020B0609020000020004" pitchFamily="49" charset="0"/>
                <a:ea typeface="Cascadia Code" panose="020B0609020000020004" pitchFamily="49" charset="0"/>
                <a:cs typeface="Cascadia Code" panose="020B0609020000020004" pitchFamily="49" charset="0"/>
              </a:rPr>
              <a:t>Considered to be the best generalized model available in the market.</a:t>
            </a:r>
          </a:p>
          <a:p>
            <a:pPr lvl="1">
              <a:lnSpc>
                <a:spcPct val="100000"/>
              </a:lnSpc>
            </a:pPr>
            <a:r>
              <a:rPr lang="en-US" sz="1800">
                <a:latin typeface="Cascadia Code" panose="020B0609020000020004" pitchFamily="49" charset="0"/>
                <a:ea typeface="Cascadia Code" panose="020B0609020000020004" pitchFamily="49" charset="0"/>
                <a:cs typeface="Cascadia Code" panose="020B0609020000020004" pitchFamily="49" charset="0"/>
              </a:rPr>
              <a:t>Easy to train, Playground etc.</a:t>
            </a:r>
          </a:p>
          <a:p>
            <a:pPr lvl="1">
              <a:lnSpc>
                <a:spcPct val="100000"/>
              </a:lnSpc>
            </a:pPr>
            <a:r>
              <a:rPr lang="en-US" sz="1800">
                <a:latin typeface="Cascadia Code" panose="020B0609020000020004" pitchFamily="49" charset="0"/>
                <a:ea typeface="Cascadia Code" panose="020B0609020000020004" pitchFamily="49" charset="0"/>
                <a:cs typeface="Cascadia Code" panose="020B0609020000020004" pitchFamily="49" charset="0"/>
              </a:rPr>
              <a:t>Efficient results compared to other models.</a:t>
            </a:r>
          </a:p>
          <a:p>
            <a:pPr lvl="1">
              <a:lnSpc>
                <a:spcPct val="100000"/>
              </a:lnSpc>
            </a:pPr>
            <a:endParaRPr lang="en-US" sz="1800">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5" name="Picture 4">
            <a:extLst>
              <a:ext uri="{FF2B5EF4-FFF2-40B4-BE49-F238E27FC236}">
                <a16:creationId xmlns:a16="http://schemas.microsoft.com/office/drawing/2014/main" id="{C1CFAF3E-2A07-4BCB-A3A2-99CC2A61F5DD}"/>
              </a:ext>
            </a:extLst>
          </p:cNvPr>
          <p:cNvPicPr>
            <a:picLocks noChangeAspect="1"/>
          </p:cNvPicPr>
          <p:nvPr/>
        </p:nvPicPr>
        <p:blipFill>
          <a:blip r:embed="rId2"/>
          <a:stretch>
            <a:fillRect/>
          </a:stretch>
        </p:blipFill>
        <p:spPr>
          <a:xfrm>
            <a:off x="7391369" y="1218432"/>
            <a:ext cx="4583442" cy="2068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Chart&#10;&#10;Description automatically generated with low confidence">
            <a:extLst>
              <a:ext uri="{FF2B5EF4-FFF2-40B4-BE49-F238E27FC236}">
                <a16:creationId xmlns:a16="http://schemas.microsoft.com/office/drawing/2014/main" id="{16B5380B-6CE5-4958-8691-1365AD955C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369" y="3570693"/>
            <a:ext cx="4583442" cy="2596841"/>
          </a:xfrm>
          <a:prstGeom prst="rect">
            <a:avLst/>
          </a:prstGeom>
        </p:spPr>
      </p:pic>
    </p:spTree>
    <p:extLst>
      <p:ext uri="{BB962C8B-B14F-4D97-AF65-F5344CB8AC3E}">
        <p14:creationId xmlns:p14="http://schemas.microsoft.com/office/powerpoint/2010/main" val="1247699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6</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Finding Opportunities for OCM with AI</vt:lpstr>
      <vt:lpstr>Goals for Today (Revisit)</vt:lpstr>
      <vt:lpstr>Agenda</vt:lpstr>
      <vt:lpstr>IMDB Dataset </vt:lpstr>
      <vt:lpstr>Standard RFP Dataset</vt:lpstr>
      <vt:lpstr>Selected NLP Model: BERT</vt:lpstr>
      <vt:lpstr>BERT Result</vt:lpstr>
      <vt:lpstr>BERT on Standard RFPs</vt:lpstr>
      <vt:lpstr>Selected Model: GPT-3 </vt:lpstr>
      <vt:lpstr>GPT-3 Results</vt:lpstr>
      <vt:lpstr>Selected Model: LSTM</vt:lpstr>
      <vt:lpstr>LSTM on IMDB Dataset</vt:lpstr>
      <vt:lpstr>LSTM on Standard RFP Dataset</vt:lpstr>
      <vt:lpstr>Selected Model: LDA</vt:lpstr>
      <vt:lpstr>LDA Results with IMDB Dataset</vt:lpstr>
      <vt:lpstr>Conclusion </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Opportunities for OCM with AI</dc:title>
  <dc:creator>Praveen Pravesh Pandey</dc:creator>
  <cp:revision>1</cp:revision>
  <dcterms:created xsi:type="dcterms:W3CDTF">2021-12-15T04:10:19Z</dcterms:created>
  <dcterms:modified xsi:type="dcterms:W3CDTF">2021-12-15T23:05:08Z</dcterms:modified>
</cp:coreProperties>
</file>