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300" r:id="rId3"/>
    <p:sldId id="262" r:id="rId4"/>
    <p:sldId id="301" r:id="rId5"/>
    <p:sldId id="30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304" r:id="rId42"/>
    <p:sldId id="298" r:id="rId43"/>
    <p:sldId id="299"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7DCA94-52BD-4E5D-B94C-9D1028C55D6A}" type="datetimeFigureOut">
              <a:rPr lang="en-US" smtClean="0"/>
              <a:t>3/21/2024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FCD082-9A87-4CF3-901F-218363B12A2D}" type="slidenum">
              <a:rPr lang="en-US" smtClean="0"/>
              <a:t>‹#›</a:t>
            </a:fld>
            <a:endParaRPr lang="en-US"/>
          </a:p>
        </p:txBody>
      </p:sp>
    </p:spTree>
    <p:extLst>
      <p:ext uri="{BB962C8B-B14F-4D97-AF65-F5344CB8AC3E}">
        <p14:creationId xmlns:p14="http://schemas.microsoft.com/office/powerpoint/2010/main" val="32604402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C08713-31CE-4670-B026-3D05A756C42A}" type="slidenum">
              <a:rPr lang="en-US" smtClean="0"/>
              <a:pPr/>
              <a:t>7</a:t>
            </a:fld>
            <a:endParaRPr lang="en-US"/>
          </a:p>
        </p:txBody>
      </p:sp>
    </p:spTree>
    <p:extLst>
      <p:ext uri="{BB962C8B-B14F-4D97-AF65-F5344CB8AC3E}">
        <p14:creationId xmlns:p14="http://schemas.microsoft.com/office/powerpoint/2010/main" val="19479277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116DCF41-C4A8-4066-AD52-257CA8089B10}" type="slidenum">
              <a:rPr lang="en-US" smtClean="0"/>
              <a:pPr/>
              <a:t>37</a:t>
            </a:fld>
            <a:endParaRPr lang="en-US"/>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r>
              <a:rPr lang="en-US"/>
              <a:t>Direct the students' attention to the text's Section 1.4, then discuss how the DBMS functions address each of the file system's problems. Emphasize that a proper database system eliminates data dependence and improves data integrity by minimizing data redundancy. </a:t>
            </a:r>
            <a:r>
              <a:rPr lang="en-US" i="1"/>
              <a:t>Especially</a:t>
            </a:r>
            <a:r>
              <a:rPr lang="en-US"/>
              <a:t> note that the good database </a:t>
            </a:r>
            <a:r>
              <a:rPr lang="en-US" i="1"/>
              <a:t>design</a:t>
            </a:r>
            <a:r>
              <a:rPr lang="en-US"/>
              <a:t> is the key to reaping the rewards of a proper database system. Remind the students that the best programmers and applications developers cannot rescue a database system from the effects of poor database design. (Just as hiring the best bricklayers will not produce a good house from a poor blueprint.)</a:t>
            </a:r>
          </a:p>
        </p:txBody>
      </p:sp>
    </p:spTree>
    <p:extLst>
      <p:ext uri="{BB962C8B-B14F-4D97-AF65-F5344CB8AC3E}">
        <p14:creationId xmlns:p14="http://schemas.microsoft.com/office/powerpoint/2010/main" val="2421278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CC768BCF-B8D7-4D4F-87F4-CD592B29B9A7}" type="slidenum">
              <a:rPr lang="en-US" smtClean="0"/>
              <a:pPr/>
              <a:t>14</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r>
              <a:rPr lang="en-US"/>
              <a:t>Emphasize the idea that a computer file system stores data in independent, unrelated files on disk. The sharing, security and integrity of the data can't be enforced efficiently because of data dependence and data redundancy problems.</a:t>
            </a:r>
          </a:p>
        </p:txBody>
      </p:sp>
    </p:spTree>
    <p:extLst>
      <p:ext uri="{BB962C8B-B14F-4D97-AF65-F5344CB8AC3E}">
        <p14:creationId xmlns:p14="http://schemas.microsoft.com/office/powerpoint/2010/main" val="1969354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7D0D97A9-6164-43D7-BBA4-01EF5FEA39A7}" type="slidenum">
              <a:rPr lang="en-US" smtClean="0"/>
              <a:pPr/>
              <a:t>15</a:t>
            </a:fld>
            <a:endParaRPr lang="en-US"/>
          </a:p>
        </p:txBody>
      </p:sp>
      <p:sp>
        <p:nvSpPr>
          <p:cNvPr id="61443" name="Rectangle 2"/>
          <p:cNvSpPr>
            <a:spLocks noGrp="1" noRot="1" noChangeAspect="1" noChangeArrowheads="1" noTextEdit="1"/>
          </p:cNvSpPr>
          <p:nvPr>
            <p:ph type="sldImg"/>
          </p:nvPr>
        </p:nvSpPr>
        <p:spPr>
          <a:xfrm>
            <a:off x="393700" y="693738"/>
            <a:ext cx="6070600" cy="3414712"/>
          </a:xfrm>
          <a:ln/>
        </p:spPr>
      </p:sp>
      <p:sp>
        <p:nvSpPr>
          <p:cNvPr id="61444" name="Rectangle 3"/>
          <p:cNvSpPr>
            <a:spLocks noGrp="1" noChangeArrowheads="1"/>
          </p:cNvSpPr>
          <p:nvPr>
            <p:ph type="body" idx="1"/>
          </p:nvPr>
        </p:nvSpPr>
        <p:spPr>
          <a:xfrm>
            <a:off x="914400" y="4343400"/>
            <a:ext cx="5029200" cy="4114800"/>
          </a:xfrm>
          <a:noFill/>
          <a:ln/>
        </p:spPr>
        <p:txBody>
          <a:bodyPr lIns="91433" tIns="45716" rIns="91433" bIns="45716"/>
          <a:lstStyle/>
          <a:p>
            <a:pPr eaLnBrk="1" hangingPunct="1"/>
            <a:r>
              <a:rPr lang="en-US" dirty="0"/>
              <a:t>Same data in two different place</a:t>
            </a:r>
          </a:p>
        </p:txBody>
      </p:sp>
    </p:spTree>
    <p:extLst>
      <p:ext uri="{BB962C8B-B14F-4D97-AF65-F5344CB8AC3E}">
        <p14:creationId xmlns:p14="http://schemas.microsoft.com/office/powerpoint/2010/main" val="3491305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C0627671-A50D-4E8A-AFAF-2D6CD13A2452}" type="slidenum">
              <a:rPr lang="en-US" smtClean="0"/>
              <a:pPr/>
              <a:t>16</a:t>
            </a:fld>
            <a:endParaRPr lang="en-US"/>
          </a:p>
        </p:txBody>
      </p:sp>
      <p:sp>
        <p:nvSpPr>
          <p:cNvPr id="62467" name="Rectangle 2"/>
          <p:cNvSpPr>
            <a:spLocks noGrp="1" noRot="1" noChangeAspect="1" noChangeArrowheads="1" noTextEdit="1"/>
          </p:cNvSpPr>
          <p:nvPr>
            <p:ph type="sldImg"/>
          </p:nvPr>
        </p:nvSpPr>
        <p:spPr>
          <a:xfrm>
            <a:off x="393700" y="693738"/>
            <a:ext cx="6070600" cy="3414712"/>
          </a:xfrm>
          <a:ln/>
        </p:spPr>
      </p:sp>
      <p:sp>
        <p:nvSpPr>
          <p:cNvPr id="62468" name="Rectangle 3"/>
          <p:cNvSpPr>
            <a:spLocks noGrp="1" noChangeArrowheads="1"/>
          </p:cNvSpPr>
          <p:nvPr>
            <p:ph type="body" idx="1"/>
          </p:nvPr>
        </p:nvSpPr>
        <p:spPr>
          <a:xfrm>
            <a:off x="914400" y="4343400"/>
            <a:ext cx="5029200" cy="4114800"/>
          </a:xfrm>
          <a:noFill/>
          <a:ln/>
        </p:spPr>
        <p:txBody>
          <a:bodyPr lIns="91433" tIns="45716" rIns="91433" bIns="45716"/>
          <a:lstStyle/>
          <a:p>
            <a:pPr eaLnBrk="1" hangingPunct="1">
              <a:spcBef>
                <a:spcPct val="0"/>
              </a:spcBef>
            </a:pPr>
            <a:r>
              <a:rPr lang="en-US"/>
              <a:t>This diagram shows two departments sales and leases with each department having their own set of files and programs written for them.  The really important point about this is that the physical structure and storage of the data files are defined in the program code.</a:t>
            </a:r>
          </a:p>
          <a:p>
            <a:pPr eaLnBrk="1" hangingPunct="1">
              <a:spcBef>
                <a:spcPct val="0"/>
              </a:spcBef>
            </a:pPr>
            <a:r>
              <a:rPr lang="en-US"/>
              <a:t>E.g. COBOL - data is defined in the data section of the program</a:t>
            </a:r>
          </a:p>
          <a:p>
            <a:pPr eaLnBrk="1" hangingPunct="1"/>
            <a:endParaRPr lang="en-US"/>
          </a:p>
        </p:txBody>
      </p:sp>
    </p:spTree>
    <p:extLst>
      <p:ext uri="{BB962C8B-B14F-4D97-AF65-F5344CB8AC3E}">
        <p14:creationId xmlns:p14="http://schemas.microsoft.com/office/powerpoint/2010/main" val="266671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029C3621-D507-47AB-9E96-93206198B993}" type="slidenum">
              <a:rPr lang="en-US" smtClean="0"/>
              <a:pPr/>
              <a:t>17</a:t>
            </a:fld>
            <a:endParaRPr lang="en-US"/>
          </a:p>
        </p:txBody>
      </p:sp>
      <p:sp>
        <p:nvSpPr>
          <p:cNvPr id="63491" name="Rectangle 2"/>
          <p:cNvSpPr>
            <a:spLocks noGrp="1" noRot="1" noChangeAspect="1" noChangeArrowheads="1" noTextEdit="1"/>
          </p:cNvSpPr>
          <p:nvPr>
            <p:ph type="sldImg"/>
          </p:nvPr>
        </p:nvSpPr>
        <p:spPr>
          <a:xfrm>
            <a:off x="393700" y="693738"/>
            <a:ext cx="6070600" cy="3414712"/>
          </a:xfrm>
          <a:ln/>
        </p:spPr>
      </p:sp>
      <p:sp>
        <p:nvSpPr>
          <p:cNvPr id="63492" name="Rectangle 3"/>
          <p:cNvSpPr>
            <a:spLocks noGrp="1" noChangeArrowheads="1"/>
          </p:cNvSpPr>
          <p:nvPr>
            <p:ph type="body" idx="1"/>
          </p:nvPr>
        </p:nvSpPr>
        <p:spPr>
          <a:xfrm>
            <a:off x="914400" y="4343400"/>
            <a:ext cx="5029200" cy="4114800"/>
          </a:xfrm>
          <a:noFill/>
          <a:ln/>
        </p:spPr>
        <p:txBody>
          <a:bodyPr lIns="91433" tIns="45716" rIns="91433" bIns="45716"/>
          <a:lstStyle/>
          <a:p>
            <a:pPr eaLnBrk="1" hangingPunct="1">
              <a:spcBef>
                <a:spcPct val="0"/>
              </a:spcBef>
            </a:pPr>
            <a:r>
              <a:rPr lang="en-US"/>
              <a:t>This diagram shows two departments sales and leases with each department having their own set of files and programs written for them.  The really important point about this is that the physical structure and storage of the data files are defined in the program code.</a:t>
            </a:r>
          </a:p>
          <a:p>
            <a:pPr eaLnBrk="1" hangingPunct="1">
              <a:spcBef>
                <a:spcPct val="0"/>
              </a:spcBef>
            </a:pPr>
            <a:r>
              <a:rPr lang="en-US"/>
              <a:t>E.g. COBOL - data is defined in the data section of the program</a:t>
            </a:r>
          </a:p>
          <a:p>
            <a:pPr eaLnBrk="1" hangingPunct="1"/>
            <a:endParaRPr lang="en-US"/>
          </a:p>
        </p:txBody>
      </p:sp>
    </p:spTree>
    <p:extLst>
      <p:ext uri="{BB962C8B-B14F-4D97-AF65-F5344CB8AC3E}">
        <p14:creationId xmlns:p14="http://schemas.microsoft.com/office/powerpoint/2010/main" val="9178153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A290887F-2252-45A7-A7E7-14B722F54FFD}" type="slidenum">
              <a:rPr lang="en-US" smtClean="0"/>
              <a:pPr/>
              <a:t>20</a:t>
            </a:fld>
            <a:endParaRPr lang="en-US"/>
          </a:p>
        </p:txBody>
      </p:sp>
      <p:sp>
        <p:nvSpPr>
          <p:cNvPr id="66563" name="Rectangle 2"/>
          <p:cNvSpPr>
            <a:spLocks noGrp="1" noRot="1" noChangeAspect="1" noChangeArrowheads="1" noTextEdit="1"/>
          </p:cNvSpPr>
          <p:nvPr>
            <p:ph type="sldImg"/>
          </p:nvPr>
        </p:nvSpPr>
        <p:spPr>
          <a:xfrm>
            <a:off x="393700" y="693738"/>
            <a:ext cx="6070600" cy="3414712"/>
          </a:xfrm>
          <a:ln/>
        </p:spPr>
      </p:sp>
      <p:sp>
        <p:nvSpPr>
          <p:cNvPr id="66564" name="Rectangle 3"/>
          <p:cNvSpPr>
            <a:spLocks noGrp="1" noChangeArrowheads="1"/>
          </p:cNvSpPr>
          <p:nvPr>
            <p:ph type="body" idx="1"/>
          </p:nvPr>
        </p:nvSpPr>
        <p:spPr>
          <a:xfrm>
            <a:off x="914400" y="4343400"/>
            <a:ext cx="5029200" cy="4114800"/>
          </a:xfrm>
          <a:noFill/>
          <a:ln/>
        </p:spPr>
        <p:txBody>
          <a:bodyPr lIns="91433" tIns="45716" rIns="91433" bIns="45716"/>
          <a:lstStyle/>
          <a:p>
            <a:pPr eaLnBrk="1" hangingPunct="1"/>
            <a:r>
              <a:rPr lang="en-US"/>
              <a:t>This diagram simply illustrates database processing.   Each department  still has its own application programs, but the storage of data is now handled by the DBMS.</a:t>
            </a:r>
          </a:p>
        </p:txBody>
      </p:sp>
    </p:spTree>
    <p:extLst>
      <p:ext uri="{BB962C8B-B14F-4D97-AF65-F5344CB8AC3E}">
        <p14:creationId xmlns:p14="http://schemas.microsoft.com/office/powerpoint/2010/main" val="4727198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0EC29A15-8F6D-4FAD-81D1-961C817AC4E0}" type="slidenum">
              <a:rPr lang="en-US" smtClean="0"/>
              <a:pPr/>
              <a:t>21</a:t>
            </a:fld>
            <a:endParaRPr lang="en-US"/>
          </a:p>
        </p:txBody>
      </p:sp>
      <p:sp>
        <p:nvSpPr>
          <p:cNvPr id="67587" name="Rectangle 2"/>
          <p:cNvSpPr>
            <a:spLocks noGrp="1" noRot="1" noChangeAspect="1" noChangeArrowheads="1" noTextEdit="1"/>
          </p:cNvSpPr>
          <p:nvPr>
            <p:ph type="sldImg"/>
          </p:nvPr>
        </p:nvSpPr>
        <p:spPr>
          <a:xfrm>
            <a:off x="393700" y="693738"/>
            <a:ext cx="6070600" cy="3414712"/>
          </a:xfrm>
          <a:ln/>
        </p:spPr>
      </p:sp>
      <p:sp>
        <p:nvSpPr>
          <p:cNvPr id="67588" name="Rectangle 3"/>
          <p:cNvSpPr>
            <a:spLocks noGrp="1" noChangeArrowheads="1"/>
          </p:cNvSpPr>
          <p:nvPr>
            <p:ph type="body" idx="1"/>
          </p:nvPr>
        </p:nvSpPr>
        <p:spPr>
          <a:xfrm>
            <a:off x="914400" y="4343400"/>
            <a:ext cx="5029200" cy="4114800"/>
          </a:xfrm>
          <a:noFill/>
          <a:ln/>
        </p:spPr>
        <p:txBody>
          <a:bodyPr lIns="91433" tIns="45716" rIns="91433" bIns="45716"/>
          <a:lstStyle/>
          <a:p>
            <a:pPr eaLnBrk="1" hangingPunct="1"/>
            <a:r>
              <a:rPr lang="en-US"/>
              <a:t>This diagram simply illustrates database processing.   Each department  still has its own application programs, but the storage of data is now handled by the DBMS.</a:t>
            </a:r>
          </a:p>
        </p:txBody>
      </p:sp>
    </p:spTree>
    <p:extLst>
      <p:ext uri="{BB962C8B-B14F-4D97-AF65-F5344CB8AC3E}">
        <p14:creationId xmlns:p14="http://schemas.microsoft.com/office/powerpoint/2010/main" val="30360293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788B003B-3A31-4D87-AE80-6D1C18D5FD46}" type="slidenum">
              <a:rPr lang="en-US" smtClean="0"/>
              <a:pPr/>
              <a:t>26</a:t>
            </a:fld>
            <a:endParaRPr lang="en-US"/>
          </a:p>
        </p:txBody>
      </p:sp>
      <p:sp>
        <p:nvSpPr>
          <p:cNvPr id="69635" name="Rectangle 2"/>
          <p:cNvSpPr>
            <a:spLocks noGrp="1" noRot="1" noChangeAspect="1" noChangeArrowheads="1" noTextEdit="1"/>
          </p:cNvSpPr>
          <p:nvPr>
            <p:ph type="sldImg"/>
          </p:nvPr>
        </p:nvSpPr>
        <p:spPr>
          <a:xfrm>
            <a:off x="393700" y="692150"/>
            <a:ext cx="6070600" cy="3416300"/>
          </a:xfrm>
          <a:ln/>
        </p:spPr>
      </p:sp>
      <p:sp>
        <p:nvSpPr>
          <p:cNvPr id="69636" name="Rectangle 3"/>
          <p:cNvSpPr>
            <a:spLocks noGrp="1" noChangeArrowheads="1"/>
          </p:cNvSpPr>
          <p:nvPr>
            <p:ph type="body" idx="1"/>
          </p:nvPr>
        </p:nvSpPr>
        <p:spPr>
          <a:xfrm>
            <a:off x="914400" y="4343400"/>
            <a:ext cx="5029200" cy="4114800"/>
          </a:xfrm>
          <a:noFill/>
          <a:ln/>
        </p:spPr>
        <p:txBody>
          <a:bodyPr lIns="91433" tIns="45716" rIns="91433" bIns="45716"/>
          <a:lstStyle/>
          <a:p>
            <a:pPr eaLnBrk="1" hangingPunct="1">
              <a:spcBef>
                <a:spcPct val="0"/>
              </a:spcBef>
            </a:pPr>
            <a:r>
              <a:rPr lang="en-US" dirty="0"/>
              <a:t>This module will be concentrating on relational databases, because that’s what ORACLE is and because this is the type of database that is mainly used in businesses today.  However, there is an earlier generation of DBMS that still exist in a lot of </a:t>
            </a:r>
            <a:r>
              <a:rPr lang="en-US" dirty="0" err="1"/>
              <a:t>organisations</a:t>
            </a:r>
            <a:r>
              <a:rPr lang="en-US" dirty="0"/>
              <a:t>.  The main two of these are the hierarchical and the network database model.  The systems that rely on these are called navigational systems.  Often they are also called </a:t>
            </a:r>
            <a:r>
              <a:rPr lang="en-US" b="1" dirty="0"/>
              <a:t>legacy </a:t>
            </a:r>
            <a:r>
              <a:rPr lang="en-US" dirty="0"/>
              <a:t>systems. </a:t>
            </a:r>
          </a:p>
        </p:txBody>
      </p:sp>
    </p:spTree>
    <p:extLst>
      <p:ext uri="{BB962C8B-B14F-4D97-AF65-F5344CB8AC3E}">
        <p14:creationId xmlns:p14="http://schemas.microsoft.com/office/powerpoint/2010/main" val="26563808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E4541122-9DAC-4416-A6B0-BFE8676BE2C9}" type="slidenum">
              <a:rPr lang="en-US" smtClean="0"/>
              <a:pPr/>
              <a:t>28</a:t>
            </a:fld>
            <a:endParaRPr lang="en-US" dirty="0"/>
          </a:p>
        </p:txBody>
      </p:sp>
      <p:sp>
        <p:nvSpPr>
          <p:cNvPr id="70659" name="Rectangle 2"/>
          <p:cNvSpPr>
            <a:spLocks noGrp="1" noRot="1" noChangeAspect="1" noChangeArrowheads="1" noTextEdit="1"/>
          </p:cNvSpPr>
          <p:nvPr>
            <p:ph type="sldImg"/>
          </p:nvPr>
        </p:nvSpPr>
        <p:spPr>
          <a:xfrm>
            <a:off x="393700" y="693738"/>
            <a:ext cx="6070600" cy="3414712"/>
          </a:xfrm>
          <a:ln/>
        </p:spPr>
      </p:sp>
      <p:sp>
        <p:nvSpPr>
          <p:cNvPr id="70660" name="Rectangle 3"/>
          <p:cNvSpPr>
            <a:spLocks noGrp="1" noChangeArrowheads="1"/>
          </p:cNvSpPr>
          <p:nvPr>
            <p:ph type="body" idx="1"/>
          </p:nvPr>
        </p:nvSpPr>
        <p:spPr>
          <a:xfrm>
            <a:off x="914400" y="4343400"/>
            <a:ext cx="5029200" cy="4114800"/>
          </a:xfrm>
          <a:noFill/>
          <a:ln/>
        </p:spPr>
        <p:txBody>
          <a:bodyPr lIns="91433" tIns="45716" rIns="91433" bIns="45716"/>
          <a:lstStyle/>
          <a:p>
            <a:pPr eaLnBrk="1" hangingPunct="1"/>
            <a:r>
              <a:rPr lang="en-US" b="1" dirty="0"/>
              <a:t>Supermarkets - </a:t>
            </a:r>
            <a:r>
              <a:rPr lang="en-US" dirty="0"/>
              <a:t>When you go to do your shopping its usual that a database is accessed.  The checkout assistant runs a barcode over your purchases.  This is linked to a database which uses the bar code to find out the price of the item from a products database.  Then it will reduce the number of items in stock by 1</a:t>
            </a:r>
          </a:p>
          <a:p>
            <a:pPr eaLnBrk="1" hangingPunct="1"/>
            <a:r>
              <a:rPr lang="en-US" dirty="0"/>
              <a:t>Insurance - When you buy car insurance, the broker may access several different databases to find the best price for you</a:t>
            </a:r>
          </a:p>
          <a:p>
            <a:pPr eaLnBrk="1" hangingPunct="1"/>
            <a:r>
              <a:rPr lang="en-US" dirty="0"/>
              <a:t>Credit cards - Whenever you buy goods using a credit card the assistant may check that you have sufficient credit  etc.</a:t>
            </a:r>
          </a:p>
          <a:p>
            <a:pPr eaLnBrk="1" hangingPunct="1"/>
            <a:endParaRPr lang="en-US" dirty="0"/>
          </a:p>
        </p:txBody>
      </p:sp>
    </p:spTree>
    <p:extLst>
      <p:ext uri="{BB962C8B-B14F-4D97-AF65-F5344CB8AC3E}">
        <p14:creationId xmlns:p14="http://schemas.microsoft.com/office/powerpoint/2010/main" val="2476033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F55B4AD-3B0E-4EAE-945E-7FEC12320A5C}" type="datetimeFigureOut">
              <a:rPr lang="en-US" smtClean="0"/>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92CD7A-19DC-4641-8AD4-DC3F2322173B}" type="slidenum">
              <a:rPr lang="en-US" smtClean="0"/>
              <a:t>‹#›</a:t>
            </a:fld>
            <a:endParaRPr lang="en-US"/>
          </a:p>
        </p:txBody>
      </p:sp>
    </p:spTree>
    <p:extLst>
      <p:ext uri="{BB962C8B-B14F-4D97-AF65-F5344CB8AC3E}">
        <p14:creationId xmlns:p14="http://schemas.microsoft.com/office/powerpoint/2010/main" val="2298481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55B4AD-3B0E-4EAE-945E-7FEC12320A5C}" type="datetimeFigureOut">
              <a:rPr lang="en-US" smtClean="0"/>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92CD7A-19DC-4641-8AD4-DC3F2322173B}" type="slidenum">
              <a:rPr lang="en-US" smtClean="0"/>
              <a:t>‹#›</a:t>
            </a:fld>
            <a:endParaRPr lang="en-US"/>
          </a:p>
        </p:txBody>
      </p:sp>
    </p:spTree>
    <p:extLst>
      <p:ext uri="{BB962C8B-B14F-4D97-AF65-F5344CB8AC3E}">
        <p14:creationId xmlns:p14="http://schemas.microsoft.com/office/powerpoint/2010/main" val="1229474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55B4AD-3B0E-4EAE-945E-7FEC12320A5C}" type="datetimeFigureOut">
              <a:rPr lang="en-US" smtClean="0"/>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92CD7A-19DC-4641-8AD4-DC3F2322173B}" type="slidenum">
              <a:rPr lang="en-US" smtClean="0"/>
              <a:t>‹#›</a:t>
            </a:fld>
            <a:endParaRPr lang="en-US"/>
          </a:p>
        </p:txBody>
      </p:sp>
    </p:spTree>
    <p:extLst>
      <p:ext uri="{BB962C8B-B14F-4D97-AF65-F5344CB8AC3E}">
        <p14:creationId xmlns:p14="http://schemas.microsoft.com/office/powerpoint/2010/main" val="34566218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2235200" y="361950"/>
            <a:ext cx="8432800" cy="704850"/>
          </a:xfrm>
        </p:spPr>
        <p:txBody>
          <a:bodyPr/>
          <a:lstStyle/>
          <a:p>
            <a:r>
              <a:rPr lang="en-US"/>
              <a:t>Click to edit Master title style</a:t>
            </a:r>
          </a:p>
        </p:txBody>
      </p:sp>
      <p:sp>
        <p:nvSpPr>
          <p:cNvPr id="3" name="Text Placeholder 2"/>
          <p:cNvSpPr>
            <a:spLocks noGrp="1"/>
          </p:cNvSpPr>
          <p:nvPr>
            <p:ph type="body" sz="half" idx="1"/>
          </p:nvPr>
        </p:nvSpPr>
        <p:spPr>
          <a:xfrm>
            <a:off x="304800" y="1295401"/>
            <a:ext cx="5384800" cy="4830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5892800" y="1295401"/>
            <a:ext cx="5384800" cy="4830763"/>
          </a:xfrm>
        </p:spPr>
        <p:txBody>
          <a:bodyPr/>
          <a:lstStyle/>
          <a:p>
            <a:pPr lvl="0"/>
            <a:endParaRPr lang="en-US" noProof="0"/>
          </a:p>
        </p:txBody>
      </p:sp>
    </p:spTree>
    <p:extLst>
      <p:ext uri="{BB962C8B-B14F-4D97-AF65-F5344CB8AC3E}">
        <p14:creationId xmlns:p14="http://schemas.microsoft.com/office/powerpoint/2010/main" val="42638284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35200" y="361950"/>
            <a:ext cx="8432800" cy="704850"/>
          </a:xfrm>
        </p:spPr>
        <p:txBody>
          <a:bodyPr/>
          <a:lstStyle/>
          <a:p>
            <a:r>
              <a:rPr lang="en-US"/>
              <a:t>Click to edit Master title style</a:t>
            </a:r>
          </a:p>
        </p:txBody>
      </p:sp>
      <p:sp>
        <p:nvSpPr>
          <p:cNvPr id="3" name="Text Placeholder 2"/>
          <p:cNvSpPr>
            <a:spLocks noGrp="1"/>
          </p:cNvSpPr>
          <p:nvPr>
            <p:ph type="body" sz="half" idx="1"/>
          </p:nvPr>
        </p:nvSpPr>
        <p:spPr>
          <a:xfrm>
            <a:off x="304800" y="1295401"/>
            <a:ext cx="5384800" cy="4830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892800" y="1295400"/>
            <a:ext cx="5384800" cy="23383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5892800" y="3786189"/>
            <a:ext cx="5384800" cy="23399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87072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55B4AD-3B0E-4EAE-945E-7FEC12320A5C}" type="datetimeFigureOut">
              <a:rPr lang="en-US" smtClean="0"/>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92CD7A-19DC-4641-8AD4-DC3F2322173B}" type="slidenum">
              <a:rPr lang="en-US" smtClean="0"/>
              <a:t>‹#›</a:t>
            </a:fld>
            <a:endParaRPr lang="en-US"/>
          </a:p>
        </p:txBody>
      </p:sp>
    </p:spTree>
    <p:extLst>
      <p:ext uri="{BB962C8B-B14F-4D97-AF65-F5344CB8AC3E}">
        <p14:creationId xmlns:p14="http://schemas.microsoft.com/office/powerpoint/2010/main" val="2539626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55B4AD-3B0E-4EAE-945E-7FEC12320A5C}" type="datetimeFigureOut">
              <a:rPr lang="en-US" smtClean="0"/>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92CD7A-19DC-4641-8AD4-DC3F2322173B}" type="slidenum">
              <a:rPr lang="en-US" smtClean="0"/>
              <a:t>‹#›</a:t>
            </a:fld>
            <a:endParaRPr lang="en-US"/>
          </a:p>
        </p:txBody>
      </p:sp>
    </p:spTree>
    <p:extLst>
      <p:ext uri="{BB962C8B-B14F-4D97-AF65-F5344CB8AC3E}">
        <p14:creationId xmlns:p14="http://schemas.microsoft.com/office/powerpoint/2010/main" val="3386678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F55B4AD-3B0E-4EAE-945E-7FEC12320A5C}" type="datetimeFigureOut">
              <a:rPr lang="en-US" smtClean="0"/>
              <a:t>3/21/2024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92CD7A-19DC-4641-8AD4-DC3F2322173B}" type="slidenum">
              <a:rPr lang="en-US" smtClean="0"/>
              <a:t>‹#›</a:t>
            </a:fld>
            <a:endParaRPr lang="en-US"/>
          </a:p>
        </p:txBody>
      </p:sp>
    </p:spTree>
    <p:extLst>
      <p:ext uri="{BB962C8B-B14F-4D97-AF65-F5344CB8AC3E}">
        <p14:creationId xmlns:p14="http://schemas.microsoft.com/office/powerpoint/2010/main" val="1693650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F55B4AD-3B0E-4EAE-945E-7FEC12320A5C}" type="datetimeFigureOut">
              <a:rPr lang="en-US" smtClean="0"/>
              <a:t>3/21/2024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92CD7A-19DC-4641-8AD4-DC3F2322173B}" type="slidenum">
              <a:rPr lang="en-US" smtClean="0"/>
              <a:t>‹#›</a:t>
            </a:fld>
            <a:endParaRPr lang="en-US"/>
          </a:p>
        </p:txBody>
      </p:sp>
    </p:spTree>
    <p:extLst>
      <p:ext uri="{BB962C8B-B14F-4D97-AF65-F5344CB8AC3E}">
        <p14:creationId xmlns:p14="http://schemas.microsoft.com/office/powerpoint/2010/main" val="487822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F55B4AD-3B0E-4EAE-945E-7FEC12320A5C}" type="datetimeFigureOut">
              <a:rPr lang="en-US" smtClean="0"/>
              <a:t>3/21/2024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92CD7A-19DC-4641-8AD4-DC3F2322173B}" type="slidenum">
              <a:rPr lang="en-US" smtClean="0"/>
              <a:t>‹#›</a:t>
            </a:fld>
            <a:endParaRPr lang="en-US"/>
          </a:p>
        </p:txBody>
      </p:sp>
    </p:spTree>
    <p:extLst>
      <p:ext uri="{BB962C8B-B14F-4D97-AF65-F5344CB8AC3E}">
        <p14:creationId xmlns:p14="http://schemas.microsoft.com/office/powerpoint/2010/main" val="282378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55B4AD-3B0E-4EAE-945E-7FEC12320A5C}" type="datetimeFigureOut">
              <a:rPr lang="en-US" smtClean="0"/>
              <a:t>3/21/2024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92CD7A-19DC-4641-8AD4-DC3F2322173B}" type="slidenum">
              <a:rPr lang="en-US" smtClean="0"/>
              <a:t>‹#›</a:t>
            </a:fld>
            <a:endParaRPr lang="en-US"/>
          </a:p>
        </p:txBody>
      </p:sp>
    </p:spTree>
    <p:extLst>
      <p:ext uri="{BB962C8B-B14F-4D97-AF65-F5344CB8AC3E}">
        <p14:creationId xmlns:p14="http://schemas.microsoft.com/office/powerpoint/2010/main" val="1739598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55B4AD-3B0E-4EAE-945E-7FEC12320A5C}" type="datetimeFigureOut">
              <a:rPr lang="en-US" smtClean="0"/>
              <a:t>3/21/2024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92CD7A-19DC-4641-8AD4-DC3F2322173B}" type="slidenum">
              <a:rPr lang="en-US" smtClean="0"/>
              <a:t>‹#›</a:t>
            </a:fld>
            <a:endParaRPr lang="en-US"/>
          </a:p>
        </p:txBody>
      </p:sp>
    </p:spTree>
    <p:extLst>
      <p:ext uri="{BB962C8B-B14F-4D97-AF65-F5344CB8AC3E}">
        <p14:creationId xmlns:p14="http://schemas.microsoft.com/office/powerpoint/2010/main" val="1896712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55B4AD-3B0E-4EAE-945E-7FEC12320A5C}" type="datetimeFigureOut">
              <a:rPr lang="en-US" smtClean="0"/>
              <a:t>3/21/2024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92CD7A-19DC-4641-8AD4-DC3F2322173B}" type="slidenum">
              <a:rPr lang="en-US" smtClean="0"/>
              <a:t>‹#›</a:t>
            </a:fld>
            <a:endParaRPr lang="en-US"/>
          </a:p>
        </p:txBody>
      </p:sp>
    </p:spTree>
    <p:extLst>
      <p:ext uri="{BB962C8B-B14F-4D97-AF65-F5344CB8AC3E}">
        <p14:creationId xmlns:p14="http://schemas.microsoft.com/office/powerpoint/2010/main" val="21011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60000"/>
            <a:lumOff val="40000"/>
            <a:alpha val="72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55B4AD-3B0E-4EAE-945E-7FEC12320A5C}" type="datetimeFigureOut">
              <a:rPr lang="en-US" smtClean="0"/>
              <a:t>3/21/2024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92CD7A-19DC-4641-8AD4-DC3F2322173B}" type="slidenum">
              <a:rPr lang="en-US" smtClean="0"/>
              <a:t>‹#›</a:t>
            </a:fld>
            <a:endParaRPr lang="en-US"/>
          </a:p>
        </p:txBody>
      </p:sp>
    </p:spTree>
    <p:extLst>
      <p:ext uri="{BB962C8B-B14F-4D97-AF65-F5344CB8AC3E}">
        <p14:creationId xmlns:p14="http://schemas.microsoft.com/office/powerpoint/2010/main" val="39239380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12.wmf"/><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1.wmf"/><Relationship Id="rId4"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2.wmf"/><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11.wmf"/><Relationship Id="rId4" Type="http://schemas.openxmlformats.org/officeDocument/2006/relationships/oleObject" Target="../embeddings/oleObject4.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2.wmf"/><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image" Target="../media/image11.wmf"/><Relationship Id="rId4" Type="http://schemas.openxmlformats.org/officeDocument/2006/relationships/oleObject" Target="../embeddings/oleObject6.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14.wmf"/><Relationship Id="rId2" Type="http://schemas.openxmlformats.org/officeDocument/2006/relationships/slideLayout" Target="../slideLayouts/slideLayout12.xml"/><Relationship Id="rId1" Type="http://schemas.openxmlformats.org/officeDocument/2006/relationships/vmlDrawing" Target="../drawings/vmlDrawing5.vml"/><Relationship Id="rId6" Type="http://schemas.openxmlformats.org/officeDocument/2006/relationships/oleObject" Target="../embeddings/oleObject9.bin"/><Relationship Id="rId5" Type="http://schemas.openxmlformats.org/officeDocument/2006/relationships/image" Target="../media/image13.wmf"/><Relationship Id="rId4" Type="http://schemas.openxmlformats.org/officeDocument/2006/relationships/oleObject" Target="../embeddings/oleObject8.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4.wmf"/><Relationship Id="rId2" Type="http://schemas.openxmlformats.org/officeDocument/2006/relationships/slideLayout" Target="../slideLayouts/slideLayout12.xml"/><Relationship Id="rId1" Type="http://schemas.openxmlformats.org/officeDocument/2006/relationships/vmlDrawing" Target="../drawings/vmlDrawing6.vml"/><Relationship Id="rId6" Type="http://schemas.openxmlformats.org/officeDocument/2006/relationships/oleObject" Target="../embeddings/oleObject11.bin"/><Relationship Id="rId5" Type="http://schemas.openxmlformats.org/officeDocument/2006/relationships/image" Target="../media/image13.wmf"/><Relationship Id="rId4" Type="http://schemas.openxmlformats.org/officeDocument/2006/relationships/oleObject" Target="../embeddings/oleObject10.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2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4.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1736747"/>
          </a:xfrm>
        </p:spPr>
        <p:txBody>
          <a:bodyPr>
            <a:normAutofit fontScale="90000"/>
          </a:bodyPr>
          <a:lstStyle/>
          <a:p>
            <a:r>
              <a:rPr lang="en-US" dirty="0">
                <a:ea typeface="Calibri"/>
                <a:cs typeface="Latha"/>
              </a:rPr>
              <a:t/>
            </a:r>
            <a:br>
              <a:rPr lang="en-US" dirty="0">
                <a:ea typeface="Calibri"/>
                <a:cs typeface="Latha"/>
              </a:rPr>
            </a:br>
            <a:r>
              <a:rPr lang="en-US" dirty="0">
                <a:ea typeface="Calibri"/>
                <a:cs typeface="Latha"/>
              </a:rPr>
              <a:t/>
            </a:r>
            <a:br>
              <a:rPr lang="en-US" dirty="0">
                <a:ea typeface="Calibri"/>
                <a:cs typeface="Latha"/>
              </a:rPr>
            </a:br>
            <a:r>
              <a:rPr lang="en-US" dirty="0">
                <a:ea typeface="Calibri"/>
                <a:cs typeface="Latha"/>
              </a:rPr>
              <a:t/>
            </a:r>
            <a:br>
              <a:rPr lang="en-US" dirty="0">
                <a:ea typeface="Calibri"/>
                <a:cs typeface="Latha"/>
              </a:rPr>
            </a:br>
            <a:r>
              <a:rPr lang="en-US" dirty="0">
                <a:ea typeface="Calibri"/>
                <a:cs typeface="Latha"/>
              </a:rPr>
              <a:t/>
            </a:r>
            <a:br>
              <a:rPr lang="en-US" dirty="0">
                <a:ea typeface="Calibri"/>
                <a:cs typeface="Latha"/>
              </a:rPr>
            </a:br>
            <a:r>
              <a:rPr lang="en-US" dirty="0">
                <a:ea typeface="Calibri"/>
                <a:cs typeface="Latha"/>
              </a:rPr>
              <a:t/>
            </a:r>
            <a:br>
              <a:rPr lang="en-US" dirty="0">
                <a:ea typeface="Calibri"/>
                <a:cs typeface="Latha"/>
              </a:rPr>
            </a:br>
            <a:r>
              <a:rPr lang="en-US" dirty="0">
                <a:ea typeface="Calibri"/>
                <a:cs typeface="Latha"/>
              </a:rPr>
              <a:t/>
            </a:r>
            <a:br>
              <a:rPr lang="en-US" dirty="0">
                <a:ea typeface="Calibri"/>
                <a:cs typeface="Latha"/>
              </a:rPr>
            </a:br>
            <a:r>
              <a:rPr lang="en-US" dirty="0">
                <a:ea typeface="Calibri"/>
                <a:cs typeface="Latha"/>
              </a:rPr>
              <a:t/>
            </a:r>
            <a:br>
              <a:rPr lang="en-US" dirty="0">
                <a:ea typeface="Calibri"/>
                <a:cs typeface="Latha"/>
              </a:rPr>
            </a:br>
            <a:r>
              <a:rPr lang="en-US" dirty="0">
                <a:ea typeface="Calibri"/>
                <a:cs typeface="Latha"/>
              </a:rPr>
              <a:t/>
            </a:r>
            <a:br>
              <a:rPr lang="en-US" dirty="0">
                <a:ea typeface="Calibri"/>
                <a:cs typeface="Latha"/>
              </a:rPr>
            </a:br>
            <a:r>
              <a:rPr lang="en-US" dirty="0">
                <a:ea typeface="Calibri"/>
                <a:cs typeface="Latha"/>
              </a:rPr>
              <a:t/>
            </a:r>
            <a:br>
              <a:rPr lang="en-US" dirty="0">
                <a:ea typeface="Calibri"/>
                <a:cs typeface="Latha"/>
              </a:rPr>
            </a:br>
            <a:r>
              <a:rPr lang="en-US" dirty="0">
                <a:ea typeface="Calibri"/>
                <a:cs typeface="Latha"/>
              </a:rPr>
              <a:t/>
            </a:r>
            <a:br>
              <a:rPr lang="en-US" dirty="0">
                <a:ea typeface="Calibri"/>
                <a:cs typeface="Latha"/>
              </a:rPr>
            </a:br>
            <a:r>
              <a:rPr lang="en-US" dirty="0" smtClean="0">
                <a:ea typeface="Calibri"/>
                <a:cs typeface="Latha"/>
              </a:rPr>
              <a:t>Database </a:t>
            </a:r>
            <a:r>
              <a:rPr lang="en-US" dirty="0">
                <a:ea typeface="Calibri"/>
                <a:cs typeface="Latha"/>
              </a:rPr>
              <a:t>Management Systems</a:t>
            </a:r>
            <a:endParaRPr lang="en-US" dirty="0"/>
          </a:p>
        </p:txBody>
      </p:sp>
      <p:sp>
        <p:nvSpPr>
          <p:cNvPr id="3" name="Subtitle 2"/>
          <p:cNvSpPr>
            <a:spLocks noGrp="1"/>
          </p:cNvSpPr>
          <p:nvPr>
            <p:ph type="subTitle" idx="1"/>
          </p:nvPr>
        </p:nvSpPr>
        <p:spPr>
          <a:xfrm>
            <a:off x="1524000" y="4597757"/>
            <a:ext cx="9144000" cy="1146219"/>
          </a:xfrm>
        </p:spPr>
        <p:txBody>
          <a:bodyPr>
            <a:normAutofit fontScale="92500" lnSpcReduction="20000"/>
          </a:bodyPr>
          <a:lstStyle/>
          <a:p>
            <a:endParaRPr lang="en-US" dirty="0"/>
          </a:p>
          <a:p>
            <a:r>
              <a:rPr lang="en-US" dirty="0"/>
              <a:t>By </a:t>
            </a:r>
          </a:p>
          <a:p>
            <a:r>
              <a:rPr lang="en-US" dirty="0" err="1"/>
              <a:t>Nadeeshani</a:t>
            </a:r>
            <a:r>
              <a:rPr lang="en-US" dirty="0"/>
              <a:t> </a:t>
            </a:r>
            <a:r>
              <a:rPr lang="en-US" dirty="0" err="1"/>
              <a:t>Aththanagoda</a:t>
            </a:r>
            <a:endParaRPr lang="en-US" dirty="0"/>
          </a:p>
        </p:txBody>
      </p:sp>
    </p:spTree>
    <p:extLst>
      <p:ext uri="{BB962C8B-B14F-4D97-AF65-F5344CB8AC3E}">
        <p14:creationId xmlns:p14="http://schemas.microsoft.com/office/powerpoint/2010/main" val="42487550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GB" altLang="en-US" dirty="0">
                <a:latin typeface="Comic Sans MS" pitchFamily="66" charset="0"/>
              </a:rPr>
              <a:t>What is Data?</a:t>
            </a:r>
          </a:p>
        </p:txBody>
      </p:sp>
      <p:sp>
        <p:nvSpPr>
          <p:cNvPr id="22531" name="Text Box 3"/>
          <p:cNvSpPr txBox="1">
            <a:spLocks noChangeArrowheads="1"/>
          </p:cNvSpPr>
          <p:nvPr/>
        </p:nvSpPr>
        <p:spPr bwMode="auto">
          <a:xfrm>
            <a:off x="2362200" y="1438387"/>
            <a:ext cx="7391400" cy="3539430"/>
          </a:xfrm>
          <a:prstGeom prst="rect">
            <a:avLst/>
          </a:prstGeom>
          <a:noFill/>
          <a:ln w="9525">
            <a:noFill/>
            <a:miter lim="800000"/>
            <a:headEnd/>
            <a:tailEnd/>
          </a:ln>
        </p:spPr>
        <p:txBody>
          <a:bodyPr>
            <a:spAutoFit/>
          </a:bodyPr>
          <a:lstStyle/>
          <a:p>
            <a:pPr>
              <a:spcBef>
                <a:spcPct val="50000"/>
              </a:spcBef>
            </a:pPr>
            <a:r>
              <a:rPr lang="en-GB" altLang="en-US" sz="2800" dirty="0">
                <a:solidFill>
                  <a:srgbClr val="FF0000"/>
                </a:solidFill>
                <a:latin typeface="Comic Sans MS" pitchFamily="66" charset="0"/>
              </a:rPr>
              <a:t>Data</a:t>
            </a:r>
            <a:r>
              <a:rPr lang="en-GB" altLang="en-US" sz="2800" dirty="0">
                <a:latin typeface="Comic Sans MS" pitchFamily="66" charset="0"/>
              </a:rPr>
              <a:t> is a stream of </a:t>
            </a:r>
            <a:r>
              <a:rPr lang="en-GB" altLang="en-US" sz="2800" dirty="0">
                <a:solidFill>
                  <a:srgbClr val="FF0000"/>
                </a:solidFill>
                <a:latin typeface="Comic Sans MS" pitchFamily="66" charset="0"/>
              </a:rPr>
              <a:t>raw facts </a:t>
            </a:r>
            <a:r>
              <a:rPr lang="en-GB" altLang="en-US" sz="2800" dirty="0">
                <a:latin typeface="Comic Sans MS" pitchFamily="66" charset="0"/>
              </a:rPr>
              <a:t>representing things or events that have happened.</a:t>
            </a:r>
          </a:p>
          <a:p>
            <a:pPr>
              <a:spcBef>
                <a:spcPct val="50000"/>
              </a:spcBef>
            </a:pPr>
            <a:endParaRPr lang="en-GB" altLang="en-US" sz="2800" dirty="0">
              <a:latin typeface="Comic Sans MS" pitchFamily="66" charset="0"/>
            </a:endParaRPr>
          </a:p>
          <a:p>
            <a:pPr>
              <a:spcBef>
                <a:spcPct val="50000"/>
              </a:spcBef>
            </a:pPr>
            <a:endParaRPr lang="en-GB" altLang="en-US" sz="2800" dirty="0">
              <a:latin typeface="Comic Sans MS" pitchFamily="66" charset="0"/>
            </a:endParaRPr>
          </a:p>
          <a:p>
            <a:pPr>
              <a:spcBef>
                <a:spcPct val="50000"/>
              </a:spcBef>
            </a:pPr>
            <a:endParaRPr lang="en-GB" altLang="en-US" sz="2800" dirty="0">
              <a:latin typeface="Comic Sans MS" pitchFamily="66" charset="0"/>
            </a:endParaRPr>
          </a:p>
          <a:p>
            <a:pPr>
              <a:spcBef>
                <a:spcPct val="50000"/>
              </a:spcBef>
            </a:pPr>
            <a:endParaRPr lang="en-GB" altLang="en-US" sz="2800" dirty="0"/>
          </a:p>
        </p:txBody>
      </p:sp>
      <p:sp>
        <p:nvSpPr>
          <p:cNvPr id="22532" name="Text Box 4"/>
          <p:cNvSpPr txBox="1">
            <a:spLocks noChangeArrowheads="1"/>
          </p:cNvSpPr>
          <p:nvPr/>
        </p:nvSpPr>
        <p:spPr bwMode="auto">
          <a:xfrm>
            <a:off x="2362200" y="3962400"/>
            <a:ext cx="8056808" cy="3031599"/>
          </a:xfrm>
          <a:prstGeom prst="rect">
            <a:avLst/>
          </a:prstGeom>
          <a:noFill/>
          <a:ln w="9525">
            <a:noFill/>
            <a:miter lim="800000"/>
            <a:headEnd/>
            <a:tailEnd/>
          </a:ln>
        </p:spPr>
        <p:txBody>
          <a:bodyPr wrap="square">
            <a:spAutoFit/>
          </a:bodyPr>
          <a:lstStyle/>
          <a:p>
            <a:pPr>
              <a:spcBef>
                <a:spcPct val="50000"/>
              </a:spcBef>
            </a:pPr>
            <a:r>
              <a:rPr lang="en-GB" altLang="en-US" sz="2800" dirty="0">
                <a:latin typeface="Comic Sans MS" pitchFamily="66" charset="0"/>
              </a:rPr>
              <a:t>In ICT, we usually say that data is made up from four basic </a:t>
            </a:r>
            <a:r>
              <a:rPr lang="en-GB" altLang="en-US" sz="2800" dirty="0">
                <a:solidFill>
                  <a:srgbClr val="FF0000"/>
                </a:solidFill>
                <a:latin typeface="Comic Sans MS" pitchFamily="66" charset="0"/>
              </a:rPr>
              <a:t>types</a:t>
            </a:r>
            <a:r>
              <a:rPr lang="en-GB" altLang="en-US" sz="2800" dirty="0">
                <a:latin typeface="Comic Sans MS" pitchFamily="66" charset="0"/>
              </a:rPr>
              <a:t>:</a:t>
            </a:r>
          </a:p>
          <a:p>
            <a:pPr lvl="4">
              <a:spcBef>
                <a:spcPct val="50000"/>
              </a:spcBef>
              <a:buFontTx/>
              <a:buChar char="•"/>
            </a:pPr>
            <a:r>
              <a:rPr lang="en-GB" altLang="en-US" dirty="0">
                <a:latin typeface="Comic Sans MS" pitchFamily="66" charset="0"/>
              </a:rPr>
              <a:t>  </a:t>
            </a:r>
            <a:r>
              <a:rPr lang="en-GB" altLang="en-US" b="1" dirty="0">
                <a:latin typeface="Comic Sans MS" pitchFamily="66" charset="0"/>
              </a:rPr>
              <a:t>Numbers</a:t>
            </a:r>
          </a:p>
          <a:p>
            <a:pPr lvl="4">
              <a:spcBef>
                <a:spcPct val="50000"/>
              </a:spcBef>
              <a:buFontTx/>
              <a:buChar char="•"/>
            </a:pPr>
            <a:r>
              <a:rPr lang="en-GB" altLang="en-US" b="1" dirty="0">
                <a:latin typeface="Comic Sans MS" pitchFamily="66" charset="0"/>
              </a:rPr>
              <a:t> Text</a:t>
            </a:r>
          </a:p>
          <a:p>
            <a:pPr lvl="4">
              <a:spcBef>
                <a:spcPct val="50000"/>
              </a:spcBef>
              <a:buFontTx/>
              <a:buChar char="•"/>
            </a:pPr>
            <a:r>
              <a:rPr lang="en-GB" altLang="en-US" b="1" dirty="0">
                <a:latin typeface="Comic Sans MS" pitchFamily="66" charset="0"/>
              </a:rPr>
              <a:t> Images</a:t>
            </a:r>
          </a:p>
          <a:p>
            <a:pPr lvl="4">
              <a:spcBef>
                <a:spcPct val="50000"/>
              </a:spcBef>
              <a:buFontTx/>
              <a:buChar char="•"/>
            </a:pPr>
            <a:r>
              <a:rPr lang="en-GB" altLang="en-US" b="1" dirty="0">
                <a:latin typeface="Comic Sans MS" pitchFamily="66" charset="0"/>
              </a:rPr>
              <a:t> Sound</a:t>
            </a:r>
            <a:r>
              <a:rPr lang="en-GB" altLang="en-US" dirty="0">
                <a:latin typeface="Comic Sans MS" pitchFamily="66" charset="0"/>
              </a:rPr>
              <a:t> </a:t>
            </a:r>
          </a:p>
          <a:p>
            <a:pPr lvl="4">
              <a:spcBef>
                <a:spcPct val="50000"/>
              </a:spcBef>
            </a:pPr>
            <a:endParaRPr lang="en-GB" altLang="en-US" dirty="0"/>
          </a:p>
        </p:txBody>
      </p:sp>
      <p:pic>
        <p:nvPicPr>
          <p:cNvPr id="86018" name="Picture 2"/>
          <p:cNvPicPr>
            <a:picLocks noChangeAspect="1" noChangeArrowheads="1"/>
          </p:cNvPicPr>
          <p:nvPr/>
        </p:nvPicPr>
        <p:blipFill>
          <a:blip r:embed="rId2"/>
          <a:srcRect/>
          <a:stretch>
            <a:fillRect/>
          </a:stretch>
        </p:blipFill>
        <p:spPr bwMode="auto">
          <a:xfrm>
            <a:off x="2514600" y="2895600"/>
            <a:ext cx="7543800" cy="838200"/>
          </a:xfrm>
          <a:prstGeom prst="rect">
            <a:avLst/>
          </a:prstGeom>
          <a:noFill/>
          <a:ln w="9525">
            <a:noFill/>
            <a:miter lim="800000"/>
            <a:headEnd/>
            <a:tailEnd/>
          </a:ln>
          <a:effectLst/>
        </p:spPr>
      </p:pic>
    </p:spTree>
    <p:extLst>
      <p:ext uri="{BB962C8B-B14F-4D97-AF65-F5344CB8AC3E}">
        <p14:creationId xmlns:p14="http://schemas.microsoft.com/office/powerpoint/2010/main" val="12753238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32">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532">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532">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532">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53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p:bldP spid="22532" grpId="0" build="p" bldLvl="5"/>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208213" y="188913"/>
            <a:ext cx="7772400" cy="1008062"/>
          </a:xfrm>
        </p:spPr>
        <p:txBody>
          <a:bodyPr/>
          <a:lstStyle/>
          <a:p>
            <a:r>
              <a:rPr lang="en-GB" altLang="en-US">
                <a:latin typeface="Comic Sans MS" pitchFamily="66" charset="0"/>
              </a:rPr>
              <a:t>Storing Data?</a:t>
            </a:r>
          </a:p>
        </p:txBody>
      </p:sp>
      <p:sp>
        <p:nvSpPr>
          <p:cNvPr id="9219" name="Text Box 3"/>
          <p:cNvSpPr txBox="1">
            <a:spLocks noChangeArrowheads="1"/>
          </p:cNvSpPr>
          <p:nvPr/>
        </p:nvSpPr>
        <p:spPr bwMode="auto">
          <a:xfrm>
            <a:off x="2351088" y="1268413"/>
            <a:ext cx="7391400" cy="946150"/>
          </a:xfrm>
          <a:prstGeom prst="rect">
            <a:avLst/>
          </a:prstGeom>
          <a:noFill/>
          <a:ln w="9525">
            <a:noFill/>
            <a:miter lim="800000"/>
            <a:headEnd/>
            <a:tailEnd/>
          </a:ln>
        </p:spPr>
        <p:txBody>
          <a:bodyPr>
            <a:spAutoFit/>
          </a:bodyPr>
          <a:lstStyle/>
          <a:p>
            <a:pPr>
              <a:spcBef>
                <a:spcPct val="50000"/>
              </a:spcBef>
            </a:pPr>
            <a:r>
              <a:rPr lang="en-GB" altLang="en-US" sz="2800" dirty="0">
                <a:latin typeface="Comic Sans MS" pitchFamily="66" charset="0"/>
              </a:rPr>
              <a:t>Inside the computer, however, all data is stored as numbers(binary):</a:t>
            </a:r>
            <a:endParaRPr lang="en-GB" altLang="en-US" sz="2800" dirty="0"/>
          </a:p>
        </p:txBody>
      </p:sp>
      <p:sp>
        <p:nvSpPr>
          <p:cNvPr id="9220" name="Text Box 4"/>
          <p:cNvSpPr txBox="1">
            <a:spLocks noChangeArrowheads="1"/>
          </p:cNvSpPr>
          <p:nvPr/>
        </p:nvSpPr>
        <p:spPr bwMode="auto">
          <a:xfrm>
            <a:off x="2351088" y="2420938"/>
            <a:ext cx="7777162" cy="3465512"/>
          </a:xfrm>
          <a:prstGeom prst="rect">
            <a:avLst/>
          </a:prstGeom>
          <a:noFill/>
          <a:ln w="9525">
            <a:noFill/>
            <a:miter lim="800000"/>
            <a:headEnd/>
            <a:tailEnd/>
          </a:ln>
        </p:spPr>
        <p:txBody>
          <a:bodyPr>
            <a:spAutoFit/>
          </a:bodyPr>
          <a:lstStyle/>
          <a:p>
            <a:pPr marL="357188" indent="-357188">
              <a:spcBef>
                <a:spcPct val="50000"/>
              </a:spcBef>
              <a:buFontTx/>
              <a:buChar char="•"/>
            </a:pPr>
            <a:r>
              <a:rPr lang="en-GB" altLang="en-US" sz="2600" dirty="0">
                <a:latin typeface="Comic Sans MS" pitchFamily="66" charset="0"/>
              </a:rPr>
              <a:t>Numbers…</a:t>
            </a:r>
            <a:br>
              <a:rPr lang="en-GB" altLang="en-US" sz="2600" dirty="0">
                <a:latin typeface="Comic Sans MS" pitchFamily="66" charset="0"/>
              </a:rPr>
            </a:br>
            <a:endParaRPr lang="en-GB" altLang="en-US" sz="2600" dirty="0">
              <a:latin typeface="Comic Sans MS" pitchFamily="66" charset="0"/>
            </a:endParaRPr>
          </a:p>
          <a:p>
            <a:pPr marL="357188" indent="-357188">
              <a:spcBef>
                <a:spcPct val="50000"/>
              </a:spcBef>
              <a:buFontTx/>
              <a:buChar char="•"/>
            </a:pPr>
            <a:r>
              <a:rPr lang="en-GB" altLang="en-US" sz="2600" dirty="0">
                <a:latin typeface="Comic Sans MS" pitchFamily="66" charset="0"/>
              </a:rPr>
              <a:t>Text…</a:t>
            </a:r>
            <a:br>
              <a:rPr lang="en-GB" altLang="en-US" sz="2600" dirty="0">
                <a:latin typeface="Comic Sans MS" pitchFamily="66" charset="0"/>
              </a:rPr>
            </a:br>
            <a:endParaRPr lang="en-GB" altLang="en-US" sz="2600" dirty="0">
              <a:latin typeface="Comic Sans MS" pitchFamily="66" charset="0"/>
            </a:endParaRPr>
          </a:p>
          <a:p>
            <a:pPr marL="357188" indent="-357188">
              <a:spcBef>
                <a:spcPct val="50000"/>
              </a:spcBef>
              <a:buFontTx/>
              <a:buChar char="•"/>
            </a:pPr>
            <a:r>
              <a:rPr lang="en-GB" altLang="en-US" sz="2600" dirty="0">
                <a:latin typeface="Comic Sans MS" pitchFamily="66" charset="0"/>
              </a:rPr>
              <a:t>Images…</a:t>
            </a:r>
            <a:br>
              <a:rPr lang="en-GB" altLang="en-US" sz="2600" dirty="0">
                <a:latin typeface="Comic Sans MS" pitchFamily="66" charset="0"/>
              </a:rPr>
            </a:br>
            <a:endParaRPr lang="en-GB" altLang="en-US" sz="2600" dirty="0">
              <a:latin typeface="Comic Sans MS" pitchFamily="66" charset="0"/>
            </a:endParaRPr>
          </a:p>
          <a:p>
            <a:pPr marL="357188" indent="-357188">
              <a:spcBef>
                <a:spcPct val="50000"/>
              </a:spcBef>
              <a:buFontTx/>
              <a:buChar char="•"/>
            </a:pPr>
            <a:r>
              <a:rPr lang="en-GB" altLang="en-US" sz="2600" dirty="0">
                <a:latin typeface="Comic Sans MS" pitchFamily="66" charset="0"/>
              </a:rPr>
              <a:t>Sounds…</a:t>
            </a:r>
            <a:endParaRPr lang="en-GB" altLang="en-US" sz="2600" dirty="0"/>
          </a:p>
        </p:txBody>
      </p:sp>
    </p:spTree>
    <p:extLst>
      <p:ext uri="{BB962C8B-B14F-4D97-AF65-F5344CB8AC3E}">
        <p14:creationId xmlns:p14="http://schemas.microsoft.com/office/powerpoint/2010/main" val="10087451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GB" altLang="en-US">
                <a:latin typeface="Comic Sans MS" pitchFamily="66" charset="0"/>
              </a:rPr>
              <a:t>What is Information?</a:t>
            </a:r>
          </a:p>
        </p:txBody>
      </p:sp>
      <p:sp>
        <p:nvSpPr>
          <p:cNvPr id="31747" name="Text Box 3"/>
          <p:cNvSpPr txBox="1">
            <a:spLocks noChangeArrowheads="1"/>
          </p:cNvSpPr>
          <p:nvPr/>
        </p:nvSpPr>
        <p:spPr bwMode="auto">
          <a:xfrm>
            <a:off x="2362200" y="1773238"/>
            <a:ext cx="7391400" cy="2015936"/>
          </a:xfrm>
          <a:prstGeom prst="rect">
            <a:avLst/>
          </a:prstGeom>
          <a:noFill/>
          <a:ln w="9525">
            <a:noFill/>
            <a:miter lim="800000"/>
            <a:headEnd/>
            <a:tailEnd/>
          </a:ln>
        </p:spPr>
        <p:txBody>
          <a:bodyPr>
            <a:spAutoFit/>
          </a:bodyPr>
          <a:lstStyle/>
          <a:p>
            <a:pPr marL="357188" indent="-357188">
              <a:spcBef>
                <a:spcPct val="50000"/>
              </a:spcBef>
              <a:buFontTx/>
              <a:buChar char="•"/>
            </a:pPr>
            <a:r>
              <a:rPr lang="en-GB" altLang="en-US" sz="2800" dirty="0">
                <a:latin typeface="+mj-lt"/>
              </a:rPr>
              <a:t>Information is data that has been processed to make it </a:t>
            </a:r>
            <a:r>
              <a:rPr lang="en-GB" altLang="en-US" sz="2800" i="1" dirty="0">
                <a:latin typeface="+mj-lt"/>
              </a:rPr>
              <a:t>meaningful</a:t>
            </a:r>
            <a:r>
              <a:rPr lang="en-GB" altLang="en-US" sz="2800" dirty="0">
                <a:latin typeface="+mj-lt"/>
              </a:rPr>
              <a:t> and </a:t>
            </a:r>
            <a:r>
              <a:rPr lang="en-GB" altLang="en-US" sz="2800" i="1" dirty="0">
                <a:latin typeface="+mj-lt"/>
              </a:rPr>
              <a:t>useful</a:t>
            </a:r>
          </a:p>
          <a:p>
            <a:pPr>
              <a:spcBef>
                <a:spcPct val="50000"/>
              </a:spcBef>
            </a:pPr>
            <a:r>
              <a:rPr lang="en-GB" altLang="en-US" sz="2800" b="1" dirty="0">
                <a:latin typeface="+mj-lt"/>
              </a:rPr>
              <a:t>     Data + Meaning = </a:t>
            </a:r>
            <a:r>
              <a:rPr lang="en-GB" altLang="en-US" sz="2800" b="1" dirty="0">
                <a:solidFill>
                  <a:srgbClr val="FF0000"/>
                </a:solidFill>
                <a:latin typeface="+mj-lt"/>
              </a:rPr>
              <a:t>Information</a:t>
            </a:r>
          </a:p>
          <a:p>
            <a:pPr>
              <a:spcBef>
                <a:spcPct val="50000"/>
              </a:spcBef>
            </a:pPr>
            <a:r>
              <a:rPr lang="en-GB" altLang="en-US" dirty="0">
                <a:latin typeface="+mj-lt"/>
              </a:rPr>
              <a:t> </a:t>
            </a:r>
          </a:p>
        </p:txBody>
      </p:sp>
      <p:pic>
        <p:nvPicPr>
          <p:cNvPr id="83969" name="Picture 1"/>
          <p:cNvPicPr>
            <a:picLocks noChangeAspect="1" noChangeArrowheads="1"/>
          </p:cNvPicPr>
          <p:nvPr/>
        </p:nvPicPr>
        <p:blipFill>
          <a:blip r:embed="rId2"/>
          <a:srcRect/>
          <a:stretch>
            <a:fillRect/>
          </a:stretch>
        </p:blipFill>
        <p:spPr bwMode="auto">
          <a:xfrm>
            <a:off x="2682240" y="4343400"/>
            <a:ext cx="7071360" cy="838200"/>
          </a:xfrm>
          <a:prstGeom prst="rect">
            <a:avLst/>
          </a:prstGeom>
          <a:noFill/>
          <a:ln w="9525">
            <a:noFill/>
            <a:miter lim="800000"/>
            <a:headEnd/>
            <a:tailEnd/>
          </a:ln>
          <a:effectLst/>
        </p:spPr>
      </p:pic>
    </p:spTree>
    <p:extLst>
      <p:ext uri="{BB962C8B-B14F-4D97-AF65-F5344CB8AC3E}">
        <p14:creationId xmlns:p14="http://schemas.microsoft.com/office/powerpoint/2010/main" val="5305160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pPr eaLnBrk="1" hangingPunct="1"/>
            <a:r>
              <a:rPr lang="en-US" sz="3600" b="1" dirty="0"/>
              <a:t>Why  DBMS?</a:t>
            </a:r>
            <a:br>
              <a:rPr lang="en-US" sz="3600" b="1" dirty="0"/>
            </a:br>
            <a:endParaRPr lang="en-US" sz="3600" b="1" dirty="0"/>
          </a:p>
        </p:txBody>
      </p:sp>
      <p:sp>
        <p:nvSpPr>
          <p:cNvPr id="29699" name="Rectangle 3"/>
          <p:cNvSpPr>
            <a:spLocks noGrp="1" noChangeArrowheads="1"/>
          </p:cNvSpPr>
          <p:nvPr>
            <p:ph idx="1"/>
          </p:nvPr>
        </p:nvSpPr>
        <p:spPr>
          <a:xfrm>
            <a:off x="2057400" y="1143000"/>
            <a:ext cx="8382000" cy="5715000"/>
          </a:xfrm>
        </p:spPr>
        <p:txBody>
          <a:bodyPr>
            <a:normAutofit/>
          </a:bodyPr>
          <a:lstStyle/>
          <a:p>
            <a:pPr eaLnBrk="1" hangingPunct="1"/>
            <a:r>
              <a:rPr lang="en-US" dirty="0">
                <a:solidFill>
                  <a:srgbClr val="3333CC"/>
                </a:solidFill>
              </a:rPr>
              <a:t>Suppose we need to develop a Information system.</a:t>
            </a:r>
          </a:p>
          <a:p>
            <a:pPr eaLnBrk="1" hangingPunct="1"/>
            <a:r>
              <a:rPr lang="en-US" dirty="0">
                <a:solidFill>
                  <a:srgbClr val="3333CC"/>
                </a:solidFill>
              </a:rPr>
              <a:t> How do we</a:t>
            </a:r>
          </a:p>
          <a:p>
            <a:pPr lvl="1" eaLnBrk="1" hangingPunct="1">
              <a:buFont typeface="Symbol" pitchFamily="18" charset="2"/>
              <a:buChar char="-"/>
            </a:pPr>
            <a:r>
              <a:rPr lang="en-US" sz="3200" dirty="0">
                <a:solidFill>
                  <a:srgbClr val="3333CC"/>
                </a:solidFill>
              </a:rPr>
              <a:t>store the data? </a:t>
            </a:r>
            <a:r>
              <a:rPr lang="en-US" dirty="0">
                <a:solidFill>
                  <a:srgbClr val="008000"/>
                </a:solidFill>
              </a:rPr>
              <a:t>(use file structures…)</a:t>
            </a:r>
          </a:p>
          <a:p>
            <a:pPr lvl="1" eaLnBrk="1" hangingPunct="1">
              <a:buFont typeface="Symbol" pitchFamily="18" charset="2"/>
              <a:buChar char="-"/>
            </a:pPr>
            <a:r>
              <a:rPr lang="en-US" sz="3200" dirty="0">
                <a:solidFill>
                  <a:srgbClr val="3333CC"/>
                </a:solidFill>
              </a:rPr>
              <a:t>query the data? </a:t>
            </a:r>
            <a:r>
              <a:rPr lang="en-US" dirty="0">
                <a:solidFill>
                  <a:srgbClr val="008000"/>
                </a:solidFill>
              </a:rPr>
              <a:t>(write programs…)</a:t>
            </a:r>
          </a:p>
          <a:p>
            <a:pPr lvl="1" eaLnBrk="1" hangingPunct="1">
              <a:buFont typeface="Symbol" pitchFamily="18" charset="2"/>
              <a:buChar char="-"/>
            </a:pPr>
            <a:r>
              <a:rPr lang="en-US" sz="3200" dirty="0">
                <a:solidFill>
                  <a:srgbClr val="3333CC"/>
                </a:solidFill>
              </a:rPr>
              <a:t>Update data safely? </a:t>
            </a:r>
            <a:r>
              <a:rPr lang="en-US" dirty="0">
                <a:solidFill>
                  <a:srgbClr val="008000"/>
                </a:solidFill>
              </a:rPr>
              <a:t>(write more programs…)</a:t>
            </a:r>
          </a:p>
          <a:p>
            <a:pPr lvl="1" eaLnBrk="1" hangingPunct="1">
              <a:buFont typeface="Symbol" pitchFamily="18" charset="2"/>
              <a:buChar char="-"/>
            </a:pPr>
            <a:r>
              <a:rPr lang="en-US" sz="3200" dirty="0">
                <a:solidFill>
                  <a:srgbClr val="3333CC"/>
                </a:solidFill>
              </a:rPr>
              <a:t>provide different views on the same data?</a:t>
            </a:r>
          </a:p>
          <a:p>
            <a:pPr lvl="2" eaLnBrk="1" hangingPunct="1">
              <a:buNone/>
            </a:pPr>
            <a:r>
              <a:rPr lang="en-US" sz="2800" dirty="0">
                <a:solidFill>
                  <a:srgbClr val="3333CC"/>
                </a:solidFill>
              </a:rPr>
              <a:t>(staff &amp; students different)</a:t>
            </a:r>
            <a:r>
              <a:rPr lang="en-US" sz="3200" dirty="0">
                <a:solidFill>
                  <a:srgbClr val="3333CC"/>
                </a:solidFill>
              </a:rPr>
              <a:t> </a:t>
            </a:r>
            <a:endParaRPr lang="en-US" sz="2800" dirty="0">
              <a:solidFill>
                <a:srgbClr val="008000"/>
              </a:solidFill>
            </a:endParaRPr>
          </a:p>
          <a:p>
            <a:pPr lvl="1" eaLnBrk="1" hangingPunct="1">
              <a:buFont typeface="Symbol" pitchFamily="18" charset="2"/>
              <a:buChar char="-"/>
            </a:pPr>
            <a:r>
              <a:rPr lang="en-US" sz="3200" dirty="0">
                <a:solidFill>
                  <a:srgbClr val="3333CC"/>
                </a:solidFill>
              </a:rPr>
              <a:t>deal with crashes? </a:t>
            </a:r>
            <a:endParaRPr lang="en-US" dirty="0">
              <a:solidFill>
                <a:srgbClr val="008000"/>
              </a:solidFill>
            </a:endParaRPr>
          </a:p>
          <a:p>
            <a:pPr eaLnBrk="1" hangingPunct="1"/>
            <a:r>
              <a:rPr lang="en-US" b="1" dirty="0">
                <a:solidFill>
                  <a:srgbClr val="FF6600"/>
                </a:solidFill>
              </a:rPr>
              <a:t>DBMS helps to above activities.</a:t>
            </a:r>
          </a:p>
          <a:p>
            <a:pPr eaLnBrk="1" hangingPunct="1"/>
            <a:endParaRPr lang="en-US" b="1" dirty="0">
              <a:solidFill>
                <a:srgbClr val="FF6600"/>
              </a:solidFill>
            </a:endParaRPr>
          </a:p>
        </p:txBody>
      </p:sp>
      <p:pic>
        <p:nvPicPr>
          <p:cNvPr id="6148" name="Picture 4" descr="0012"/>
          <p:cNvPicPr>
            <a:picLocks noChangeAspect="1" noChangeArrowheads="1" noCrop="1"/>
          </p:cNvPicPr>
          <p:nvPr/>
        </p:nvPicPr>
        <p:blipFill>
          <a:blip r:embed="rId2"/>
          <a:srcRect/>
          <a:stretch>
            <a:fillRect/>
          </a:stretch>
        </p:blipFill>
        <p:spPr bwMode="auto">
          <a:xfrm>
            <a:off x="8855978" y="5638800"/>
            <a:ext cx="1812022" cy="12192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DA7DF29F-8EBD-4955-8135-77E3F3B8D1FA}" type="slidenum">
              <a:rPr lang="en-US" smtClean="0"/>
              <a:pPr/>
              <a:t>13</a:t>
            </a:fld>
            <a:endParaRPr lang="en-US"/>
          </a:p>
        </p:txBody>
      </p:sp>
    </p:spTree>
    <p:extLst>
      <p:ext uri="{BB962C8B-B14F-4D97-AF65-F5344CB8AC3E}">
        <p14:creationId xmlns:p14="http://schemas.microsoft.com/office/powerpoint/2010/main" val="23669422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9699">
                                            <p:txEl>
                                              <p:pRg st="2" end="2"/>
                                            </p:txEl>
                                          </p:spTgt>
                                        </p:tgtEl>
                                        <p:attrNameLst>
                                          <p:attrName>style.visibility</p:attrName>
                                        </p:attrNameLst>
                                      </p:cBhvr>
                                      <p:to>
                                        <p:strVal val="visible"/>
                                      </p:to>
                                    </p:set>
                                    <p:anim calcmode="lin" valueType="num">
                                      <p:cBhvr additive="base">
                                        <p:cTn id="7" dur="500" fill="hold"/>
                                        <p:tgtEl>
                                          <p:spTgt spid="29699">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69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9699">
                                            <p:txEl>
                                              <p:pRg st="3" end="3"/>
                                            </p:txEl>
                                          </p:spTgt>
                                        </p:tgtEl>
                                        <p:attrNameLst>
                                          <p:attrName>style.visibility</p:attrName>
                                        </p:attrNameLst>
                                      </p:cBhvr>
                                      <p:to>
                                        <p:strVal val="visible"/>
                                      </p:to>
                                    </p:set>
                                    <p:anim calcmode="lin" valueType="num">
                                      <p:cBhvr additive="base">
                                        <p:cTn id="13" dur="500" fill="hold"/>
                                        <p:tgtEl>
                                          <p:spTgt spid="29699">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969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9699">
                                            <p:txEl>
                                              <p:pRg st="4" end="4"/>
                                            </p:txEl>
                                          </p:spTgt>
                                        </p:tgtEl>
                                        <p:attrNameLst>
                                          <p:attrName>style.visibility</p:attrName>
                                        </p:attrNameLst>
                                      </p:cBhvr>
                                      <p:to>
                                        <p:strVal val="visible"/>
                                      </p:to>
                                    </p:set>
                                    <p:anim calcmode="lin" valueType="num">
                                      <p:cBhvr additive="base">
                                        <p:cTn id="19" dur="500" fill="hold"/>
                                        <p:tgtEl>
                                          <p:spTgt spid="29699">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969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29699">
                                            <p:txEl>
                                              <p:pRg st="5" end="5"/>
                                            </p:txEl>
                                          </p:spTgt>
                                        </p:tgtEl>
                                        <p:attrNameLst>
                                          <p:attrName>style.visibility</p:attrName>
                                        </p:attrNameLst>
                                      </p:cBhvr>
                                      <p:to>
                                        <p:strVal val="visible"/>
                                      </p:to>
                                    </p:set>
                                    <p:anim calcmode="lin" valueType="num">
                                      <p:cBhvr additive="base">
                                        <p:cTn id="25" dur="500" fill="hold"/>
                                        <p:tgtEl>
                                          <p:spTgt spid="29699">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9699">
                                            <p:txEl>
                                              <p:pRg st="5" end="5"/>
                                            </p:txEl>
                                          </p:spTgt>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29699">
                                            <p:txEl>
                                              <p:pRg st="6" end="6"/>
                                            </p:txEl>
                                          </p:spTgt>
                                        </p:tgtEl>
                                        <p:attrNameLst>
                                          <p:attrName>style.visibility</p:attrName>
                                        </p:attrNameLst>
                                      </p:cBhvr>
                                      <p:to>
                                        <p:strVal val="visible"/>
                                      </p:to>
                                    </p:set>
                                    <p:anim calcmode="lin" valueType="num">
                                      <p:cBhvr additive="base">
                                        <p:cTn id="29" dur="500" fill="hold"/>
                                        <p:tgtEl>
                                          <p:spTgt spid="29699">
                                            <p:txEl>
                                              <p:pRg st="6" end="6"/>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969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nodeType="clickEffect">
                                  <p:stCondLst>
                                    <p:cond delay="0"/>
                                  </p:stCondLst>
                                  <p:childTnLst>
                                    <p:set>
                                      <p:cBhvr>
                                        <p:cTn id="34" dur="1" fill="hold">
                                          <p:stCondLst>
                                            <p:cond delay="0"/>
                                          </p:stCondLst>
                                        </p:cTn>
                                        <p:tgtEl>
                                          <p:spTgt spid="29699">
                                            <p:txEl>
                                              <p:pRg st="7" end="7"/>
                                            </p:txEl>
                                          </p:spTgt>
                                        </p:tgtEl>
                                        <p:attrNameLst>
                                          <p:attrName>style.visibility</p:attrName>
                                        </p:attrNameLst>
                                      </p:cBhvr>
                                      <p:to>
                                        <p:strVal val="visible"/>
                                      </p:to>
                                    </p:set>
                                    <p:anim calcmode="lin" valueType="num">
                                      <p:cBhvr additive="base">
                                        <p:cTn id="35" dur="500" fill="hold"/>
                                        <p:tgtEl>
                                          <p:spTgt spid="29699">
                                            <p:txEl>
                                              <p:pRg st="7" end="7"/>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2969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29699">
                                            <p:txEl>
                                              <p:pRg st="8" end="8"/>
                                            </p:txEl>
                                          </p:spTgt>
                                        </p:tgtEl>
                                        <p:attrNameLst>
                                          <p:attrName>style.visibility</p:attrName>
                                        </p:attrNameLst>
                                      </p:cBhvr>
                                      <p:to>
                                        <p:strVal val="visible"/>
                                      </p:to>
                                    </p:set>
                                    <p:anim calcmode="lin" valueType="num">
                                      <p:cBhvr additive="base">
                                        <p:cTn id="41" dur="500" fill="hold"/>
                                        <p:tgtEl>
                                          <p:spTgt spid="29699">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969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b="1" dirty="0"/>
              <a:t>Types of Databases</a:t>
            </a:r>
          </a:p>
        </p:txBody>
      </p:sp>
      <p:sp>
        <p:nvSpPr>
          <p:cNvPr id="7171" name="Rectangle 3"/>
          <p:cNvSpPr>
            <a:spLocks noGrp="1" noChangeArrowheads="1"/>
          </p:cNvSpPr>
          <p:nvPr>
            <p:ph idx="1"/>
          </p:nvPr>
        </p:nvSpPr>
        <p:spPr/>
        <p:txBody>
          <a:bodyPr>
            <a:normAutofit/>
          </a:bodyPr>
          <a:lstStyle/>
          <a:p>
            <a:pPr eaLnBrk="1" hangingPunct="1"/>
            <a:r>
              <a:rPr lang="en-US" dirty="0">
                <a:solidFill>
                  <a:srgbClr val="FF6600"/>
                </a:solidFill>
              </a:rPr>
              <a:t>Manual file   Processing </a:t>
            </a:r>
            <a:r>
              <a:rPr lang="en-US" dirty="0">
                <a:solidFill>
                  <a:srgbClr val="92D050"/>
                </a:solidFill>
              </a:rPr>
              <a:t>(paper based)</a:t>
            </a:r>
          </a:p>
          <a:p>
            <a:pPr lvl="1" eaLnBrk="1" hangingPunct="1"/>
            <a:r>
              <a:rPr lang="en-US" sz="3200" dirty="0">
                <a:solidFill>
                  <a:srgbClr val="3333CC"/>
                </a:solidFill>
              </a:rPr>
              <a:t>Time Consuming</a:t>
            </a:r>
          </a:p>
          <a:p>
            <a:pPr lvl="1" eaLnBrk="1" hangingPunct="1"/>
            <a:r>
              <a:rPr lang="en-US" sz="3200" dirty="0">
                <a:solidFill>
                  <a:srgbClr val="3333CC"/>
                </a:solidFill>
              </a:rPr>
              <a:t>Does not support large volumes of data</a:t>
            </a:r>
          </a:p>
          <a:p>
            <a:pPr eaLnBrk="1" hangingPunct="1"/>
            <a:r>
              <a:rPr lang="en-US" dirty="0">
                <a:solidFill>
                  <a:srgbClr val="FF6600"/>
                </a:solidFill>
              </a:rPr>
              <a:t>File based Processing</a:t>
            </a:r>
          </a:p>
          <a:p>
            <a:pPr eaLnBrk="1" hangingPunct="1">
              <a:buFontTx/>
              <a:buNone/>
            </a:pPr>
            <a:endParaRPr lang="en-US" dirty="0">
              <a:solidFill>
                <a:srgbClr val="FF6600"/>
              </a:solidFill>
            </a:endParaRPr>
          </a:p>
          <a:p>
            <a:pPr eaLnBrk="1" hangingPunct="1"/>
            <a:r>
              <a:rPr lang="en-US" dirty="0">
                <a:solidFill>
                  <a:srgbClr val="FF6600"/>
                </a:solidFill>
              </a:rPr>
              <a:t>Database Management system</a:t>
            </a:r>
          </a:p>
        </p:txBody>
      </p:sp>
      <p:sp>
        <p:nvSpPr>
          <p:cNvPr id="4" name="Slide Number Placeholder 3"/>
          <p:cNvSpPr>
            <a:spLocks noGrp="1"/>
          </p:cNvSpPr>
          <p:nvPr>
            <p:ph type="sldNum" sz="quarter" idx="12"/>
          </p:nvPr>
        </p:nvSpPr>
        <p:spPr/>
        <p:txBody>
          <a:bodyPr/>
          <a:lstStyle/>
          <a:p>
            <a:fld id="{DA7DF29F-8EBD-4955-8135-77E3F3B8D1FA}" type="slidenum">
              <a:rPr lang="en-US" smtClean="0"/>
              <a:pPr/>
              <a:t>14</a:t>
            </a:fld>
            <a:endParaRPr lang="en-US"/>
          </a:p>
        </p:txBody>
      </p:sp>
    </p:spTree>
    <p:extLst>
      <p:ext uri="{BB962C8B-B14F-4D97-AF65-F5344CB8AC3E}">
        <p14:creationId xmlns:p14="http://schemas.microsoft.com/office/powerpoint/2010/main" val="19458515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Object 2">
            <a:hlinkClick r:id="" action="ppaction://ole?verb=0"/>
          </p:cNvPr>
          <p:cNvGraphicFramePr>
            <a:graphicFrameLocks/>
          </p:cNvGraphicFramePr>
          <p:nvPr/>
        </p:nvGraphicFramePr>
        <p:xfrm>
          <a:off x="1747838" y="2057400"/>
          <a:ext cx="766762" cy="850900"/>
        </p:xfrm>
        <a:graphic>
          <a:graphicData uri="http://schemas.openxmlformats.org/presentationml/2006/ole">
            <mc:AlternateContent xmlns:mc="http://schemas.openxmlformats.org/markup-compatibility/2006">
              <mc:Choice xmlns:v="urn:schemas-microsoft-com:vml" Requires="v">
                <p:oleObj spid="_x0000_s2100" name="Clip" r:id="rId4" imgW="1315341" imgH="996807" progId="">
                  <p:embed/>
                </p:oleObj>
              </mc:Choice>
              <mc:Fallback>
                <p:oleObj name="Clip" r:id="rId4" imgW="1315341" imgH="996807" progId="">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47838" y="2057400"/>
                        <a:ext cx="766762" cy="85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5" name="Object 18">
            <a:hlinkClick r:id="" action="ppaction://ole?verb=0"/>
          </p:cNvPr>
          <p:cNvGraphicFramePr>
            <a:graphicFrameLocks/>
          </p:cNvGraphicFramePr>
          <p:nvPr/>
        </p:nvGraphicFramePr>
        <p:xfrm>
          <a:off x="1785938" y="4724400"/>
          <a:ext cx="792162" cy="850900"/>
        </p:xfrm>
        <a:graphic>
          <a:graphicData uri="http://schemas.openxmlformats.org/presentationml/2006/ole">
            <mc:AlternateContent xmlns:mc="http://schemas.openxmlformats.org/markup-compatibility/2006">
              <mc:Choice xmlns:v="urn:schemas-microsoft-com:vml" Requires="v">
                <p:oleObj spid="_x0000_s2101" name="Clip" r:id="rId6" imgW="1315341" imgH="996807" progId="">
                  <p:embed/>
                </p:oleObj>
              </mc:Choice>
              <mc:Fallback>
                <p:oleObj name="Clip" r:id="rId6" imgW="1315341" imgH="996807" progId="">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85938" y="4724400"/>
                        <a:ext cx="792162" cy="85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6" name="Rectangle 26"/>
          <p:cNvSpPr>
            <a:spLocks noChangeArrowheads="1"/>
          </p:cNvSpPr>
          <p:nvPr/>
        </p:nvSpPr>
        <p:spPr bwMode="auto">
          <a:xfrm>
            <a:off x="7924801" y="5884864"/>
            <a:ext cx="2320925" cy="363537"/>
          </a:xfrm>
          <a:prstGeom prst="rect">
            <a:avLst/>
          </a:prstGeom>
          <a:noFill/>
          <a:ln w="12700">
            <a:noFill/>
            <a:miter lim="800000"/>
            <a:headEnd/>
            <a:tailEnd/>
          </a:ln>
        </p:spPr>
        <p:txBody>
          <a:bodyPr lIns="90488" tIns="44450" rIns="90488" bIns="44450">
            <a:spAutoFit/>
          </a:bodyPr>
          <a:lstStyle/>
          <a:p>
            <a:pPr eaLnBrk="0" hangingPunct="0"/>
            <a:r>
              <a:rPr lang="en-GB" dirty="0">
                <a:solidFill>
                  <a:srgbClr val="FF6600"/>
                </a:solidFill>
                <a:latin typeface="Times New Roman" pitchFamily="18" charset="0"/>
              </a:rPr>
              <a:t>Library System Files</a:t>
            </a:r>
          </a:p>
        </p:txBody>
      </p:sp>
      <p:sp>
        <p:nvSpPr>
          <p:cNvPr id="8197" name="Rectangle 34"/>
          <p:cNvSpPr>
            <a:spLocks noGrp="1" noChangeArrowheads="1"/>
          </p:cNvSpPr>
          <p:nvPr>
            <p:ph type="title"/>
          </p:nvPr>
        </p:nvSpPr>
        <p:spPr/>
        <p:txBody>
          <a:bodyPr/>
          <a:lstStyle/>
          <a:p>
            <a:pPr eaLnBrk="1" hangingPunct="1"/>
            <a:r>
              <a:rPr lang="en-GB" sz="3600" b="1"/>
              <a:t>File Based Processing</a:t>
            </a:r>
          </a:p>
        </p:txBody>
      </p:sp>
      <p:graphicFrame>
        <p:nvGraphicFramePr>
          <p:cNvPr id="34900" name="Group 84"/>
          <p:cNvGraphicFramePr>
            <a:graphicFrameLocks noGrp="1"/>
          </p:cNvGraphicFramePr>
          <p:nvPr>
            <p:ph sz="half" idx="1"/>
          </p:nvPr>
        </p:nvGraphicFramePr>
        <p:xfrm>
          <a:off x="3352800" y="1852614"/>
          <a:ext cx="3886200" cy="1196975"/>
        </p:xfrm>
        <a:graphic>
          <a:graphicData uri="http://schemas.openxmlformats.org/drawingml/2006/table">
            <a:tbl>
              <a:tblPr/>
              <a:tblGrid>
                <a:gridCol w="1285875">
                  <a:extLst>
                    <a:ext uri="{9D8B030D-6E8A-4147-A177-3AD203B41FA5}">
                      <a16:colId xmlns:a16="http://schemas.microsoft.com/office/drawing/2014/main" xmlns="" val="20000"/>
                    </a:ext>
                  </a:extLst>
                </a:gridCol>
                <a:gridCol w="2600325">
                  <a:extLst>
                    <a:ext uri="{9D8B030D-6E8A-4147-A177-3AD203B41FA5}">
                      <a16:colId xmlns:a16="http://schemas.microsoft.com/office/drawing/2014/main" xmlns="" val="20001"/>
                    </a:ext>
                  </a:extLst>
                </a:gridCol>
              </a:tblGrid>
              <a:tr h="1196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3333CC"/>
                          </a:solidFill>
                          <a:effectLst/>
                          <a:latin typeface="Garamond" pitchFamily="18" charset="0"/>
                        </a:rPr>
                        <a:t>Data Entry</a:t>
                      </a:r>
                    </a:p>
                  </a:txBody>
                  <a:tcPr marT="45744" marB="457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3333CC"/>
                          </a:solidFill>
                          <a:effectLst/>
                          <a:latin typeface="Garamond" pitchFamily="18" charset="0"/>
                        </a:rPr>
                        <a:t>File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3333CC"/>
                          </a:solidFill>
                          <a:effectLst/>
                          <a:latin typeface="Garamond" pitchFamily="18" charset="0"/>
                        </a:rPr>
                        <a:t>Processing</a:t>
                      </a:r>
                    </a:p>
                  </a:txBody>
                  <a:tcPr marT="45744" marB="457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graphicFrame>
        <p:nvGraphicFramePr>
          <p:cNvPr id="34903" name="Group 87"/>
          <p:cNvGraphicFramePr>
            <a:graphicFrameLocks noGrp="1"/>
          </p:cNvGraphicFramePr>
          <p:nvPr>
            <p:ph sz="half" idx="2"/>
          </p:nvPr>
        </p:nvGraphicFramePr>
        <p:xfrm>
          <a:off x="3352800" y="4259264"/>
          <a:ext cx="3657600" cy="1304925"/>
        </p:xfrm>
        <a:graphic>
          <a:graphicData uri="http://schemas.openxmlformats.org/drawingml/2006/table">
            <a:tbl>
              <a:tblPr/>
              <a:tblGrid>
                <a:gridCol w="1209675">
                  <a:extLst>
                    <a:ext uri="{9D8B030D-6E8A-4147-A177-3AD203B41FA5}">
                      <a16:colId xmlns:a16="http://schemas.microsoft.com/office/drawing/2014/main" xmlns="" val="20000"/>
                    </a:ext>
                  </a:extLst>
                </a:gridCol>
                <a:gridCol w="2447925">
                  <a:extLst>
                    <a:ext uri="{9D8B030D-6E8A-4147-A177-3AD203B41FA5}">
                      <a16:colId xmlns:a16="http://schemas.microsoft.com/office/drawing/2014/main" xmlns="" val="20001"/>
                    </a:ext>
                  </a:extLst>
                </a:gridCol>
              </a:tblGrid>
              <a:tr h="1304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3333CC"/>
                          </a:solidFill>
                          <a:effectLst/>
                          <a:latin typeface="Garamond" pitchFamily="18" charset="0"/>
                        </a:rPr>
                        <a:t>Data Entry</a:t>
                      </a:r>
                    </a:p>
                  </a:txBody>
                  <a:tcPr marT="45742" marB="4574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3333CC"/>
                          </a:solidFill>
                          <a:effectLst/>
                          <a:latin typeface="Garamond" pitchFamily="18" charset="0"/>
                        </a:rPr>
                        <a:t>File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3333CC"/>
                          </a:solidFill>
                          <a:effectLst/>
                          <a:latin typeface="Garamond" pitchFamily="18" charset="0"/>
                        </a:rPr>
                        <a:t>Processing</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1" i="0" u="none" strike="noStrike" cap="none" normalizeH="0" baseline="0" dirty="0">
                        <a:ln>
                          <a:noFill/>
                        </a:ln>
                        <a:solidFill>
                          <a:srgbClr val="3333CC"/>
                        </a:solidFill>
                        <a:effectLst/>
                        <a:latin typeface="Garamond" pitchFamily="18" charset="0"/>
                      </a:endParaRPr>
                    </a:p>
                  </a:txBody>
                  <a:tcPr marT="45742" marB="457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sp>
        <p:nvSpPr>
          <p:cNvPr id="8218" name="AutoShape 88"/>
          <p:cNvSpPr>
            <a:spLocks noChangeArrowheads="1"/>
          </p:cNvSpPr>
          <p:nvPr/>
        </p:nvSpPr>
        <p:spPr bwMode="auto">
          <a:xfrm>
            <a:off x="2514600" y="2209801"/>
            <a:ext cx="685800" cy="257175"/>
          </a:xfrm>
          <a:prstGeom prst="leftRightArrow">
            <a:avLst>
              <a:gd name="adj1" fmla="val 50000"/>
              <a:gd name="adj2" fmla="val 53333"/>
            </a:avLst>
          </a:prstGeom>
          <a:solidFill>
            <a:srgbClr val="008000"/>
          </a:solidFill>
          <a:ln w="9525">
            <a:solidFill>
              <a:schemeClr val="tx1"/>
            </a:solidFill>
            <a:miter lim="800000"/>
            <a:headEnd/>
            <a:tailEnd/>
          </a:ln>
        </p:spPr>
        <p:txBody>
          <a:bodyPr wrap="none" anchor="ctr"/>
          <a:lstStyle/>
          <a:p>
            <a:endParaRPr lang="en-US"/>
          </a:p>
        </p:txBody>
      </p:sp>
      <p:sp>
        <p:nvSpPr>
          <p:cNvPr id="8219" name="AutoShape 89"/>
          <p:cNvSpPr>
            <a:spLocks noChangeArrowheads="1"/>
          </p:cNvSpPr>
          <p:nvPr/>
        </p:nvSpPr>
        <p:spPr bwMode="auto">
          <a:xfrm>
            <a:off x="2514600" y="4848226"/>
            <a:ext cx="685800" cy="257175"/>
          </a:xfrm>
          <a:prstGeom prst="leftRightArrow">
            <a:avLst>
              <a:gd name="adj1" fmla="val 50000"/>
              <a:gd name="adj2" fmla="val 53333"/>
            </a:avLst>
          </a:prstGeom>
          <a:solidFill>
            <a:srgbClr val="008000"/>
          </a:solidFill>
          <a:ln w="9525">
            <a:solidFill>
              <a:schemeClr val="tx1"/>
            </a:solidFill>
            <a:miter lim="800000"/>
            <a:headEnd/>
            <a:tailEnd/>
          </a:ln>
        </p:spPr>
        <p:txBody>
          <a:bodyPr wrap="none" anchor="ctr"/>
          <a:lstStyle/>
          <a:p>
            <a:endParaRPr lang="en-US"/>
          </a:p>
        </p:txBody>
      </p:sp>
      <p:sp>
        <p:nvSpPr>
          <p:cNvPr id="8220" name="AutoShape 90"/>
          <p:cNvSpPr>
            <a:spLocks noChangeArrowheads="1"/>
          </p:cNvSpPr>
          <p:nvPr/>
        </p:nvSpPr>
        <p:spPr bwMode="auto">
          <a:xfrm>
            <a:off x="7391400" y="2209801"/>
            <a:ext cx="685800" cy="257175"/>
          </a:xfrm>
          <a:prstGeom prst="leftRightArrow">
            <a:avLst>
              <a:gd name="adj1" fmla="val 50000"/>
              <a:gd name="adj2" fmla="val 53333"/>
            </a:avLst>
          </a:prstGeom>
          <a:solidFill>
            <a:srgbClr val="008000"/>
          </a:solidFill>
          <a:ln w="9525">
            <a:solidFill>
              <a:schemeClr val="tx1"/>
            </a:solidFill>
            <a:miter lim="800000"/>
            <a:headEnd/>
            <a:tailEnd/>
          </a:ln>
        </p:spPr>
        <p:txBody>
          <a:bodyPr wrap="none" anchor="ctr"/>
          <a:lstStyle/>
          <a:p>
            <a:endParaRPr lang="en-US"/>
          </a:p>
        </p:txBody>
      </p:sp>
      <p:sp>
        <p:nvSpPr>
          <p:cNvPr id="8221" name="AutoShape 91"/>
          <p:cNvSpPr>
            <a:spLocks noChangeArrowheads="1"/>
          </p:cNvSpPr>
          <p:nvPr/>
        </p:nvSpPr>
        <p:spPr bwMode="auto">
          <a:xfrm>
            <a:off x="7239000" y="4848226"/>
            <a:ext cx="685800" cy="257175"/>
          </a:xfrm>
          <a:prstGeom prst="leftRightArrow">
            <a:avLst>
              <a:gd name="adj1" fmla="val 50000"/>
              <a:gd name="adj2" fmla="val 53333"/>
            </a:avLst>
          </a:prstGeom>
          <a:solidFill>
            <a:srgbClr val="008000"/>
          </a:solidFill>
          <a:ln w="9525">
            <a:solidFill>
              <a:schemeClr val="tx1"/>
            </a:solidFill>
            <a:miter lim="800000"/>
            <a:headEnd/>
            <a:tailEnd/>
          </a:ln>
        </p:spPr>
        <p:txBody>
          <a:bodyPr wrap="none" anchor="ctr"/>
          <a:lstStyle/>
          <a:p>
            <a:endParaRPr lang="en-US"/>
          </a:p>
        </p:txBody>
      </p:sp>
      <p:sp>
        <p:nvSpPr>
          <p:cNvPr id="8222" name="AutoShape 92"/>
          <p:cNvSpPr>
            <a:spLocks noChangeArrowheads="1"/>
          </p:cNvSpPr>
          <p:nvPr/>
        </p:nvSpPr>
        <p:spPr bwMode="auto">
          <a:xfrm>
            <a:off x="8610600" y="2057400"/>
            <a:ext cx="914400" cy="1214438"/>
          </a:xfrm>
          <a:prstGeom prst="can">
            <a:avLst>
              <a:gd name="adj" fmla="val 33203"/>
            </a:avLst>
          </a:prstGeom>
          <a:solidFill>
            <a:schemeClr val="accent1"/>
          </a:solidFill>
          <a:ln w="9525">
            <a:solidFill>
              <a:schemeClr val="tx1"/>
            </a:solidFill>
            <a:round/>
            <a:headEnd/>
            <a:tailEnd/>
          </a:ln>
        </p:spPr>
        <p:txBody>
          <a:bodyPr wrap="none" anchor="ctr"/>
          <a:lstStyle/>
          <a:p>
            <a:endParaRPr lang="en-US"/>
          </a:p>
        </p:txBody>
      </p:sp>
      <p:sp>
        <p:nvSpPr>
          <p:cNvPr id="8223" name="AutoShape 93"/>
          <p:cNvSpPr>
            <a:spLocks noChangeArrowheads="1"/>
          </p:cNvSpPr>
          <p:nvPr/>
        </p:nvSpPr>
        <p:spPr bwMode="auto">
          <a:xfrm>
            <a:off x="8610600" y="4424364"/>
            <a:ext cx="914400" cy="1214437"/>
          </a:xfrm>
          <a:prstGeom prst="can">
            <a:avLst>
              <a:gd name="adj" fmla="val 33203"/>
            </a:avLst>
          </a:prstGeom>
          <a:solidFill>
            <a:schemeClr val="accent1"/>
          </a:solidFill>
          <a:ln w="9525">
            <a:solidFill>
              <a:schemeClr val="tx1"/>
            </a:solidFill>
            <a:round/>
            <a:headEnd/>
            <a:tailEnd/>
          </a:ln>
        </p:spPr>
        <p:txBody>
          <a:bodyPr wrap="none" anchor="ctr"/>
          <a:lstStyle/>
          <a:p>
            <a:endParaRPr lang="en-US"/>
          </a:p>
        </p:txBody>
      </p:sp>
      <p:grpSp>
        <p:nvGrpSpPr>
          <p:cNvPr id="2" name="Group 158"/>
          <p:cNvGrpSpPr>
            <a:grpSpLocks/>
          </p:cNvGrpSpPr>
          <p:nvPr/>
        </p:nvGrpSpPr>
        <p:grpSpPr bwMode="auto">
          <a:xfrm>
            <a:off x="6248400" y="685800"/>
            <a:ext cx="2971800" cy="1676400"/>
            <a:chOff x="2976" y="432"/>
            <a:chExt cx="1872" cy="1056"/>
          </a:xfrm>
        </p:grpSpPr>
        <p:sp>
          <p:nvSpPr>
            <p:cNvPr id="8236" name="AutoShape 100"/>
            <p:cNvSpPr>
              <a:spLocks noChangeArrowheads="1"/>
            </p:cNvSpPr>
            <p:nvPr/>
          </p:nvSpPr>
          <p:spPr bwMode="auto">
            <a:xfrm flipH="1">
              <a:off x="2976" y="432"/>
              <a:ext cx="1872" cy="1056"/>
            </a:xfrm>
            <a:prstGeom prst="wedgeRectCallout">
              <a:avLst>
                <a:gd name="adj1" fmla="val -45838"/>
                <a:gd name="adj2" fmla="val 65435"/>
              </a:avLst>
            </a:prstGeom>
            <a:solidFill>
              <a:schemeClr val="accent1"/>
            </a:solidFill>
            <a:ln w="9525">
              <a:solidFill>
                <a:schemeClr val="tx1"/>
              </a:solidFill>
              <a:miter lim="800000"/>
              <a:headEnd/>
              <a:tailEnd/>
            </a:ln>
          </p:spPr>
          <p:txBody>
            <a:bodyPr/>
            <a:lstStyle/>
            <a:p>
              <a:r>
                <a:rPr lang="en-US" dirty="0">
                  <a:solidFill>
                    <a:srgbClr val="92D050"/>
                  </a:solidFill>
                  <a:latin typeface="Courier New" pitchFamily="49" charset="0"/>
                </a:rPr>
                <a:t>ID		001</a:t>
              </a:r>
            </a:p>
            <a:p>
              <a:r>
                <a:rPr lang="en-US" dirty="0">
                  <a:solidFill>
                    <a:srgbClr val="92D050"/>
                  </a:solidFill>
                  <a:latin typeface="Courier New" pitchFamily="49" charset="0"/>
                </a:rPr>
                <a:t>Name		</a:t>
              </a:r>
              <a:r>
                <a:rPr lang="en-US" dirty="0" err="1">
                  <a:solidFill>
                    <a:srgbClr val="92D050"/>
                  </a:solidFill>
                  <a:latin typeface="Courier New" pitchFamily="49" charset="0"/>
                </a:rPr>
                <a:t>mery</a:t>
              </a:r>
              <a:endParaRPr lang="en-US" dirty="0">
                <a:solidFill>
                  <a:srgbClr val="92D050"/>
                </a:solidFill>
                <a:latin typeface="Courier New" pitchFamily="49" charset="0"/>
              </a:endParaRPr>
            </a:p>
            <a:p>
              <a:r>
                <a:rPr lang="en-US" dirty="0">
                  <a:solidFill>
                    <a:srgbClr val="92D050"/>
                  </a:solidFill>
                  <a:latin typeface="Courier New" pitchFamily="49" charset="0"/>
                </a:rPr>
                <a:t>Address	</a:t>
              </a:r>
              <a:r>
                <a:rPr lang="en-US" dirty="0" err="1">
                  <a:solidFill>
                    <a:srgbClr val="92D050"/>
                  </a:solidFill>
                  <a:latin typeface="Courier New" pitchFamily="49" charset="0"/>
                </a:rPr>
                <a:t>colombo</a:t>
              </a:r>
              <a:endParaRPr lang="en-US" dirty="0">
                <a:solidFill>
                  <a:srgbClr val="92D050"/>
                </a:solidFill>
                <a:latin typeface="Courier New" pitchFamily="49" charset="0"/>
              </a:endParaRPr>
            </a:p>
            <a:p>
              <a:r>
                <a:rPr lang="en-US" dirty="0" err="1">
                  <a:solidFill>
                    <a:srgbClr val="92D050"/>
                  </a:solidFill>
                  <a:latin typeface="Courier New" pitchFamily="49" charset="0"/>
                </a:rPr>
                <a:t>TelNo</a:t>
              </a:r>
              <a:r>
                <a:rPr lang="en-US" dirty="0">
                  <a:solidFill>
                    <a:srgbClr val="92D050"/>
                  </a:solidFill>
                  <a:latin typeface="Courier New" pitchFamily="49" charset="0"/>
                </a:rPr>
                <a:t>		747374</a:t>
              </a:r>
            </a:p>
            <a:p>
              <a:r>
                <a:rPr lang="en-US" sz="2400" b="1" dirty="0">
                  <a:solidFill>
                    <a:srgbClr val="3333CC"/>
                  </a:solidFill>
                  <a:latin typeface="Courier New" pitchFamily="49" charset="0"/>
                </a:rPr>
                <a:t>Marks		34</a:t>
              </a:r>
            </a:p>
          </p:txBody>
        </p:sp>
        <p:grpSp>
          <p:nvGrpSpPr>
            <p:cNvPr id="3" name="Group 150"/>
            <p:cNvGrpSpPr>
              <a:grpSpLocks/>
            </p:cNvGrpSpPr>
            <p:nvPr/>
          </p:nvGrpSpPr>
          <p:grpSpPr bwMode="auto">
            <a:xfrm>
              <a:off x="2976" y="432"/>
              <a:ext cx="1872" cy="912"/>
              <a:chOff x="2976" y="432"/>
              <a:chExt cx="1872" cy="912"/>
            </a:xfrm>
          </p:grpSpPr>
          <p:sp>
            <p:nvSpPr>
              <p:cNvPr id="8238" name="Line 139"/>
              <p:cNvSpPr>
                <a:spLocks noChangeShapeType="1"/>
              </p:cNvSpPr>
              <p:nvPr/>
            </p:nvSpPr>
            <p:spPr bwMode="auto">
              <a:xfrm>
                <a:off x="2976" y="624"/>
                <a:ext cx="1872" cy="0"/>
              </a:xfrm>
              <a:prstGeom prst="line">
                <a:avLst/>
              </a:prstGeom>
              <a:noFill/>
              <a:ln w="9525">
                <a:solidFill>
                  <a:schemeClr val="tx1"/>
                </a:solidFill>
                <a:round/>
                <a:headEnd/>
                <a:tailEnd/>
              </a:ln>
            </p:spPr>
            <p:txBody>
              <a:bodyPr/>
              <a:lstStyle/>
              <a:p>
                <a:endParaRPr lang="en-US"/>
              </a:p>
            </p:txBody>
          </p:sp>
          <p:sp>
            <p:nvSpPr>
              <p:cNvPr id="8239" name="Line 140"/>
              <p:cNvSpPr>
                <a:spLocks noChangeShapeType="1"/>
              </p:cNvSpPr>
              <p:nvPr/>
            </p:nvSpPr>
            <p:spPr bwMode="auto">
              <a:xfrm>
                <a:off x="2976" y="816"/>
                <a:ext cx="1872" cy="0"/>
              </a:xfrm>
              <a:prstGeom prst="line">
                <a:avLst/>
              </a:prstGeom>
              <a:noFill/>
              <a:ln w="9525">
                <a:solidFill>
                  <a:schemeClr val="tx1"/>
                </a:solidFill>
                <a:round/>
                <a:headEnd/>
                <a:tailEnd/>
              </a:ln>
            </p:spPr>
            <p:txBody>
              <a:bodyPr/>
              <a:lstStyle/>
              <a:p>
                <a:endParaRPr lang="en-US"/>
              </a:p>
            </p:txBody>
          </p:sp>
          <p:sp>
            <p:nvSpPr>
              <p:cNvPr id="8240" name="Line 141"/>
              <p:cNvSpPr>
                <a:spLocks noChangeShapeType="1"/>
              </p:cNvSpPr>
              <p:nvPr/>
            </p:nvSpPr>
            <p:spPr bwMode="auto">
              <a:xfrm>
                <a:off x="2976" y="990"/>
                <a:ext cx="1872" cy="0"/>
              </a:xfrm>
              <a:prstGeom prst="line">
                <a:avLst/>
              </a:prstGeom>
              <a:noFill/>
              <a:ln w="9525">
                <a:solidFill>
                  <a:schemeClr val="tx1"/>
                </a:solidFill>
                <a:round/>
                <a:headEnd/>
                <a:tailEnd/>
              </a:ln>
            </p:spPr>
            <p:txBody>
              <a:bodyPr/>
              <a:lstStyle/>
              <a:p>
                <a:endParaRPr lang="en-US"/>
              </a:p>
            </p:txBody>
          </p:sp>
          <p:sp>
            <p:nvSpPr>
              <p:cNvPr id="8241" name="Line 143"/>
              <p:cNvSpPr>
                <a:spLocks noChangeShapeType="1"/>
              </p:cNvSpPr>
              <p:nvPr/>
            </p:nvSpPr>
            <p:spPr bwMode="auto">
              <a:xfrm>
                <a:off x="2976" y="1164"/>
                <a:ext cx="1872" cy="0"/>
              </a:xfrm>
              <a:prstGeom prst="line">
                <a:avLst/>
              </a:prstGeom>
              <a:noFill/>
              <a:ln w="9525">
                <a:solidFill>
                  <a:schemeClr val="tx1"/>
                </a:solidFill>
                <a:round/>
                <a:headEnd/>
                <a:tailEnd/>
              </a:ln>
            </p:spPr>
            <p:txBody>
              <a:bodyPr/>
              <a:lstStyle/>
              <a:p>
                <a:endParaRPr lang="en-US"/>
              </a:p>
            </p:txBody>
          </p:sp>
          <p:sp>
            <p:nvSpPr>
              <p:cNvPr id="8242" name="Line 145"/>
              <p:cNvSpPr>
                <a:spLocks noChangeShapeType="1"/>
              </p:cNvSpPr>
              <p:nvPr/>
            </p:nvSpPr>
            <p:spPr bwMode="auto">
              <a:xfrm>
                <a:off x="2976" y="1344"/>
                <a:ext cx="1872" cy="0"/>
              </a:xfrm>
              <a:prstGeom prst="line">
                <a:avLst/>
              </a:prstGeom>
              <a:noFill/>
              <a:ln w="9525">
                <a:solidFill>
                  <a:schemeClr val="tx1"/>
                </a:solidFill>
                <a:round/>
                <a:headEnd/>
                <a:tailEnd/>
              </a:ln>
            </p:spPr>
            <p:txBody>
              <a:bodyPr/>
              <a:lstStyle/>
              <a:p>
                <a:endParaRPr lang="en-US"/>
              </a:p>
            </p:txBody>
          </p:sp>
          <p:sp>
            <p:nvSpPr>
              <p:cNvPr id="8243" name="Line 149"/>
              <p:cNvSpPr>
                <a:spLocks noChangeShapeType="1"/>
              </p:cNvSpPr>
              <p:nvPr/>
            </p:nvSpPr>
            <p:spPr bwMode="auto">
              <a:xfrm>
                <a:off x="3696" y="432"/>
                <a:ext cx="0" cy="912"/>
              </a:xfrm>
              <a:prstGeom prst="line">
                <a:avLst/>
              </a:prstGeom>
              <a:noFill/>
              <a:ln w="9525">
                <a:solidFill>
                  <a:schemeClr val="tx1"/>
                </a:solidFill>
                <a:round/>
                <a:headEnd/>
                <a:tailEnd/>
              </a:ln>
            </p:spPr>
            <p:txBody>
              <a:bodyPr/>
              <a:lstStyle/>
              <a:p>
                <a:endParaRPr lang="en-US"/>
              </a:p>
            </p:txBody>
          </p:sp>
        </p:grpSp>
      </p:grpSp>
      <p:grpSp>
        <p:nvGrpSpPr>
          <p:cNvPr id="4" name="Group 160"/>
          <p:cNvGrpSpPr>
            <a:grpSpLocks/>
          </p:cNvGrpSpPr>
          <p:nvPr/>
        </p:nvGrpSpPr>
        <p:grpSpPr bwMode="auto">
          <a:xfrm>
            <a:off x="6248400" y="3124200"/>
            <a:ext cx="2971800" cy="1676400"/>
            <a:chOff x="2976" y="1968"/>
            <a:chExt cx="1872" cy="1056"/>
          </a:xfrm>
        </p:grpSpPr>
        <p:sp>
          <p:nvSpPr>
            <p:cNvPr id="8228" name="AutoShape 138"/>
            <p:cNvSpPr>
              <a:spLocks noChangeArrowheads="1"/>
            </p:cNvSpPr>
            <p:nvPr/>
          </p:nvSpPr>
          <p:spPr bwMode="auto">
            <a:xfrm flipH="1">
              <a:off x="2976" y="1968"/>
              <a:ext cx="1872" cy="1056"/>
            </a:xfrm>
            <a:prstGeom prst="wedgeRectCallout">
              <a:avLst>
                <a:gd name="adj1" fmla="val -45838"/>
                <a:gd name="adj2" fmla="val 65435"/>
              </a:avLst>
            </a:prstGeom>
            <a:solidFill>
              <a:schemeClr val="accent1"/>
            </a:solidFill>
            <a:ln w="9525">
              <a:solidFill>
                <a:schemeClr val="tx1"/>
              </a:solidFill>
              <a:miter lim="800000"/>
              <a:headEnd/>
              <a:tailEnd/>
            </a:ln>
          </p:spPr>
          <p:txBody>
            <a:bodyPr/>
            <a:lstStyle/>
            <a:p>
              <a:r>
                <a:rPr lang="en-US" dirty="0">
                  <a:solidFill>
                    <a:srgbClr val="92D050"/>
                  </a:solidFill>
                  <a:latin typeface="Courier New" pitchFamily="49" charset="0"/>
                </a:rPr>
                <a:t>ID		001</a:t>
              </a:r>
            </a:p>
            <a:p>
              <a:r>
                <a:rPr lang="en-US" dirty="0">
                  <a:solidFill>
                    <a:srgbClr val="92D050"/>
                  </a:solidFill>
                  <a:latin typeface="Courier New" pitchFamily="49" charset="0"/>
                </a:rPr>
                <a:t>Name		</a:t>
              </a:r>
              <a:r>
                <a:rPr lang="en-US" dirty="0" err="1">
                  <a:solidFill>
                    <a:srgbClr val="92D050"/>
                  </a:solidFill>
                  <a:latin typeface="Courier New" pitchFamily="49" charset="0"/>
                </a:rPr>
                <a:t>mery</a:t>
              </a:r>
              <a:endParaRPr lang="en-US" dirty="0">
                <a:solidFill>
                  <a:srgbClr val="92D050"/>
                </a:solidFill>
                <a:latin typeface="Courier New" pitchFamily="49" charset="0"/>
              </a:endParaRPr>
            </a:p>
            <a:p>
              <a:r>
                <a:rPr lang="en-US" dirty="0">
                  <a:solidFill>
                    <a:srgbClr val="92D050"/>
                  </a:solidFill>
                  <a:latin typeface="Courier New" pitchFamily="49" charset="0"/>
                </a:rPr>
                <a:t>Address	</a:t>
              </a:r>
              <a:r>
                <a:rPr lang="en-US" dirty="0" err="1">
                  <a:solidFill>
                    <a:srgbClr val="92D050"/>
                  </a:solidFill>
                  <a:latin typeface="Courier New" pitchFamily="49" charset="0"/>
                </a:rPr>
                <a:t>colombo</a:t>
              </a:r>
              <a:endParaRPr lang="en-US" dirty="0">
                <a:solidFill>
                  <a:srgbClr val="92D050"/>
                </a:solidFill>
                <a:latin typeface="Courier New" pitchFamily="49" charset="0"/>
              </a:endParaRPr>
            </a:p>
            <a:p>
              <a:r>
                <a:rPr lang="en-US" dirty="0" err="1">
                  <a:solidFill>
                    <a:srgbClr val="92D050"/>
                  </a:solidFill>
                  <a:latin typeface="Courier New" pitchFamily="49" charset="0"/>
                </a:rPr>
                <a:t>TelNo</a:t>
              </a:r>
              <a:r>
                <a:rPr lang="en-US" dirty="0">
                  <a:solidFill>
                    <a:srgbClr val="92D050"/>
                  </a:solidFill>
                  <a:latin typeface="Courier New" pitchFamily="49" charset="0"/>
                </a:rPr>
                <a:t>		747374</a:t>
              </a:r>
            </a:p>
            <a:p>
              <a:r>
                <a:rPr lang="en-US" sz="2000" b="1" dirty="0">
                  <a:solidFill>
                    <a:srgbClr val="3333CC"/>
                  </a:solidFill>
                  <a:latin typeface="Courier New" pitchFamily="49" charset="0"/>
                </a:rPr>
                <a:t>Books-</a:t>
              </a:r>
              <a:r>
                <a:rPr lang="en-US" sz="2000" b="1" dirty="0" err="1">
                  <a:solidFill>
                    <a:srgbClr val="3333CC"/>
                  </a:solidFill>
                  <a:latin typeface="Courier New" pitchFamily="49" charset="0"/>
                </a:rPr>
                <a:t>bor</a:t>
              </a:r>
              <a:r>
                <a:rPr lang="en-US" sz="2000" b="1" dirty="0">
                  <a:solidFill>
                    <a:srgbClr val="3333CC"/>
                  </a:solidFill>
                  <a:latin typeface="Courier New" pitchFamily="49" charset="0"/>
                </a:rPr>
                <a:t>	  6</a:t>
              </a:r>
            </a:p>
          </p:txBody>
        </p:sp>
        <p:grpSp>
          <p:nvGrpSpPr>
            <p:cNvPr id="5" name="Group 159"/>
            <p:cNvGrpSpPr>
              <a:grpSpLocks/>
            </p:cNvGrpSpPr>
            <p:nvPr/>
          </p:nvGrpSpPr>
          <p:grpSpPr bwMode="auto">
            <a:xfrm>
              <a:off x="2976" y="1968"/>
              <a:ext cx="1872" cy="912"/>
              <a:chOff x="2976" y="1968"/>
              <a:chExt cx="1872" cy="912"/>
            </a:xfrm>
          </p:grpSpPr>
          <p:sp>
            <p:nvSpPr>
              <p:cNvPr id="8230" name="Line 152"/>
              <p:cNvSpPr>
                <a:spLocks noChangeShapeType="1"/>
              </p:cNvSpPr>
              <p:nvPr/>
            </p:nvSpPr>
            <p:spPr bwMode="auto">
              <a:xfrm>
                <a:off x="2976" y="2160"/>
                <a:ext cx="1872" cy="0"/>
              </a:xfrm>
              <a:prstGeom prst="line">
                <a:avLst/>
              </a:prstGeom>
              <a:noFill/>
              <a:ln w="9525">
                <a:solidFill>
                  <a:schemeClr val="tx1"/>
                </a:solidFill>
                <a:round/>
                <a:headEnd/>
                <a:tailEnd/>
              </a:ln>
            </p:spPr>
            <p:txBody>
              <a:bodyPr/>
              <a:lstStyle/>
              <a:p>
                <a:endParaRPr lang="en-US"/>
              </a:p>
            </p:txBody>
          </p:sp>
          <p:sp>
            <p:nvSpPr>
              <p:cNvPr id="8231" name="Line 153"/>
              <p:cNvSpPr>
                <a:spLocks noChangeShapeType="1"/>
              </p:cNvSpPr>
              <p:nvPr/>
            </p:nvSpPr>
            <p:spPr bwMode="auto">
              <a:xfrm>
                <a:off x="2976" y="2352"/>
                <a:ext cx="1872" cy="0"/>
              </a:xfrm>
              <a:prstGeom prst="line">
                <a:avLst/>
              </a:prstGeom>
              <a:noFill/>
              <a:ln w="9525">
                <a:solidFill>
                  <a:schemeClr val="tx1"/>
                </a:solidFill>
                <a:round/>
                <a:headEnd/>
                <a:tailEnd/>
              </a:ln>
            </p:spPr>
            <p:txBody>
              <a:bodyPr/>
              <a:lstStyle/>
              <a:p>
                <a:endParaRPr lang="en-US"/>
              </a:p>
            </p:txBody>
          </p:sp>
          <p:sp>
            <p:nvSpPr>
              <p:cNvPr id="8232" name="Line 154"/>
              <p:cNvSpPr>
                <a:spLocks noChangeShapeType="1"/>
              </p:cNvSpPr>
              <p:nvPr/>
            </p:nvSpPr>
            <p:spPr bwMode="auto">
              <a:xfrm>
                <a:off x="2976" y="2526"/>
                <a:ext cx="1872" cy="0"/>
              </a:xfrm>
              <a:prstGeom prst="line">
                <a:avLst/>
              </a:prstGeom>
              <a:noFill/>
              <a:ln w="9525">
                <a:solidFill>
                  <a:schemeClr val="tx1"/>
                </a:solidFill>
                <a:round/>
                <a:headEnd/>
                <a:tailEnd/>
              </a:ln>
            </p:spPr>
            <p:txBody>
              <a:bodyPr/>
              <a:lstStyle/>
              <a:p>
                <a:endParaRPr lang="en-US"/>
              </a:p>
            </p:txBody>
          </p:sp>
          <p:sp>
            <p:nvSpPr>
              <p:cNvPr id="8233" name="Line 155"/>
              <p:cNvSpPr>
                <a:spLocks noChangeShapeType="1"/>
              </p:cNvSpPr>
              <p:nvPr/>
            </p:nvSpPr>
            <p:spPr bwMode="auto">
              <a:xfrm>
                <a:off x="2976" y="2700"/>
                <a:ext cx="1872" cy="0"/>
              </a:xfrm>
              <a:prstGeom prst="line">
                <a:avLst/>
              </a:prstGeom>
              <a:noFill/>
              <a:ln w="9525">
                <a:solidFill>
                  <a:schemeClr val="tx1"/>
                </a:solidFill>
                <a:round/>
                <a:headEnd/>
                <a:tailEnd/>
              </a:ln>
            </p:spPr>
            <p:txBody>
              <a:bodyPr/>
              <a:lstStyle/>
              <a:p>
                <a:endParaRPr lang="en-US"/>
              </a:p>
            </p:txBody>
          </p:sp>
          <p:sp>
            <p:nvSpPr>
              <p:cNvPr id="8234" name="Line 156"/>
              <p:cNvSpPr>
                <a:spLocks noChangeShapeType="1"/>
              </p:cNvSpPr>
              <p:nvPr/>
            </p:nvSpPr>
            <p:spPr bwMode="auto">
              <a:xfrm>
                <a:off x="2976" y="2880"/>
                <a:ext cx="1872" cy="0"/>
              </a:xfrm>
              <a:prstGeom prst="line">
                <a:avLst/>
              </a:prstGeom>
              <a:noFill/>
              <a:ln w="9525">
                <a:solidFill>
                  <a:schemeClr val="tx1"/>
                </a:solidFill>
                <a:round/>
                <a:headEnd/>
                <a:tailEnd/>
              </a:ln>
            </p:spPr>
            <p:txBody>
              <a:bodyPr/>
              <a:lstStyle/>
              <a:p>
                <a:endParaRPr lang="en-US"/>
              </a:p>
            </p:txBody>
          </p:sp>
          <p:sp>
            <p:nvSpPr>
              <p:cNvPr id="8235" name="Line 157"/>
              <p:cNvSpPr>
                <a:spLocks noChangeShapeType="1"/>
              </p:cNvSpPr>
              <p:nvPr/>
            </p:nvSpPr>
            <p:spPr bwMode="auto">
              <a:xfrm>
                <a:off x="4032" y="1968"/>
                <a:ext cx="0" cy="912"/>
              </a:xfrm>
              <a:prstGeom prst="line">
                <a:avLst/>
              </a:prstGeom>
              <a:noFill/>
              <a:ln w="9525">
                <a:solidFill>
                  <a:schemeClr val="tx1"/>
                </a:solidFill>
                <a:round/>
                <a:headEnd/>
                <a:tailEnd/>
              </a:ln>
            </p:spPr>
            <p:txBody>
              <a:bodyPr/>
              <a:lstStyle/>
              <a:p>
                <a:endParaRPr lang="en-US"/>
              </a:p>
            </p:txBody>
          </p:sp>
        </p:grpSp>
      </p:grpSp>
      <p:sp>
        <p:nvSpPr>
          <p:cNvPr id="8226" name="Rectangle 10"/>
          <p:cNvSpPr>
            <a:spLocks noChangeArrowheads="1"/>
          </p:cNvSpPr>
          <p:nvPr/>
        </p:nvSpPr>
        <p:spPr bwMode="auto">
          <a:xfrm>
            <a:off x="7924800" y="2667000"/>
            <a:ext cx="2438400" cy="363538"/>
          </a:xfrm>
          <a:prstGeom prst="rect">
            <a:avLst/>
          </a:prstGeom>
          <a:noFill/>
          <a:ln w="12700">
            <a:noFill/>
            <a:miter lim="800000"/>
            <a:headEnd/>
            <a:tailEnd/>
          </a:ln>
        </p:spPr>
        <p:txBody>
          <a:bodyPr lIns="90488" tIns="44450" rIns="90488" bIns="44450">
            <a:spAutoFit/>
          </a:bodyPr>
          <a:lstStyle/>
          <a:p>
            <a:pPr eaLnBrk="0" hangingPunct="0"/>
            <a:r>
              <a:rPr lang="en-GB">
                <a:solidFill>
                  <a:srgbClr val="FF6600"/>
                </a:solidFill>
                <a:latin typeface="Times New Roman" pitchFamily="18" charset="0"/>
              </a:rPr>
              <a:t>Student System Files</a:t>
            </a:r>
          </a:p>
        </p:txBody>
      </p:sp>
      <p:sp>
        <p:nvSpPr>
          <p:cNvPr id="34977" name="Text Box 161"/>
          <p:cNvSpPr txBox="1">
            <a:spLocks noChangeArrowheads="1"/>
          </p:cNvSpPr>
          <p:nvPr/>
        </p:nvSpPr>
        <p:spPr bwMode="auto">
          <a:xfrm>
            <a:off x="2803526" y="5910264"/>
            <a:ext cx="3345339" cy="646331"/>
          </a:xfrm>
          <a:prstGeom prst="rect">
            <a:avLst/>
          </a:prstGeom>
          <a:noFill/>
          <a:ln w="9525">
            <a:noFill/>
            <a:miter lim="800000"/>
            <a:headEnd/>
            <a:tailEnd/>
          </a:ln>
        </p:spPr>
        <p:txBody>
          <a:bodyPr wrap="none">
            <a:spAutoFit/>
          </a:bodyPr>
          <a:lstStyle/>
          <a:p>
            <a:r>
              <a:rPr lang="en-US" sz="3600">
                <a:solidFill>
                  <a:srgbClr val="FF0066"/>
                </a:solidFill>
              </a:rPr>
              <a:t>Data Duplication</a:t>
            </a:r>
            <a:r>
              <a:rPr lang="en-US"/>
              <a:t> </a:t>
            </a:r>
          </a:p>
        </p:txBody>
      </p:sp>
      <p:sp>
        <p:nvSpPr>
          <p:cNvPr id="34" name="Slide Number Placeholder 33"/>
          <p:cNvSpPr>
            <a:spLocks noGrp="1"/>
          </p:cNvSpPr>
          <p:nvPr>
            <p:ph type="sldNum" sz="quarter" idx="12"/>
          </p:nvPr>
        </p:nvSpPr>
        <p:spPr/>
        <p:txBody>
          <a:bodyPr/>
          <a:lstStyle/>
          <a:p>
            <a:fld id="{DA7DF29F-8EBD-4955-8135-77E3F3B8D1FA}" type="slidenum">
              <a:rPr lang="en-US" smtClean="0"/>
              <a:pPr/>
              <a:t>15</a:t>
            </a:fld>
            <a:endParaRPr lang="en-US"/>
          </a:p>
        </p:txBody>
      </p:sp>
    </p:spTree>
    <p:extLst>
      <p:ext uri="{BB962C8B-B14F-4D97-AF65-F5344CB8AC3E}">
        <p14:creationId xmlns:p14="http://schemas.microsoft.com/office/powerpoint/2010/main" val="268952583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4977"/>
                                        </p:tgtEl>
                                        <p:attrNameLst>
                                          <p:attrName>style.visibility</p:attrName>
                                        </p:attrNameLst>
                                      </p:cBhvr>
                                      <p:to>
                                        <p:strVal val="visible"/>
                                      </p:to>
                                    </p:set>
                                    <p:anim calcmode="lin" valueType="num">
                                      <p:cBhvr additive="base">
                                        <p:cTn id="17" dur="500" fill="hold"/>
                                        <p:tgtEl>
                                          <p:spTgt spid="34977"/>
                                        </p:tgtEl>
                                        <p:attrNameLst>
                                          <p:attrName>ppt_x</p:attrName>
                                        </p:attrNameLst>
                                      </p:cBhvr>
                                      <p:tavLst>
                                        <p:tav tm="0">
                                          <p:val>
                                            <p:strVal val="#ppt_x"/>
                                          </p:val>
                                        </p:tav>
                                        <p:tav tm="100000">
                                          <p:val>
                                            <p:strVal val="#ppt_x"/>
                                          </p:val>
                                        </p:tav>
                                      </p:tavLst>
                                    </p:anim>
                                    <p:anim calcmode="lin" valueType="num">
                                      <p:cBhvr additive="base">
                                        <p:cTn id="18" dur="500" fill="hold"/>
                                        <p:tgtEl>
                                          <p:spTgt spid="3497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6" presetClass="emph" presetSubtype="0" fill="hold" nodeType="clickEffect">
                                  <p:stCondLst>
                                    <p:cond delay="0"/>
                                  </p:stCondLst>
                                  <p:childTnLst>
                                    <p:animScale>
                                      <p:cBhvr>
                                        <p:cTn id="22" dur="2000" fill="hold"/>
                                        <p:tgtEl>
                                          <p:spTgt spid="2"/>
                                        </p:tgtEl>
                                      </p:cBhvr>
                                      <p:by x="150000" y="150000"/>
                                    </p:animScale>
                                  </p:childTnLst>
                                </p:cTn>
                              </p:par>
                              <p:par>
                                <p:cTn id="23" presetID="6" presetClass="emph" presetSubtype="0" fill="hold" nodeType="withEffect">
                                  <p:stCondLst>
                                    <p:cond delay="0"/>
                                  </p:stCondLst>
                                  <p:childTnLst>
                                    <p:animScale>
                                      <p:cBhvr>
                                        <p:cTn id="24" dur="2000" fill="hold"/>
                                        <p:tgtEl>
                                          <p:spTgt spid="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7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Object 2">
            <a:hlinkClick r:id="" action="ppaction://ole?verb=0"/>
          </p:cNvPr>
          <p:cNvGraphicFramePr>
            <a:graphicFrameLocks/>
          </p:cNvGraphicFramePr>
          <p:nvPr/>
        </p:nvGraphicFramePr>
        <p:xfrm>
          <a:off x="1747838" y="2057400"/>
          <a:ext cx="766762" cy="850900"/>
        </p:xfrm>
        <a:graphic>
          <a:graphicData uri="http://schemas.openxmlformats.org/presentationml/2006/ole">
            <mc:AlternateContent xmlns:mc="http://schemas.openxmlformats.org/markup-compatibility/2006">
              <mc:Choice xmlns:v="urn:schemas-microsoft-com:vml" Requires="v">
                <p:oleObj spid="_x0000_s3124" name="Clip" r:id="rId4" imgW="1315341" imgH="996807" progId="">
                  <p:embed/>
                </p:oleObj>
              </mc:Choice>
              <mc:Fallback>
                <p:oleObj name="Clip" r:id="rId4" imgW="1315341" imgH="996807" progId="">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47838" y="2057400"/>
                        <a:ext cx="766762" cy="85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19" name="Object 4">
            <a:hlinkClick r:id="" action="ppaction://ole?verb=0"/>
          </p:cNvPr>
          <p:cNvGraphicFramePr>
            <a:graphicFrameLocks/>
          </p:cNvGraphicFramePr>
          <p:nvPr/>
        </p:nvGraphicFramePr>
        <p:xfrm>
          <a:off x="1785938" y="4724400"/>
          <a:ext cx="792162" cy="850900"/>
        </p:xfrm>
        <a:graphic>
          <a:graphicData uri="http://schemas.openxmlformats.org/presentationml/2006/ole">
            <mc:AlternateContent xmlns:mc="http://schemas.openxmlformats.org/markup-compatibility/2006">
              <mc:Choice xmlns:v="urn:schemas-microsoft-com:vml" Requires="v">
                <p:oleObj spid="_x0000_s3125" name="Clip" r:id="rId6" imgW="1315341" imgH="996807" progId="">
                  <p:embed/>
                </p:oleObj>
              </mc:Choice>
              <mc:Fallback>
                <p:oleObj name="Clip" r:id="rId6" imgW="1315341" imgH="996807" progId="">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85938" y="4724400"/>
                        <a:ext cx="792162" cy="85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0" name="Rectangle 5"/>
          <p:cNvSpPr>
            <a:spLocks noChangeArrowheads="1"/>
          </p:cNvSpPr>
          <p:nvPr/>
        </p:nvSpPr>
        <p:spPr bwMode="auto">
          <a:xfrm>
            <a:off x="7924801" y="5884864"/>
            <a:ext cx="2320925" cy="363537"/>
          </a:xfrm>
          <a:prstGeom prst="rect">
            <a:avLst/>
          </a:prstGeom>
          <a:noFill/>
          <a:ln w="12700">
            <a:noFill/>
            <a:miter lim="800000"/>
            <a:headEnd/>
            <a:tailEnd/>
          </a:ln>
        </p:spPr>
        <p:txBody>
          <a:bodyPr lIns="90488" tIns="44450" rIns="90488" bIns="44450">
            <a:spAutoFit/>
          </a:bodyPr>
          <a:lstStyle/>
          <a:p>
            <a:pPr eaLnBrk="0" hangingPunct="0"/>
            <a:r>
              <a:rPr lang="en-GB">
                <a:solidFill>
                  <a:srgbClr val="FF6600"/>
                </a:solidFill>
                <a:latin typeface="Times New Roman" pitchFamily="18" charset="0"/>
              </a:rPr>
              <a:t>Library System Files</a:t>
            </a:r>
          </a:p>
        </p:txBody>
      </p:sp>
      <p:sp>
        <p:nvSpPr>
          <p:cNvPr id="9221" name="Rectangle 6"/>
          <p:cNvSpPr>
            <a:spLocks noGrp="1" noChangeArrowheads="1"/>
          </p:cNvSpPr>
          <p:nvPr>
            <p:ph type="title"/>
          </p:nvPr>
        </p:nvSpPr>
        <p:spPr/>
        <p:txBody>
          <a:bodyPr/>
          <a:lstStyle/>
          <a:p>
            <a:pPr eaLnBrk="1" hangingPunct="1"/>
            <a:r>
              <a:rPr lang="en-GB" sz="3600" b="1"/>
              <a:t>File Based Processing</a:t>
            </a:r>
          </a:p>
        </p:txBody>
      </p:sp>
      <p:graphicFrame>
        <p:nvGraphicFramePr>
          <p:cNvPr id="122887" name="Group 7"/>
          <p:cNvGraphicFramePr>
            <a:graphicFrameLocks noGrp="1"/>
          </p:cNvGraphicFramePr>
          <p:nvPr>
            <p:ph sz="half" idx="1"/>
          </p:nvPr>
        </p:nvGraphicFramePr>
        <p:xfrm>
          <a:off x="3352800" y="1852614"/>
          <a:ext cx="3886200" cy="1196975"/>
        </p:xfrm>
        <a:graphic>
          <a:graphicData uri="http://schemas.openxmlformats.org/drawingml/2006/table">
            <a:tbl>
              <a:tblPr/>
              <a:tblGrid>
                <a:gridCol w="1285875">
                  <a:extLst>
                    <a:ext uri="{9D8B030D-6E8A-4147-A177-3AD203B41FA5}">
                      <a16:colId xmlns:a16="http://schemas.microsoft.com/office/drawing/2014/main" xmlns="" val="20000"/>
                    </a:ext>
                  </a:extLst>
                </a:gridCol>
                <a:gridCol w="2600325">
                  <a:extLst>
                    <a:ext uri="{9D8B030D-6E8A-4147-A177-3AD203B41FA5}">
                      <a16:colId xmlns:a16="http://schemas.microsoft.com/office/drawing/2014/main" xmlns="" val="20001"/>
                    </a:ext>
                  </a:extLst>
                </a:gridCol>
              </a:tblGrid>
              <a:tr h="1196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3333CC"/>
                          </a:solidFill>
                          <a:effectLst/>
                          <a:latin typeface="Garamond" pitchFamily="18" charset="0"/>
                        </a:rPr>
                        <a:t>Data Entry</a:t>
                      </a:r>
                    </a:p>
                  </a:txBody>
                  <a:tcPr marT="45742" marB="4574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3333CC"/>
                          </a:solidFill>
                          <a:effectLst/>
                          <a:latin typeface="Garamond" pitchFamily="18" charset="0"/>
                        </a:rPr>
                        <a:t>File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3333CC"/>
                          </a:solidFill>
                          <a:effectLst/>
                          <a:latin typeface="Garamond" pitchFamily="18" charset="0"/>
                        </a:rPr>
                        <a:t>Processing</a:t>
                      </a:r>
                    </a:p>
                  </a:txBody>
                  <a:tcPr marT="45742" marB="457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graphicFrame>
        <p:nvGraphicFramePr>
          <p:cNvPr id="122897" name="Group 17"/>
          <p:cNvGraphicFramePr>
            <a:graphicFrameLocks noGrp="1"/>
          </p:cNvGraphicFramePr>
          <p:nvPr>
            <p:ph sz="half" idx="2"/>
          </p:nvPr>
        </p:nvGraphicFramePr>
        <p:xfrm>
          <a:off x="3352800" y="4259264"/>
          <a:ext cx="3657600" cy="1304925"/>
        </p:xfrm>
        <a:graphic>
          <a:graphicData uri="http://schemas.openxmlformats.org/drawingml/2006/table">
            <a:tbl>
              <a:tblPr/>
              <a:tblGrid>
                <a:gridCol w="1209675">
                  <a:extLst>
                    <a:ext uri="{9D8B030D-6E8A-4147-A177-3AD203B41FA5}">
                      <a16:colId xmlns:a16="http://schemas.microsoft.com/office/drawing/2014/main" xmlns="" val="20000"/>
                    </a:ext>
                  </a:extLst>
                </a:gridCol>
                <a:gridCol w="2447925">
                  <a:extLst>
                    <a:ext uri="{9D8B030D-6E8A-4147-A177-3AD203B41FA5}">
                      <a16:colId xmlns:a16="http://schemas.microsoft.com/office/drawing/2014/main" xmlns="" val="20001"/>
                    </a:ext>
                  </a:extLst>
                </a:gridCol>
              </a:tblGrid>
              <a:tr h="1304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3333CC"/>
                          </a:solidFill>
                          <a:effectLst/>
                          <a:latin typeface="Garamond" pitchFamily="18" charset="0"/>
                        </a:rPr>
                        <a:t>Data Entry</a:t>
                      </a:r>
                    </a:p>
                  </a:txBody>
                  <a:tcPr marT="45742" marB="4574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3333CC"/>
                          </a:solidFill>
                          <a:effectLst/>
                          <a:latin typeface="Garamond" pitchFamily="18" charset="0"/>
                        </a:rPr>
                        <a:t>File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3333CC"/>
                          </a:solidFill>
                          <a:effectLst/>
                          <a:latin typeface="Garamond" pitchFamily="18" charset="0"/>
                        </a:rPr>
                        <a:t>Processing</a:t>
                      </a:r>
                    </a:p>
                  </a:txBody>
                  <a:tcPr marT="45742" marB="457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sp>
        <p:nvSpPr>
          <p:cNvPr id="9242" name="AutoShape 27"/>
          <p:cNvSpPr>
            <a:spLocks noChangeArrowheads="1"/>
          </p:cNvSpPr>
          <p:nvPr/>
        </p:nvSpPr>
        <p:spPr bwMode="auto">
          <a:xfrm>
            <a:off x="2514600" y="2333626"/>
            <a:ext cx="685800" cy="257175"/>
          </a:xfrm>
          <a:prstGeom prst="leftRightArrow">
            <a:avLst>
              <a:gd name="adj1" fmla="val 50000"/>
              <a:gd name="adj2" fmla="val 53333"/>
            </a:avLst>
          </a:prstGeom>
          <a:solidFill>
            <a:srgbClr val="008000"/>
          </a:solidFill>
          <a:ln w="9525">
            <a:solidFill>
              <a:schemeClr val="tx1"/>
            </a:solidFill>
            <a:miter lim="800000"/>
            <a:headEnd/>
            <a:tailEnd/>
          </a:ln>
        </p:spPr>
        <p:txBody>
          <a:bodyPr wrap="none" anchor="ctr"/>
          <a:lstStyle/>
          <a:p>
            <a:endParaRPr lang="en-US"/>
          </a:p>
        </p:txBody>
      </p:sp>
      <p:sp>
        <p:nvSpPr>
          <p:cNvPr id="9243" name="AutoShape 28"/>
          <p:cNvSpPr>
            <a:spLocks noChangeArrowheads="1"/>
          </p:cNvSpPr>
          <p:nvPr/>
        </p:nvSpPr>
        <p:spPr bwMode="auto">
          <a:xfrm>
            <a:off x="2514600" y="4848226"/>
            <a:ext cx="685800" cy="257175"/>
          </a:xfrm>
          <a:prstGeom prst="leftRightArrow">
            <a:avLst>
              <a:gd name="adj1" fmla="val 50000"/>
              <a:gd name="adj2" fmla="val 53333"/>
            </a:avLst>
          </a:prstGeom>
          <a:solidFill>
            <a:srgbClr val="008000"/>
          </a:solidFill>
          <a:ln w="9525">
            <a:solidFill>
              <a:schemeClr val="tx1"/>
            </a:solidFill>
            <a:miter lim="800000"/>
            <a:headEnd/>
            <a:tailEnd/>
          </a:ln>
        </p:spPr>
        <p:txBody>
          <a:bodyPr wrap="none" anchor="ctr"/>
          <a:lstStyle/>
          <a:p>
            <a:endParaRPr lang="en-US"/>
          </a:p>
        </p:txBody>
      </p:sp>
      <p:sp>
        <p:nvSpPr>
          <p:cNvPr id="9244" name="AutoShape 29"/>
          <p:cNvSpPr>
            <a:spLocks noChangeArrowheads="1"/>
          </p:cNvSpPr>
          <p:nvPr/>
        </p:nvSpPr>
        <p:spPr bwMode="auto">
          <a:xfrm>
            <a:off x="7391400" y="2409826"/>
            <a:ext cx="685800" cy="257175"/>
          </a:xfrm>
          <a:prstGeom prst="leftRightArrow">
            <a:avLst>
              <a:gd name="adj1" fmla="val 50000"/>
              <a:gd name="adj2" fmla="val 53333"/>
            </a:avLst>
          </a:prstGeom>
          <a:solidFill>
            <a:srgbClr val="008000"/>
          </a:solidFill>
          <a:ln w="9525">
            <a:solidFill>
              <a:schemeClr val="tx1"/>
            </a:solidFill>
            <a:miter lim="800000"/>
            <a:headEnd/>
            <a:tailEnd/>
          </a:ln>
        </p:spPr>
        <p:txBody>
          <a:bodyPr wrap="none" anchor="ctr"/>
          <a:lstStyle/>
          <a:p>
            <a:endParaRPr lang="en-US"/>
          </a:p>
        </p:txBody>
      </p:sp>
      <p:sp>
        <p:nvSpPr>
          <p:cNvPr id="9245" name="AutoShape 30"/>
          <p:cNvSpPr>
            <a:spLocks noChangeArrowheads="1"/>
          </p:cNvSpPr>
          <p:nvPr/>
        </p:nvSpPr>
        <p:spPr bwMode="auto">
          <a:xfrm>
            <a:off x="7239000" y="4848226"/>
            <a:ext cx="685800" cy="257175"/>
          </a:xfrm>
          <a:prstGeom prst="leftRightArrow">
            <a:avLst>
              <a:gd name="adj1" fmla="val 50000"/>
              <a:gd name="adj2" fmla="val 53333"/>
            </a:avLst>
          </a:prstGeom>
          <a:solidFill>
            <a:srgbClr val="008000"/>
          </a:solidFill>
          <a:ln w="9525">
            <a:solidFill>
              <a:schemeClr val="tx1"/>
            </a:solidFill>
            <a:miter lim="800000"/>
            <a:headEnd/>
            <a:tailEnd/>
          </a:ln>
        </p:spPr>
        <p:txBody>
          <a:bodyPr wrap="none" anchor="ctr"/>
          <a:lstStyle/>
          <a:p>
            <a:endParaRPr lang="en-US"/>
          </a:p>
        </p:txBody>
      </p:sp>
      <p:sp>
        <p:nvSpPr>
          <p:cNvPr id="9246" name="AutoShape 31"/>
          <p:cNvSpPr>
            <a:spLocks noChangeArrowheads="1"/>
          </p:cNvSpPr>
          <p:nvPr/>
        </p:nvSpPr>
        <p:spPr bwMode="auto">
          <a:xfrm>
            <a:off x="8610600" y="2057400"/>
            <a:ext cx="914400" cy="1214438"/>
          </a:xfrm>
          <a:prstGeom prst="can">
            <a:avLst>
              <a:gd name="adj" fmla="val 33203"/>
            </a:avLst>
          </a:prstGeom>
          <a:solidFill>
            <a:schemeClr val="accent1"/>
          </a:solidFill>
          <a:ln w="9525">
            <a:solidFill>
              <a:schemeClr val="tx1"/>
            </a:solidFill>
            <a:round/>
            <a:headEnd/>
            <a:tailEnd/>
          </a:ln>
        </p:spPr>
        <p:txBody>
          <a:bodyPr wrap="none" anchor="ctr"/>
          <a:lstStyle/>
          <a:p>
            <a:endParaRPr lang="en-US"/>
          </a:p>
        </p:txBody>
      </p:sp>
      <p:sp>
        <p:nvSpPr>
          <p:cNvPr id="9247" name="AutoShape 32"/>
          <p:cNvSpPr>
            <a:spLocks noChangeArrowheads="1"/>
          </p:cNvSpPr>
          <p:nvPr/>
        </p:nvSpPr>
        <p:spPr bwMode="auto">
          <a:xfrm>
            <a:off x="8610600" y="4424364"/>
            <a:ext cx="914400" cy="1214437"/>
          </a:xfrm>
          <a:prstGeom prst="can">
            <a:avLst>
              <a:gd name="adj" fmla="val 33203"/>
            </a:avLst>
          </a:prstGeom>
          <a:solidFill>
            <a:schemeClr val="accent1"/>
          </a:solidFill>
          <a:ln w="9525">
            <a:solidFill>
              <a:schemeClr val="tx1"/>
            </a:solidFill>
            <a:round/>
            <a:headEnd/>
            <a:tailEnd/>
          </a:ln>
        </p:spPr>
        <p:txBody>
          <a:bodyPr wrap="none" anchor="ctr"/>
          <a:lstStyle/>
          <a:p>
            <a:endParaRPr lang="en-US"/>
          </a:p>
        </p:txBody>
      </p:sp>
      <p:grpSp>
        <p:nvGrpSpPr>
          <p:cNvPr id="2" name="Group 33"/>
          <p:cNvGrpSpPr>
            <a:grpSpLocks/>
          </p:cNvGrpSpPr>
          <p:nvPr/>
        </p:nvGrpSpPr>
        <p:grpSpPr bwMode="auto">
          <a:xfrm>
            <a:off x="6248400" y="685800"/>
            <a:ext cx="2971800" cy="1676400"/>
            <a:chOff x="2976" y="432"/>
            <a:chExt cx="1872" cy="1056"/>
          </a:xfrm>
        </p:grpSpPr>
        <p:sp>
          <p:nvSpPr>
            <p:cNvPr id="9264" name="AutoShape 34"/>
            <p:cNvSpPr>
              <a:spLocks noChangeArrowheads="1"/>
            </p:cNvSpPr>
            <p:nvPr/>
          </p:nvSpPr>
          <p:spPr bwMode="auto">
            <a:xfrm flipH="1">
              <a:off x="2976" y="432"/>
              <a:ext cx="1872" cy="1056"/>
            </a:xfrm>
            <a:prstGeom prst="wedgeRectCallout">
              <a:avLst>
                <a:gd name="adj1" fmla="val -45838"/>
                <a:gd name="adj2" fmla="val 65435"/>
              </a:avLst>
            </a:prstGeom>
            <a:solidFill>
              <a:schemeClr val="accent1"/>
            </a:solidFill>
            <a:ln w="9525">
              <a:solidFill>
                <a:schemeClr val="tx1"/>
              </a:solidFill>
              <a:miter lim="800000"/>
              <a:headEnd/>
              <a:tailEnd/>
            </a:ln>
          </p:spPr>
          <p:txBody>
            <a:bodyPr/>
            <a:lstStyle/>
            <a:p>
              <a:r>
                <a:rPr lang="en-US" dirty="0">
                  <a:solidFill>
                    <a:srgbClr val="92D050"/>
                  </a:solidFill>
                  <a:latin typeface="Courier New" pitchFamily="49" charset="0"/>
                </a:rPr>
                <a:t>ID		001</a:t>
              </a:r>
            </a:p>
            <a:p>
              <a:r>
                <a:rPr lang="en-US" dirty="0">
                  <a:solidFill>
                    <a:srgbClr val="92D050"/>
                  </a:solidFill>
                  <a:latin typeface="Courier New" pitchFamily="49" charset="0"/>
                </a:rPr>
                <a:t>Name		</a:t>
              </a:r>
              <a:r>
                <a:rPr lang="en-US" dirty="0" err="1">
                  <a:solidFill>
                    <a:srgbClr val="92D050"/>
                  </a:solidFill>
                  <a:latin typeface="Courier New" pitchFamily="49" charset="0"/>
                </a:rPr>
                <a:t>mery</a:t>
              </a:r>
              <a:endParaRPr lang="en-US" dirty="0">
                <a:solidFill>
                  <a:srgbClr val="92D050"/>
                </a:solidFill>
                <a:latin typeface="Courier New" pitchFamily="49" charset="0"/>
              </a:endParaRPr>
            </a:p>
            <a:p>
              <a:r>
                <a:rPr lang="en-US" dirty="0">
                  <a:solidFill>
                    <a:srgbClr val="92D050"/>
                  </a:solidFill>
                  <a:latin typeface="Courier New" pitchFamily="49" charset="0"/>
                </a:rPr>
                <a:t>Address	</a:t>
              </a:r>
              <a:r>
                <a:rPr lang="en-US" dirty="0" err="1">
                  <a:solidFill>
                    <a:srgbClr val="92D050"/>
                  </a:solidFill>
                  <a:latin typeface="Courier New" pitchFamily="49" charset="0"/>
                </a:rPr>
                <a:t>colombo</a:t>
              </a:r>
              <a:endParaRPr lang="en-US" dirty="0">
                <a:solidFill>
                  <a:srgbClr val="92D050"/>
                </a:solidFill>
                <a:latin typeface="Courier New" pitchFamily="49" charset="0"/>
              </a:endParaRPr>
            </a:p>
            <a:p>
              <a:r>
                <a:rPr lang="en-US" dirty="0" err="1">
                  <a:solidFill>
                    <a:srgbClr val="92D050"/>
                  </a:solidFill>
                  <a:latin typeface="Courier New" pitchFamily="49" charset="0"/>
                </a:rPr>
                <a:t>TelNo</a:t>
              </a:r>
              <a:r>
                <a:rPr lang="en-US" dirty="0">
                  <a:solidFill>
                    <a:srgbClr val="92D050"/>
                  </a:solidFill>
                  <a:latin typeface="Courier New" pitchFamily="49" charset="0"/>
                </a:rPr>
                <a:t>		747374</a:t>
              </a:r>
            </a:p>
            <a:p>
              <a:r>
                <a:rPr lang="en-US" sz="2400" b="1" dirty="0">
                  <a:solidFill>
                    <a:srgbClr val="3333CC"/>
                  </a:solidFill>
                  <a:latin typeface="Courier New" pitchFamily="49" charset="0"/>
                </a:rPr>
                <a:t>Marks		34</a:t>
              </a:r>
            </a:p>
          </p:txBody>
        </p:sp>
        <p:grpSp>
          <p:nvGrpSpPr>
            <p:cNvPr id="3" name="Group 35"/>
            <p:cNvGrpSpPr>
              <a:grpSpLocks/>
            </p:cNvGrpSpPr>
            <p:nvPr/>
          </p:nvGrpSpPr>
          <p:grpSpPr bwMode="auto">
            <a:xfrm>
              <a:off x="2976" y="432"/>
              <a:ext cx="1872" cy="912"/>
              <a:chOff x="2976" y="432"/>
              <a:chExt cx="1872" cy="912"/>
            </a:xfrm>
          </p:grpSpPr>
          <p:sp>
            <p:nvSpPr>
              <p:cNvPr id="9266" name="Line 36"/>
              <p:cNvSpPr>
                <a:spLocks noChangeShapeType="1"/>
              </p:cNvSpPr>
              <p:nvPr/>
            </p:nvSpPr>
            <p:spPr bwMode="auto">
              <a:xfrm>
                <a:off x="2976" y="624"/>
                <a:ext cx="1872" cy="0"/>
              </a:xfrm>
              <a:prstGeom prst="line">
                <a:avLst/>
              </a:prstGeom>
              <a:noFill/>
              <a:ln w="9525">
                <a:solidFill>
                  <a:schemeClr val="tx1"/>
                </a:solidFill>
                <a:round/>
                <a:headEnd/>
                <a:tailEnd/>
              </a:ln>
            </p:spPr>
            <p:txBody>
              <a:bodyPr/>
              <a:lstStyle/>
              <a:p>
                <a:endParaRPr lang="en-US"/>
              </a:p>
            </p:txBody>
          </p:sp>
          <p:sp>
            <p:nvSpPr>
              <p:cNvPr id="9267" name="Line 37"/>
              <p:cNvSpPr>
                <a:spLocks noChangeShapeType="1"/>
              </p:cNvSpPr>
              <p:nvPr/>
            </p:nvSpPr>
            <p:spPr bwMode="auto">
              <a:xfrm>
                <a:off x="2976" y="816"/>
                <a:ext cx="1872" cy="0"/>
              </a:xfrm>
              <a:prstGeom prst="line">
                <a:avLst/>
              </a:prstGeom>
              <a:noFill/>
              <a:ln w="9525">
                <a:solidFill>
                  <a:schemeClr val="tx1"/>
                </a:solidFill>
                <a:round/>
                <a:headEnd/>
                <a:tailEnd/>
              </a:ln>
            </p:spPr>
            <p:txBody>
              <a:bodyPr/>
              <a:lstStyle/>
              <a:p>
                <a:endParaRPr lang="en-US"/>
              </a:p>
            </p:txBody>
          </p:sp>
          <p:sp>
            <p:nvSpPr>
              <p:cNvPr id="9268" name="Line 38"/>
              <p:cNvSpPr>
                <a:spLocks noChangeShapeType="1"/>
              </p:cNvSpPr>
              <p:nvPr/>
            </p:nvSpPr>
            <p:spPr bwMode="auto">
              <a:xfrm>
                <a:off x="2976" y="990"/>
                <a:ext cx="1872" cy="0"/>
              </a:xfrm>
              <a:prstGeom prst="line">
                <a:avLst/>
              </a:prstGeom>
              <a:noFill/>
              <a:ln w="9525">
                <a:solidFill>
                  <a:schemeClr val="tx1"/>
                </a:solidFill>
                <a:round/>
                <a:headEnd/>
                <a:tailEnd/>
              </a:ln>
            </p:spPr>
            <p:txBody>
              <a:bodyPr/>
              <a:lstStyle/>
              <a:p>
                <a:endParaRPr lang="en-US"/>
              </a:p>
            </p:txBody>
          </p:sp>
          <p:sp>
            <p:nvSpPr>
              <p:cNvPr id="9269" name="Line 39"/>
              <p:cNvSpPr>
                <a:spLocks noChangeShapeType="1"/>
              </p:cNvSpPr>
              <p:nvPr/>
            </p:nvSpPr>
            <p:spPr bwMode="auto">
              <a:xfrm>
                <a:off x="2976" y="1164"/>
                <a:ext cx="1872" cy="0"/>
              </a:xfrm>
              <a:prstGeom prst="line">
                <a:avLst/>
              </a:prstGeom>
              <a:noFill/>
              <a:ln w="9525">
                <a:solidFill>
                  <a:schemeClr val="tx1"/>
                </a:solidFill>
                <a:round/>
                <a:headEnd/>
                <a:tailEnd/>
              </a:ln>
            </p:spPr>
            <p:txBody>
              <a:bodyPr/>
              <a:lstStyle/>
              <a:p>
                <a:endParaRPr lang="en-US"/>
              </a:p>
            </p:txBody>
          </p:sp>
          <p:sp>
            <p:nvSpPr>
              <p:cNvPr id="9270" name="Line 40"/>
              <p:cNvSpPr>
                <a:spLocks noChangeShapeType="1"/>
              </p:cNvSpPr>
              <p:nvPr/>
            </p:nvSpPr>
            <p:spPr bwMode="auto">
              <a:xfrm>
                <a:off x="2976" y="1344"/>
                <a:ext cx="1872" cy="0"/>
              </a:xfrm>
              <a:prstGeom prst="line">
                <a:avLst/>
              </a:prstGeom>
              <a:noFill/>
              <a:ln w="9525">
                <a:solidFill>
                  <a:schemeClr val="tx1"/>
                </a:solidFill>
                <a:round/>
                <a:headEnd/>
                <a:tailEnd/>
              </a:ln>
            </p:spPr>
            <p:txBody>
              <a:bodyPr/>
              <a:lstStyle/>
              <a:p>
                <a:endParaRPr lang="en-US"/>
              </a:p>
            </p:txBody>
          </p:sp>
          <p:sp>
            <p:nvSpPr>
              <p:cNvPr id="9271" name="Line 41"/>
              <p:cNvSpPr>
                <a:spLocks noChangeShapeType="1"/>
              </p:cNvSpPr>
              <p:nvPr/>
            </p:nvSpPr>
            <p:spPr bwMode="auto">
              <a:xfrm>
                <a:off x="3696" y="432"/>
                <a:ext cx="0" cy="912"/>
              </a:xfrm>
              <a:prstGeom prst="line">
                <a:avLst/>
              </a:prstGeom>
              <a:noFill/>
              <a:ln w="9525">
                <a:solidFill>
                  <a:schemeClr val="tx1"/>
                </a:solidFill>
                <a:round/>
                <a:headEnd/>
                <a:tailEnd/>
              </a:ln>
            </p:spPr>
            <p:txBody>
              <a:bodyPr/>
              <a:lstStyle/>
              <a:p>
                <a:endParaRPr lang="en-US"/>
              </a:p>
            </p:txBody>
          </p:sp>
        </p:grpSp>
      </p:grpSp>
      <p:grpSp>
        <p:nvGrpSpPr>
          <p:cNvPr id="4" name="Group 42"/>
          <p:cNvGrpSpPr>
            <a:grpSpLocks/>
          </p:cNvGrpSpPr>
          <p:nvPr/>
        </p:nvGrpSpPr>
        <p:grpSpPr bwMode="auto">
          <a:xfrm>
            <a:off x="6248400" y="3124200"/>
            <a:ext cx="2971800" cy="1676400"/>
            <a:chOff x="2976" y="1968"/>
            <a:chExt cx="1872" cy="1056"/>
          </a:xfrm>
        </p:grpSpPr>
        <p:sp>
          <p:nvSpPr>
            <p:cNvPr id="9256" name="AutoShape 43"/>
            <p:cNvSpPr>
              <a:spLocks noChangeArrowheads="1"/>
            </p:cNvSpPr>
            <p:nvPr/>
          </p:nvSpPr>
          <p:spPr bwMode="auto">
            <a:xfrm flipH="1">
              <a:off x="2976" y="1968"/>
              <a:ext cx="1872" cy="1056"/>
            </a:xfrm>
            <a:prstGeom prst="wedgeRectCallout">
              <a:avLst>
                <a:gd name="adj1" fmla="val -45838"/>
                <a:gd name="adj2" fmla="val 65435"/>
              </a:avLst>
            </a:prstGeom>
            <a:solidFill>
              <a:schemeClr val="accent1"/>
            </a:solidFill>
            <a:ln w="9525">
              <a:solidFill>
                <a:schemeClr val="tx1"/>
              </a:solidFill>
              <a:miter lim="800000"/>
              <a:headEnd/>
              <a:tailEnd/>
            </a:ln>
          </p:spPr>
          <p:txBody>
            <a:bodyPr/>
            <a:lstStyle/>
            <a:p>
              <a:r>
                <a:rPr lang="en-US" dirty="0">
                  <a:solidFill>
                    <a:srgbClr val="92D050"/>
                  </a:solidFill>
                  <a:latin typeface="Courier New" pitchFamily="49" charset="0"/>
                </a:rPr>
                <a:t>ID		001</a:t>
              </a:r>
            </a:p>
            <a:p>
              <a:r>
                <a:rPr lang="en-US" dirty="0">
                  <a:solidFill>
                    <a:srgbClr val="92D050"/>
                  </a:solidFill>
                  <a:latin typeface="Courier New" pitchFamily="49" charset="0"/>
                </a:rPr>
                <a:t>Name		</a:t>
              </a:r>
              <a:r>
                <a:rPr lang="en-US" dirty="0" err="1">
                  <a:solidFill>
                    <a:srgbClr val="92D050"/>
                  </a:solidFill>
                  <a:latin typeface="Courier New" pitchFamily="49" charset="0"/>
                </a:rPr>
                <a:t>mery</a:t>
              </a:r>
              <a:endParaRPr lang="en-US" dirty="0">
                <a:solidFill>
                  <a:srgbClr val="92D050"/>
                </a:solidFill>
                <a:latin typeface="Courier New" pitchFamily="49" charset="0"/>
              </a:endParaRPr>
            </a:p>
            <a:p>
              <a:r>
                <a:rPr lang="en-US" dirty="0">
                  <a:solidFill>
                    <a:srgbClr val="92D050"/>
                  </a:solidFill>
                  <a:latin typeface="Courier New" pitchFamily="49" charset="0"/>
                </a:rPr>
                <a:t>Address	</a:t>
              </a:r>
              <a:r>
                <a:rPr lang="en-US" dirty="0" err="1">
                  <a:solidFill>
                    <a:srgbClr val="92D050"/>
                  </a:solidFill>
                  <a:latin typeface="Courier New" pitchFamily="49" charset="0"/>
                </a:rPr>
                <a:t>colombo</a:t>
              </a:r>
              <a:endParaRPr lang="en-US" dirty="0">
                <a:solidFill>
                  <a:srgbClr val="92D050"/>
                </a:solidFill>
                <a:latin typeface="Courier New" pitchFamily="49" charset="0"/>
              </a:endParaRPr>
            </a:p>
            <a:p>
              <a:r>
                <a:rPr lang="en-US" dirty="0" err="1">
                  <a:solidFill>
                    <a:srgbClr val="92D050"/>
                  </a:solidFill>
                  <a:latin typeface="Courier New" pitchFamily="49" charset="0"/>
                </a:rPr>
                <a:t>TelNo</a:t>
              </a:r>
              <a:r>
                <a:rPr lang="en-US" dirty="0">
                  <a:solidFill>
                    <a:srgbClr val="92D050"/>
                  </a:solidFill>
                  <a:latin typeface="Courier New" pitchFamily="49" charset="0"/>
                </a:rPr>
                <a:t>		747374</a:t>
              </a:r>
            </a:p>
            <a:p>
              <a:r>
                <a:rPr lang="en-US" sz="2000" b="1" dirty="0">
                  <a:solidFill>
                    <a:srgbClr val="3333CC"/>
                  </a:solidFill>
                  <a:latin typeface="Courier New" pitchFamily="49" charset="0"/>
                </a:rPr>
                <a:t>Books-</a:t>
              </a:r>
              <a:r>
                <a:rPr lang="en-US" sz="2000" b="1" dirty="0" err="1">
                  <a:solidFill>
                    <a:srgbClr val="3333CC"/>
                  </a:solidFill>
                  <a:latin typeface="Courier New" pitchFamily="49" charset="0"/>
                </a:rPr>
                <a:t>bor</a:t>
              </a:r>
              <a:r>
                <a:rPr lang="en-US" sz="2000" b="1" dirty="0">
                  <a:solidFill>
                    <a:srgbClr val="3333CC"/>
                  </a:solidFill>
                  <a:latin typeface="Courier New" pitchFamily="49" charset="0"/>
                </a:rPr>
                <a:t>	  6</a:t>
              </a:r>
            </a:p>
            <a:p>
              <a:endParaRPr lang="en-US" dirty="0">
                <a:solidFill>
                  <a:srgbClr val="3333CC"/>
                </a:solidFill>
                <a:latin typeface="Courier New" pitchFamily="49" charset="0"/>
              </a:endParaRPr>
            </a:p>
          </p:txBody>
        </p:sp>
        <p:grpSp>
          <p:nvGrpSpPr>
            <p:cNvPr id="5" name="Group 44"/>
            <p:cNvGrpSpPr>
              <a:grpSpLocks/>
            </p:cNvGrpSpPr>
            <p:nvPr/>
          </p:nvGrpSpPr>
          <p:grpSpPr bwMode="auto">
            <a:xfrm>
              <a:off x="2976" y="1968"/>
              <a:ext cx="1872" cy="912"/>
              <a:chOff x="2976" y="1968"/>
              <a:chExt cx="1872" cy="912"/>
            </a:xfrm>
          </p:grpSpPr>
          <p:sp>
            <p:nvSpPr>
              <p:cNvPr id="9258" name="Line 45"/>
              <p:cNvSpPr>
                <a:spLocks noChangeShapeType="1"/>
              </p:cNvSpPr>
              <p:nvPr/>
            </p:nvSpPr>
            <p:spPr bwMode="auto">
              <a:xfrm>
                <a:off x="2976" y="2160"/>
                <a:ext cx="1872" cy="0"/>
              </a:xfrm>
              <a:prstGeom prst="line">
                <a:avLst/>
              </a:prstGeom>
              <a:noFill/>
              <a:ln w="9525">
                <a:solidFill>
                  <a:schemeClr val="tx1"/>
                </a:solidFill>
                <a:round/>
                <a:headEnd/>
                <a:tailEnd/>
              </a:ln>
            </p:spPr>
            <p:txBody>
              <a:bodyPr/>
              <a:lstStyle/>
              <a:p>
                <a:endParaRPr lang="en-US"/>
              </a:p>
            </p:txBody>
          </p:sp>
          <p:sp>
            <p:nvSpPr>
              <p:cNvPr id="9259" name="Line 46"/>
              <p:cNvSpPr>
                <a:spLocks noChangeShapeType="1"/>
              </p:cNvSpPr>
              <p:nvPr/>
            </p:nvSpPr>
            <p:spPr bwMode="auto">
              <a:xfrm>
                <a:off x="2976" y="2352"/>
                <a:ext cx="1872" cy="0"/>
              </a:xfrm>
              <a:prstGeom prst="line">
                <a:avLst/>
              </a:prstGeom>
              <a:noFill/>
              <a:ln w="9525">
                <a:solidFill>
                  <a:schemeClr val="tx1"/>
                </a:solidFill>
                <a:round/>
                <a:headEnd/>
                <a:tailEnd/>
              </a:ln>
            </p:spPr>
            <p:txBody>
              <a:bodyPr/>
              <a:lstStyle/>
              <a:p>
                <a:endParaRPr lang="en-US"/>
              </a:p>
            </p:txBody>
          </p:sp>
          <p:sp>
            <p:nvSpPr>
              <p:cNvPr id="9260" name="Line 47"/>
              <p:cNvSpPr>
                <a:spLocks noChangeShapeType="1"/>
              </p:cNvSpPr>
              <p:nvPr/>
            </p:nvSpPr>
            <p:spPr bwMode="auto">
              <a:xfrm>
                <a:off x="2976" y="2526"/>
                <a:ext cx="1872" cy="0"/>
              </a:xfrm>
              <a:prstGeom prst="line">
                <a:avLst/>
              </a:prstGeom>
              <a:noFill/>
              <a:ln w="9525">
                <a:solidFill>
                  <a:schemeClr val="tx1"/>
                </a:solidFill>
                <a:round/>
                <a:headEnd/>
                <a:tailEnd/>
              </a:ln>
            </p:spPr>
            <p:txBody>
              <a:bodyPr/>
              <a:lstStyle/>
              <a:p>
                <a:endParaRPr lang="en-US"/>
              </a:p>
            </p:txBody>
          </p:sp>
          <p:sp>
            <p:nvSpPr>
              <p:cNvPr id="9261" name="Line 48"/>
              <p:cNvSpPr>
                <a:spLocks noChangeShapeType="1"/>
              </p:cNvSpPr>
              <p:nvPr/>
            </p:nvSpPr>
            <p:spPr bwMode="auto">
              <a:xfrm>
                <a:off x="2976" y="2700"/>
                <a:ext cx="1872" cy="0"/>
              </a:xfrm>
              <a:prstGeom prst="line">
                <a:avLst/>
              </a:prstGeom>
              <a:noFill/>
              <a:ln w="9525">
                <a:solidFill>
                  <a:schemeClr val="tx1"/>
                </a:solidFill>
                <a:round/>
                <a:headEnd/>
                <a:tailEnd/>
              </a:ln>
            </p:spPr>
            <p:txBody>
              <a:bodyPr/>
              <a:lstStyle/>
              <a:p>
                <a:endParaRPr lang="en-US"/>
              </a:p>
            </p:txBody>
          </p:sp>
          <p:sp>
            <p:nvSpPr>
              <p:cNvPr id="9262" name="Line 49"/>
              <p:cNvSpPr>
                <a:spLocks noChangeShapeType="1"/>
              </p:cNvSpPr>
              <p:nvPr/>
            </p:nvSpPr>
            <p:spPr bwMode="auto">
              <a:xfrm>
                <a:off x="2976" y="2880"/>
                <a:ext cx="1872" cy="0"/>
              </a:xfrm>
              <a:prstGeom prst="line">
                <a:avLst/>
              </a:prstGeom>
              <a:noFill/>
              <a:ln w="9525">
                <a:solidFill>
                  <a:schemeClr val="tx1"/>
                </a:solidFill>
                <a:round/>
                <a:headEnd/>
                <a:tailEnd/>
              </a:ln>
            </p:spPr>
            <p:txBody>
              <a:bodyPr/>
              <a:lstStyle/>
              <a:p>
                <a:endParaRPr lang="en-US"/>
              </a:p>
            </p:txBody>
          </p:sp>
          <p:sp>
            <p:nvSpPr>
              <p:cNvPr id="9263" name="Line 50"/>
              <p:cNvSpPr>
                <a:spLocks noChangeShapeType="1"/>
              </p:cNvSpPr>
              <p:nvPr/>
            </p:nvSpPr>
            <p:spPr bwMode="auto">
              <a:xfrm>
                <a:off x="4032" y="1968"/>
                <a:ext cx="0" cy="912"/>
              </a:xfrm>
              <a:prstGeom prst="line">
                <a:avLst/>
              </a:prstGeom>
              <a:noFill/>
              <a:ln w="9525">
                <a:solidFill>
                  <a:schemeClr val="tx1"/>
                </a:solidFill>
                <a:round/>
                <a:headEnd/>
                <a:tailEnd/>
              </a:ln>
            </p:spPr>
            <p:txBody>
              <a:bodyPr/>
              <a:lstStyle/>
              <a:p>
                <a:endParaRPr lang="en-US"/>
              </a:p>
            </p:txBody>
          </p:sp>
        </p:grpSp>
      </p:grpSp>
      <p:sp>
        <p:nvSpPr>
          <p:cNvPr id="9250" name="Rectangle 3"/>
          <p:cNvSpPr>
            <a:spLocks noChangeArrowheads="1"/>
          </p:cNvSpPr>
          <p:nvPr/>
        </p:nvSpPr>
        <p:spPr bwMode="auto">
          <a:xfrm>
            <a:off x="7848600" y="2667000"/>
            <a:ext cx="2438400" cy="363538"/>
          </a:xfrm>
          <a:prstGeom prst="rect">
            <a:avLst/>
          </a:prstGeom>
          <a:noFill/>
          <a:ln w="12700">
            <a:noFill/>
            <a:miter lim="800000"/>
            <a:headEnd/>
            <a:tailEnd/>
          </a:ln>
        </p:spPr>
        <p:txBody>
          <a:bodyPr lIns="90488" tIns="44450" rIns="90488" bIns="44450">
            <a:spAutoFit/>
          </a:bodyPr>
          <a:lstStyle/>
          <a:p>
            <a:pPr eaLnBrk="0" hangingPunct="0"/>
            <a:r>
              <a:rPr lang="en-GB">
                <a:solidFill>
                  <a:srgbClr val="FF6600"/>
                </a:solidFill>
                <a:latin typeface="Times New Roman" pitchFamily="18" charset="0"/>
              </a:rPr>
              <a:t>Student System Files</a:t>
            </a:r>
          </a:p>
        </p:txBody>
      </p:sp>
      <p:grpSp>
        <p:nvGrpSpPr>
          <p:cNvPr id="6" name="Group 54"/>
          <p:cNvGrpSpPr>
            <a:grpSpLocks/>
          </p:cNvGrpSpPr>
          <p:nvPr/>
        </p:nvGrpSpPr>
        <p:grpSpPr bwMode="auto">
          <a:xfrm>
            <a:off x="1524001" y="1219200"/>
            <a:ext cx="1654175" cy="762000"/>
            <a:chOff x="0" y="768"/>
            <a:chExt cx="1042" cy="480"/>
          </a:xfrm>
        </p:grpSpPr>
        <p:sp>
          <p:nvSpPr>
            <p:cNvPr id="9254" name="AutoShape 52"/>
            <p:cNvSpPr>
              <a:spLocks noChangeArrowheads="1"/>
            </p:cNvSpPr>
            <p:nvPr/>
          </p:nvSpPr>
          <p:spPr bwMode="auto">
            <a:xfrm>
              <a:off x="240" y="1008"/>
              <a:ext cx="240" cy="240"/>
            </a:xfrm>
            <a:prstGeom prst="downArrow">
              <a:avLst>
                <a:gd name="adj1" fmla="val 50000"/>
                <a:gd name="adj2" fmla="val 25000"/>
              </a:avLst>
            </a:prstGeom>
            <a:solidFill>
              <a:srgbClr val="FF6600"/>
            </a:solidFill>
            <a:ln w="9525">
              <a:solidFill>
                <a:schemeClr val="tx1"/>
              </a:solidFill>
              <a:miter lim="800000"/>
              <a:headEnd/>
              <a:tailEnd/>
            </a:ln>
          </p:spPr>
          <p:txBody>
            <a:bodyPr wrap="none" anchor="ctr"/>
            <a:lstStyle/>
            <a:p>
              <a:endParaRPr lang="en-US"/>
            </a:p>
          </p:txBody>
        </p:sp>
        <p:sp>
          <p:nvSpPr>
            <p:cNvPr id="9255" name="Text Box 53"/>
            <p:cNvSpPr txBox="1">
              <a:spLocks noChangeArrowheads="1"/>
            </p:cNvSpPr>
            <p:nvPr/>
          </p:nvSpPr>
          <p:spPr bwMode="auto">
            <a:xfrm>
              <a:off x="0" y="768"/>
              <a:ext cx="1042" cy="233"/>
            </a:xfrm>
            <a:prstGeom prst="rect">
              <a:avLst/>
            </a:prstGeom>
            <a:noFill/>
            <a:ln w="9525">
              <a:noFill/>
              <a:miter lim="800000"/>
              <a:headEnd/>
              <a:tailEnd/>
            </a:ln>
          </p:spPr>
          <p:txBody>
            <a:bodyPr wrap="none">
              <a:spAutoFit/>
            </a:bodyPr>
            <a:lstStyle/>
            <a:p>
              <a:r>
                <a:rPr lang="en-US">
                  <a:solidFill>
                    <a:srgbClr val="FF6600"/>
                  </a:solidFill>
                </a:rPr>
                <a:t>Change request</a:t>
              </a:r>
            </a:p>
          </p:txBody>
        </p:sp>
      </p:grpSp>
      <p:sp>
        <p:nvSpPr>
          <p:cNvPr id="122935" name="AutoShape 55"/>
          <p:cNvSpPr>
            <a:spLocks noChangeArrowheads="1"/>
          </p:cNvSpPr>
          <p:nvPr/>
        </p:nvSpPr>
        <p:spPr bwMode="auto">
          <a:xfrm>
            <a:off x="2514600" y="2333626"/>
            <a:ext cx="685800" cy="257175"/>
          </a:xfrm>
          <a:prstGeom prst="leftRightArrow">
            <a:avLst>
              <a:gd name="adj1" fmla="val 50000"/>
              <a:gd name="adj2" fmla="val 53333"/>
            </a:avLst>
          </a:prstGeom>
          <a:solidFill>
            <a:srgbClr val="FF6600"/>
          </a:solidFill>
          <a:ln w="9525">
            <a:solidFill>
              <a:schemeClr val="tx1"/>
            </a:solidFill>
            <a:miter lim="800000"/>
            <a:headEnd/>
            <a:tailEnd/>
          </a:ln>
        </p:spPr>
        <p:txBody>
          <a:bodyPr wrap="none" anchor="ctr"/>
          <a:lstStyle/>
          <a:p>
            <a:endParaRPr lang="en-US"/>
          </a:p>
        </p:txBody>
      </p:sp>
      <p:sp>
        <p:nvSpPr>
          <p:cNvPr id="122936" name="AutoShape 56"/>
          <p:cNvSpPr>
            <a:spLocks noChangeArrowheads="1"/>
          </p:cNvSpPr>
          <p:nvPr/>
        </p:nvSpPr>
        <p:spPr bwMode="auto">
          <a:xfrm>
            <a:off x="7391400" y="2362200"/>
            <a:ext cx="685800" cy="304800"/>
          </a:xfrm>
          <a:prstGeom prst="leftRightArrow">
            <a:avLst>
              <a:gd name="adj1" fmla="val 50000"/>
              <a:gd name="adj2" fmla="val 45000"/>
            </a:avLst>
          </a:prstGeom>
          <a:solidFill>
            <a:srgbClr val="FF6600"/>
          </a:solidFill>
          <a:ln w="9525">
            <a:solidFill>
              <a:schemeClr val="tx1"/>
            </a:solidFill>
            <a:miter lim="800000"/>
            <a:headEnd/>
            <a:tailEnd/>
          </a:ln>
        </p:spPr>
        <p:txBody>
          <a:bodyPr wrap="none" anchor="ctr"/>
          <a:lstStyle/>
          <a:p>
            <a:endParaRPr lang="en-US"/>
          </a:p>
        </p:txBody>
      </p:sp>
      <p:sp>
        <p:nvSpPr>
          <p:cNvPr id="38" name="Slide Number Placeholder 37"/>
          <p:cNvSpPr>
            <a:spLocks noGrp="1"/>
          </p:cNvSpPr>
          <p:nvPr>
            <p:ph type="sldNum" sz="quarter" idx="12"/>
          </p:nvPr>
        </p:nvSpPr>
        <p:spPr/>
        <p:txBody>
          <a:bodyPr/>
          <a:lstStyle/>
          <a:p>
            <a:fld id="{DA7DF29F-8EBD-4955-8135-77E3F3B8D1FA}" type="slidenum">
              <a:rPr lang="en-US" smtClean="0"/>
              <a:pPr/>
              <a:t>16</a:t>
            </a:fld>
            <a:endParaRPr lang="en-US"/>
          </a:p>
        </p:txBody>
      </p:sp>
    </p:spTree>
    <p:extLst>
      <p:ext uri="{BB962C8B-B14F-4D97-AF65-F5344CB8AC3E}">
        <p14:creationId xmlns:p14="http://schemas.microsoft.com/office/powerpoint/2010/main" val="168085433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2935"/>
                                        </p:tgtEl>
                                        <p:attrNameLst>
                                          <p:attrName>style.visibility</p:attrName>
                                        </p:attrNameLst>
                                      </p:cBhvr>
                                      <p:to>
                                        <p:strVal val="visible"/>
                                      </p:to>
                                    </p:set>
                                    <p:animEffect transition="in" filter="blinds(horizontal)">
                                      <p:cBhvr>
                                        <p:cTn id="12" dur="500"/>
                                        <p:tgtEl>
                                          <p:spTgt spid="12293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22936"/>
                                        </p:tgtEl>
                                        <p:attrNameLst>
                                          <p:attrName>style.visibility</p:attrName>
                                        </p:attrNameLst>
                                      </p:cBhvr>
                                      <p:to>
                                        <p:strVal val="visible"/>
                                      </p:to>
                                    </p:set>
                                    <p:animEffect transition="in" filter="blinds(horizontal)">
                                      <p:cBhvr>
                                        <p:cTn id="15" dur="500"/>
                                        <p:tgtEl>
                                          <p:spTgt spid="1229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5" grpId="0" animBg="1"/>
      <p:bldP spid="12293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2" name="Object 2">
            <a:hlinkClick r:id="" action="ppaction://ole?verb=0"/>
          </p:cNvPr>
          <p:cNvGraphicFramePr>
            <a:graphicFrameLocks/>
          </p:cNvGraphicFramePr>
          <p:nvPr/>
        </p:nvGraphicFramePr>
        <p:xfrm>
          <a:off x="1747838" y="2057400"/>
          <a:ext cx="766762" cy="850900"/>
        </p:xfrm>
        <a:graphic>
          <a:graphicData uri="http://schemas.openxmlformats.org/presentationml/2006/ole">
            <mc:AlternateContent xmlns:mc="http://schemas.openxmlformats.org/markup-compatibility/2006">
              <mc:Choice xmlns:v="urn:schemas-microsoft-com:vml" Requires="v">
                <p:oleObj spid="_x0000_s4148" name="Clip" r:id="rId4" imgW="1315341" imgH="996807" progId="">
                  <p:embed/>
                </p:oleObj>
              </mc:Choice>
              <mc:Fallback>
                <p:oleObj name="Clip" r:id="rId4" imgW="1315341" imgH="996807" progId="">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47838" y="2057400"/>
                        <a:ext cx="766762" cy="85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3" name="Object 3">
            <a:hlinkClick r:id="" action="ppaction://ole?verb=0"/>
          </p:cNvPr>
          <p:cNvGraphicFramePr>
            <a:graphicFrameLocks/>
          </p:cNvGraphicFramePr>
          <p:nvPr/>
        </p:nvGraphicFramePr>
        <p:xfrm>
          <a:off x="1785938" y="4724400"/>
          <a:ext cx="792162" cy="850900"/>
        </p:xfrm>
        <a:graphic>
          <a:graphicData uri="http://schemas.openxmlformats.org/presentationml/2006/ole">
            <mc:AlternateContent xmlns:mc="http://schemas.openxmlformats.org/markup-compatibility/2006">
              <mc:Choice xmlns:v="urn:schemas-microsoft-com:vml" Requires="v">
                <p:oleObj spid="_x0000_s4149" name="Clip" r:id="rId6" imgW="1315341" imgH="996807" progId="">
                  <p:embed/>
                </p:oleObj>
              </mc:Choice>
              <mc:Fallback>
                <p:oleObj name="Clip" r:id="rId6" imgW="1315341" imgH="996807" progId="">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85938" y="4724400"/>
                        <a:ext cx="792162" cy="85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4" name="Rectangle 4"/>
          <p:cNvSpPr>
            <a:spLocks noChangeArrowheads="1"/>
          </p:cNvSpPr>
          <p:nvPr/>
        </p:nvSpPr>
        <p:spPr bwMode="auto">
          <a:xfrm>
            <a:off x="7924801" y="5884864"/>
            <a:ext cx="2320925" cy="363537"/>
          </a:xfrm>
          <a:prstGeom prst="rect">
            <a:avLst/>
          </a:prstGeom>
          <a:noFill/>
          <a:ln w="12700">
            <a:noFill/>
            <a:miter lim="800000"/>
            <a:headEnd/>
            <a:tailEnd/>
          </a:ln>
        </p:spPr>
        <p:txBody>
          <a:bodyPr lIns="90488" tIns="44450" rIns="90488" bIns="44450">
            <a:spAutoFit/>
          </a:bodyPr>
          <a:lstStyle/>
          <a:p>
            <a:pPr eaLnBrk="0" hangingPunct="0"/>
            <a:r>
              <a:rPr lang="en-GB">
                <a:solidFill>
                  <a:srgbClr val="FF6600"/>
                </a:solidFill>
                <a:latin typeface="Times New Roman" pitchFamily="18" charset="0"/>
              </a:rPr>
              <a:t>Library System Files</a:t>
            </a:r>
          </a:p>
        </p:txBody>
      </p:sp>
      <p:sp>
        <p:nvSpPr>
          <p:cNvPr id="10245" name="Rectangle 5"/>
          <p:cNvSpPr>
            <a:spLocks noGrp="1" noChangeArrowheads="1"/>
          </p:cNvSpPr>
          <p:nvPr>
            <p:ph type="title"/>
          </p:nvPr>
        </p:nvSpPr>
        <p:spPr/>
        <p:txBody>
          <a:bodyPr/>
          <a:lstStyle/>
          <a:p>
            <a:pPr eaLnBrk="1" hangingPunct="1"/>
            <a:r>
              <a:rPr lang="en-GB" sz="3600" b="1" dirty="0"/>
              <a:t>File Based Processing</a:t>
            </a:r>
          </a:p>
        </p:txBody>
      </p:sp>
      <p:graphicFrame>
        <p:nvGraphicFramePr>
          <p:cNvPr id="155654" name="Group 6"/>
          <p:cNvGraphicFramePr>
            <a:graphicFrameLocks noGrp="1"/>
          </p:cNvGraphicFramePr>
          <p:nvPr>
            <p:ph sz="half" idx="1"/>
          </p:nvPr>
        </p:nvGraphicFramePr>
        <p:xfrm>
          <a:off x="3352800" y="1852614"/>
          <a:ext cx="3886200" cy="1196975"/>
        </p:xfrm>
        <a:graphic>
          <a:graphicData uri="http://schemas.openxmlformats.org/drawingml/2006/table">
            <a:tbl>
              <a:tblPr/>
              <a:tblGrid>
                <a:gridCol w="1285875">
                  <a:extLst>
                    <a:ext uri="{9D8B030D-6E8A-4147-A177-3AD203B41FA5}">
                      <a16:colId xmlns:a16="http://schemas.microsoft.com/office/drawing/2014/main" xmlns="" val="20000"/>
                    </a:ext>
                  </a:extLst>
                </a:gridCol>
                <a:gridCol w="2600325">
                  <a:extLst>
                    <a:ext uri="{9D8B030D-6E8A-4147-A177-3AD203B41FA5}">
                      <a16:colId xmlns:a16="http://schemas.microsoft.com/office/drawing/2014/main" xmlns="" val="20001"/>
                    </a:ext>
                  </a:extLst>
                </a:gridCol>
              </a:tblGrid>
              <a:tr h="1196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3333CC"/>
                          </a:solidFill>
                          <a:effectLst/>
                          <a:latin typeface="Garamond" pitchFamily="18" charset="0"/>
                        </a:rPr>
                        <a:t>Data Entry</a:t>
                      </a:r>
                    </a:p>
                  </a:txBody>
                  <a:tcPr marT="45742" marB="4574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3333CC"/>
                          </a:solidFill>
                          <a:effectLst/>
                          <a:latin typeface="Garamond" pitchFamily="18" charset="0"/>
                        </a:rPr>
                        <a:t>File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3333CC"/>
                          </a:solidFill>
                          <a:effectLst/>
                          <a:latin typeface="Garamond" pitchFamily="18" charset="0"/>
                        </a:rPr>
                        <a:t>Processing</a:t>
                      </a:r>
                    </a:p>
                  </a:txBody>
                  <a:tcPr marT="45742" marB="457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graphicFrame>
        <p:nvGraphicFramePr>
          <p:cNvPr id="155664" name="Group 16"/>
          <p:cNvGraphicFramePr>
            <a:graphicFrameLocks noGrp="1"/>
          </p:cNvGraphicFramePr>
          <p:nvPr>
            <p:ph sz="half" idx="2"/>
          </p:nvPr>
        </p:nvGraphicFramePr>
        <p:xfrm>
          <a:off x="3352800" y="4259264"/>
          <a:ext cx="3657600" cy="1304925"/>
        </p:xfrm>
        <a:graphic>
          <a:graphicData uri="http://schemas.openxmlformats.org/drawingml/2006/table">
            <a:tbl>
              <a:tblPr/>
              <a:tblGrid>
                <a:gridCol w="1209675">
                  <a:extLst>
                    <a:ext uri="{9D8B030D-6E8A-4147-A177-3AD203B41FA5}">
                      <a16:colId xmlns:a16="http://schemas.microsoft.com/office/drawing/2014/main" xmlns="" val="20000"/>
                    </a:ext>
                  </a:extLst>
                </a:gridCol>
                <a:gridCol w="2447925">
                  <a:extLst>
                    <a:ext uri="{9D8B030D-6E8A-4147-A177-3AD203B41FA5}">
                      <a16:colId xmlns:a16="http://schemas.microsoft.com/office/drawing/2014/main" xmlns="" val="20001"/>
                    </a:ext>
                  </a:extLst>
                </a:gridCol>
              </a:tblGrid>
              <a:tr h="1304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3333CC"/>
                          </a:solidFill>
                          <a:effectLst/>
                          <a:latin typeface="Garamond" pitchFamily="18" charset="0"/>
                        </a:rPr>
                        <a:t>Data Entry</a:t>
                      </a:r>
                    </a:p>
                  </a:txBody>
                  <a:tcPr marT="45742" marB="4574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3333CC"/>
                          </a:solidFill>
                          <a:effectLst/>
                          <a:latin typeface="Garamond" pitchFamily="18" charset="0"/>
                        </a:rPr>
                        <a:t>File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3333CC"/>
                          </a:solidFill>
                          <a:effectLst/>
                          <a:latin typeface="Garamond" pitchFamily="18" charset="0"/>
                        </a:rPr>
                        <a:t>Processing</a:t>
                      </a:r>
                    </a:p>
                  </a:txBody>
                  <a:tcPr marT="45742" marB="457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sp>
        <p:nvSpPr>
          <p:cNvPr id="10266" name="AutoShape 26"/>
          <p:cNvSpPr>
            <a:spLocks noChangeArrowheads="1"/>
          </p:cNvSpPr>
          <p:nvPr/>
        </p:nvSpPr>
        <p:spPr bwMode="auto">
          <a:xfrm>
            <a:off x="2514600" y="2409826"/>
            <a:ext cx="685800" cy="257175"/>
          </a:xfrm>
          <a:prstGeom prst="leftRightArrow">
            <a:avLst>
              <a:gd name="adj1" fmla="val 50000"/>
              <a:gd name="adj2" fmla="val 53333"/>
            </a:avLst>
          </a:prstGeom>
          <a:solidFill>
            <a:srgbClr val="FF6600"/>
          </a:solidFill>
          <a:ln w="9525">
            <a:solidFill>
              <a:schemeClr val="tx1"/>
            </a:solidFill>
            <a:miter lim="800000"/>
            <a:headEnd/>
            <a:tailEnd/>
          </a:ln>
        </p:spPr>
        <p:txBody>
          <a:bodyPr wrap="none" anchor="ctr"/>
          <a:lstStyle/>
          <a:p>
            <a:pPr algn="ctr"/>
            <a:endParaRPr lang="en-US" dirty="0">
              <a:solidFill>
                <a:srgbClr val="FF0000"/>
              </a:solidFill>
            </a:endParaRPr>
          </a:p>
        </p:txBody>
      </p:sp>
      <p:sp>
        <p:nvSpPr>
          <p:cNvPr id="10267" name="AutoShape 27"/>
          <p:cNvSpPr>
            <a:spLocks noChangeArrowheads="1"/>
          </p:cNvSpPr>
          <p:nvPr/>
        </p:nvSpPr>
        <p:spPr bwMode="auto">
          <a:xfrm>
            <a:off x="2514600" y="4848226"/>
            <a:ext cx="685800" cy="257175"/>
          </a:xfrm>
          <a:prstGeom prst="leftRightArrow">
            <a:avLst>
              <a:gd name="adj1" fmla="val 50000"/>
              <a:gd name="adj2" fmla="val 53333"/>
            </a:avLst>
          </a:prstGeom>
          <a:solidFill>
            <a:srgbClr val="008000"/>
          </a:solidFill>
          <a:ln w="9525">
            <a:solidFill>
              <a:schemeClr val="tx1"/>
            </a:solidFill>
            <a:miter lim="800000"/>
            <a:headEnd/>
            <a:tailEnd/>
          </a:ln>
        </p:spPr>
        <p:txBody>
          <a:bodyPr wrap="none" anchor="ctr"/>
          <a:lstStyle/>
          <a:p>
            <a:endParaRPr lang="en-US"/>
          </a:p>
        </p:txBody>
      </p:sp>
      <p:sp>
        <p:nvSpPr>
          <p:cNvPr id="10268" name="AutoShape 28"/>
          <p:cNvSpPr>
            <a:spLocks noChangeArrowheads="1"/>
          </p:cNvSpPr>
          <p:nvPr/>
        </p:nvSpPr>
        <p:spPr bwMode="auto">
          <a:xfrm>
            <a:off x="7391400" y="2409826"/>
            <a:ext cx="685800" cy="257175"/>
          </a:xfrm>
          <a:prstGeom prst="leftRightArrow">
            <a:avLst>
              <a:gd name="adj1" fmla="val 50000"/>
              <a:gd name="adj2" fmla="val 53333"/>
            </a:avLst>
          </a:prstGeom>
          <a:solidFill>
            <a:srgbClr val="FF6600"/>
          </a:solidFill>
          <a:ln w="9525">
            <a:solidFill>
              <a:schemeClr val="tx1"/>
            </a:solidFill>
            <a:miter lim="800000"/>
            <a:headEnd/>
            <a:tailEnd/>
          </a:ln>
        </p:spPr>
        <p:txBody>
          <a:bodyPr wrap="none" anchor="ctr"/>
          <a:lstStyle/>
          <a:p>
            <a:endParaRPr lang="en-US"/>
          </a:p>
        </p:txBody>
      </p:sp>
      <p:sp>
        <p:nvSpPr>
          <p:cNvPr id="10269" name="AutoShape 29"/>
          <p:cNvSpPr>
            <a:spLocks noChangeArrowheads="1"/>
          </p:cNvSpPr>
          <p:nvPr/>
        </p:nvSpPr>
        <p:spPr bwMode="auto">
          <a:xfrm>
            <a:off x="7239000" y="4848226"/>
            <a:ext cx="685800" cy="257175"/>
          </a:xfrm>
          <a:prstGeom prst="leftRightArrow">
            <a:avLst>
              <a:gd name="adj1" fmla="val 50000"/>
              <a:gd name="adj2" fmla="val 53333"/>
            </a:avLst>
          </a:prstGeom>
          <a:solidFill>
            <a:srgbClr val="008000"/>
          </a:solidFill>
          <a:ln w="9525">
            <a:solidFill>
              <a:schemeClr val="tx1"/>
            </a:solidFill>
            <a:miter lim="800000"/>
            <a:headEnd/>
            <a:tailEnd/>
          </a:ln>
        </p:spPr>
        <p:txBody>
          <a:bodyPr wrap="none" anchor="ctr"/>
          <a:lstStyle/>
          <a:p>
            <a:endParaRPr lang="en-US"/>
          </a:p>
        </p:txBody>
      </p:sp>
      <p:sp>
        <p:nvSpPr>
          <p:cNvPr id="10270" name="AutoShape 30"/>
          <p:cNvSpPr>
            <a:spLocks noChangeArrowheads="1"/>
          </p:cNvSpPr>
          <p:nvPr/>
        </p:nvSpPr>
        <p:spPr bwMode="auto">
          <a:xfrm>
            <a:off x="8610600" y="2057400"/>
            <a:ext cx="914400" cy="1214438"/>
          </a:xfrm>
          <a:prstGeom prst="can">
            <a:avLst>
              <a:gd name="adj" fmla="val 33203"/>
            </a:avLst>
          </a:prstGeom>
          <a:solidFill>
            <a:schemeClr val="accent1"/>
          </a:solidFill>
          <a:ln w="9525">
            <a:solidFill>
              <a:schemeClr val="tx1"/>
            </a:solidFill>
            <a:round/>
            <a:headEnd/>
            <a:tailEnd/>
          </a:ln>
        </p:spPr>
        <p:txBody>
          <a:bodyPr wrap="none" anchor="ctr"/>
          <a:lstStyle/>
          <a:p>
            <a:endParaRPr lang="en-US"/>
          </a:p>
        </p:txBody>
      </p:sp>
      <p:sp>
        <p:nvSpPr>
          <p:cNvPr id="10271" name="AutoShape 31"/>
          <p:cNvSpPr>
            <a:spLocks noChangeArrowheads="1"/>
          </p:cNvSpPr>
          <p:nvPr/>
        </p:nvSpPr>
        <p:spPr bwMode="auto">
          <a:xfrm>
            <a:off x="8610600" y="4424364"/>
            <a:ext cx="914400" cy="1214437"/>
          </a:xfrm>
          <a:prstGeom prst="can">
            <a:avLst>
              <a:gd name="adj" fmla="val 33203"/>
            </a:avLst>
          </a:prstGeom>
          <a:solidFill>
            <a:schemeClr val="accent1"/>
          </a:solidFill>
          <a:ln w="9525">
            <a:solidFill>
              <a:schemeClr val="tx1"/>
            </a:solidFill>
            <a:round/>
            <a:headEnd/>
            <a:tailEnd/>
          </a:ln>
        </p:spPr>
        <p:txBody>
          <a:bodyPr wrap="none" anchor="ctr"/>
          <a:lstStyle/>
          <a:p>
            <a:endParaRPr lang="en-US"/>
          </a:p>
        </p:txBody>
      </p:sp>
      <p:grpSp>
        <p:nvGrpSpPr>
          <p:cNvPr id="2" name="Group 32"/>
          <p:cNvGrpSpPr>
            <a:grpSpLocks/>
          </p:cNvGrpSpPr>
          <p:nvPr/>
        </p:nvGrpSpPr>
        <p:grpSpPr bwMode="auto">
          <a:xfrm>
            <a:off x="6248400" y="685800"/>
            <a:ext cx="2971800" cy="1676400"/>
            <a:chOff x="2976" y="432"/>
            <a:chExt cx="1872" cy="1056"/>
          </a:xfrm>
        </p:grpSpPr>
        <p:sp>
          <p:nvSpPr>
            <p:cNvPr id="10287" name="AutoShape 33"/>
            <p:cNvSpPr>
              <a:spLocks noChangeArrowheads="1"/>
            </p:cNvSpPr>
            <p:nvPr/>
          </p:nvSpPr>
          <p:spPr bwMode="auto">
            <a:xfrm flipH="1">
              <a:off x="2976" y="432"/>
              <a:ext cx="1872" cy="1056"/>
            </a:xfrm>
            <a:prstGeom prst="wedgeRectCallout">
              <a:avLst>
                <a:gd name="adj1" fmla="val -45838"/>
                <a:gd name="adj2" fmla="val 65435"/>
              </a:avLst>
            </a:prstGeom>
            <a:solidFill>
              <a:schemeClr val="accent1"/>
            </a:solidFill>
            <a:ln w="9525">
              <a:solidFill>
                <a:schemeClr val="tx1"/>
              </a:solidFill>
              <a:miter lim="800000"/>
              <a:headEnd/>
              <a:tailEnd/>
            </a:ln>
          </p:spPr>
          <p:txBody>
            <a:bodyPr/>
            <a:lstStyle/>
            <a:p>
              <a:r>
                <a:rPr lang="en-US" dirty="0">
                  <a:solidFill>
                    <a:srgbClr val="92D050"/>
                  </a:solidFill>
                  <a:latin typeface="Courier New" pitchFamily="49" charset="0"/>
                </a:rPr>
                <a:t>ID		001</a:t>
              </a:r>
            </a:p>
            <a:p>
              <a:r>
                <a:rPr lang="en-US" dirty="0">
                  <a:solidFill>
                    <a:srgbClr val="92D050"/>
                  </a:solidFill>
                  <a:latin typeface="Courier New" pitchFamily="49" charset="0"/>
                </a:rPr>
                <a:t>Name		</a:t>
              </a:r>
              <a:r>
                <a:rPr lang="en-US" dirty="0" err="1">
                  <a:solidFill>
                    <a:srgbClr val="92D050"/>
                  </a:solidFill>
                  <a:latin typeface="Courier New" pitchFamily="49" charset="0"/>
                </a:rPr>
                <a:t>mery</a:t>
              </a:r>
              <a:endParaRPr lang="en-US" dirty="0">
                <a:solidFill>
                  <a:srgbClr val="92D050"/>
                </a:solidFill>
                <a:latin typeface="Courier New" pitchFamily="49" charset="0"/>
              </a:endParaRPr>
            </a:p>
            <a:p>
              <a:r>
                <a:rPr lang="en-US" sz="2400" b="1" dirty="0">
                  <a:solidFill>
                    <a:srgbClr val="92D050"/>
                  </a:solidFill>
                  <a:latin typeface="Courier New" pitchFamily="49" charset="0"/>
                </a:rPr>
                <a:t>Address	</a:t>
              </a:r>
              <a:r>
                <a:rPr lang="en-US" sz="2400" b="1" dirty="0">
                  <a:solidFill>
                    <a:schemeClr val="accent6">
                      <a:lumMod val="75000"/>
                    </a:schemeClr>
                  </a:solidFill>
                  <a:latin typeface="Courier New" pitchFamily="49" charset="0"/>
                </a:rPr>
                <a:t>Kandy</a:t>
              </a:r>
            </a:p>
            <a:p>
              <a:r>
                <a:rPr lang="en-US" dirty="0" err="1">
                  <a:solidFill>
                    <a:srgbClr val="92D050"/>
                  </a:solidFill>
                  <a:latin typeface="Courier New" pitchFamily="49" charset="0"/>
                </a:rPr>
                <a:t>TelNo</a:t>
              </a:r>
              <a:r>
                <a:rPr lang="en-US" dirty="0">
                  <a:solidFill>
                    <a:srgbClr val="92D050"/>
                  </a:solidFill>
                  <a:latin typeface="Courier New" pitchFamily="49" charset="0"/>
                </a:rPr>
                <a:t>		747374</a:t>
              </a:r>
            </a:p>
            <a:p>
              <a:r>
                <a:rPr lang="en-US" sz="2400" b="1" dirty="0">
                  <a:solidFill>
                    <a:srgbClr val="3333CC"/>
                  </a:solidFill>
                  <a:latin typeface="Courier New" pitchFamily="49" charset="0"/>
                </a:rPr>
                <a:t>Marks		34</a:t>
              </a:r>
            </a:p>
          </p:txBody>
        </p:sp>
        <p:grpSp>
          <p:nvGrpSpPr>
            <p:cNvPr id="3" name="Group 34"/>
            <p:cNvGrpSpPr>
              <a:grpSpLocks/>
            </p:cNvGrpSpPr>
            <p:nvPr/>
          </p:nvGrpSpPr>
          <p:grpSpPr bwMode="auto">
            <a:xfrm>
              <a:off x="2976" y="432"/>
              <a:ext cx="1872" cy="912"/>
              <a:chOff x="2976" y="432"/>
              <a:chExt cx="1872" cy="912"/>
            </a:xfrm>
          </p:grpSpPr>
          <p:sp>
            <p:nvSpPr>
              <p:cNvPr id="10289" name="Line 35"/>
              <p:cNvSpPr>
                <a:spLocks noChangeShapeType="1"/>
              </p:cNvSpPr>
              <p:nvPr/>
            </p:nvSpPr>
            <p:spPr bwMode="auto">
              <a:xfrm>
                <a:off x="2976" y="624"/>
                <a:ext cx="1872" cy="0"/>
              </a:xfrm>
              <a:prstGeom prst="line">
                <a:avLst/>
              </a:prstGeom>
              <a:noFill/>
              <a:ln w="9525">
                <a:solidFill>
                  <a:schemeClr val="tx1"/>
                </a:solidFill>
                <a:round/>
                <a:headEnd/>
                <a:tailEnd/>
              </a:ln>
            </p:spPr>
            <p:txBody>
              <a:bodyPr/>
              <a:lstStyle/>
              <a:p>
                <a:endParaRPr lang="en-US"/>
              </a:p>
            </p:txBody>
          </p:sp>
          <p:sp>
            <p:nvSpPr>
              <p:cNvPr id="10290" name="Line 36"/>
              <p:cNvSpPr>
                <a:spLocks noChangeShapeType="1"/>
              </p:cNvSpPr>
              <p:nvPr/>
            </p:nvSpPr>
            <p:spPr bwMode="auto">
              <a:xfrm>
                <a:off x="2976" y="816"/>
                <a:ext cx="1872" cy="0"/>
              </a:xfrm>
              <a:prstGeom prst="line">
                <a:avLst/>
              </a:prstGeom>
              <a:noFill/>
              <a:ln w="9525">
                <a:solidFill>
                  <a:schemeClr val="tx1"/>
                </a:solidFill>
                <a:round/>
                <a:headEnd/>
                <a:tailEnd/>
              </a:ln>
            </p:spPr>
            <p:txBody>
              <a:bodyPr/>
              <a:lstStyle/>
              <a:p>
                <a:endParaRPr lang="en-US"/>
              </a:p>
            </p:txBody>
          </p:sp>
          <p:sp>
            <p:nvSpPr>
              <p:cNvPr id="10291" name="Line 37"/>
              <p:cNvSpPr>
                <a:spLocks noChangeShapeType="1"/>
              </p:cNvSpPr>
              <p:nvPr/>
            </p:nvSpPr>
            <p:spPr bwMode="auto">
              <a:xfrm>
                <a:off x="2976" y="990"/>
                <a:ext cx="1872" cy="0"/>
              </a:xfrm>
              <a:prstGeom prst="line">
                <a:avLst/>
              </a:prstGeom>
              <a:noFill/>
              <a:ln w="9525">
                <a:solidFill>
                  <a:schemeClr val="tx1"/>
                </a:solidFill>
                <a:round/>
                <a:headEnd/>
                <a:tailEnd/>
              </a:ln>
            </p:spPr>
            <p:txBody>
              <a:bodyPr/>
              <a:lstStyle/>
              <a:p>
                <a:endParaRPr lang="en-US"/>
              </a:p>
            </p:txBody>
          </p:sp>
          <p:sp>
            <p:nvSpPr>
              <p:cNvPr id="10292" name="Line 38"/>
              <p:cNvSpPr>
                <a:spLocks noChangeShapeType="1"/>
              </p:cNvSpPr>
              <p:nvPr/>
            </p:nvSpPr>
            <p:spPr bwMode="auto">
              <a:xfrm>
                <a:off x="2976" y="1164"/>
                <a:ext cx="1872" cy="0"/>
              </a:xfrm>
              <a:prstGeom prst="line">
                <a:avLst/>
              </a:prstGeom>
              <a:noFill/>
              <a:ln w="9525">
                <a:solidFill>
                  <a:schemeClr val="tx1"/>
                </a:solidFill>
                <a:round/>
                <a:headEnd/>
                <a:tailEnd/>
              </a:ln>
            </p:spPr>
            <p:txBody>
              <a:bodyPr/>
              <a:lstStyle/>
              <a:p>
                <a:endParaRPr lang="en-US"/>
              </a:p>
            </p:txBody>
          </p:sp>
          <p:sp>
            <p:nvSpPr>
              <p:cNvPr id="10293" name="Line 39"/>
              <p:cNvSpPr>
                <a:spLocks noChangeShapeType="1"/>
              </p:cNvSpPr>
              <p:nvPr/>
            </p:nvSpPr>
            <p:spPr bwMode="auto">
              <a:xfrm>
                <a:off x="2976" y="1344"/>
                <a:ext cx="1872" cy="0"/>
              </a:xfrm>
              <a:prstGeom prst="line">
                <a:avLst/>
              </a:prstGeom>
              <a:noFill/>
              <a:ln w="9525">
                <a:solidFill>
                  <a:schemeClr val="tx1"/>
                </a:solidFill>
                <a:round/>
                <a:headEnd/>
                <a:tailEnd/>
              </a:ln>
            </p:spPr>
            <p:txBody>
              <a:bodyPr/>
              <a:lstStyle/>
              <a:p>
                <a:endParaRPr lang="en-US"/>
              </a:p>
            </p:txBody>
          </p:sp>
          <p:sp>
            <p:nvSpPr>
              <p:cNvPr id="10294" name="Line 40"/>
              <p:cNvSpPr>
                <a:spLocks noChangeShapeType="1"/>
              </p:cNvSpPr>
              <p:nvPr/>
            </p:nvSpPr>
            <p:spPr bwMode="auto">
              <a:xfrm>
                <a:off x="3696" y="432"/>
                <a:ext cx="0" cy="912"/>
              </a:xfrm>
              <a:prstGeom prst="line">
                <a:avLst/>
              </a:prstGeom>
              <a:noFill/>
              <a:ln w="9525">
                <a:solidFill>
                  <a:schemeClr val="tx1"/>
                </a:solidFill>
                <a:round/>
                <a:headEnd/>
                <a:tailEnd/>
              </a:ln>
            </p:spPr>
            <p:txBody>
              <a:bodyPr/>
              <a:lstStyle/>
              <a:p>
                <a:endParaRPr lang="en-US"/>
              </a:p>
            </p:txBody>
          </p:sp>
        </p:grpSp>
      </p:grpSp>
      <p:grpSp>
        <p:nvGrpSpPr>
          <p:cNvPr id="4" name="Group 41"/>
          <p:cNvGrpSpPr>
            <a:grpSpLocks/>
          </p:cNvGrpSpPr>
          <p:nvPr/>
        </p:nvGrpSpPr>
        <p:grpSpPr bwMode="auto">
          <a:xfrm>
            <a:off x="6248400" y="3124200"/>
            <a:ext cx="2971800" cy="1676400"/>
            <a:chOff x="2976" y="1968"/>
            <a:chExt cx="1872" cy="1056"/>
          </a:xfrm>
        </p:grpSpPr>
        <p:sp>
          <p:nvSpPr>
            <p:cNvPr id="10279" name="AutoShape 42"/>
            <p:cNvSpPr>
              <a:spLocks noChangeArrowheads="1"/>
            </p:cNvSpPr>
            <p:nvPr/>
          </p:nvSpPr>
          <p:spPr bwMode="auto">
            <a:xfrm flipH="1">
              <a:off x="2976" y="1968"/>
              <a:ext cx="1872" cy="1056"/>
            </a:xfrm>
            <a:prstGeom prst="wedgeRectCallout">
              <a:avLst>
                <a:gd name="adj1" fmla="val -45838"/>
                <a:gd name="adj2" fmla="val 65435"/>
              </a:avLst>
            </a:prstGeom>
            <a:solidFill>
              <a:schemeClr val="accent1"/>
            </a:solidFill>
            <a:ln w="9525">
              <a:solidFill>
                <a:schemeClr val="tx1"/>
              </a:solidFill>
              <a:miter lim="800000"/>
              <a:headEnd/>
              <a:tailEnd/>
            </a:ln>
          </p:spPr>
          <p:txBody>
            <a:bodyPr/>
            <a:lstStyle/>
            <a:p>
              <a:r>
                <a:rPr lang="en-US" dirty="0">
                  <a:solidFill>
                    <a:srgbClr val="92D050"/>
                  </a:solidFill>
                  <a:latin typeface="Courier New" pitchFamily="49" charset="0"/>
                </a:rPr>
                <a:t>ID		001</a:t>
              </a:r>
            </a:p>
            <a:p>
              <a:r>
                <a:rPr lang="en-US" dirty="0">
                  <a:solidFill>
                    <a:srgbClr val="92D050"/>
                  </a:solidFill>
                  <a:latin typeface="Courier New" pitchFamily="49" charset="0"/>
                </a:rPr>
                <a:t>Name		</a:t>
              </a:r>
              <a:r>
                <a:rPr lang="en-US" dirty="0" err="1">
                  <a:solidFill>
                    <a:srgbClr val="92D050"/>
                  </a:solidFill>
                  <a:latin typeface="Courier New" pitchFamily="49" charset="0"/>
                </a:rPr>
                <a:t>mery</a:t>
              </a:r>
              <a:endParaRPr lang="en-US" dirty="0">
                <a:solidFill>
                  <a:srgbClr val="92D050"/>
                </a:solidFill>
                <a:latin typeface="Courier New" pitchFamily="49" charset="0"/>
              </a:endParaRPr>
            </a:p>
            <a:p>
              <a:r>
                <a:rPr lang="en-US" dirty="0">
                  <a:solidFill>
                    <a:srgbClr val="92D050"/>
                  </a:solidFill>
                  <a:latin typeface="Courier New" pitchFamily="49" charset="0"/>
                </a:rPr>
                <a:t>Address	</a:t>
              </a:r>
              <a:r>
                <a:rPr lang="en-US" dirty="0" err="1">
                  <a:solidFill>
                    <a:srgbClr val="92D050"/>
                  </a:solidFill>
                  <a:latin typeface="Courier New" pitchFamily="49" charset="0"/>
                </a:rPr>
                <a:t>colombo</a:t>
              </a:r>
              <a:endParaRPr lang="en-US" dirty="0">
                <a:solidFill>
                  <a:srgbClr val="92D050"/>
                </a:solidFill>
                <a:latin typeface="Courier New" pitchFamily="49" charset="0"/>
              </a:endParaRPr>
            </a:p>
            <a:p>
              <a:r>
                <a:rPr lang="en-US" dirty="0" err="1">
                  <a:solidFill>
                    <a:srgbClr val="92D050"/>
                  </a:solidFill>
                  <a:latin typeface="Courier New" pitchFamily="49" charset="0"/>
                </a:rPr>
                <a:t>TelNo</a:t>
              </a:r>
              <a:r>
                <a:rPr lang="en-US" dirty="0">
                  <a:solidFill>
                    <a:srgbClr val="92D050"/>
                  </a:solidFill>
                  <a:latin typeface="Courier New" pitchFamily="49" charset="0"/>
                </a:rPr>
                <a:t>		747374</a:t>
              </a:r>
            </a:p>
            <a:p>
              <a:r>
                <a:rPr lang="en-US" sz="2000" b="1" dirty="0">
                  <a:solidFill>
                    <a:srgbClr val="3333CC"/>
                  </a:solidFill>
                  <a:latin typeface="Courier New" pitchFamily="49" charset="0"/>
                </a:rPr>
                <a:t>Books-</a:t>
              </a:r>
              <a:r>
                <a:rPr lang="en-US" sz="2000" b="1" dirty="0" err="1">
                  <a:solidFill>
                    <a:srgbClr val="3333CC"/>
                  </a:solidFill>
                  <a:latin typeface="Courier New" pitchFamily="49" charset="0"/>
                </a:rPr>
                <a:t>bor</a:t>
              </a:r>
              <a:r>
                <a:rPr lang="en-US" sz="2000" b="1" dirty="0">
                  <a:solidFill>
                    <a:srgbClr val="3333CC"/>
                  </a:solidFill>
                  <a:latin typeface="Courier New" pitchFamily="49" charset="0"/>
                </a:rPr>
                <a:t>	  6</a:t>
              </a:r>
            </a:p>
            <a:p>
              <a:endParaRPr lang="en-US" dirty="0">
                <a:solidFill>
                  <a:srgbClr val="3333CC"/>
                </a:solidFill>
                <a:latin typeface="Courier New" pitchFamily="49" charset="0"/>
              </a:endParaRPr>
            </a:p>
          </p:txBody>
        </p:sp>
        <p:grpSp>
          <p:nvGrpSpPr>
            <p:cNvPr id="5" name="Group 43"/>
            <p:cNvGrpSpPr>
              <a:grpSpLocks/>
            </p:cNvGrpSpPr>
            <p:nvPr/>
          </p:nvGrpSpPr>
          <p:grpSpPr bwMode="auto">
            <a:xfrm>
              <a:off x="2976" y="1968"/>
              <a:ext cx="1872" cy="912"/>
              <a:chOff x="2976" y="1968"/>
              <a:chExt cx="1872" cy="912"/>
            </a:xfrm>
          </p:grpSpPr>
          <p:sp>
            <p:nvSpPr>
              <p:cNvPr id="10281" name="Line 44"/>
              <p:cNvSpPr>
                <a:spLocks noChangeShapeType="1"/>
              </p:cNvSpPr>
              <p:nvPr/>
            </p:nvSpPr>
            <p:spPr bwMode="auto">
              <a:xfrm>
                <a:off x="2976" y="2160"/>
                <a:ext cx="1872" cy="0"/>
              </a:xfrm>
              <a:prstGeom prst="line">
                <a:avLst/>
              </a:prstGeom>
              <a:noFill/>
              <a:ln w="9525">
                <a:solidFill>
                  <a:schemeClr val="tx1"/>
                </a:solidFill>
                <a:round/>
                <a:headEnd/>
                <a:tailEnd/>
              </a:ln>
            </p:spPr>
            <p:txBody>
              <a:bodyPr/>
              <a:lstStyle/>
              <a:p>
                <a:endParaRPr lang="en-US"/>
              </a:p>
            </p:txBody>
          </p:sp>
          <p:sp>
            <p:nvSpPr>
              <p:cNvPr id="10282" name="Line 45"/>
              <p:cNvSpPr>
                <a:spLocks noChangeShapeType="1"/>
              </p:cNvSpPr>
              <p:nvPr/>
            </p:nvSpPr>
            <p:spPr bwMode="auto">
              <a:xfrm>
                <a:off x="2976" y="2352"/>
                <a:ext cx="1872" cy="0"/>
              </a:xfrm>
              <a:prstGeom prst="line">
                <a:avLst/>
              </a:prstGeom>
              <a:noFill/>
              <a:ln w="9525">
                <a:solidFill>
                  <a:schemeClr val="tx1"/>
                </a:solidFill>
                <a:round/>
                <a:headEnd/>
                <a:tailEnd/>
              </a:ln>
            </p:spPr>
            <p:txBody>
              <a:bodyPr/>
              <a:lstStyle/>
              <a:p>
                <a:endParaRPr lang="en-US"/>
              </a:p>
            </p:txBody>
          </p:sp>
          <p:sp>
            <p:nvSpPr>
              <p:cNvPr id="10283" name="Line 46"/>
              <p:cNvSpPr>
                <a:spLocks noChangeShapeType="1"/>
              </p:cNvSpPr>
              <p:nvPr/>
            </p:nvSpPr>
            <p:spPr bwMode="auto">
              <a:xfrm>
                <a:off x="2976" y="2526"/>
                <a:ext cx="1872" cy="0"/>
              </a:xfrm>
              <a:prstGeom prst="line">
                <a:avLst/>
              </a:prstGeom>
              <a:noFill/>
              <a:ln w="9525">
                <a:solidFill>
                  <a:schemeClr val="tx1"/>
                </a:solidFill>
                <a:round/>
                <a:headEnd/>
                <a:tailEnd/>
              </a:ln>
            </p:spPr>
            <p:txBody>
              <a:bodyPr/>
              <a:lstStyle/>
              <a:p>
                <a:endParaRPr lang="en-US"/>
              </a:p>
            </p:txBody>
          </p:sp>
          <p:sp>
            <p:nvSpPr>
              <p:cNvPr id="10284" name="Line 47"/>
              <p:cNvSpPr>
                <a:spLocks noChangeShapeType="1"/>
              </p:cNvSpPr>
              <p:nvPr/>
            </p:nvSpPr>
            <p:spPr bwMode="auto">
              <a:xfrm>
                <a:off x="2976" y="2700"/>
                <a:ext cx="1872" cy="0"/>
              </a:xfrm>
              <a:prstGeom prst="line">
                <a:avLst/>
              </a:prstGeom>
              <a:noFill/>
              <a:ln w="9525">
                <a:solidFill>
                  <a:schemeClr val="tx1"/>
                </a:solidFill>
                <a:round/>
                <a:headEnd/>
                <a:tailEnd/>
              </a:ln>
            </p:spPr>
            <p:txBody>
              <a:bodyPr/>
              <a:lstStyle/>
              <a:p>
                <a:endParaRPr lang="en-US"/>
              </a:p>
            </p:txBody>
          </p:sp>
          <p:sp>
            <p:nvSpPr>
              <p:cNvPr id="10285" name="Line 48"/>
              <p:cNvSpPr>
                <a:spLocks noChangeShapeType="1"/>
              </p:cNvSpPr>
              <p:nvPr/>
            </p:nvSpPr>
            <p:spPr bwMode="auto">
              <a:xfrm>
                <a:off x="2976" y="2880"/>
                <a:ext cx="1872" cy="0"/>
              </a:xfrm>
              <a:prstGeom prst="line">
                <a:avLst/>
              </a:prstGeom>
              <a:noFill/>
              <a:ln w="9525">
                <a:solidFill>
                  <a:schemeClr val="tx1"/>
                </a:solidFill>
                <a:round/>
                <a:headEnd/>
                <a:tailEnd/>
              </a:ln>
            </p:spPr>
            <p:txBody>
              <a:bodyPr/>
              <a:lstStyle/>
              <a:p>
                <a:endParaRPr lang="en-US"/>
              </a:p>
            </p:txBody>
          </p:sp>
          <p:sp>
            <p:nvSpPr>
              <p:cNvPr id="10286" name="Line 49"/>
              <p:cNvSpPr>
                <a:spLocks noChangeShapeType="1"/>
              </p:cNvSpPr>
              <p:nvPr/>
            </p:nvSpPr>
            <p:spPr bwMode="auto">
              <a:xfrm>
                <a:off x="4032" y="1968"/>
                <a:ext cx="0" cy="912"/>
              </a:xfrm>
              <a:prstGeom prst="line">
                <a:avLst/>
              </a:prstGeom>
              <a:noFill/>
              <a:ln w="9525">
                <a:solidFill>
                  <a:schemeClr val="tx1"/>
                </a:solidFill>
                <a:round/>
                <a:headEnd/>
                <a:tailEnd/>
              </a:ln>
            </p:spPr>
            <p:txBody>
              <a:bodyPr/>
              <a:lstStyle/>
              <a:p>
                <a:endParaRPr lang="en-US"/>
              </a:p>
            </p:txBody>
          </p:sp>
        </p:grpSp>
      </p:grpSp>
      <p:sp>
        <p:nvSpPr>
          <p:cNvPr id="10274" name="Rectangle 50"/>
          <p:cNvSpPr>
            <a:spLocks noChangeArrowheads="1"/>
          </p:cNvSpPr>
          <p:nvPr/>
        </p:nvSpPr>
        <p:spPr bwMode="auto">
          <a:xfrm>
            <a:off x="7848600" y="2667000"/>
            <a:ext cx="2438400" cy="363538"/>
          </a:xfrm>
          <a:prstGeom prst="rect">
            <a:avLst/>
          </a:prstGeom>
          <a:noFill/>
          <a:ln w="12700">
            <a:noFill/>
            <a:miter lim="800000"/>
            <a:headEnd/>
            <a:tailEnd/>
          </a:ln>
        </p:spPr>
        <p:txBody>
          <a:bodyPr lIns="90488" tIns="44450" rIns="90488" bIns="44450">
            <a:spAutoFit/>
          </a:bodyPr>
          <a:lstStyle/>
          <a:p>
            <a:pPr eaLnBrk="0" hangingPunct="0"/>
            <a:r>
              <a:rPr lang="en-GB">
                <a:solidFill>
                  <a:srgbClr val="FF6600"/>
                </a:solidFill>
                <a:latin typeface="Times New Roman" pitchFamily="18" charset="0"/>
              </a:rPr>
              <a:t>Student System Files</a:t>
            </a:r>
          </a:p>
        </p:txBody>
      </p:sp>
      <p:sp>
        <p:nvSpPr>
          <p:cNvPr id="155699" name="Text Box 51"/>
          <p:cNvSpPr txBox="1">
            <a:spLocks noChangeArrowheads="1"/>
          </p:cNvSpPr>
          <p:nvPr/>
        </p:nvSpPr>
        <p:spPr bwMode="auto">
          <a:xfrm>
            <a:off x="2803526" y="5910264"/>
            <a:ext cx="3481081" cy="646331"/>
          </a:xfrm>
          <a:prstGeom prst="rect">
            <a:avLst/>
          </a:prstGeom>
          <a:noFill/>
          <a:ln w="9525">
            <a:noFill/>
            <a:miter lim="800000"/>
            <a:headEnd/>
            <a:tailEnd/>
          </a:ln>
        </p:spPr>
        <p:txBody>
          <a:bodyPr wrap="none">
            <a:spAutoFit/>
          </a:bodyPr>
          <a:lstStyle/>
          <a:p>
            <a:r>
              <a:rPr lang="en-US" sz="3600">
                <a:solidFill>
                  <a:srgbClr val="FF0066"/>
                </a:solidFill>
              </a:rPr>
              <a:t>Inconsistent Data</a:t>
            </a:r>
            <a:r>
              <a:rPr lang="en-US"/>
              <a:t> </a:t>
            </a:r>
          </a:p>
        </p:txBody>
      </p:sp>
      <p:grpSp>
        <p:nvGrpSpPr>
          <p:cNvPr id="6" name="Group 54"/>
          <p:cNvGrpSpPr>
            <a:grpSpLocks/>
          </p:cNvGrpSpPr>
          <p:nvPr/>
        </p:nvGrpSpPr>
        <p:grpSpPr bwMode="auto">
          <a:xfrm>
            <a:off x="1524000" y="1219200"/>
            <a:ext cx="2455864" cy="762000"/>
            <a:chOff x="0" y="768"/>
            <a:chExt cx="1547" cy="480"/>
          </a:xfrm>
        </p:grpSpPr>
        <p:sp>
          <p:nvSpPr>
            <p:cNvPr id="10277" name="AutoShape 55"/>
            <p:cNvSpPr>
              <a:spLocks noChangeArrowheads="1"/>
            </p:cNvSpPr>
            <p:nvPr/>
          </p:nvSpPr>
          <p:spPr bwMode="auto">
            <a:xfrm>
              <a:off x="240" y="1008"/>
              <a:ext cx="240" cy="240"/>
            </a:xfrm>
            <a:prstGeom prst="downArrow">
              <a:avLst>
                <a:gd name="adj1" fmla="val 50000"/>
                <a:gd name="adj2" fmla="val 25000"/>
              </a:avLst>
            </a:prstGeom>
            <a:solidFill>
              <a:srgbClr val="FF6600"/>
            </a:solidFill>
            <a:ln w="9525">
              <a:solidFill>
                <a:schemeClr val="tx1"/>
              </a:solidFill>
              <a:miter lim="800000"/>
              <a:headEnd/>
              <a:tailEnd/>
            </a:ln>
          </p:spPr>
          <p:txBody>
            <a:bodyPr wrap="none" anchor="ctr"/>
            <a:lstStyle/>
            <a:p>
              <a:endParaRPr lang="en-US"/>
            </a:p>
          </p:txBody>
        </p:sp>
        <p:sp>
          <p:nvSpPr>
            <p:cNvPr id="10278" name="Text Box 56"/>
            <p:cNvSpPr txBox="1">
              <a:spLocks noChangeArrowheads="1"/>
            </p:cNvSpPr>
            <p:nvPr/>
          </p:nvSpPr>
          <p:spPr bwMode="auto">
            <a:xfrm>
              <a:off x="0" y="768"/>
              <a:ext cx="1547" cy="233"/>
            </a:xfrm>
            <a:prstGeom prst="rect">
              <a:avLst/>
            </a:prstGeom>
            <a:noFill/>
            <a:ln w="9525">
              <a:noFill/>
              <a:miter lim="800000"/>
              <a:headEnd/>
              <a:tailEnd/>
            </a:ln>
          </p:spPr>
          <p:txBody>
            <a:bodyPr wrap="none">
              <a:spAutoFit/>
            </a:bodyPr>
            <a:lstStyle/>
            <a:p>
              <a:r>
                <a:rPr lang="en-US" dirty="0">
                  <a:solidFill>
                    <a:srgbClr val="FF6600"/>
                  </a:solidFill>
                </a:rPr>
                <a:t>Address Change request</a:t>
              </a:r>
            </a:p>
          </p:txBody>
        </p:sp>
      </p:grpSp>
      <p:sp>
        <p:nvSpPr>
          <p:cNvPr id="37" name="Slide Number Placeholder 36"/>
          <p:cNvSpPr>
            <a:spLocks noGrp="1"/>
          </p:cNvSpPr>
          <p:nvPr>
            <p:ph type="sldNum" sz="quarter" idx="12"/>
          </p:nvPr>
        </p:nvSpPr>
        <p:spPr/>
        <p:txBody>
          <a:bodyPr/>
          <a:lstStyle/>
          <a:p>
            <a:fld id="{DA7DF29F-8EBD-4955-8135-77E3F3B8D1FA}" type="slidenum">
              <a:rPr lang="en-US" smtClean="0"/>
              <a:pPr/>
              <a:t>17</a:t>
            </a:fld>
            <a:endParaRPr lang="en-US"/>
          </a:p>
        </p:txBody>
      </p:sp>
    </p:spTree>
    <p:extLst>
      <p:ext uri="{BB962C8B-B14F-4D97-AF65-F5344CB8AC3E}">
        <p14:creationId xmlns:p14="http://schemas.microsoft.com/office/powerpoint/2010/main" val="251189351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5699"/>
                                        </p:tgtEl>
                                        <p:attrNameLst>
                                          <p:attrName>style.visibility</p:attrName>
                                        </p:attrNameLst>
                                      </p:cBhvr>
                                      <p:to>
                                        <p:strVal val="visible"/>
                                      </p:to>
                                    </p:set>
                                    <p:anim calcmode="lin" valueType="num">
                                      <p:cBhvr additive="base">
                                        <p:cTn id="7" dur="500" fill="hold"/>
                                        <p:tgtEl>
                                          <p:spTgt spid="155699"/>
                                        </p:tgtEl>
                                        <p:attrNameLst>
                                          <p:attrName>ppt_x</p:attrName>
                                        </p:attrNameLst>
                                      </p:cBhvr>
                                      <p:tavLst>
                                        <p:tav tm="0">
                                          <p:val>
                                            <p:strVal val="#ppt_x"/>
                                          </p:val>
                                        </p:tav>
                                        <p:tav tm="100000">
                                          <p:val>
                                            <p:strVal val="#ppt_x"/>
                                          </p:val>
                                        </p:tav>
                                      </p:tavLst>
                                    </p:anim>
                                    <p:anim calcmode="lin" valueType="num">
                                      <p:cBhvr additive="base">
                                        <p:cTn id="8" dur="500" fill="hold"/>
                                        <p:tgtEl>
                                          <p:spTgt spid="1556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9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in file based system</a:t>
            </a:r>
          </a:p>
        </p:txBody>
      </p:sp>
      <p:sp>
        <p:nvSpPr>
          <p:cNvPr id="3" name="Content Placeholder 2"/>
          <p:cNvSpPr>
            <a:spLocks noGrp="1"/>
          </p:cNvSpPr>
          <p:nvPr>
            <p:ph idx="1"/>
          </p:nvPr>
        </p:nvSpPr>
        <p:spPr/>
        <p:txBody>
          <a:bodyPr>
            <a:normAutofit/>
          </a:bodyPr>
          <a:lstStyle/>
          <a:p>
            <a:r>
              <a:rPr lang="en-US" dirty="0"/>
              <a:t>Inconsistent data</a:t>
            </a:r>
          </a:p>
          <a:p>
            <a:r>
              <a:rPr lang="en-US" dirty="0"/>
              <a:t>Data duplication</a:t>
            </a:r>
          </a:p>
          <a:p>
            <a:r>
              <a:rPr lang="en-US" dirty="0"/>
              <a:t>Security</a:t>
            </a:r>
          </a:p>
          <a:p>
            <a:r>
              <a:rPr lang="en-US" dirty="0"/>
              <a:t>Inflexibility</a:t>
            </a:r>
          </a:p>
          <a:p>
            <a:r>
              <a:rPr lang="en-US" dirty="0"/>
              <a:t>Limited data sharing</a:t>
            </a:r>
          </a:p>
          <a:p>
            <a:r>
              <a:rPr lang="en-US" dirty="0"/>
              <a:t>Excessive program maintenance</a:t>
            </a:r>
          </a:p>
          <a:p>
            <a:endParaRPr lang="en-US" dirty="0"/>
          </a:p>
          <a:p>
            <a:r>
              <a:rPr lang="en-GB" dirty="0">
                <a:solidFill>
                  <a:srgbClr val="FF6600"/>
                </a:solidFill>
              </a:rPr>
              <a:t>How do we resolve these problems?</a:t>
            </a:r>
          </a:p>
        </p:txBody>
      </p:sp>
      <p:sp>
        <p:nvSpPr>
          <p:cNvPr id="4" name="Slide Number Placeholder 3"/>
          <p:cNvSpPr>
            <a:spLocks noGrp="1"/>
          </p:cNvSpPr>
          <p:nvPr>
            <p:ph type="sldNum" sz="quarter" idx="12"/>
          </p:nvPr>
        </p:nvSpPr>
        <p:spPr/>
        <p:txBody>
          <a:bodyPr/>
          <a:lstStyle/>
          <a:p>
            <a:fld id="{DA7DF29F-8EBD-4955-8135-77E3F3B8D1FA}" type="slidenum">
              <a:rPr lang="en-US" smtClean="0"/>
              <a:pPr/>
              <a:t>18</a:t>
            </a:fld>
            <a:endParaRPr lang="en-US"/>
          </a:p>
        </p:txBody>
      </p:sp>
    </p:spTree>
    <p:extLst>
      <p:ext uri="{BB962C8B-B14F-4D97-AF65-F5344CB8AC3E}">
        <p14:creationId xmlns:p14="http://schemas.microsoft.com/office/powerpoint/2010/main" val="41490284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Solution is  DBMS</a:t>
            </a:r>
          </a:p>
        </p:txBody>
      </p:sp>
      <p:sp>
        <p:nvSpPr>
          <p:cNvPr id="3" name="Content Placeholder 2"/>
          <p:cNvSpPr>
            <a:spLocks noGrp="1"/>
          </p:cNvSpPr>
          <p:nvPr>
            <p:ph idx="1"/>
          </p:nvPr>
        </p:nvSpPr>
        <p:spPr/>
        <p:txBody>
          <a:bodyPr/>
          <a:lstStyle/>
          <a:p>
            <a:r>
              <a:rPr lang="en-US" dirty="0"/>
              <a:t>DBMS is solution to rectify  file based processing  problems</a:t>
            </a:r>
          </a:p>
          <a:p>
            <a:endParaRPr lang="en-US" dirty="0"/>
          </a:p>
        </p:txBody>
      </p:sp>
      <p:sp>
        <p:nvSpPr>
          <p:cNvPr id="4" name="Slide Number Placeholder 3"/>
          <p:cNvSpPr>
            <a:spLocks noGrp="1"/>
          </p:cNvSpPr>
          <p:nvPr>
            <p:ph type="sldNum" sz="quarter" idx="12"/>
          </p:nvPr>
        </p:nvSpPr>
        <p:spPr/>
        <p:txBody>
          <a:bodyPr/>
          <a:lstStyle/>
          <a:p>
            <a:fld id="{DA7DF29F-8EBD-4955-8135-77E3F3B8D1FA}" type="slidenum">
              <a:rPr lang="en-US" smtClean="0"/>
              <a:pPr/>
              <a:t>19</a:t>
            </a:fld>
            <a:endParaRPr lang="en-US"/>
          </a:p>
        </p:txBody>
      </p:sp>
    </p:spTree>
    <p:extLst>
      <p:ext uri="{BB962C8B-B14F-4D97-AF65-F5344CB8AC3E}">
        <p14:creationId xmlns:p14="http://schemas.microsoft.com/office/powerpoint/2010/main" val="25372204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Outline Syllabus</a:t>
            </a:r>
            <a:endParaRPr lang="en-US" dirty="0"/>
          </a:p>
        </p:txBody>
      </p:sp>
      <p:sp>
        <p:nvSpPr>
          <p:cNvPr id="3" name="Content Placeholder 2"/>
          <p:cNvSpPr>
            <a:spLocks noGrp="1"/>
          </p:cNvSpPr>
          <p:nvPr>
            <p:ph idx="1"/>
          </p:nvPr>
        </p:nvSpPr>
        <p:spPr/>
        <p:txBody>
          <a:bodyPr/>
          <a:lstStyle/>
          <a:p>
            <a:r>
              <a:rPr lang="en-US" dirty="0"/>
              <a:t>Basic concepts</a:t>
            </a:r>
          </a:p>
          <a:p>
            <a:r>
              <a:rPr lang="en-US" dirty="0" smtClean="0"/>
              <a:t>Database Architectures</a:t>
            </a:r>
            <a:endParaRPr lang="en-US" dirty="0"/>
          </a:p>
          <a:p>
            <a:r>
              <a:rPr lang="en-US" dirty="0" smtClean="0"/>
              <a:t>Database </a:t>
            </a:r>
            <a:r>
              <a:rPr lang="en-US" dirty="0"/>
              <a:t>design</a:t>
            </a:r>
          </a:p>
          <a:p>
            <a:r>
              <a:rPr lang="en-US" dirty="0"/>
              <a:t>Relational </a:t>
            </a:r>
            <a:r>
              <a:rPr lang="en-US" dirty="0" smtClean="0"/>
              <a:t>Database systems</a:t>
            </a:r>
          </a:p>
          <a:p>
            <a:r>
              <a:rPr lang="en-US" dirty="0" smtClean="0"/>
              <a:t>Database Normalization</a:t>
            </a:r>
            <a:endParaRPr lang="en-US" dirty="0"/>
          </a:p>
          <a:p>
            <a:r>
              <a:rPr lang="en-US" dirty="0"/>
              <a:t>Physical Database implementation-(</a:t>
            </a:r>
            <a:r>
              <a:rPr lang="en-US" dirty="0" err="1"/>
              <a:t>Mysql</a:t>
            </a:r>
            <a:r>
              <a:rPr lang="en-US" dirty="0"/>
              <a:t> Practical)</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42364006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4338" name="Object 2">
            <a:hlinkClick r:id="" action="ppaction://ole?verb=0"/>
          </p:cNvPr>
          <p:cNvGraphicFramePr>
            <a:graphicFrameLocks/>
          </p:cNvGraphicFramePr>
          <p:nvPr/>
        </p:nvGraphicFramePr>
        <p:xfrm>
          <a:off x="2116138" y="1976438"/>
          <a:ext cx="779462" cy="766762"/>
        </p:xfrm>
        <a:graphic>
          <a:graphicData uri="http://schemas.openxmlformats.org/presentationml/2006/ole">
            <mc:AlternateContent xmlns:mc="http://schemas.openxmlformats.org/markup-compatibility/2006">
              <mc:Choice xmlns:v="urn:schemas-microsoft-com:vml" Requires="v">
                <p:oleObj spid="_x0000_s5172" name="Clip" r:id="rId4" imgW="1315341" imgH="996807" progId="">
                  <p:embed/>
                </p:oleObj>
              </mc:Choice>
              <mc:Fallback>
                <p:oleObj name="Clip" r:id="rId4" imgW="1315341" imgH="996807" progId="">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6138" y="1976438"/>
                        <a:ext cx="779462" cy="766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39" name="Object 3">
            <a:hlinkClick r:id="" action="ppaction://ole?verb=0"/>
          </p:cNvPr>
          <p:cNvGraphicFramePr>
            <a:graphicFrameLocks/>
          </p:cNvGraphicFramePr>
          <p:nvPr/>
        </p:nvGraphicFramePr>
        <p:xfrm>
          <a:off x="2106614" y="4572000"/>
          <a:ext cx="712787" cy="685800"/>
        </p:xfrm>
        <a:graphic>
          <a:graphicData uri="http://schemas.openxmlformats.org/presentationml/2006/ole">
            <mc:AlternateContent xmlns:mc="http://schemas.openxmlformats.org/markup-compatibility/2006">
              <mc:Choice xmlns:v="urn:schemas-microsoft-com:vml" Requires="v">
                <p:oleObj spid="_x0000_s5173" name="Clip" r:id="rId6" imgW="1315341" imgH="996807" progId="">
                  <p:embed/>
                </p:oleObj>
              </mc:Choice>
              <mc:Fallback>
                <p:oleObj name="Clip" r:id="rId6" imgW="1315341" imgH="996807" progId="">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06614" y="4572000"/>
                        <a:ext cx="712787"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0" name="Rectangle 4"/>
          <p:cNvSpPr>
            <a:spLocks noChangeArrowheads="1"/>
          </p:cNvSpPr>
          <p:nvPr/>
        </p:nvSpPr>
        <p:spPr bwMode="auto">
          <a:xfrm>
            <a:off x="3810001" y="1901825"/>
            <a:ext cx="2017713" cy="901700"/>
          </a:xfrm>
          <a:prstGeom prst="rect">
            <a:avLst/>
          </a:prstGeom>
          <a:noFill/>
          <a:ln w="12700">
            <a:solidFill>
              <a:schemeClr val="tx1"/>
            </a:solidFill>
            <a:miter lim="800000"/>
            <a:headEnd/>
            <a:tailEnd/>
          </a:ln>
        </p:spPr>
        <p:txBody>
          <a:bodyPr wrap="none" anchor="ctr"/>
          <a:lstStyle/>
          <a:p>
            <a:pPr algn="ctr"/>
            <a:r>
              <a:rPr lang="en-US">
                <a:solidFill>
                  <a:srgbClr val="3333CC"/>
                </a:solidFill>
                <a:latin typeface="Garamond" pitchFamily="18" charset="0"/>
              </a:rPr>
              <a:t>Data Entry &amp;</a:t>
            </a:r>
          </a:p>
          <a:p>
            <a:pPr algn="ctr"/>
            <a:r>
              <a:rPr lang="en-US">
                <a:solidFill>
                  <a:srgbClr val="3333CC"/>
                </a:solidFill>
                <a:latin typeface="Garamond" pitchFamily="18" charset="0"/>
              </a:rPr>
              <a:t> Reports</a:t>
            </a:r>
          </a:p>
        </p:txBody>
      </p:sp>
      <p:sp>
        <p:nvSpPr>
          <p:cNvPr id="14341" name="Rectangle 5"/>
          <p:cNvSpPr>
            <a:spLocks noChangeArrowheads="1"/>
          </p:cNvSpPr>
          <p:nvPr/>
        </p:nvSpPr>
        <p:spPr bwMode="auto">
          <a:xfrm>
            <a:off x="4010025" y="4645025"/>
            <a:ext cx="1747838" cy="901700"/>
          </a:xfrm>
          <a:prstGeom prst="rect">
            <a:avLst/>
          </a:prstGeom>
          <a:noFill/>
          <a:ln w="12700">
            <a:solidFill>
              <a:schemeClr val="tx1"/>
            </a:solidFill>
            <a:miter lim="800000"/>
            <a:headEnd/>
            <a:tailEnd/>
          </a:ln>
        </p:spPr>
        <p:txBody>
          <a:bodyPr wrap="none" anchor="ctr"/>
          <a:lstStyle/>
          <a:p>
            <a:pPr algn="ctr"/>
            <a:r>
              <a:rPr lang="en-US">
                <a:solidFill>
                  <a:srgbClr val="3333CC"/>
                </a:solidFill>
                <a:latin typeface="Garamond" pitchFamily="18" charset="0"/>
              </a:rPr>
              <a:t>Data Entry &amp;</a:t>
            </a:r>
          </a:p>
          <a:p>
            <a:pPr algn="ctr"/>
            <a:r>
              <a:rPr lang="en-US">
                <a:solidFill>
                  <a:srgbClr val="3333CC"/>
                </a:solidFill>
                <a:latin typeface="Garamond" pitchFamily="18" charset="0"/>
              </a:rPr>
              <a:t> Reports</a:t>
            </a:r>
          </a:p>
        </p:txBody>
      </p:sp>
      <p:sp>
        <p:nvSpPr>
          <p:cNvPr id="14342" name="Rectangle 6"/>
          <p:cNvSpPr>
            <a:spLocks noChangeArrowheads="1"/>
          </p:cNvSpPr>
          <p:nvPr/>
        </p:nvSpPr>
        <p:spPr bwMode="auto">
          <a:xfrm>
            <a:off x="6619875" y="3390900"/>
            <a:ext cx="1208088" cy="515938"/>
          </a:xfrm>
          <a:prstGeom prst="rect">
            <a:avLst/>
          </a:prstGeom>
          <a:noFill/>
          <a:ln w="12700">
            <a:noFill/>
            <a:miter lim="800000"/>
            <a:headEnd/>
            <a:tailEnd/>
          </a:ln>
        </p:spPr>
        <p:txBody>
          <a:bodyPr wrap="none" lIns="90488" tIns="44450" rIns="90488" bIns="44450">
            <a:spAutoFit/>
          </a:bodyPr>
          <a:lstStyle/>
          <a:p>
            <a:pPr eaLnBrk="0" hangingPunct="0"/>
            <a:r>
              <a:rPr lang="en-GB" sz="2800">
                <a:solidFill>
                  <a:srgbClr val="3333CC"/>
                </a:solidFill>
                <a:latin typeface="Times New Roman" pitchFamily="18" charset="0"/>
              </a:rPr>
              <a:t>DBMS</a:t>
            </a:r>
          </a:p>
        </p:txBody>
      </p:sp>
      <p:sp>
        <p:nvSpPr>
          <p:cNvPr id="14343" name="Rectangle 7"/>
          <p:cNvSpPr>
            <a:spLocks noChangeArrowheads="1"/>
          </p:cNvSpPr>
          <p:nvPr/>
        </p:nvSpPr>
        <p:spPr bwMode="auto">
          <a:xfrm>
            <a:off x="6613526" y="3273425"/>
            <a:ext cx="1184275" cy="749300"/>
          </a:xfrm>
          <a:prstGeom prst="rect">
            <a:avLst/>
          </a:prstGeom>
          <a:noFill/>
          <a:ln w="12700">
            <a:solidFill>
              <a:schemeClr val="tx1"/>
            </a:solidFill>
            <a:miter lim="800000"/>
            <a:headEnd/>
            <a:tailEnd/>
          </a:ln>
        </p:spPr>
        <p:txBody>
          <a:bodyPr wrap="none" anchor="ctr"/>
          <a:lstStyle/>
          <a:p>
            <a:endParaRPr lang="en-US"/>
          </a:p>
        </p:txBody>
      </p:sp>
      <p:sp>
        <p:nvSpPr>
          <p:cNvPr id="14344" name="Rectangle 8"/>
          <p:cNvSpPr>
            <a:spLocks noChangeArrowheads="1"/>
          </p:cNvSpPr>
          <p:nvPr/>
        </p:nvSpPr>
        <p:spPr bwMode="auto">
          <a:xfrm>
            <a:off x="1752600" y="2971801"/>
            <a:ext cx="1381790" cy="520655"/>
          </a:xfrm>
          <a:prstGeom prst="rect">
            <a:avLst/>
          </a:prstGeom>
          <a:noFill/>
          <a:ln w="12700">
            <a:noFill/>
            <a:miter lim="800000"/>
            <a:headEnd/>
            <a:tailEnd/>
          </a:ln>
        </p:spPr>
        <p:txBody>
          <a:bodyPr wrap="none" lIns="90488" tIns="44450" rIns="90488" bIns="44450">
            <a:spAutoFit/>
          </a:bodyPr>
          <a:lstStyle/>
          <a:p>
            <a:pPr eaLnBrk="0" hangingPunct="0"/>
            <a:r>
              <a:rPr lang="en-GB" sz="2800">
                <a:solidFill>
                  <a:srgbClr val="3333CC"/>
                </a:solidFill>
                <a:latin typeface="Garamond" pitchFamily="18" charset="0"/>
              </a:rPr>
              <a:t>Students</a:t>
            </a:r>
          </a:p>
        </p:txBody>
      </p:sp>
      <p:sp>
        <p:nvSpPr>
          <p:cNvPr id="14345" name="Rectangle 9"/>
          <p:cNvSpPr>
            <a:spLocks noChangeArrowheads="1"/>
          </p:cNvSpPr>
          <p:nvPr/>
        </p:nvSpPr>
        <p:spPr bwMode="auto">
          <a:xfrm>
            <a:off x="1752600" y="5486401"/>
            <a:ext cx="1198150" cy="520655"/>
          </a:xfrm>
          <a:prstGeom prst="rect">
            <a:avLst/>
          </a:prstGeom>
          <a:noFill/>
          <a:ln w="12700">
            <a:noFill/>
            <a:miter lim="800000"/>
            <a:headEnd/>
            <a:tailEnd/>
          </a:ln>
        </p:spPr>
        <p:txBody>
          <a:bodyPr wrap="none" lIns="90488" tIns="44450" rIns="90488" bIns="44450">
            <a:spAutoFit/>
          </a:bodyPr>
          <a:lstStyle/>
          <a:p>
            <a:pPr eaLnBrk="0" hangingPunct="0"/>
            <a:r>
              <a:rPr lang="en-GB" sz="2800">
                <a:solidFill>
                  <a:srgbClr val="3333CC"/>
                </a:solidFill>
                <a:latin typeface="Garamond" pitchFamily="18" charset="0"/>
              </a:rPr>
              <a:t>Library</a:t>
            </a:r>
          </a:p>
        </p:txBody>
      </p:sp>
      <p:sp>
        <p:nvSpPr>
          <p:cNvPr id="14346" name="Rectangle 10"/>
          <p:cNvSpPr>
            <a:spLocks noChangeArrowheads="1"/>
          </p:cNvSpPr>
          <p:nvPr/>
        </p:nvSpPr>
        <p:spPr bwMode="auto">
          <a:xfrm>
            <a:off x="3914776" y="2971800"/>
            <a:ext cx="1800225" cy="577850"/>
          </a:xfrm>
          <a:prstGeom prst="rect">
            <a:avLst/>
          </a:prstGeom>
          <a:noFill/>
          <a:ln w="12700">
            <a:noFill/>
            <a:miter lim="800000"/>
            <a:headEnd/>
            <a:tailEnd/>
          </a:ln>
        </p:spPr>
        <p:txBody>
          <a:bodyPr lIns="90488" tIns="44450" rIns="90488" bIns="44450">
            <a:spAutoFit/>
          </a:bodyPr>
          <a:lstStyle/>
          <a:p>
            <a:pPr algn="ctr" eaLnBrk="0" hangingPunct="0"/>
            <a:r>
              <a:rPr lang="en-GB" sz="1600">
                <a:solidFill>
                  <a:srgbClr val="3333CC"/>
                </a:solidFill>
                <a:latin typeface="Times New Roman" pitchFamily="18" charset="0"/>
              </a:rPr>
              <a:t>Application</a:t>
            </a:r>
          </a:p>
          <a:p>
            <a:pPr algn="ctr" eaLnBrk="0" hangingPunct="0"/>
            <a:r>
              <a:rPr lang="en-GB" sz="1600">
                <a:solidFill>
                  <a:srgbClr val="3333CC"/>
                </a:solidFill>
                <a:latin typeface="Times New Roman" pitchFamily="18" charset="0"/>
              </a:rPr>
              <a:t>Programs</a:t>
            </a:r>
          </a:p>
        </p:txBody>
      </p:sp>
      <p:sp>
        <p:nvSpPr>
          <p:cNvPr id="14347" name="Rectangle 11"/>
          <p:cNvSpPr>
            <a:spLocks noChangeArrowheads="1"/>
          </p:cNvSpPr>
          <p:nvPr/>
        </p:nvSpPr>
        <p:spPr bwMode="auto">
          <a:xfrm>
            <a:off x="4149725" y="5610226"/>
            <a:ext cx="1426674" cy="335989"/>
          </a:xfrm>
          <a:prstGeom prst="rect">
            <a:avLst/>
          </a:prstGeom>
          <a:noFill/>
          <a:ln w="12700">
            <a:noFill/>
            <a:miter lim="800000"/>
            <a:headEnd/>
            <a:tailEnd/>
          </a:ln>
        </p:spPr>
        <p:txBody>
          <a:bodyPr wrap="none" lIns="90488" tIns="44450" rIns="90488" bIns="44450">
            <a:spAutoFit/>
          </a:bodyPr>
          <a:lstStyle/>
          <a:p>
            <a:pPr eaLnBrk="0" hangingPunct="0"/>
            <a:r>
              <a:rPr lang="en-GB" sz="1600">
                <a:solidFill>
                  <a:srgbClr val="3333CC"/>
                </a:solidFill>
                <a:latin typeface="Times New Roman" pitchFamily="18" charset="0"/>
              </a:rPr>
              <a:t>App. Programs</a:t>
            </a:r>
          </a:p>
        </p:txBody>
      </p:sp>
      <p:sp>
        <p:nvSpPr>
          <p:cNvPr id="14348" name="Rectangle 12"/>
          <p:cNvSpPr>
            <a:spLocks noChangeArrowheads="1"/>
          </p:cNvSpPr>
          <p:nvPr/>
        </p:nvSpPr>
        <p:spPr bwMode="auto">
          <a:xfrm>
            <a:off x="8839201" y="4572001"/>
            <a:ext cx="1495603" cy="520655"/>
          </a:xfrm>
          <a:prstGeom prst="rect">
            <a:avLst/>
          </a:prstGeom>
          <a:noFill/>
          <a:ln w="12700">
            <a:noFill/>
            <a:miter lim="800000"/>
            <a:headEnd/>
            <a:tailEnd/>
          </a:ln>
        </p:spPr>
        <p:txBody>
          <a:bodyPr wrap="none" lIns="90488" tIns="44450" rIns="90488" bIns="44450">
            <a:spAutoFit/>
          </a:bodyPr>
          <a:lstStyle/>
          <a:p>
            <a:pPr eaLnBrk="0" hangingPunct="0"/>
            <a:r>
              <a:rPr lang="en-GB" sz="2800">
                <a:solidFill>
                  <a:srgbClr val="3333CC"/>
                </a:solidFill>
                <a:latin typeface="Times New Roman" pitchFamily="18" charset="0"/>
              </a:rPr>
              <a:t>Database</a:t>
            </a:r>
          </a:p>
        </p:txBody>
      </p:sp>
      <p:sp>
        <p:nvSpPr>
          <p:cNvPr id="14349" name="Rectangle 13"/>
          <p:cNvSpPr>
            <a:spLocks noGrp="1" noChangeArrowheads="1"/>
          </p:cNvSpPr>
          <p:nvPr>
            <p:ph type="title"/>
          </p:nvPr>
        </p:nvSpPr>
        <p:spPr/>
        <p:txBody>
          <a:bodyPr/>
          <a:lstStyle/>
          <a:p>
            <a:pPr eaLnBrk="1" hangingPunct="1"/>
            <a:r>
              <a:rPr lang="en-GB" sz="3600" b="1"/>
              <a:t>Database Processing</a:t>
            </a:r>
          </a:p>
        </p:txBody>
      </p:sp>
      <p:sp>
        <p:nvSpPr>
          <p:cNvPr id="14350" name="AutoShape 14"/>
          <p:cNvSpPr>
            <a:spLocks noChangeArrowheads="1"/>
          </p:cNvSpPr>
          <p:nvPr/>
        </p:nvSpPr>
        <p:spPr bwMode="auto">
          <a:xfrm>
            <a:off x="2971800" y="2209800"/>
            <a:ext cx="685800" cy="304800"/>
          </a:xfrm>
          <a:prstGeom prst="leftRightArrow">
            <a:avLst>
              <a:gd name="adj1" fmla="val 50000"/>
              <a:gd name="adj2" fmla="val 45000"/>
            </a:avLst>
          </a:prstGeom>
          <a:solidFill>
            <a:srgbClr val="008000"/>
          </a:solidFill>
          <a:ln w="9525">
            <a:solidFill>
              <a:schemeClr val="tx1"/>
            </a:solidFill>
            <a:miter lim="800000"/>
            <a:headEnd/>
            <a:tailEnd/>
          </a:ln>
        </p:spPr>
        <p:txBody>
          <a:bodyPr wrap="none" anchor="ctr"/>
          <a:lstStyle/>
          <a:p>
            <a:pPr algn="ctr"/>
            <a:endParaRPr lang="en-US">
              <a:solidFill>
                <a:srgbClr val="FF6600"/>
              </a:solidFill>
            </a:endParaRPr>
          </a:p>
        </p:txBody>
      </p:sp>
      <p:sp>
        <p:nvSpPr>
          <p:cNvPr id="14351" name="AutoShape 15"/>
          <p:cNvSpPr>
            <a:spLocks noChangeArrowheads="1"/>
          </p:cNvSpPr>
          <p:nvPr/>
        </p:nvSpPr>
        <p:spPr bwMode="auto">
          <a:xfrm>
            <a:off x="2971800" y="4724400"/>
            <a:ext cx="685800" cy="304800"/>
          </a:xfrm>
          <a:prstGeom prst="leftRightArrow">
            <a:avLst>
              <a:gd name="adj1" fmla="val 50000"/>
              <a:gd name="adj2" fmla="val 45000"/>
            </a:avLst>
          </a:prstGeom>
          <a:solidFill>
            <a:srgbClr val="008000"/>
          </a:solidFill>
          <a:ln w="9525">
            <a:solidFill>
              <a:schemeClr val="tx1"/>
            </a:solidFill>
            <a:miter lim="800000"/>
            <a:headEnd/>
            <a:tailEnd/>
          </a:ln>
        </p:spPr>
        <p:txBody>
          <a:bodyPr wrap="none" anchor="ctr"/>
          <a:lstStyle/>
          <a:p>
            <a:endParaRPr lang="en-US"/>
          </a:p>
        </p:txBody>
      </p:sp>
      <p:sp>
        <p:nvSpPr>
          <p:cNvPr id="14352" name="AutoShape 16"/>
          <p:cNvSpPr>
            <a:spLocks noChangeArrowheads="1"/>
          </p:cNvSpPr>
          <p:nvPr/>
        </p:nvSpPr>
        <p:spPr bwMode="auto">
          <a:xfrm rot="2001649">
            <a:off x="6096000" y="2362200"/>
            <a:ext cx="685800" cy="304800"/>
          </a:xfrm>
          <a:prstGeom prst="leftRightArrow">
            <a:avLst>
              <a:gd name="adj1" fmla="val 50000"/>
              <a:gd name="adj2" fmla="val 45000"/>
            </a:avLst>
          </a:prstGeom>
          <a:solidFill>
            <a:srgbClr val="008000"/>
          </a:solidFill>
          <a:ln w="9525">
            <a:solidFill>
              <a:schemeClr val="tx1"/>
            </a:solidFill>
            <a:miter lim="800000"/>
            <a:headEnd/>
            <a:tailEnd/>
          </a:ln>
        </p:spPr>
        <p:txBody>
          <a:bodyPr wrap="none" anchor="ctr"/>
          <a:lstStyle/>
          <a:p>
            <a:endParaRPr lang="en-US"/>
          </a:p>
        </p:txBody>
      </p:sp>
      <p:sp>
        <p:nvSpPr>
          <p:cNvPr id="14353" name="AutoShape 17"/>
          <p:cNvSpPr>
            <a:spLocks noChangeArrowheads="1"/>
          </p:cNvSpPr>
          <p:nvPr/>
        </p:nvSpPr>
        <p:spPr bwMode="auto">
          <a:xfrm rot="-2310477">
            <a:off x="6096000" y="4495800"/>
            <a:ext cx="685800" cy="304800"/>
          </a:xfrm>
          <a:prstGeom prst="leftRightArrow">
            <a:avLst>
              <a:gd name="adj1" fmla="val 50000"/>
              <a:gd name="adj2" fmla="val 45000"/>
            </a:avLst>
          </a:prstGeom>
          <a:solidFill>
            <a:srgbClr val="008000"/>
          </a:solidFill>
          <a:ln w="9525">
            <a:solidFill>
              <a:schemeClr val="tx1"/>
            </a:solidFill>
            <a:miter lim="800000"/>
            <a:headEnd/>
            <a:tailEnd/>
          </a:ln>
        </p:spPr>
        <p:txBody>
          <a:bodyPr wrap="none" anchor="ctr"/>
          <a:lstStyle/>
          <a:p>
            <a:endParaRPr lang="en-US"/>
          </a:p>
        </p:txBody>
      </p:sp>
      <p:sp>
        <p:nvSpPr>
          <p:cNvPr id="14354" name="AutoShape 18"/>
          <p:cNvSpPr>
            <a:spLocks noChangeArrowheads="1"/>
          </p:cNvSpPr>
          <p:nvPr/>
        </p:nvSpPr>
        <p:spPr bwMode="auto">
          <a:xfrm>
            <a:off x="7924800" y="3429000"/>
            <a:ext cx="685800" cy="304800"/>
          </a:xfrm>
          <a:prstGeom prst="leftRightArrow">
            <a:avLst>
              <a:gd name="adj1" fmla="val 50000"/>
              <a:gd name="adj2" fmla="val 45000"/>
            </a:avLst>
          </a:prstGeom>
          <a:solidFill>
            <a:schemeClr val="accent1"/>
          </a:solidFill>
          <a:ln w="9525">
            <a:solidFill>
              <a:schemeClr val="tx1"/>
            </a:solidFill>
            <a:miter lim="800000"/>
            <a:headEnd/>
            <a:tailEnd/>
          </a:ln>
        </p:spPr>
        <p:txBody>
          <a:bodyPr wrap="none" anchor="ctr"/>
          <a:lstStyle/>
          <a:p>
            <a:endParaRPr lang="en-US"/>
          </a:p>
        </p:txBody>
      </p:sp>
      <p:sp>
        <p:nvSpPr>
          <p:cNvPr id="14355" name="AutoShape 19"/>
          <p:cNvSpPr>
            <a:spLocks noChangeArrowheads="1"/>
          </p:cNvSpPr>
          <p:nvPr/>
        </p:nvSpPr>
        <p:spPr bwMode="auto">
          <a:xfrm>
            <a:off x="8991600" y="2438400"/>
            <a:ext cx="1219200" cy="1600200"/>
          </a:xfrm>
          <a:prstGeom prst="can">
            <a:avLst>
              <a:gd name="adj" fmla="val 32813"/>
            </a:avLst>
          </a:prstGeom>
          <a:solidFill>
            <a:schemeClr val="accent1"/>
          </a:solidFill>
          <a:ln w="9525">
            <a:solidFill>
              <a:schemeClr val="tx1"/>
            </a:solidFill>
            <a:round/>
            <a:headEnd/>
            <a:tailEnd/>
          </a:ln>
        </p:spPr>
        <p:txBody>
          <a:bodyPr wrap="none" anchor="ctr"/>
          <a:lstStyle/>
          <a:p>
            <a:endParaRPr lang="en-US"/>
          </a:p>
        </p:txBody>
      </p:sp>
      <p:grpSp>
        <p:nvGrpSpPr>
          <p:cNvPr id="2" name="Group 20"/>
          <p:cNvGrpSpPr>
            <a:grpSpLocks/>
          </p:cNvGrpSpPr>
          <p:nvPr/>
        </p:nvGrpSpPr>
        <p:grpSpPr bwMode="auto">
          <a:xfrm>
            <a:off x="6553200" y="1143000"/>
            <a:ext cx="3276600" cy="1524000"/>
            <a:chOff x="3600" y="720"/>
            <a:chExt cx="1632" cy="960"/>
          </a:xfrm>
        </p:grpSpPr>
        <p:grpSp>
          <p:nvGrpSpPr>
            <p:cNvPr id="3" name="Group 21"/>
            <p:cNvGrpSpPr>
              <a:grpSpLocks/>
            </p:cNvGrpSpPr>
            <p:nvPr/>
          </p:nvGrpSpPr>
          <p:grpSpPr bwMode="auto">
            <a:xfrm>
              <a:off x="3600" y="720"/>
              <a:ext cx="1632" cy="960"/>
              <a:chOff x="3600" y="720"/>
              <a:chExt cx="1632" cy="960"/>
            </a:xfrm>
          </p:grpSpPr>
          <p:sp>
            <p:nvSpPr>
              <p:cNvPr id="14366" name="AutoShape 22"/>
              <p:cNvSpPr>
                <a:spLocks noChangeArrowheads="1"/>
              </p:cNvSpPr>
              <p:nvPr/>
            </p:nvSpPr>
            <p:spPr bwMode="auto">
              <a:xfrm>
                <a:off x="3600" y="720"/>
                <a:ext cx="1632" cy="960"/>
              </a:xfrm>
              <a:prstGeom prst="wedgeRoundRectCallout">
                <a:avLst>
                  <a:gd name="adj1" fmla="val 45773"/>
                  <a:gd name="adj2" fmla="val 83231"/>
                  <a:gd name="adj3" fmla="val 16667"/>
                </a:avLst>
              </a:prstGeom>
              <a:solidFill>
                <a:schemeClr val="accent1"/>
              </a:solidFill>
              <a:ln w="9525">
                <a:solidFill>
                  <a:schemeClr val="tx1"/>
                </a:solidFill>
                <a:miter lim="800000"/>
                <a:headEnd/>
                <a:tailEnd/>
              </a:ln>
            </p:spPr>
            <p:txBody>
              <a:bodyPr/>
              <a:lstStyle/>
              <a:p>
                <a:r>
                  <a:rPr lang="en-US" sz="1600" dirty="0"/>
                  <a:t/>
                </a:r>
                <a:br>
                  <a:rPr lang="en-US" sz="1600" dirty="0"/>
                </a:br>
                <a:r>
                  <a:rPr lang="en-US" sz="1600" dirty="0" err="1"/>
                  <a:t>stno</a:t>
                </a:r>
                <a:r>
                  <a:rPr lang="en-US" sz="1600" dirty="0"/>
                  <a:t>     	Name   	address</a:t>
                </a:r>
              </a:p>
              <a:p>
                <a:r>
                  <a:rPr lang="en-US" sz="1600" dirty="0"/>
                  <a:t>001     	 </a:t>
                </a:r>
                <a:r>
                  <a:rPr lang="en-US" sz="1600" dirty="0" err="1"/>
                  <a:t>mery</a:t>
                </a:r>
                <a:r>
                  <a:rPr lang="en-US" sz="1600" dirty="0"/>
                  <a:t>       	</a:t>
                </a:r>
                <a:r>
                  <a:rPr lang="en-US" sz="1600" dirty="0" err="1"/>
                  <a:t>colombo</a:t>
                </a:r>
                <a:r>
                  <a:rPr lang="en-US" sz="1600" dirty="0"/>
                  <a:t>     …………….</a:t>
                </a:r>
              </a:p>
            </p:txBody>
          </p:sp>
          <p:grpSp>
            <p:nvGrpSpPr>
              <p:cNvPr id="4" name="Group 23"/>
              <p:cNvGrpSpPr>
                <a:grpSpLocks/>
              </p:cNvGrpSpPr>
              <p:nvPr/>
            </p:nvGrpSpPr>
            <p:grpSpPr bwMode="auto">
              <a:xfrm>
                <a:off x="3648" y="912"/>
                <a:ext cx="1488" cy="576"/>
                <a:chOff x="3648" y="912"/>
                <a:chExt cx="1488" cy="576"/>
              </a:xfrm>
            </p:grpSpPr>
            <p:sp>
              <p:nvSpPr>
                <p:cNvPr id="14368" name="Line 24"/>
                <p:cNvSpPr>
                  <a:spLocks noChangeShapeType="1"/>
                </p:cNvSpPr>
                <p:nvPr/>
              </p:nvSpPr>
              <p:spPr bwMode="auto">
                <a:xfrm>
                  <a:off x="3648" y="912"/>
                  <a:ext cx="1488" cy="0"/>
                </a:xfrm>
                <a:prstGeom prst="line">
                  <a:avLst/>
                </a:prstGeom>
                <a:noFill/>
                <a:ln w="9525">
                  <a:solidFill>
                    <a:schemeClr val="tx1"/>
                  </a:solidFill>
                  <a:round/>
                  <a:headEnd/>
                  <a:tailEnd/>
                </a:ln>
              </p:spPr>
              <p:txBody>
                <a:bodyPr/>
                <a:lstStyle/>
                <a:p>
                  <a:endParaRPr lang="en-US"/>
                </a:p>
              </p:txBody>
            </p:sp>
            <p:sp>
              <p:nvSpPr>
                <p:cNvPr id="14369" name="Line 25"/>
                <p:cNvSpPr>
                  <a:spLocks noChangeShapeType="1"/>
                </p:cNvSpPr>
                <p:nvPr/>
              </p:nvSpPr>
              <p:spPr bwMode="auto">
                <a:xfrm>
                  <a:off x="3648" y="1104"/>
                  <a:ext cx="1488" cy="0"/>
                </a:xfrm>
                <a:prstGeom prst="line">
                  <a:avLst/>
                </a:prstGeom>
                <a:noFill/>
                <a:ln w="9525">
                  <a:solidFill>
                    <a:schemeClr val="tx1"/>
                  </a:solidFill>
                  <a:round/>
                  <a:headEnd/>
                  <a:tailEnd/>
                </a:ln>
              </p:spPr>
              <p:txBody>
                <a:bodyPr/>
                <a:lstStyle/>
                <a:p>
                  <a:endParaRPr lang="en-US"/>
                </a:p>
              </p:txBody>
            </p:sp>
            <p:sp>
              <p:nvSpPr>
                <p:cNvPr id="14370" name="Line 26"/>
                <p:cNvSpPr>
                  <a:spLocks noChangeShapeType="1"/>
                </p:cNvSpPr>
                <p:nvPr/>
              </p:nvSpPr>
              <p:spPr bwMode="auto">
                <a:xfrm>
                  <a:off x="3648" y="1296"/>
                  <a:ext cx="1488" cy="0"/>
                </a:xfrm>
                <a:prstGeom prst="line">
                  <a:avLst/>
                </a:prstGeom>
                <a:noFill/>
                <a:ln w="9525">
                  <a:solidFill>
                    <a:schemeClr val="tx1"/>
                  </a:solidFill>
                  <a:round/>
                  <a:headEnd/>
                  <a:tailEnd/>
                </a:ln>
              </p:spPr>
              <p:txBody>
                <a:bodyPr/>
                <a:lstStyle/>
                <a:p>
                  <a:endParaRPr lang="en-US"/>
                </a:p>
              </p:txBody>
            </p:sp>
            <p:sp>
              <p:nvSpPr>
                <p:cNvPr id="14371" name="Line 27"/>
                <p:cNvSpPr>
                  <a:spLocks noChangeShapeType="1"/>
                </p:cNvSpPr>
                <p:nvPr/>
              </p:nvSpPr>
              <p:spPr bwMode="auto">
                <a:xfrm>
                  <a:off x="3648" y="1488"/>
                  <a:ext cx="1488" cy="0"/>
                </a:xfrm>
                <a:prstGeom prst="line">
                  <a:avLst/>
                </a:prstGeom>
                <a:noFill/>
                <a:ln w="9525">
                  <a:solidFill>
                    <a:schemeClr val="tx1"/>
                  </a:solidFill>
                  <a:round/>
                  <a:headEnd/>
                  <a:tailEnd/>
                </a:ln>
              </p:spPr>
              <p:txBody>
                <a:bodyPr/>
                <a:lstStyle/>
                <a:p>
                  <a:endParaRPr lang="en-US"/>
                </a:p>
              </p:txBody>
            </p:sp>
            <p:sp>
              <p:nvSpPr>
                <p:cNvPr id="14372" name="Line 28"/>
                <p:cNvSpPr>
                  <a:spLocks noChangeShapeType="1"/>
                </p:cNvSpPr>
                <p:nvPr/>
              </p:nvSpPr>
              <p:spPr bwMode="auto">
                <a:xfrm>
                  <a:off x="4080" y="912"/>
                  <a:ext cx="0" cy="576"/>
                </a:xfrm>
                <a:prstGeom prst="line">
                  <a:avLst/>
                </a:prstGeom>
                <a:noFill/>
                <a:ln w="9525">
                  <a:solidFill>
                    <a:schemeClr val="tx1"/>
                  </a:solidFill>
                  <a:round/>
                  <a:headEnd/>
                  <a:tailEnd/>
                </a:ln>
              </p:spPr>
              <p:txBody>
                <a:bodyPr/>
                <a:lstStyle/>
                <a:p>
                  <a:endParaRPr lang="en-US"/>
                </a:p>
              </p:txBody>
            </p:sp>
            <p:sp>
              <p:nvSpPr>
                <p:cNvPr id="14373" name="Line 29"/>
                <p:cNvSpPr>
                  <a:spLocks noChangeShapeType="1"/>
                </p:cNvSpPr>
                <p:nvPr/>
              </p:nvSpPr>
              <p:spPr bwMode="auto">
                <a:xfrm>
                  <a:off x="4512" y="912"/>
                  <a:ext cx="0" cy="576"/>
                </a:xfrm>
                <a:prstGeom prst="line">
                  <a:avLst/>
                </a:prstGeom>
                <a:noFill/>
                <a:ln w="9525">
                  <a:solidFill>
                    <a:schemeClr val="tx1"/>
                  </a:solidFill>
                  <a:round/>
                  <a:headEnd/>
                  <a:tailEnd/>
                </a:ln>
              </p:spPr>
              <p:txBody>
                <a:bodyPr/>
                <a:lstStyle/>
                <a:p>
                  <a:endParaRPr lang="en-US"/>
                </a:p>
              </p:txBody>
            </p:sp>
          </p:grpSp>
        </p:grpSp>
        <p:sp>
          <p:nvSpPr>
            <p:cNvPr id="14364" name="Line 30"/>
            <p:cNvSpPr>
              <a:spLocks noChangeShapeType="1"/>
            </p:cNvSpPr>
            <p:nvPr/>
          </p:nvSpPr>
          <p:spPr bwMode="auto">
            <a:xfrm>
              <a:off x="5136" y="912"/>
              <a:ext cx="0" cy="576"/>
            </a:xfrm>
            <a:prstGeom prst="line">
              <a:avLst/>
            </a:prstGeom>
            <a:noFill/>
            <a:ln w="9525">
              <a:solidFill>
                <a:schemeClr val="tx1"/>
              </a:solidFill>
              <a:round/>
              <a:headEnd/>
              <a:tailEnd/>
            </a:ln>
          </p:spPr>
          <p:txBody>
            <a:bodyPr/>
            <a:lstStyle/>
            <a:p>
              <a:endParaRPr lang="en-US"/>
            </a:p>
          </p:txBody>
        </p:sp>
        <p:sp>
          <p:nvSpPr>
            <p:cNvPr id="14365" name="Line 31"/>
            <p:cNvSpPr>
              <a:spLocks noChangeShapeType="1"/>
            </p:cNvSpPr>
            <p:nvPr/>
          </p:nvSpPr>
          <p:spPr bwMode="auto">
            <a:xfrm>
              <a:off x="3648" y="912"/>
              <a:ext cx="0" cy="576"/>
            </a:xfrm>
            <a:prstGeom prst="line">
              <a:avLst/>
            </a:prstGeom>
            <a:noFill/>
            <a:ln w="9525">
              <a:solidFill>
                <a:schemeClr val="tx1"/>
              </a:solidFill>
              <a:round/>
              <a:headEnd/>
              <a:tailEnd/>
            </a:ln>
          </p:spPr>
          <p:txBody>
            <a:bodyPr/>
            <a:lstStyle/>
            <a:p>
              <a:endParaRPr lang="en-US"/>
            </a:p>
          </p:txBody>
        </p:sp>
      </p:grpSp>
      <p:grpSp>
        <p:nvGrpSpPr>
          <p:cNvPr id="5" name="Group 34"/>
          <p:cNvGrpSpPr>
            <a:grpSpLocks/>
          </p:cNvGrpSpPr>
          <p:nvPr/>
        </p:nvGrpSpPr>
        <p:grpSpPr bwMode="auto">
          <a:xfrm>
            <a:off x="2041525" y="1077914"/>
            <a:ext cx="1697038" cy="750887"/>
            <a:chOff x="326" y="679"/>
            <a:chExt cx="1069" cy="473"/>
          </a:xfrm>
        </p:grpSpPr>
        <p:sp>
          <p:nvSpPr>
            <p:cNvPr id="14361" name="AutoShape 32"/>
            <p:cNvSpPr>
              <a:spLocks noChangeArrowheads="1"/>
            </p:cNvSpPr>
            <p:nvPr/>
          </p:nvSpPr>
          <p:spPr bwMode="auto">
            <a:xfrm>
              <a:off x="528" y="960"/>
              <a:ext cx="192" cy="192"/>
            </a:xfrm>
            <a:prstGeom prst="downArrow">
              <a:avLst>
                <a:gd name="adj1" fmla="val 50000"/>
                <a:gd name="adj2" fmla="val 25000"/>
              </a:avLst>
            </a:prstGeom>
            <a:solidFill>
              <a:srgbClr val="FF6600"/>
            </a:solidFill>
            <a:ln w="9525">
              <a:solidFill>
                <a:schemeClr val="tx1"/>
              </a:solidFill>
              <a:miter lim="800000"/>
              <a:headEnd/>
              <a:tailEnd/>
            </a:ln>
          </p:spPr>
          <p:txBody>
            <a:bodyPr wrap="none" anchor="ctr"/>
            <a:lstStyle/>
            <a:p>
              <a:endParaRPr lang="en-US"/>
            </a:p>
          </p:txBody>
        </p:sp>
        <p:sp>
          <p:nvSpPr>
            <p:cNvPr id="14362" name="Text Box 33"/>
            <p:cNvSpPr txBox="1">
              <a:spLocks noChangeArrowheads="1"/>
            </p:cNvSpPr>
            <p:nvPr/>
          </p:nvSpPr>
          <p:spPr bwMode="auto">
            <a:xfrm>
              <a:off x="326" y="679"/>
              <a:ext cx="1069" cy="233"/>
            </a:xfrm>
            <a:prstGeom prst="rect">
              <a:avLst/>
            </a:prstGeom>
            <a:noFill/>
            <a:ln w="9525">
              <a:noFill/>
              <a:miter lim="800000"/>
              <a:headEnd/>
              <a:tailEnd/>
            </a:ln>
          </p:spPr>
          <p:txBody>
            <a:bodyPr wrap="none">
              <a:spAutoFit/>
            </a:bodyPr>
            <a:lstStyle/>
            <a:p>
              <a:r>
                <a:rPr lang="en-US">
                  <a:solidFill>
                    <a:srgbClr val="FF6600"/>
                  </a:solidFill>
                </a:rPr>
                <a:t>Change Request</a:t>
              </a:r>
            </a:p>
          </p:txBody>
        </p:sp>
      </p:grpSp>
      <p:sp>
        <p:nvSpPr>
          <p:cNvPr id="157731" name="AutoShape 35"/>
          <p:cNvSpPr>
            <a:spLocks noChangeArrowheads="1"/>
          </p:cNvSpPr>
          <p:nvPr/>
        </p:nvSpPr>
        <p:spPr bwMode="auto">
          <a:xfrm>
            <a:off x="2971800" y="2209800"/>
            <a:ext cx="685800" cy="304800"/>
          </a:xfrm>
          <a:prstGeom prst="leftRightArrow">
            <a:avLst>
              <a:gd name="adj1" fmla="val 50000"/>
              <a:gd name="adj2" fmla="val 45000"/>
            </a:avLst>
          </a:prstGeom>
          <a:solidFill>
            <a:srgbClr val="FF6600"/>
          </a:solidFill>
          <a:ln w="9525">
            <a:solidFill>
              <a:schemeClr val="tx1"/>
            </a:solidFill>
            <a:miter lim="800000"/>
            <a:headEnd/>
            <a:tailEnd/>
          </a:ln>
        </p:spPr>
        <p:txBody>
          <a:bodyPr wrap="none" anchor="ctr"/>
          <a:lstStyle/>
          <a:p>
            <a:pPr algn="ctr"/>
            <a:endParaRPr lang="en-US">
              <a:solidFill>
                <a:srgbClr val="FF6600"/>
              </a:solidFill>
            </a:endParaRPr>
          </a:p>
        </p:txBody>
      </p:sp>
      <p:sp>
        <p:nvSpPr>
          <p:cNvPr id="157732" name="AutoShape 36"/>
          <p:cNvSpPr>
            <a:spLocks noChangeArrowheads="1"/>
          </p:cNvSpPr>
          <p:nvPr/>
        </p:nvSpPr>
        <p:spPr bwMode="auto">
          <a:xfrm rot="2001649">
            <a:off x="6105525" y="2371725"/>
            <a:ext cx="685800" cy="304800"/>
          </a:xfrm>
          <a:prstGeom prst="leftRightArrow">
            <a:avLst>
              <a:gd name="adj1" fmla="val 50000"/>
              <a:gd name="adj2" fmla="val 45000"/>
            </a:avLst>
          </a:prstGeom>
          <a:solidFill>
            <a:srgbClr val="FF6600"/>
          </a:solidFill>
          <a:ln w="9525">
            <a:solidFill>
              <a:schemeClr val="tx1"/>
            </a:solidFill>
            <a:miter lim="800000"/>
            <a:headEnd/>
            <a:tailEnd/>
          </a:ln>
        </p:spPr>
        <p:txBody>
          <a:bodyPr wrap="none" anchor="ctr"/>
          <a:lstStyle/>
          <a:p>
            <a:endParaRPr lang="en-US"/>
          </a:p>
        </p:txBody>
      </p:sp>
      <p:sp>
        <p:nvSpPr>
          <p:cNvPr id="157733" name="AutoShape 37"/>
          <p:cNvSpPr>
            <a:spLocks noChangeArrowheads="1"/>
          </p:cNvSpPr>
          <p:nvPr/>
        </p:nvSpPr>
        <p:spPr bwMode="auto">
          <a:xfrm>
            <a:off x="7924800" y="3429000"/>
            <a:ext cx="685800" cy="304800"/>
          </a:xfrm>
          <a:prstGeom prst="leftRightArrow">
            <a:avLst>
              <a:gd name="adj1" fmla="val 50000"/>
              <a:gd name="adj2" fmla="val 45000"/>
            </a:avLst>
          </a:prstGeom>
          <a:solidFill>
            <a:srgbClr val="FF6600"/>
          </a:solidFill>
          <a:ln w="9525">
            <a:solidFill>
              <a:schemeClr val="tx1"/>
            </a:solidFill>
            <a:miter lim="800000"/>
            <a:headEnd/>
            <a:tailEnd/>
          </a:ln>
        </p:spPr>
        <p:txBody>
          <a:bodyPr wrap="none" anchor="ctr"/>
          <a:lstStyle/>
          <a:p>
            <a:endParaRPr lang="en-US"/>
          </a:p>
        </p:txBody>
      </p:sp>
    </p:spTree>
    <p:extLst>
      <p:ext uri="{BB962C8B-B14F-4D97-AF65-F5344CB8AC3E}">
        <p14:creationId xmlns:p14="http://schemas.microsoft.com/office/powerpoint/2010/main" val="231415530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7731"/>
                                        </p:tgtEl>
                                        <p:attrNameLst>
                                          <p:attrName>style.visibility</p:attrName>
                                        </p:attrNameLst>
                                      </p:cBhvr>
                                      <p:to>
                                        <p:strVal val="visible"/>
                                      </p:to>
                                    </p:set>
                                    <p:animEffect transition="in" filter="blinds(horizontal)">
                                      <p:cBhvr>
                                        <p:cTn id="17" dur="500"/>
                                        <p:tgtEl>
                                          <p:spTgt spid="15773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7732"/>
                                        </p:tgtEl>
                                        <p:attrNameLst>
                                          <p:attrName>style.visibility</p:attrName>
                                        </p:attrNameLst>
                                      </p:cBhvr>
                                      <p:to>
                                        <p:strVal val="visible"/>
                                      </p:to>
                                    </p:set>
                                    <p:animEffect transition="in" filter="blinds(horizontal)">
                                      <p:cBhvr>
                                        <p:cTn id="22" dur="500"/>
                                        <p:tgtEl>
                                          <p:spTgt spid="15773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7733"/>
                                        </p:tgtEl>
                                        <p:attrNameLst>
                                          <p:attrName>style.visibility</p:attrName>
                                        </p:attrNameLst>
                                      </p:cBhvr>
                                      <p:to>
                                        <p:strVal val="visible"/>
                                      </p:to>
                                    </p:set>
                                    <p:animEffect transition="in" filter="blinds(horizontal)">
                                      <p:cBhvr>
                                        <p:cTn id="27" dur="500"/>
                                        <p:tgtEl>
                                          <p:spTgt spid="1577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31" grpId="0" animBg="1"/>
      <p:bldP spid="157732" grpId="0" animBg="1"/>
      <p:bldP spid="157733"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5362" name="Object 2">
            <a:hlinkClick r:id="" action="ppaction://ole?verb=0"/>
          </p:cNvPr>
          <p:cNvGraphicFramePr>
            <a:graphicFrameLocks/>
          </p:cNvGraphicFramePr>
          <p:nvPr/>
        </p:nvGraphicFramePr>
        <p:xfrm>
          <a:off x="2116138" y="1976438"/>
          <a:ext cx="779462" cy="766762"/>
        </p:xfrm>
        <a:graphic>
          <a:graphicData uri="http://schemas.openxmlformats.org/presentationml/2006/ole">
            <mc:AlternateContent xmlns:mc="http://schemas.openxmlformats.org/markup-compatibility/2006">
              <mc:Choice xmlns:v="urn:schemas-microsoft-com:vml" Requires="v">
                <p:oleObj spid="_x0000_s6196" name="Clip" r:id="rId4" imgW="1315341" imgH="996807" progId="">
                  <p:embed/>
                </p:oleObj>
              </mc:Choice>
              <mc:Fallback>
                <p:oleObj name="Clip" r:id="rId4" imgW="1315341" imgH="996807" progId="">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6138" y="1976438"/>
                        <a:ext cx="779462" cy="766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3" name="Object 3">
            <a:hlinkClick r:id="" action="ppaction://ole?verb=0"/>
          </p:cNvPr>
          <p:cNvGraphicFramePr>
            <a:graphicFrameLocks/>
          </p:cNvGraphicFramePr>
          <p:nvPr/>
        </p:nvGraphicFramePr>
        <p:xfrm>
          <a:off x="2106614" y="4572000"/>
          <a:ext cx="712787" cy="685800"/>
        </p:xfrm>
        <a:graphic>
          <a:graphicData uri="http://schemas.openxmlformats.org/presentationml/2006/ole">
            <mc:AlternateContent xmlns:mc="http://schemas.openxmlformats.org/markup-compatibility/2006">
              <mc:Choice xmlns:v="urn:schemas-microsoft-com:vml" Requires="v">
                <p:oleObj spid="_x0000_s6197" name="Clip" r:id="rId6" imgW="1315341" imgH="996807" progId="">
                  <p:embed/>
                </p:oleObj>
              </mc:Choice>
              <mc:Fallback>
                <p:oleObj name="Clip" r:id="rId6" imgW="1315341" imgH="996807" progId="">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06614" y="4572000"/>
                        <a:ext cx="712787"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64" name="Rectangle 4"/>
          <p:cNvSpPr>
            <a:spLocks noChangeArrowheads="1"/>
          </p:cNvSpPr>
          <p:nvPr/>
        </p:nvSpPr>
        <p:spPr bwMode="auto">
          <a:xfrm>
            <a:off x="3810001" y="1901825"/>
            <a:ext cx="2017713" cy="901700"/>
          </a:xfrm>
          <a:prstGeom prst="rect">
            <a:avLst/>
          </a:prstGeom>
          <a:noFill/>
          <a:ln w="12700">
            <a:solidFill>
              <a:schemeClr val="tx1"/>
            </a:solidFill>
            <a:miter lim="800000"/>
            <a:headEnd/>
            <a:tailEnd/>
          </a:ln>
        </p:spPr>
        <p:txBody>
          <a:bodyPr wrap="none" anchor="ctr"/>
          <a:lstStyle/>
          <a:p>
            <a:pPr algn="ctr"/>
            <a:r>
              <a:rPr lang="en-US">
                <a:solidFill>
                  <a:srgbClr val="3333CC"/>
                </a:solidFill>
                <a:latin typeface="Garamond" pitchFamily="18" charset="0"/>
              </a:rPr>
              <a:t>Data Entry &amp;</a:t>
            </a:r>
          </a:p>
          <a:p>
            <a:pPr algn="ctr"/>
            <a:r>
              <a:rPr lang="en-US">
                <a:solidFill>
                  <a:srgbClr val="3333CC"/>
                </a:solidFill>
                <a:latin typeface="Garamond" pitchFamily="18" charset="0"/>
              </a:rPr>
              <a:t> Reports</a:t>
            </a:r>
          </a:p>
        </p:txBody>
      </p:sp>
      <p:sp>
        <p:nvSpPr>
          <p:cNvPr id="15365" name="Rectangle 5"/>
          <p:cNvSpPr>
            <a:spLocks noChangeArrowheads="1"/>
          </p:cNvSpPr>
          <p:nvPr/>
        </p:nvSpPr>
        <p:spPr bwMode="auto">
          <a:xfrm>
            <a:off x="4010025" y="4645025"/>
            <a:ext cx="1747838" cy="901700"/>
          </a:xfrm>
          <a:prstGeom prst="rect">
            <a:avLst/>
          </a:prstGeom>
          <a:noFill/>
          <a:ln w="12700">
            <a:solidFill>
              <a:schemeClr val="tx1"/>
            </a:solidFill>
            <a:miter lim="800000"/>
            <a:headEnd/>
            <a:tailEnd/>
          </a:ln>
        </p:spPr>
        <p:txBody>
          <a:bodyPr wrap="none" anchor="ctr"/>
          <a:lstStyle/>
          <a:p>
            <a:pPr algn="ctr"/>
            <a:r>
              <a:rPr lang="en-US">
                <a:solidFill>
                  <a:srgbClr val="3333CC"/>
                </a:solidFill>
                <a:latin typeface="Garamond" pitchFamily="18" charset="0"/>
              </a:rPr>
              <a:t>Data Entry &amp;</a:t>
            </a:r>
          </a:p>
          <a:p>
            <a:pPr algn="ctr"/>
            <a:r>
              <a:rPr lang="en-US">
                <a:solidFill>
                  <a:srgbClr val="3333CC"/>
                </a:solidFill>
                <a:latin typeface="Garamond" pitchFamily="18" charset="0"/>
              </a:rPr>
              <a:t> Reports</a:t>
            </a:r>
          </a:p>
        </p:txBody>
      </p:sp>
      <p:sp>
        <p:nvSpPr>
          <p:cNvPr id="15366" name="Rectangle 6"/>
          <p:cNvSpPr>
            <a:spLocks noChangeArrowheads="1"/>
          </p:cNvSpPr>
          <p:nvPr/>
        </p:nvSpPr>
        <p:spPr bwMode="auto">
          <a:xfrm>
            <a:off x="6619875" y="3390900"/>
            <a:ext cx="1208088" cy="515938"/>
          </a:xfrm>
          <a:prstGeom prst="rect">
            <a:avLst/>
          </a:prstGeom>
          <a:noFill/>
          <a:ln w="12700">
            <a:noFill/>
            <a:miter lim="800000"/>
            <a:headEnd/>
            <a:tailEnd/>
          </a:ln>
        </p:spPr>
        <p:txBody>
          <a:bodyPr wrap="none" lIns="90488" tIns="44450" rIns="90488" bIns="44450">
            <a:spAutoFit/>
          </a:bodyPr>
          <a:lstStyle/>
          <a:p>
            <a:pPr eaLnBrk="0" hangingPunct="0"/>
            <a:r>
              <a:rPr lang="en-GB" sz="2800">
                <a:solidFill>
                  <a:srgbClr val="3333CC"/>
                </a:solidFill>
                <a:latin typeface="Times New Roman" pitchFamily="18" charset="0"/>
              </a:rPr>
              <a:t>DBMS</a:t>
            </a:r>
          </a:p>
        </p:txBody>
      </p:sp>
      <p:sp>
        <p:nvSpPr>
          <p:cNvPr id="15367" name="Rectangle 7"/>
          <p:cNvSpPr>
            <a:spLocks noChangeArrowheads="1"/>
          </p:cNvSpPr>
          <p:nvPr/>
        </p:nvSpPr>
        <p:spPr bwMode="auto">
          <a:xfrm>
            <a:off x="6613526" y="3273425"/>
            <a:ext cx="1184275" cy="749300"/>
          </a:xfrm>
          <a:prstGeom prst="rect">
            <a:avLst/>
          </a:prstGeom>
          <a:noFill/>
          <a:ln w="12700">
            <a:solidFill>
              <a:schemeClr val="tx1"/>
            </a:solidFill>
            <a:miter lim="800000"/>
            <a:headEnd/>
            <a:tailEnd/>
          </a:ln>
        </p:spPr>
        <p:txBody>
          <a:bodyPr wrap="none" anchor="ctr"/>
          <a:lstStyle/>
          <a:p>
            <a:endParaRPr lang="en-US"/>
          </a:p>
        </p:txBody>
      </p:sp>
      <p:sp>
        <p:nvSpPr>
          <p:cNvPr id="15368" name="Rectangle 8"/>
          <p:cNvSpPr>
            <a:spLocks noChangeArrowheads="1"/>
          </p:cNvSpPr>
          <p:nvPr/>
        </p:nvSpPr>
        <p:spPr bwMode="auto">
          <a:xfrm>
            <a:off x="1752600" y="2971801"/>
            <a:ext cx="1381790" cy="520655"/>
          </a:xfrm>
          <a:prstGeom prst="rect">
            <a:avLst/>
          </a:prstGeom>
          <a:noFill/>
          <a:ln w="12700">
            <a:noFill/>
            <a:miter lim="800000"/>
            <a:headEnd/>
            <a:tailEnd/>
          </a:ln>
        </p:spPr>
        <p:txBody>
          <a:bodyPr wrap="none" lIns="90488" tIns="44450" rIns="90488" bIns="44450">
            <a:spAutoFit/>
          </a:bodyPr>
          <a:lstStyle/>
          <a:p>
            <a:pPr eaLnBrk="0" hangingPunct="0"/>
            <a:r>
              <a:rPr lang="en-GB" sz="2800">
                <a:solidFill>
                  <a:srgbClr val="3333CC"/>
                </a:solidFill>
                <a:latin typeface="Garamond" pitchFamily="18" charset="0"/>
              </a:rPr>
              <a:t>Students</a:t>
            </a:r>
          </a:p>
        </p:txBody>
      </p:sp>
      <p:sp>
        <p:nvSpPr>
          <p:cNvPr id="15369" name="Rectangle 9"/>
          <p:cNvSpPr>
            <a:spLocks noChangeArrowheads="1"/>
          </p:cNvSpPr>
          <p:nvPr/>
        </p:nvSpPr>
        <p:spPr bwMode="auto">
          <a:xfrm>
            <a:off x="1752600" y="5486401"/>
            <a:ext cx="1198150" cy="520655"/>
          </a:xfrm>
          <a:prstGeom prst="rect">
            <a:avLst/>
          </a:prstGeom>
          <a:noFill/>
          <a:ln w="12700">
            <a:noFill/>
            <a:miter lim="800000"/>
            <a:headEnd/>
            <a:tailEnd/>
          </a:ln>
        </p:spPr>
        <p:txBody>
          <a:bodyPr wrap="none" lIns="90488" tIns="44450" rIns="90488" bIns="44450">
            <a:spAutoFit/>
          </a:bodyPr>
          <a:lstStyle/>
          <a:p>
            <a:pPr eaLnBrk="0" hangingPunct="0"/>
            <a:r>
              <a:rPr lang="en-GB" sz="2800">
                <a:solidFill>
                  <a:srgbClr val="3333CC"/>
                </a:solidFill>
                <a:latin typeface="Garamond" pitchFamily="18" charset="0"/>
              </a:rPr>
              <a:t>Library</a:t>
            </a:r>
          </a:p>
        </p:txBody>
      </p:sp>
      <p:sp>
        <p:nvSpPr>
          <p:cNvPr id="15370" name="Rectangle 10"/>
          <p:cNvSpPr>
            <a:spLocks noChangeArrowheads="1"/>
          </p:cNvSpPr>
          <p:nvPr/>
        </p:nvSpPr>
        <p:spPr bwMode="auto">
          <a:xfrm>
            <a:off x="3914776" y="2971800"/>
            <a:ext cx="1800225" cy="577850"/>
          </a:xfrm>
          <a:prstGeom prst="rect">
            <a:avLst/>
          </a:prstGeom>
          <a:noFill/>
          <a:ln w="12700">
            <a:noFill/>
            <a:miter lim="800000"/>
            <a:headEnd/>
            <a:tailEnd/>
          </a:ln>
        </p:spPr>
        <p:txBody>
          <a:bodyPr lIns="90488" tIns="44450" rIns="90488" bIns="44450">
            <a:spAutoFit/>
          </a:bodyPr>
          <a:lstStyle/>
          <a:p>
            <a:pPr algn="ctr" eaLnBrk="0" hangingPunct="0"/>
            <a:r>
              <a:rPr lang="en-GB" sz="1600">
                <a:solidFill>
                  <a:srgbClr val="3333CC"/>
                </a:solidFill>
                <a:latin typeface="Times New Roman" pitchFamily="18" charset="0"/>
              </a:rPr>
              <a:t>Application</a:t>
            </a:r>
          </a:p>
          <a:p>
            <a:pPr algn="ctr" eaLnBrk="0" hangingPunct="0"/>
            <a:r>
              <a:rPr lang="en-GB" sz="1600">
                <a:solidFill>
                  <a:srgbClr val="3333CC"/>
                </a:solidFill>
                <a:latin typeface="Times New Roman" pitchFamily="18" charset="0"/>
              </a:rPr>
              <a:t>Programs</a:t>
            </a:r>
          </a:p>
        </p:txBody>
      </p:sp>
      <p:sp>
        <p:nvSpPr>
          <p:cNvPr id="15371" name="Rectangle 11"/>
          <p:cNvSpPr>
            <a:spLocks noChangeArrowheads="1"/>
          </p:cNvSpPr>
          <p:nvPr/>
        </p:nvSpPr>
        <p:spPr bwMode="auto">
          <a:xfrm>
            <a:off x="4149725" y="5610226"/>
            <a:ext cx="1426674" cy="335989"/>
          </a:xfrm>
          <a:prstGeom prst="rect">
            <a:avLst/>
          </a:prstGeom>
          <a:noFill/>
          <a:ln w="12700">
            <a:noFill/>
            <a:miter lim="800000"/>
            <a:headEnd/>
            <a:tailEnd/>
          </a:ln>
        </p:spPr>
        <p:txBody>
          <a:bodyPr wrap="none" lIns="90488" tIns="44450" rIns="90488" bIns="44450">
            <a:spAutoFit/>
          </a:bodyPr>
          <a:lstStyle/>
          <a:p>
            <a:pPr eaLnBrk="0" hangingPunct="0"/>
            <a:r>
              <a:rPr lang="en-GB" sz="1600">
                <a:solidFill>
                  <a:srgbClr val="3333CC"/>
                </a:solidFill>
                <a:latin typeface="Times New Roman" pitchFamily="18" charset="0"/>
              </a:rPr>
              <a:t>App. Programs</a:t>
            </a:r>
          </a:p>
        </p:txBody>
      </p:sp>
      <p:sp>
        <p:nvSpPr>
          <p:cNvPr id="15372" name="Rectangle 12"/>
          <p:cNvSpPr>
            <a:spLocks noChangeArrowheads="1"/>
          </p:cNvSpPr>
          <p:nvPr/>
        </p:nvSpPr>
        <p:spPr bwMode="auto">
          <a:xfrm>
            <a:off x="8839201" y="4572001"/>
            <a:ext cx="1495603" cy="520655"/>
          </a:xfrm>
          <a:prstGeom prst="rect">
            <a:avLst/>
          </a:prstGeom>
          <a:noFill/>
          <a:ln w="12700">
            <a:noFill/>
            <a:miter lim="800000"/>
            <a:headEnd/>
            <a:tailEnd/>
          </a:ln>
        </p:spPr>
        <p:txBody>
          <a:bodyPr wrap="none" lIns="90488" tIns="44450" rIns="90488" bIns="44450">
            <a:spAutoFit/>
          </a:bodyPr>
          <a:lstStyle/>
          <a:p>
            <a:pPr eaLnBrk="0" hangingPunct="0"/>
            <a:r>
              <a:rPr lang="en-GB" sz="2800">
                <a:solidFill>
                  <a:srgbClr val="3333CC"/>
                </a:solidFill>
                <a:latin typeface="Times New Roman" pitchFamily="18" charset="0"/>
              </a:rPr>
              <a:t>Database</a:t>
            </a:r>
          </a:p>
        </p:txBody>
      </p:sp>
      <p:sp>
        <p:nvSpPr>
          <p:cNvPr id="15373" name="Rectangle 13"/>
          <p:cNvSpPr>
            <a:spLocks noGrp="1" noChangeArrowheads="1"/>
          </p:cNvSpPr>
          <p:nvPr>
            <p:ph type="title"/>
          </p:nvPr>
        </p:nvSpPr>
        <p:spPr/>
        <p:txBody>
          <a:bodyPr/>
          <a:lstStyle/>
          <a:p>
            <a:pPr eaLnBrk="1" hangingPunct="1"/>
            <a:r>
              <a:rPr lang="en-GB" sz="3600" b="1"/>
              <a:t>Database Processing</a:t>
            </a:r>
          </a:p>
        </p:txBody>
      </p:sp>
      <p:sp>
        <p:nvSpPr>
          <p:cNvPr id="15374" name="AutoShape 14"/>
          <p:cNvSpPr>
            <a:spLocks noChangeArrowheads="1"/>
          </p:cNvSpPr>
          <p:nvPr/>
        </p:nvSpPr>
        <p:spPr bwMode="auto">
          <a:xfrm>
            <a:off x="2971800" y="2209800"/>
            <a:ext cx="685800" cy="304800"/>
          </a:xfrm>
          <a:prstGeom prst="leftRightArrow">
            <a:avLst>
              <a:gd name="adj1" fmla="val 50000"/>
              <a:gd name="adj2" fmla="val 45000"/>
            </a:avLst>
          </a:prstGeom>
          <a:solidFill>
            <a:srgbClr val="FF6600"/>
          </a:solidFill>
          <a:ln w="9525">
            <a:solidFill>
              <a:schemeClr val="tx1"/>
            </a:solidFill>
            <a:miter lim="800000"/>
            <a:headEnd/>
            <a:tailEnd/>
          </a:ln>
        </p:spPr>
        <p:txBody>
          <a:bodyPr wrap="none" anchor="ctr"/>
          <a:lstStyle/>
          <a:p>
            <a:pPr algn="ctr"/>
            <a:endParaRPr lang="en-US">
              <a:solidFill>
                <a:srgbClr val="FF6600"/>
              </a:solidFill>
            </a:endParaRPr>
          </a:p>
        </p:txBody>
      </p:sp>
      <p:sp>
        <p:nvSpPr>
          <p:cNvPr id="15375" name="AutoShape 15"/>
          <p:cNvSpPr>
            <a:spLocks noChangeArrowheads="1"/>
          </p:cNvSpPr>
          <p:nvPr/>
        </p:nvSpPr>
        <p:spPr bwMode="auto">
          <a:xfrm>
            <a:off x="2971800" y="4724400"/>
            <a:ext cx="685800" cy="304800"/>
          </a:xfrm>
          <a:prstGeom prst="leftRightArrow">
            <a:avLst>
              <a:gd name="adj1" fmla="val 50000"/>
              <a:gd name="adj2" fmla="val 45000"/>
            </a:avLst>
          </a:prstGeom>
          <a:solidFill>
            <a:srgbClr val="008000"/>
          </a:solidFill>
          <a:ln w="9525">
            <a:solidFill>
              <a:schemeClr val="tx1"/>
            </a:solidFill>
            <a:miter lim="800000"/>
            <a:headEnd/>
            <a:tailEnd/>
          </a:ln>
        </p:spPr>
        <p:txBody>
          <a:bodyPr wrap="none" anchor="ctr"/>
          <a:lstStyle/>
          <a:p>
            <a:endParaRPr lang="en-US"/>
          </a:p>
        </p:txBody>
      </p:sp>
      <p:sp>
        <p:nvSpPr>
          <p:cNvPr id="15376" name="AutoShape 16"/>
          <p:cNvSpPr>
            <a:spLocks noChangeArrowheads="1"/>
          </p:cNvSpPr>
          <p:nvPr/>
        </p:nvSpPr>
        <p:spPr bwMode="auto">
          <a:xfrm rot="2001649">
            <a:off x="6096000" y="2362200"/>
            <a:ext cx="685800" cy="304800"/>
          </a:xfrm>
          <a:prstGeom prst="leftRightArrow">
            <a:avLst>
              <a:gd name="adj1" fmla="val 50000"/>
              <a:gd name="adj2" fmla="val 45000"/>
            </a:avLst>
          </a:prstGeom>
          <a:solidFill>
            <a:srgbClr val="FF6600"/>
          </a:solidFill>
          <a:ln w="9525">
            <a:solidFill>
              <a:schemeClr val="tx1"/>
            </a:solidFill>
            <a:miter lim="800000"/>
            <a:headEnd/>
            <a:tailEnd/>
          </a:ln>
        </p:spPr>
        <p:txBody>
          <a:bodyPr wrap="none" anchor="ctr"/>
          <a:lstStyle/>
          <a:p>
            <a:endParaRPr lang="en-US"/>
          </a:p>
        </p:txBody>
      </p:sp>
      <p:sp>
        <p:nvSpPr>
          <p:cNvPr id="15377" name="AutoShape 17"/>
          <p:cNvSpPr>
            <a:spLocks noChangeArrowheads="1"/>
          </p:cNvSpPr>
          <p:nvPr/>
        </p:nvSpPr>
        <p:spPr bwMode="auto">
          <a:xfrm rot="-2310477">
            <a:off x="6096000" y="4495800"/>
            <a:ext cx="685800" cy="304800"/>
          </a:xfrm>
          <a:prstGeom prst="leftRightArrow">
            <a:avLst>
              <a:gd name="adj1" fmla="val 50000"/>
              <a:gd name="adj2" fmla="val 45000"/>
            </a:avLst>
          </a:prstGeom>
          <a:solidFill>
            <a:srgbClr val="008000"/>
          </a:solidFill>
          <a:ln w="9525">
            <a:solidFill>
              <a:schemeClr val="tx1"/>
            </a:solidFill>
            <a:miter lim="800000"/>
            <a:headEnd/>
            <a:tailEnd/>
          </a:ln>
        </p:spPr>
        <p:txBody>
          <a:bodyPr wrap="none" anchor="ctr"/>
          <a:lstStyle/>
          <a:p>
            <a:endParaRPr lang="en-US"/>
          </a:p>
        </p:txBody>
      </p:sp>
      <p:sp>
        <p:nvSpPr>
          <p:cNvPr id="15378" name="AutoShape 18"/>
          <p:cNvSpPr>
            <a:spLocks noChangeArrowheads="1"/>
          </p:cNvSpPr>
          <p:nvPr/>
        </p:nvSpPr>
        <p:spPr bwMode="auto">
          <a:xfrm>
            <a:off x="7924800" y="3429000"/>
            <a:ext cx="685800" cy="304800"/>
          </a:xfrm>
          <a:prstGeom prst="leftRightArrow">
            <a:avLst>
              <a:gd name="adj1" fmla="val 50000"/>
              <a:gd name="adj2" fmla="val 45000"/>
            </a:avLst>
          </a:prstGeom>
          <a:solidFill>
            <a:schemeClr val="accent1"/>
          </a:solidFill>
          <a:ln w="9525">
            <a:solidFill>
              <a:schemeClr val="tx1"/>
            </a:solidFill>
            <a:miter lim="800000"/>
            <a:headEnd/>
            <a:tailEnd/>
          </a:ln>
        </p:spPr>
        <p:txBody>
          <a:bodyPr wrap="none" anchor="ctr"/>
          <a:lstStyle/>
          <a:p>
            <a:endParaRPr lang="en-US"/>
          </a:p>
        </p:txBody>
      </p:sp>
      <p:sp>
        <p:nvSpPr>
          <p:cNvPr id="15379" name="AutoShape 19"/>
          <p:cNvSpPr>
            <a:spLocks noChangeArrowheads="1"/>
          </p:cNvSpPr>
          <p:nvPr/>
        </p:nvSpPr>
        <p:spPr bwMode="auto">
          <a:xfrm>
            <a:off x="8991600" y="2438400"/>
            <a:ext cx="1219200" cy="1600200"/>
          </a:xfrm>
          <a:prstGeom prst="can">
            <a:avLst>
              <a:gd name="adj" fmla="val 32813"/>
            </a:avLst>
          </a:prstGeom>
          <a:solidFill>
            <a:schemeClr val="accent1"/>
          </a:solidFill>
          <a:ln w="9525">
            <a:solidFill>
              <a:schemeClr val="tx1"/>
            </a:solidFill>
            <a:round/>
            <a:headEnd/>
            <a:tailEnd/>
          </a:ln>
        </p:spPr>
        <p:txBody>
          <a:bodyPr wrap="none" anchor="ctr"/>
          <a:lstStyle/>
          <a:p>
            <a:endParaRPr lang="en-US"/>
          </a:p>
        </p:txBody>
      </p:sp>
      <p:grpSp>
        <p:nvGrpSpPr>
          <p:cNvPr id="2" name="Group 20"/>
          <p:cNvGrpSpPr>
            <a:grpSpLocks/>
          </p:cNvGrpSpPr>
          <p:nvPr/>
        </p:nvGrpSpPr>
        <p:grpSpPr bwMode="auto">
          <a:xfrm>
            <a:off x="6172200" y="1143000"/>
            <a:ext cx="3657600" cy="1524000"/>
            <a:chOff x="3216" y="720"/>
            <a:chExt cx="2016" cy="960"/>
          </a:xfrm>
        </p:grpSpPr>
        <p:grpSp>
          <p:nvGrpSpPr>
            <p:cNvPr id="3" name="Group 21"/>
            <p:cNvGrpSpPr>
              <a:grpSpLocks/>
            </p:cNvGrpSpPr>
            <p:nvPr/>
          </p:nvGrpSpPr>
          <p:grpSpPr bwMode="auto">
            <a:xfrm>
              <a:off x="3216" y="720"/>
              <a:ext cx="2016" cy="960"/>
              <a:chOff x="3216" y="720"/>
              <a:chExt cx="2016" cy="960"/>
            </a:xfrm>
          </p:grpSpPr>
          <p:sp>
            <p:nvSpPr>
              <p:cNvPr id="15388" name="AutoShape 22"/>
              <p:cNvSpPr>
                <a:spLocks noChangeArrowheads="1"/>
              </p:cNvSpPr>
              <p:nvPr/>
            </p:nvSpPr>
            <p:spPr bwMode="auto">
              <a:xfrm>
                <a:off x="3216" y="720"/>
                <a:ext cx="2016" cy="960"/>
              </a:xfrm>
              <a:prstGeom prst="wedgeRoundRectCallout">
                <a:avLst>
                  <a:gd name="adj1" fmla="val 45773"/>
                  <a:gd name="adj2" fmla="val 83231"/>
                  <a:gd name="adj3" fmla="val 16667"/>
                </a:avLst>
              </a:prstGeom>
              <a:solidFill>
                <a:schemeClr val="accent1"/>
              </a:solidFill>
              <a:ln w="9525">
                <a:solidFill>
                  <a:schemeClr val="tx1"/>
                </a:solidFill>
                <a:miter lim="800000"/>
                <a:headEnd/>
                <a:tailEnd/>
              </a:ln>
            </p:spPr>
            <p:txBody>
              <a:bodyPr/>
              <a:lstStyle/>
              <a:p>
                <a:r>
                  <a:rPr lang="en-US" sz="1600" dirty="0"/>
                  <a:t/>
                </a:r>
                <a:br>
                  <a:rPr lang="en-US" sz="1600" dirty="0"/>
                </a:br>
                <a:r>
                  <a:rPr lang="en-US" sz="1600" dirty="0"/>
                  <a:t>	</a:t>
                </a:r>
                <a:r>
                  <a:rPr lang="en-US" sz="1600" dirty="0" err="1"/>
                  <a:t>stno</a:t>
                </a:r>
                <a:r>
                  <a:rPr lang="en-US" sz="1600" dirty="0"/>
                  <a:t>     Name      address</a:t>
                </a:r>
              </a:p>
              <a:p>
                <a:r>
                  <a:rPr lang="en-US" sz="1600" dirty="0"/>
                  <a:t>	001     </a:t>
                </a:r>
                <a:r>
                  <a:rPr lang="en-US" sz="1600" dirty="0" err="1"/>
                  <a:t>mery</a:t>
                </a:r>
                <a:r>
                  <a:rPr lang="en-US" sz="1600" dirty="0"/>
                  <a:t>        </a:t>
                </a:r>
                <a:r>
                  <a:rPr lang="en-US" sz="1600" dirty="0">
                    <a:solidFill>
                      <a:srgbClr val="FF6600"/>
                    </a:solidFill>
                  </a:rPr>
                  <a:t>Kandy</a:t>
                </a:r>
                <a:r>
                  <a:rPr lang="en-US" sz="1600" dirty="0"/>
                  <a:t>      …………….</a:t>
                </a:r>
              </a:p>
            </p:txBody>
          </p:sp>
          <p:grpSp>
            <p:nvGrpSpPr>
              <p:cNvPr id="4" name="Group 23"/>
              <p:cNvGrpSpPr>
                <a:grpSpLocks/>
              </p:cNvGrpSpPr>
              <p:nvPr/>
            </p:nvGrpSpPr>
            <p:grpSpPr bwMode="auto">
              <a:xfrm>
                <a:off x="3648" y="912"/>
                <a:ext cx="1488" cy="576"/>
                <a:chOff x="3648" y="912"/>
                <a:chExt cx="1488" cy="576"/>
              </a:xfrm>
            </p:grpSpPr>
            <p:sp>
              <p:nvSpPr>
                <p:cNvPr id="15390" name="Line 24"/>
                <p:cNvSpPr>
                  <a:spLocks noChangeShapeType="1"/>
                </p:cNvSpPr>
                <p:nvPr/>
              </p:nvSpPr>
              <p:spPr bwMode="auto">
                <a:xfrm>
                  <a:off x="3648" y="912"/>
                  <a:ext cx="1488" cy="0"/>
                </a:xfrm>
                <a:prstGeom prst="line">
                  <a:avLst/>
                </a:prstGeom>
                <a:noFill/>
                <a:ln w="9525">
                  <a:solidFill>
                    <a:schemeClr val="tx1"/>
                  </a:solidFill>
                  <a:round/>
                  <a:headEnd/>
                  <a:tailEnd/>
                </a:ln>
              </p:spPr>
              <p:txBody>
                <a:bodyPr/>
                <a:lstStyle/>
                <a:p>
                  <a:endParaRPr lang="en-US"/>
                </a:p>
              </p:txBody>
            </p:sp>
            <p:sp>
              <p:nvSpPr>
                <p:cNvPr id="15391" name="Line 25"/>
                <p:cNvSpPr>
                  <a:spLocks noChangeShapeType="1"/>
                </p:cNvSpPr>
                <p:nvPr/>
              </p:nvSpPr>
              <p:spPr bwMode="auto">
                <a:xfrm>
                  <a:off x="3648" y="1104"/>
                  <a:ext cx="1488" cy="0"/>
                </a:xfrm>
                <a:prstGeom prst="line">
                  <a:avLst/>
                </a:prstGeom>
                <a:noFill/>
                <a:ln w="9525">
                  <a:solidFill>
                    <a:schemeClr val="tx1"/>
                  </a:solidFill>
                  <a:round/>
                  <a:headEnd/>
                  <a:tailEnd/>
                </a:ln>
              </p:spPr>
              <p:txBody>
                <a:bodyPr/>
                <a:lstStyle/>
                <a:p>
                  <a:endParaRPr lang="en-US"/>
                </a:p>
              </p:txBody>
            </p:sp>
            <p:sp>
              <p:nvSpPr>
                <p:cNvPr id="15392" name="Line 26"/>
                <p:cNvSpPr>
                  <a:spLocks noChangeShapeType="1"/>
                </p:cNvSpPr>
                <p:nvPr/>
              </p:nvSpPr>
              <p:spPr bwMode="auto">
                <a:xfrm>
                  <a:off x="3648" y="1296"/>
                  <a:ext cx="1488" cy="0"/>
                </a:xfrm>
                <a:prstGeom prst="line">
                  <a:avLst/>
                </a:prstGeom>
                <a:noFill/>
                <a:ln w="9525">
                  <a:solidFill>
                    <a:schemeClr val="tx1"/>
                  </a:solidFill>
                  <a:round/>
                  <a:headEnd/>
                  <a:tailEnd/>
                </a:ln>
              </p:spPr>
              <p:txBody>
                <a:bodyPr/>
                <a:lstStyle/>
                <a:p>
                  <a:endParaRPr lang="en-US"/>
                </a:p>
              </p:txBody>
            </p:sp>
            <p:sp>
              <p:nvSpPr>
                <p:cNvPr id="15393" name="Line 27"/>
                <p:cNvSpPr>
                  <a:spLocks noChangeShapeType="1"/>
                </p:cNvSpPr>
                <p:nvPr/>
              </p:nvSpPr>
              <p:spPr bwMode="auto">
                <a:xfrm>
                  <a:off x="3648" y="1488"/>
                  <a:ext cx="1488" cy="0"/>
                </a:xfrm>
                <a:prstGeom prst="line">
                  <a:avLst/>
                </a:prstGeom>
                <a:noFill/>
                <a:ln w="9525">
                  <a:solidFill>
                    <a:schemeClr val="tx1"/>
                  </a:solidFill>
                  <a:round/>
                  <a:headEnd/>
                  <a:tailEnd/>
                </a:ln>
              </p:spPr>
              <p:txBody>
                <a:bodyPr/>
                <a:lstStyle/>
                <a:p>
                  <a:endParaRPr lang="en-US"/>
                </a:p>
              </p:txBody>
            </p:sp>
            <p:sp>
              <p:nvSpPr>
                <p:cNvPr id="15394" name="Line 28"/>
                <p:cNvSpPr>
                  <a:spLocks noChangeShapeType="1"/>
                </p:cNvSpPr>
                <p:nvPr/>
              </p:nvSpPr>
              <p:spPr bwMode="auto">
                <a:xfrm>
                  <a:off x="4080" y="912"/>
                  <a:ext cx="0" cy="576"/>
                </a:xfrm>
                <a:prstGeom prst="line">
                  <a:avLst/>
                </a:prstGeom>
                <a:noFill/>
                <a:ln w="9525">
                  <a:solidFill>
                    <a:schemeClr val="tx1"/>
                  </a:solidFill>
                  <a:round/>
                  <a:headEnd/>
                  <a:tailEnd/>
                </a:ln>
              </p:spPr>
              <p:txBody>
                <a:bodyPr/>
                <a:lstStyle/>
                <a:p>
                  <a:endParaRPr lang="en-US"/>
                </a:p>
              </p:txBody>
            </p:sp>
            <p:sp>
              <p:nvSpPr>
                <p:cNvPr id="15395" name="Line 29"/>
                <p:cNvSpPr>
                  <a:spLocks noChangeShapeType="1"/>
                </p:cNvSpPr>
                <p:nvPr/>
              </p:nvSpPr>
              <p:spPr bwMode="auto">
                <a:xfrm>
                  <a:off x="4512" y="912"/>
                  <a:ext cx="0" cy="576"/>
                </a:xfrm>
                <a:prstGeom prst="line">
                  <a:avLst/>
                </a:prstGeom>
                <a:noFill/>
                <a:ln w="9525">
                  <a:solidFill>
                    <a:schemeClr val="tx1"/>
                  </a:solidFill>
                  <a:round/>
                  <a:headEnd/>
                  <a:tailEnd/>
                </a:ln>
              </p:spPr>
              <p:txBody>
                <a:bodyPr/>
                <a:lstStyle/>
                <a:p>
                  <a:endParaRPr lang="en-US"/>
                </a:p>
              </p:txBody>
            </p:sp>
          </p:grpSp>
        </p:grpSp>
        <p:sp>
          <p:nvSpPr>
            <p:cNvPr id="15386" name="Line 30"/>
            <p:cNvSpPr>
              <a:spLocks noChangeShapeType="1"/>
            </p:cNvSpPr>
            <p:nvPr/>
          </p:nvSpPr>
          <p:spPr bwMode="auto">
            <a:xfrm>
              <a:off x="5136" y="912"/>
              <a:ext cx="0" cy="576"/>
            </a:xfrm>
            <a:prstGeom prst="line">
              <a:avLst/>
            </a:prstGeom>
            <a:noFill/>
            <a:ln w="9525">
              <a:solidFill>
                <a:schemeClr val="tx1"/>
              </a:solidFill>
              <a:round/>
              <a:headEnd/>
              <a:tailEnd/>
            </a:ln>
          </p:spPr>
          <p:txBody>
            <a:bodyPr/>
            <a:lstStyle/>
            <a:p>
              <a:endParaRPr lang="en-US"/>
            </a:p>
          </p:txBody>
        </p:sp>
        <p:sp>
          <p:nvSpPr>
            <p:cNvPr id="15387" name="Line 31"/>
            <p:cNvSpPr>
              <a:spLocks noChangeShapeType="1"/>
            </p:cNvSpPr>
            <p:nvPr/>
          </p:nvSpPr>
          <p:spPr bwMode="auto">
            <a:xfrm>
              <a:off x="3648" y="912"/>
              <a:ext cx="0" cy="576"/>
            </a:xfrm>
            <a:prstGeom prst="line">
              <a:avLst/>
            </a:prstGeom>
            <a:noFill/>
            <a:ln w="9525">
              <a:solidFill>
                <a:schemeClr val="tx1"/>
              </a:solidFill>
              <a:round/>
              <a:headEnd/>
              <a:tailEnd/>
            </a:ln>
          </p:spPr>
          <p:txBody>
            <a:bodyPr/>
            <a:lstStyle/>
            <a:p>
              <a:endParaRPr lang="en-US"/>
            </a:p>
          </p:txBody>
        </p:sp>
      </p:grpSp>
      <p:grpSp>
        <p:nvGrpSpPr>
          <p:cNvPr id="5" name="Group 32"/>
          <p:cNvGrpSpPr>
            <a:grpSpLocks/>
          </p:cNvGrpSpPr>
          <p:nvPr/>
        </p:nvGrpSpPr>
        <p:grpSpPr bwMode="auto">
          <a:xfrm>
            <a:off x="2041525" y="1077914"/>
            <a:ext cx="1697038" cy="750887"/>
            <a:chOff x="326" y="679"/>
            <a:chExt cx="1069" cy="473"/>
          </a:xfrm>
        </p:grpSpPr>
        <p:sp>
          <p:nvSpPr>
            <p:cNvPr id="15383" name="AutoShape 33"/>
            <p:cNvSpPr>
              <a:spLocks noChangeArrowheads="1"/>
            </p:cNvSpPr>
            <p:nvPr/>
          </p:nvSpPr>
          <p:spPr bwMode="auto">
            <a:xfrm>
              <a:off x="528" y="960"/>
              <a:ext cx="192" cy="192"/>
            </a:xfrm>
            <a:prstGeom prst="downArrow">
              <a:avLst>
                <a:gd name="adj1" fmla="val 50000"/>
                <a:gd name="adj2" fmla="val 25000"/>
              </a:avLst>
            </a:prstGeom>
            <a:solidFill>
              <a:srgbClr val="FF6600"/>
            </a:solidFill>
            <a:ln w="9525">
              <a:solidFill>
                <a:schemeClr val="tx1"/>
              </a:solidFill>
              <a:miter lim="800000"/>
              <a:headEnd/>
              <a:tailEnd/>
            </a:ln>
          </p:spPr>
          <p:txBody>
            <a:bodyPr wrap="none" anchor="ctr"/>
            <a:lstStyle/>
            <a:p>
              <a:endParaRPr lang="en-US"/>
            </a:p>
          </p:txBody>
        </p:sp>
        <p:sp>
          <p:nvSpPr>
            <p:cNvPr id="15384" name="Text Box 34"/>
            <p:cNvSpPr txBox="1">
              <a:spLocks noChangeArrowheads="1"/>
            </p:cNvSpPr>
            <p:nvPr/>
          </p:nvSpPr>
          <p:spPr bwMode="auto">
            <a:xfrm>
              <a:off x="326" y="679"/>
              <a:ext cx="1069" cy="233"/>
            </a:xfrm>
            <a:prstGeom prst="rect">
              <a:avLst/>
            </a:prstGeom>
            <a:noFill/>
            <a:ln w="9525">
              <a:noFill/>
              <a:miter lim="800000"/>
              <a:headEnd/>
              <a:tailEnd/>
            </a:ln>
          </p:spPr>
          <p:txBody>
            <a:bodyPr wrap="none">
              <a:spAutoFit/>
            </a:bodyPr>
            <a:lstStyle/>
            <a:p>
              <a:r>
                <a:rPr lang="en-US">
                  <a:solidFill>
                    <a:srgbClr val="FF6600"/>
                  </a:solidFill>
                </a:rPr>
                <a:t>Change Request</a:t>
              </a:r>
            </a:p>
          </p:txBody>
        </p:sp>
      </p:grpSp>
      <p:sp>
        <p:nvSpPr>
          <p:cNvPr id="15382" name="AutoShape 36"/>
          <p:cNvSpPr>
            <a:spLocks noChangeArrowheads="1"/>
          </p:cNvSpPr>
          <p:nvPr/>
        </p:nvSpPr>
        <p:spPr bwMode="auto">
          <a:xfrm>
            <a:off x="7924800" y="3429000"/>
            <a:ext cx="685800" cy="304800"/>
          </a:xfrm>
          <a:prstGeom prst="leftRightArrow">
            <a:avLst>
              <a:gd name="adj1" fmla="val 50000"/>
              <a:gd name="adj2" fmla="val 45000"/>
            </a:avLst>
          </a:prstGeom>
          <a:solidFill>
            <a:srgbClr val="FF6600"/>
          </a:solidFill>
          <a:ln w="9525">
            <a:solidFill>
              <a:schemeClr val="tx1"/>
            </a:solidFill>
            <a:miter lim="800000"/>
            <a:headEnd/>
            <a:tailEnd/>
          </a:ln>
        </p:spPr>
        <p:txBody>
          <a:bodyPr wrap="none" anchor="ctr"/>
          <a:lstStyle/>
          <a:p>
            <a:endParaRPr lang="en-US"/>
          </a:p>
        </p:txBody>
      </p:sp>
    </p:spTree>
    <p:extLst>
      <p:ext uri="{BB962C8B-B14F-4D97-AF65-F5344CB8AC3E}">
        <p14:creationId xmlns:p14="http://schemas.microsoft.com/office/powerpoint/2010/main" val="903319442"/>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DATABASE</a:t>
            </a:r>
          </a:p>
        </p:txBody>
      </p:sp>
      <p:sp>
        <p:nvSpPr>
          <p:cNvPr id="3" name="Content Placeholder 2"/>
          <p:cNvSpPr>
            <a:spLocks noGrp="1"/>
          </p:cNvSpPr>
          <p:nvPr>
            <p:ph idx="1"/>
          </p:nvPr>
        </p:nvSpPr>
        <p:spPr/>
        <p:txBody>
          <a:bodyPr/>
          <a:lstStyle/>
          <a:p>
            <a:pPr>
              <a:buNone/>
            </a:pPr>
            <a:r>
              <a:rPr lang="en-GB" sz="4000" b="1" u="sng" dirty="0">
                <a:solidFill>
                  <a:srgbClr val="FF0066"/>
                </a:solidFill>
              </a:rPr>
              <a:t>DEFINITION</a:t>
            </a:r>
          </a:p>
          <a:p>
            <a:pPr algn="just"/>
            <a:r>
              <a:rPr lang="en-GB" dirty="0">
                <a:solidFill>
                  <a:srgbClr val="3333CC"/>
                </a:solidFill>
              </a:rPr>
              <a:t>A shared collection of logically related data designed to meet the information requirements of an organisation.</a:t>
            </a:r>
          </a:p>
          <a:p>
            <a:endParaRPr lang="en-US" dirty="0"/>
          </a:p>
        </p:txBody>
      </p:sp>
      <p:sp>
        <p:nvSpPr>
          <p:cNvPr id="4" name="Slide Number Placeholder 3"/>
          <p:cNvSpPr>
            <a:spLocks noGrp="1"/>
          </p:cNvSpPr>
          <p:nvPr>
            <p:ph type="sldNum" sz="quarter" idx="12"/>
          </p:nvPr>
        </p:nvSpPr>
        <p:spPr/>
        <p:txBody>
          <a:bodyPr/>
          <a:lstStyle/>
          <a:p>
            <a:fld id="{DA7DF29F-8EBD-4955-8135-77E3F3B8D1FA}" type="slidenum">
              <a:rPr lang="en-US" smtClean="0"/>
              <a:pPr/>
              <a:t>22</a:t>
            </a:fld>
            <a:endParaRPr lang="en-US"/>
          </a:p>
        </p:txBody>
      </p:sp>
    </p:spTree>
    <p:extLst>
      <p:ext uri="{BB962C8B-B14F-4D97-AF65-F5344CB8AC3E}">
        <p14:creationId xmlns:p14="http://schemas.microsoft.com/office/powerpoint/2010/main" val="3684744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solidFill>
                  <a:srgbClr val="FF0000"/>
                </a:solidFill>
              </a:rPr>
              <a:t>Database Management System (DBMS)</a:t>
            </a:r>
            <a:endParaRPr lang="en-US" dirty="0">
              <a:solidFill>
                <a:srgbClr val="FF0000"/>
              </a:solidFill>
            </a:endParaRPr>
          </a:p>
        </p:txBody>
      </p:sp>
      <p:sp>
        <p:nvSpPr>
          <p:cNvPr id="3" name="Content Placeholder 2"/>
          <p:cNvSpPr>
            <a:spLocks noGrp="1"/>
          </p:cNvSpPr>
          <p:nvPr>
            <p:ph idx="1"/>
          </p:nvPr>
        </p:nvSpPr>
        <p:spPr/>
        <p:txBody>
          <a:bodyPr/>
          <a:lstStyle/>
          <a:p>
            <a:pPr algn="just"/>
            <a:r>
              <a:rPr lang="en-GB" dirty="0">
                <a:solidFill>
                  <a:srgbClr val="3333CC"/>
                </a:solidFill>
              </a:rPr>
              <a:t>A software system that enables users to define, create and maintain the database and which provides controlled access to the database.</a:t>
            </a:r>
          </a:p>
        </p:txBody>
      </p:sp>
      <p:sp>
        <p:nvSpPr>
          <p:cNvPr id="4" name="Slide Number Placeholder 3"/>
          <p:cNvSpPr>
            <a:spLocks noGrp="1"/>
          </p:cNvSpPr>
          <p:nvPr>
            <p:ph type="sldNum" sz="quarter" idx="12"/>
          </p:nvPr>
        </p:nvSpPr>
        <p:spPr/>
        <p:txBody>
          <a:bodyPr/>
          <a:lstStyle/>
          <a:p>
            <a:fld id="{DA7DF29F-8EBD-4955-8135-77E3F3B8D1FA}" type="slidenum">
              <a:rPr lang="en-US" smtClean="0"/>
              <a:pPr/>
              <a:t>23</a:t>
            </a:fld>
            <a:endParaRPr lang="en-US"/>
          </a:p>
        </p:txBody>
      </p:sp>
    </p:spTree>
    <p:extLst>
      <p:ext uri="{BB962C8B-B14F-4D97-AF65-F5344CB8AC3E}">
        <p14:creationId xmlns:p14="http://schemas.microsoft.com/office/powerpoint/2010/main" val="16680842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dirty="0"/>
              <a:t>History of Database Systems</a:t>
            </a:r>
          </a:p>
        </p:txBody>
      </p:sp>
      <p:sp>
        <p:nvSpPr>
          <p:cNvPr id="113667" name="Rectangle 3"/>
          <p:cNvSpPr>
            <a:spLocks noGrp="1" noChangeArrowheads="1"/>
          </p:cNvSpPr>
          <p:nvPr>
            <p:ph idx="1"/>
          </p:nvPr>
        </p:nvSpPr>
        <p:spPr/>
        <p:txBody>
          <a:bodyPr>
            <a:normAutofit fontScale="92500" lnSpcReduction="10000"/>
          </a:bodyPr>
          <a:lstStyle/>
          <a:p>
            <a:r>
              <a:rPr lang="en-US" dirty="0"/>
              <a:t>1950s and early 1960s:</a:t>
            </a:r>
          </a:p>
          <a:p>
            <a:pPr lvl="1"/>
            <a:r>
              <a:rPr lang="en-US" dirty="0"/>
              <a:t>Data processing using magnetic tapes for storage</a:t>
            </a:r>
          </a:p>
          <a:p>
            <a:pPr lvl="2"/>
            <a:r>
              <a:rPr lang="en-US" dirty="0"/>
              <a:t>Tapes provide only sequential access</a:t>
            </a:r>
          </a:p>
          <a:p>
            <a:pPr lvl="1"/>
            <a:r>
              <a:rPr lang="en-US" dirty="0"/>
              <a:t>Punched cards for input</a:t>
            </a:r>
          </a:p>
          <a:p>
            <a:r>
              <a:rPr lang="en-US" dirty="0"/>
              <a:t>Late 1960s and 1970s:</a:t>
            </a:r>
          </a:p>
          <a:p>
            <a:pPr lvl="1"/>
            <a:r>
              <a:rPr lang="en-US" dirty="0"/>
              <a:t>Hard disks allow direct access to data</a:t>
            </a:r>
          </a:p>
          <a:p>
            <a:pPr lvl="1"/>
            <a:r>
              <a:rPr lang="en-US" dirty="0"/>
              <a:t>Network and hierarchical data models in widespread use</a:t>
            </a:r>
          </a:p>
          <a:p>
            <a:pPr lvl="1"/>
            <a:r>
              <a:rPr lang="en-US" dirty="0"/>
              <a:t>Ted </a:t>
            </a:r>
            <a:r>
              <a:rPr lang="en-US" dirty="0" err="1"/>
              <a:t>Codd</a:t>
            </a:r>
            <a:r>
              <a:rPr lang="en-US" dirty="0"/>
              <a:t> defines the relational data model</a:t>
            </a:r>
          </a:p>
          <a:p>
            <a:pPr lvl="2"/>
            <a:r>
              <a:rPr lang="en-US" dirty="0"/>
              <a:t>Would win the ACM Turing Award for this work</a:t>
            </a:r>
          </a:p>
          <a:p>
            <a:pPr lvl="2"/>
            <a:r>
              <a:rPr lang="en-US" dirty="0"/>
              <a:t>IBM Research begins System R prototype</a:t>
            </a:r>
          </a:p>
          <a:p>
            <a:pPr lvl="2"/>
            <a:r>
              <a:rPr lang="en-US" dirty="0"/>
              <a:t>UC Berkeley begins Ingres prototype</a:t>
            </a:r>
          </a:p>
          <a:p>
            <a:pPr lvl="1"/>
            <a:r>
              <a:rPr lang="en-US" dirty="0"/>
              <a:t>High-performance (for the era) transaction processing</a:t>
            </a:r>
          </a:p>
          <a:p>
            <a:pPr>
              <a:buFont typeface="Monotype Sorts" pitchFamily="2" charset="2"/>
              <a:buNone/>
            </a:pPr>
            <a:endParaRPr lang="en-US" dirty="0"/>
          </a:p>
        </p:txBody>
      </p:sp>
      <p:sp>
        <p:nvSpPr>
          <p:cNvPr id="4" name="Slide Number Placeholder 3"/>
          <p:cNvSpPr>
            <a:spLocks noGrp="1"/>
          </p:cNvSpPr>
          <p:nvPr>
            <p:ph type="sldNum" sz="quarter" idx="12"/>
          </p:nvPr>
        </p:nvSpPr>
        <p:spPr/>
        <p:txBody>
          <a:bodyPr/>
          <a:lstStyle/>
          <a:p>
            <a:fld id="{DA7DF29F-8EBD-4955-8135-77E3F3B8D1FA}" type="slidenum">
              <a:rPr lang="en-US" smtClean="0"/>
              <a:pPr/>
              <a:t>24</a:t>
            </a:fld>
            <a:endParaRPr lang="en-US"/>
          </a:p>
        </p:txBody>
      </p:sp>
    </p:spTree>
    <p:extLst>
      <p:ext uri="{BB962C8B-B14F-4D97-AF65-F5344CB8AC3E}">
        <p14:creationId xmlns:p14="http://schemas.microsoft.com/office/powerpoint/2010/main" val="30978057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n-US"/>
              <a:t>History (cont.)</a:t>
            </a:r>
          </a:p>
        </p:txBody>
      </p:sp>
      <p:sp>
        <p:nvSpPr>
          <p:cNvPr id="114691" name="Rectangle 3"/>
          <p:cNvSpPr>
            <a:spLocks noGrp="1" noChangeArrowheads="1"/>
          </p:cNvSpPr>
          <p:nvPr>
            <p:ph idx="1"/>
          </p:nvPr>
        </p:nvSpPr>
        <p:spPr/>
        <p:txBody>
          <a:bodyPr>
            <a:normAutofit fontScale="85000" lnSpcReduction="20000"/>
          </a:bodyPr>
          <a:lstStyle/>
          <a:p>
            <a:pPr>
              <a:lnSpc>
                <a:spcPct val="90000"/>
              </a:lnSpc>
            </a:pPr>
            <a:r>
              <a:rPr lang="en-US" dirty="0"/>
              <a:t>1980s:</a:t>
            </a:r>
          </a:p>
          <a:p>
            <a:pPr lvl="1">
              <a:lnSpc>
                <a:spcPct val="90000"/>
              </a:lnSpc>
            </a:pPr>
            <a:r>
              <a:rPr lang="en-US" dirty="0"/>
              <a:t>Research relational prototypes evolve into commercial systems</a:t>
            </a:r>
          </a:p>
          <a:p>
            <a:pPr lvl="2">
              <a:lnSpc>
                <a:spcPct val="90000"/>
              </a:lnSpc>
            </a:pPr>
            <a:r>
              <a:rPr lang="en-US" dirty="0"/>
              <a:t>SQL becomes industry standard</a:t>
            </a:r>
          </a:p>
          <a:p>
            <a:pPr lvl="1">
              <a:lnSpc>
                <a:spcPct val="90000"/>
              </a:lnSpc>
            </a:pPr>
            <a:r>
              <a:rPr lang="en-US" dirty="0"/>
              <a:t>Parallel and distributed database systems</a:t>
            </a:r>
          </a:p>
          <a:p>
            <a:pPr lvl="1">
              <a:lnSpc>
                <a:spcPct val="90000"/>
              </a:lnSpc>
            </a:pPr>
            <a:r>
              <a:rPr lang="en-US" dirty="0"/>
              <a:t>Object-oriented database systems</a:t>
            </a:r>
          </a:p>
          <a:p>
            <a:pPr>
              <a:lnSpc>
                <a:spcPct val="90000"/>
              </a:lnSpc>
            </a:pPr>
            <a:r>
              <a:rPr lang="en-US" dirty="0"/>
              <a:t>1990s:</a:t>
            </a:r>
          </a:p>
          <a:p>
            <a:pPr lvl="1">
              <a:lnSpc>
                <a:spcPct val="90000"/>
              </a:lnSpc>
            </a:pPr>
            <a:r>
              <a:rPr lang="en-US" dirty="0"/>
              <a:t>Large decision support and data-mining applications</a:t>
            </a:r>
          </a:p>
          <a:p>
            <a:pPr lvl="1">
              <a:lnSpc>
                <a:spcPct val="90000"/>
              </a:lnSpc>
            </a:pPr>
            <a:r>
              <a:rPr lang="en-US" dirty="0"/>
              <a:t>Large multi-terabyte data warehouses</a:t>
            </a:r>
          </a:p>
          <a:p>
            <a:pPr lvl="1">
              <a:lnSpc>
                <a:spcPct val="90000"/>
              </a:lnSpc>
            </a:pPr>
            <a:r>
              <a:rPr lang="en-US" dirty="0"/>
              <a:t>Emergence of Web commerce</a:t>
            </a:r>
          </a:p>
          <a:p>
            <a:pPr>
              <a:lnSpc>
                <a:spcPct val="90000"/>
              </a:lnSpc>
            </a:pPr>
            <a:r>
              <a:rPr lang="en-US" dirty="0"/>
              <a:t>2000s:</a:t>
            </a:r>
          </a:p>
          <a:p>
            <a:pPr lvl="1">
              <a:lnSpc>
                <a:spcPct val="90000"/>
              </a:lnSpc>
            </a:pPr>
            <a:r>
              <a:rPr lang="en-US" dirty="0"/>
              <a:t>XML and </a:t>
            </a:r>
            <a:r>
              <a:rPr lang="en-US" dirty="0" err="1"/>
              <a:t>XQuery</a:t>
            </a:r>
            <a:r>
              <a:rPr lang="en-US" dirty="0"/>
              <a:t> standards</a:t>
            </a:r>
          </a:p>
          <a:p>
            <a:pPr lvl="1">
              <a:lnSpc>
                <a:spcPct val="90000"/>
              </a:lnSpc>
            </a:pPr>
            <a:r>
              <a:rPr lang="en-US" dirty="0"/>
              <a:t>Automated database administration</a:t>
            </a:r>
          </a:p>
          <a:p>
            <a:pPr lvl="1">
              <a:lnSpc>
                <a:spcPct val="90000"/>
              </a:lnSpc>
            </a:pPr>
            <a:r>
              <a:rPr lang="en-US" dirty="0"/>
              <a:t>Increasing use of highly parallel database systems</a:t>
            </a:r>
          </a:p>
          <a:p>
            <a:pPr lvl="1">
              <a:lnSpc>
                <a:spcPct val="90000"/>
              </a:lnSpc>
            </a:pPr>
            <a:r>
              <a:rPr lang="en-US" dirty="0"/>
              <a:t>Web-scale distributed data storage systems</a:t>
            </a:r>
          </a:p>
        </p:txBody>
      </p:sp>
      <p:sp>
        <p:nvSpPr>
          <p:cNvPr id="4" name="Slide Number Placeholder 3"/>
          <p:cNvSpPr>
            <a:spLocks noGrp="1"/>
          </p:cNvSpPr>
          <p:nvPr>
            <p:ph type="sldNum" sz="quarter" idx="12"/>
          </p:nvPr>
        </p:nvSpPr>
        <p:spPr/>
        <p:txBody>
          <a:bodyPr/>
          <a:lstStyle/>
          <a:p>
            <a:fld id="{DA7DF29F-8EBD-4955-8135-77E3F3B8D1FA}" type="slidenum">
              <a:rPr lang="en-US" smtClean="0"/>
              <a:pPr/>
              <a:t>25</a:t>
            </a:fld>
            <a:endParaRPr lang="en-US"/>
          </a:p>
        </p:txBody>
      </p:sp>
    </p:spTree>
    <p:extLst>
      <p:ext uri="{BB962C8B-B14F-4D97-AF65-F5344CB8AC3E}">
        <p14:creationId xmlns:p14="http://schemas.microsoft.com/office/powerpoint/2010/main" val="19026144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title"/>
          </p:nvPr>
        </p:nvSpPr>
        <p:spPr/>
        <p:txBody>
          <a:bodyPr/>
          <a:lstStyle/>
          <a:p>
            <a:pPr eaLnBrk="1" hangingPunct="1"/>
            <a:r>
              <a:rPr lang="en-GB" b="1" dirty="0"/>
              <a:t>Database models</a:t>
            </a:r>
          </a:p>
        </p:txBody>
      </p:sp>
      <p:sp>
        <p:nvSpPr>
          <p:cNvPr id="142338" name="Rectangle 2"/>
          <p:cNvSpPr>
            <a:spLocks noGrp="1" noChangeArrowheads="1"/>
          </p:cNvSpPr>
          <p:nvPr>
            <p:ph idx="1"/>
          </p:nvPr>
        </p:nvSpPr>
        <p:spPr>
          <a:xfrm>
            <a:off x="2203450" y="1762126"/>
            <a:ext cx="7361238" cy="4208463"/>
          </a:xfrm>
          <a:noFill/>
        </p:spPr>
        <p:txBody>
          <a:bodyPr vert="horz" lIns="90488" tIns="44450" rIns="90488" bIns="44450" rtlCol="0">
            <a:normAutofit/>
          </a:bodyPr>
          <a:lstStyle/>
          <a:p>
            <a:pPr eaLnBrk="1" hangingPunct="1">
              <a:buFontTx/>
              <a:buNone/>
            </a:pPr>
            <a:r>
              <a:rPr lang="en-GB" b="1" u="sng" dirty="0">
                <a:solidFill>
                  <a:srgbClr val="3333CC"/>
                </a:solidFill>
              </a:rPr>
              <a:t>Early Types of DBMS</a:t>
            </a:r>
            <a:endParaRPr lang="en-GB" dirty="0">
              <a:solidFill>
                <a:srgbClr val="3333CC"/>
              </a:solidFill>
            </a:endParaRPr>
          </a:p>
          <a:p>
            <a:pPr lvl="1" eaLnBrk="1" hangingPunct="1"/>
            <a:r>
              <a:rPr lang="en-GB" sz="3200" dirty="0">
                <a:solidFill>
                  <a:srgbClr val="3333CC"/>
                </a:solidFill>
              </a:rPr>
              <a:t>  </a:t>
            </a:r>
            <a:r>
              <a:rPr lang="en-GB" dirty="0">
                <a:solidFill>
                  <a:srgbClr val="3333CC"/>
                </a:solidFill>
              </a:rPr>
              <a:t>Hierarchical</a:t>
            </a:r>
          </a:p>
          <a:p>
            <a:pPr lvl="1" eaLnBrk="1" hangingPunct="1"/>
            <a:r>
              <a:rPr lang="en-GB" dirty="0">
                <a:solidFill>
                  <a:srgbClr val="3333CC"/>
                </a:solidFill>
              </a:rPr>
              <a:t>  Network</a:t>
            </a:r>
          </a:p>
          <a:p>
            <a:pPr eaLnBrk="1" hangingPunct="1">
              <a:buFontTx/>
              <a:buNone/>
            </a:pPr>
            <a:r>
              <a:rPr lang="en-GB" b="1" u="sng" dirty="0">
                <a:solidFill>
                  <a:srgbClr val="008000"/>
                </a:solidFill>
              </a:rPr>
              <a:t>Current Generation</a:t>
            </a:r>
            <a:endParaRPr lang="en-GB" dirty="0">
              <a:solidFill>
                <a:srgbClr val="008000"/>
              </a:solidFill>
            </a:endParaRPr>
          </a:p>
          <a:p>
            <a:pPr lvl="1" eaLnBrk="1" hangingPunct="1"/>
            <a:r>
              <a:rPr lang="en-GB" dirty="0">
                <a:solidFill>
                  <a:srgbClr val="008000"/>
                </a:solidFill>
              </a:rPr>
              <a:t>  Relational</a:t>
            </a:r>
          </a:p>
          <a:p>
            <a:pPr eaLnBrk="1" hangingPunct="1">
              <a:buSzPct val="75000"/>
              <a:buFontTx/>
              <a:buNone/>
            </a:pPr>
            <a:r>
              <a:rPr lang="en-GB" b="1" u="sng" dirty="0">
                <a:solidFill>
                  <a:srgbClr val="FF6600"/>
                </a:solidFill>
              </a:rPr>
              <a:t>Advanced Systems</a:t>
            </a:r>
          </a:p>
          <a:p>
            <a:pPr lvl="1" eaLnBrk="1" hangingPunct="1">
              <a:buFontTx/>
              <a:buNone/>
            </a:pPr>
            <a:r>
              <a:rPr lang="en-GB" sz="3200" dirty="0">
                <a:solidFill>
                  <a:srgbClr val="FF6600"/>
                </a:solidFill>
              </a:rPr>
              <a:t>- 		Object Based</a:t>
            </a:r>
          </a:p>
          <a:p>
            <a:pPr lvl="1" eaLnBrk="1" hangingPunct="1"/>
            <a:endParaRPr lang="en-GB" sz="3200" dirty="0">
              <a:solidFill>
                <a:srgbClr val="FF6600"/>
              </a:solidFill>
            </a:endParaRPr>
          </a:p>
          <a:p>
            <a:pPr eaLnBrk="1" hangingPunct="1">
              <a:buSzPct val="75000"/>
            </a:pPr>
            <a:endParaRPr lang="en-GB" sz="3600" dirty="0">
              <a:solidFill>
                <a:srgbClr val="3333CC"/>
              </a:solidFill>
            </a:endParaRPr>
          </a:p>
        </p:txBody>
      </p:sp>
      <p:sp>
        <p:nvSpPr>
          <p:cNvPr id="4" name="Slide Number Placeholder 3"/>
          <p:cNvSpPr>
            <a:spLocks noGrp="1"/>
          </p:cNvSpPr>
          <p:nvPr>
            <p:ph type="sldNum" sz="quarter" idx="12"/>
          </p:nvPr>
        </p:nvSpPr>
        <p:spPr/>
        <p:txBody>
          <a:bodyPr/>
          <a:lstStyle/>
          <a:p>
            <a:fld id="{DA7DF29F-8EBD-4955-8135-77E3F3B8D1FA}" type="slidenum">
              <a:rPr lang="en-US" smtClean="0"/>
              <a:pPr/>
              <a:t>26</a:t>
            </a:fld>
            <a:endParaRPr lang="en-US"/>
          </a:p>
        </p:txBody>
      </p:sp>
    </p:spTree>
    <p:extLst>
      <p:ext uri="{BB962C8B-B14F-4D97-AF65-F5344CB8AC3E}">
        <p14:creationId xmlns:p14="http://schemas.microsoft.com/office/powerpoint/2010/main" val="160432817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42338">
                                            <p:txEl>
                                              <p:pRg st="3" end="3"/>
                                            </p:txEl>
                                          </p:spTgt>
                                        </p:tgtEl>
                                        <p:attrNameLst>
                                          <p:attrName>style.visibility</p:attrName>
                                        </p:attrNameLst>
                                      </p:cBhvr>
                                      <p:to>
                                        <p:strVal val="visible"/>
                                      </p:to>
                                    </p:set>
                                    <p:anim calcmode="lin" valueType="num">
                                      <p:cBhvr additive="base">
                                        <p:cTn id="7" dur="500" fill="hold"/>
                                        <p:tgtEl>
                                          <p:spTgt spid="142338">
                                            <p:txEl>
                                              <p:pRg st="3" end="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2338">
                                            <p:txEl>
                                              <p:pRg st="3" end="3"/>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42338">
                                            <p:txEl>
                                              <p:pRg st="4" end="4"/>
                                            </p:txEl>
                                          </p:spTgt>
                                        </p:tgtEl>
                                        <p:attrNameLst>
                                          <p:attrName>style.visibility</p:attrName>
                                        </p:attrNameLst>
                                      </p:cBhvr>
                                      <p:to>
                                        <p:strVal val="visible"/>
                                      </p:to>
                                    </p:set>
                                    <p:anim calcmode="lin" valueType="num">
                                      <p:cBhvr additive="base">
                                        <p:cTn id="11" dur="500" fill="hold"/>
                                        <p:tgtEl>
                                          <p:spTgt spid="142338">
                                            <p:txEl>
                                              <p:pRg st="4" end="4"/>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4233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142338">
                                            <p:txEl>
                                              <p:pRg st="5" end="5"/>
                                            </p:txEl>
                                          </p:spTgt>
                                        </p:tgtEl>
                                        <p:attrNameLst>
                                          <p:attrName>style.visibility</p:attrName>
                                        </p:attrNameLst>
                                      </p:cBhvr>
                                      <p:to>
                                        <p:strVal val="visible"/>
                                      </p:to>
                                    </p:set>
                                    <p:anim calcmode="lin" valueType="num">
                                      <p:cBhvr additive="base">
                                        <p:cTn id="17" dur="500" fill="hold"/>
                                        <p:tgtEl>
                                          <p:spTgt spid="142338">
                                            <p:txEl>
                                              <p:pRg st="5" end="5"/>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42338">
                                            <p:txEl>
                                              <p:pRg st="5" end="5"/>
                                            </p:txEl>
                                          </p:spTgt>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142338">
                                            <p:txEl>
                                              <p:pRg st="6" end="6"/>
                                            </p:txEl>
                                          </p:spTgt>
                                        </p:tgtEl>
                                        <p:attrNameLst>
                                          <p:attrName>style.visibility</p:attrName>
                                        </p:attrNameLst>
                                      </p:cBhvr>
                                      <p:to>
                                        <p:strVal val="visible"/>
                                      </p:to>
                                    </p:set>
                                    <p:anim calcmode="lin" valueType="num">
                                      <p:cBhvr additive="base">
                                        <p:cTn id="21" dur="500" fill="hold"/>
                                        <p:tgtEl>
                                          <p:spTgt spid="142338">
                                            <p:txEl>
                                              <p:pRg st="6" end="6"/>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42338">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035300" y="514350"/>
            <a:ext cx="6781800" cy="704850"/>
          </a:xfrm>
        </p:spPr>
        <p:txBody>
          <a:bodyPr>
            <a:normAutofit fontScale="90000"/>
          </a:bodyPr>
          <a:lstStyle/>
          <a:p>
            <a:pPr eaLnBrk="1" hangingPunct="1"/>
            <a:r>
              <a:rPr lang="en-US" sz="3600" b="1" dirty="0"/>
              <a:t>What is a Database System?</a:t>
            </a:r>
            <a:br>
              <a:rPr lang="en-US" sz="3600" b="1" dirty="0"/>
            </a:br>
            <a:endParaRPr lang="en-US" sz="3600" b="1" dirty="0"/>
          </a:p>
        </p:txBody>
      </p:sp>
      <p:sp>
        <p:nvSpPr>
          <p:cNvPr id="28675" name="Rectangle 3"/>
          <p:cNvSpPr>
            <a:spLocks noGrp="1" noChangeArrowheads="1"/>
          </p:cNvSpPr>
          <p:nvPr>
            <p:ph idx="1"/>
          </p:nvPr>
        </p:nvSpPr>
        <p:spPr>
          <a:xfrm>
            <a:off x="1752600" y="1295401"/>
            <a:ext cx="8686800" cy="4830763"/>
          </a:xfrm>
        </p:spPr>
        <p:txBody>
          <a:bodyPr/>
          <a:lstStyle/>
          <a:p>
            <a:pPr eaLnBrk="1" hangingPunct="1">
              <a:buFontTx/>
              <a:buNone/>
            </a:pPr>
            <a:r>
              <a:rPr lang="en-US" b="1" dirty="0">
                <a:solidFill>
                  <a:srgbClr val="FF6600"/>
                </a:solidFill>
              </a:rPr>
              <a:t>Database System</a:t>
            </a:r>
            <a:r>
              <a:rPr lang="en-US" b="1" dirty="0">
                <a:solidFill>
                  <a:srgbClr val="9B009B"/>
                </a:solidFill>
              </a:rPr>
              <a:t> = </a:t>
            </a:r>
            <a:r>
              <a:rPr lang="en-US" b="1" dirty="0">
                <a:solidFill>
                  <a:srgbClr val="3333CC"/>
                </a:solidFill>
              </a:rPr>
              <a:t>Database</a:t>
            </a:r>
            <a:r>
              <a:rPr lang="en-US" b="1" dirty="0">
                <a:solidFill>
                  <a:srgbClr val="9B009B"/>
                </a:solidFill>
              </a:rPr>
              <a:t> + </a:t>
            </a:r>
            <a:r>
              <a:rPr lang="en-US" b="1" dirty="0">
                <a:solidFill>
                  <a:srgbClr val="008000"/>
                </a:solidFill>
              </a:rPr>
              <a:t>DBMS</a:t>
            </a:r>
          </a:p>
          <a:p>
            <a:pPr eaLnBrk="1" hangingPunct="1"/>
            <a:r>
              <a:rPr lang="en-US" dirty="0">
                <a:solidFill>
                  <a:srgbClr val="3333CD"/>
                </a:solidFill>
              </a:rPr>
              <a:t>A </a:t>
            </a:r>
            <a:r>
              <a:rPr lang="en-US" b="1" dirty="0">
                <a:solidFill>
                  <a:srgbClr val="008000"/>
                </a:solidFill>
              </a:rPr>
              <a:t>Database</a:t>
            </a:r>
            <a:r>
              <a:rPr lang="en-US" dirty="0">
                <a:solidFill>
                  <a:srgbClr val="9B009B"/>
                </a:solidFill>
              </a:rPr>
              <a:t> </a:t>
            </a:r>
            <a:r>
              <a:rPr lang="en-US" dirty="0">
                <a:solidFill>
                  <a:srgbClr val="3333CD"/>
                </a:solidFill>
              </a:rPr>
              <a:t>is</a:t>
            </a:r>
          </a:p>
          <a:p>
            <a:pPr lvl="1" eaLnBrk="1" hangingPunct="1"/>
            <a:r>
              <a:rPr lang="en-US" dirty="0">
                <a:solidFill>
                  <a:srgbClr val="3333CD"/>
                </a:solidFill>
              </a:rPr>
              <a:t>A large, integrated collection of data</a:t>
            </a:r>
          </a:p>
          <a:p>
            <a:pPr lvl="1" eaLnBrk="1" hangingPunct="1"/>
            <a:r>
              <a:rPr lang="en-US" dirty="0">
                <a:solidFill>
                  <a:srgbClr val="3333CD"/>
                </a:solidFill>
              </a:rPr>
              <a:t>Models (represents) a real-world </a:t>
            </a:r>
            <a:r>
              <a:rPr lang="en-US" dirty="0">
                <a:solidFill>
                  <a:srgbClr val="9B009B"/>
                </a:solidFill>
              </a:rPr>
              <a:t>enterprise</a:t>
            </a:r>
            <a:r>
              <a:rPr lang="en-US" dirty="0">
                <a:solidFill>
                  <a:srgbClr val="3333CD"/>
                </a:solidFill>
              </a:rPr>
              <a:t>.</a:t>
            </a:r>
          </a:p>
          <a:p>
            <a:pPr lvl="1" eaLnBrk="1" hangingPunct="1">
              <a:buFontTx/>
              <a:buNone/>
            </a:pPr>
            <a:r>
              <a:rPr lang="en-US" sz="3200" dirty="0">
                <a:solidFill>
                  <a:srgbClr val="3333CD"/>
                </a:solidFill>
              </a:rPr>
              <a:t>		</a:t>
            </a:r>
            <a:r>
              <a:rPr lang="en-US" dirty="0">
                <a:solidFill>
                  <a:srgbClr val="3333CD"/>
                </a:solidFill>
              </a:rPr>
              <a:t>Entities (e.g., students, courses)</a:t>
            </a:r>
          </a:p>
          <a:p>
            <a:pPr lvl="1" eaLnBrk="1" hangingPunct="1">
              <a:buFontTx/>
              <a:buNone/>
            </a:pPr>
            <a:r>
              <a:rPr lang="en-US" dirty="0">
                <a:solidFill>
                  <a:srgbClr val="3333CD"/>
                </a:solidFill>
              </a:rPr>
              <a:t>		Relationships (e.g., Mary takes CS123)</a:t>
            </a:r>
          </a:p>
          <a:p>
            <a:pPr eaLnBrk="1" hangingPunct="1"/>
            <a:r>
              <a:rPr lang="en-US" dirty="0">
                <a:solidFill>
                  <a:srgbClr val="3333CD"/>
                </a:solidFill>
              </a:rPr>
              <a:t>A </a:t>
            </a:r>
            <a:r>
              <a:rPr lang="en-US" b="1" dirty="0">
                <a:solidFill>
                  <a:srgbClr val="008000"/>
                </a:solidFill>
              </a:rPr>
              <a:t>Database Management System</a:t>
            </a:r>
            <a:r>
              <a:rPr lang="en-US" dirty="0">
                <a:solidFill>
                  <a:srgbClr val="9B009B"/>
                </a:solidFill>
              </a:rPr>
              <a:t> </a:t>
            </a:r>
            <a:r>
              <a:rPr lang="en-US" b="1" dirty="0">
                <a:solidFill>
                  <a:srgbClr val="FF6600"/>
                </a:solidFill>
              </a:rPr>
              <a:t>(DBMS) </a:t>
            </a:r>
            <a:r>
              <a:rPr lang="en-US" dirty="0">
                <a:solidFill>
                  <a:srgbClr val="3333CC"/>
                </a:solidFill>
              </a:rPr>
              <a:t>is</a:t>
            </a:r>
          </a:p>
          <a:p>
            <a:pPr lvl="1" eaLnBrk="1" hangingPunct="1"/>
            <a:r>
              <a:rPr lang="en-US" dirty="0">
                <a:solidFill>
                  <a:srgbClr val="3333CD"/>
                </a:solidFill>
              </a:rPr>
              <a:t>A software package designed to store and</a:t>
            </a:r>
          </a:p>
          <a:p>
            <a:pPr lvl="1" eaLnBrk="1" hangingPunct="1"/>
            <a:r>
              <a:rPr lang="en-US" dirty="0">
                <a:solidFill>
                  <a:srgbClr val="3333CD"/>
                </a:solidFill>
              </a:rPr>
              <a:t>Manages databases easily and efficiently.</a:t>
            </a:r>
            <a:endParaRPr lang="en-US" dirty="0">
              <a:solidFill>
                <a:srgbClr val="000000"/>
              </a:solidFill>
            </a:endParaRPr>
          </a:p>
          <a:p>
            <a:pPr eaLnBrk="1" hangingPunct="1"/>
            <a:endParaRPr lang="en-US" dirty="0"/>
          </a:p>
        </p:txBody>
      </p:sp>
      <p:pic>
        <p:nvPicPr>
          <p:cNvPr id="34818" name="Picture 2" descr="https://encrypted-tbn2.gstatic.com/images?q=tbn:ANd9GcTzRwhEIFAud5naLPVzuGCVsVuGE493j2UZwewVFEpx63nzzAog"/>
          <p:cNvPicPr>
            <a:picLocks noChangeAspect="1" noChangeArrowheads="1"/>
          </p:cNvPicPr>
          <p:nvPr/>
        </p:nvPicPr>
        <p:blipFill>
          <a:blip r:embed="rId2"/>
          <a:srcRect/>
          <a:stretch>
            <a:fillRect/>
          </a:stretch>
        </p:blipFill>
        <p:spPr bwMode="auto">
          <a:xfrm>
            <a:off x="5638801" y="1752601"/>
            <a:ext cx="771525" cy="771525"/>
          </a:xfrm>
          <a:prstGeom prst="rect">
            <a:avLst/>
          </a:prstGeom>
          <a:noFill/>
        </p:spPr>
      </p:pic>
      <p:pic>
        <p:nvPicPr>
          <p:cNvPr id="6" name="Picture 1" descr="C:\Documents and Settings\Navahala\Local Settings\Temporary Internet Files\Content.IE5\MHYKGLYV\MC900188279[1].wmf"/>
          <p:cNvPicPr>
            <a:picLocks noChangeAspect="1" noChangeArrowheads="1"/>
          </p:cNvPicPr>
          <p:nvPr/>
        </p:nvPicPr>
        <p:blipFill>
          <a:blip r:embed="rId3"/>
          <a:srcRect/>
          <a:stretch>
            <a:fillRect/>
          </a:stretch>
        </p:blipFill>
        <p:spPr bwMode="auto">
          <a:xfrm>
            <a:off x="7391400" y="1828801"/>
            <a:ext cx="743138" cy="634423"/>
          </a:xfrm>
          <a:prstGeom prst="rect">
            <a:avLst/>
          </a:prstGeom>
          <a:noFill/>
        </p:spPr>
      </p:pic>
      <p:pic>
        <p:nvPicPr>
          <p:cNvPr id="34820" name="Picture 4" descr="http://thumbs.dreamstime.com/z/database-gear-white-background-optimization-configuration-concept-metal-cogwheel-33077833.jpg"/>
          <p:cNvPicPr>
            <a:picLocks noChangeAspect="1" noChangeArrowheads="1"/>
          </p:cNvPicPr>
          <p:nvPr/>
        </p:nvPicPr>
        <p:blipFill>
          <a:blip r:embed="rId4" cstate="print"/>
          <a:srcRect l="1085" b="11124"/>
          <a:stretch>
            <a:fillRect/>
          </a:stretch>
        </p:blipFill>
        <p:spPr bwMode="auto">
          <a:xfrm>
            <a:off x="1752600" y="533401"/>
            <a:ext cx="1035207" cy="762000"/>
          </a:xfrm>
          <a:prstGeom prst="rect">
            <a:avLst/>
          </a:prstGeom>
          <a:noFill/>
        </p:spPr>
      </p:pic>
      <p:sp>
        <p:nvSpPr>
          <p:cNvPr id="7" name="Slide Number Placeholder 6"/>
          <p:cNvSpPr>
            <a:spLocks noGrp="1"/>
          </p:cNvSpPr>
          <p:nvPr>
            <p:ph type="sldNum" sz="quarter" idx="12"/>
          </p:nvPr>
        </p:nvSpPr>
        <p:spPr/>
        <p:txBody>
          <a:bodyPr/>
          <a:lstStyle/>
          <a:p>
            <a:fld id="{DA7DF29F-8EBD-4955-8135-77E3F3B8D1FA}" type="slidenum">
              <a:rPr lang="en-US" smtClean="0"/>
              <a:pPr/>
              <a:t>27</a:t>
            </a:fld>
            <a:endParaRPr lang="en-US"/>
          </a:p>
        </p:txBody>
      </p:sp>
    </p:spTree>
    <p:extLst>
      <p:ext uri="{BB962C8B-B14F-4D97-AF65-F5344CB8AC3E}">
        <p14:creationId xmlns:p14="http://schemas.microsoft.com/office/powerpoint/2010/main" val="846668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8675">
                                            <p:txEl>
                                              <p:pRg st="1" end="1"/>
                                            </p:txEl>
                                          </p:spTgt>
                                        </p:tgtEl>
                                        <p:attrNameLst>
                                          <p:attrName>style.visibility</p:attrName>
                                        </p:attrNameLst>
                                      </p:cBhvr>
                                      <p:to>
                                        <p:strVal val="visible"/>
                                      </p:to>
                                    </p:set>
                                    <p:animEffect transition="in" filter="box(in)">
                                      <p:cBhvr>
                                        <p:cTn id="7" dur="500"/>
                                        <p:tgtEl>
                                          <p:spTgt spid="28675">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8675">
                                            <p:txEl>
                                              <p:pRg st="2" end="2"/>
                                            </p:txEl>
                                          </p:spTgt>
                                        </p:tgtEl>
                                        <p:attrNameLst>
                                          <p:attrName>style.visibility</p:attrName>
                                        </p:attrNameLst>
                                      </p:cBhvr>
                                      <p:to>
                                        <p:strVal val="visible"/>
                                      </p:to>
                                    </p:set>
                                    <p:animEffect transition="in" filter="box(in)">
                                      <p:cBhvr>
                                        <p:cTn id="10" dur="500"/>
                                        <p:tgtEl>
                                          <p:spTgt spid="28675">
                                            <p:txEl>
                                              <p:pRg st="2" end="2"/>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28675">
                                            <p:txEl>
                                              <p:pRg st="3" end="3"/>
                                            </p:txEl>
                                          </p:spTgt>
                                        </p:tgtEl>
                                        <p:attrNameLst>
                                          <p:attrName>style.visibility</p:attrName>
                                        </p:attrNameLst>
                                      </p:cBhvr>
                                      <p:to>
                                        <p:strVal val="visible"/>
                                      </p:to>
                                    </p:set>
                                    <p:animEffect transition="in" filter="box(in)">
                                      <p:cBhvr>
                                        <p:cTn id="13" dur="500"/>
                                        <p:tgtEl>
                                          <p:spTgt spid="28675">
                                            <p:txEl>
                                              <p:pRg st="3" end="3"/>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28675">
                                            <p:txEl>
                                              <p:pRg st="4" end="4"/>
                                            </p:txEl>
                                          </p:spTgt>
                                        </p:tgtEl>
                                        <p:attrNameLst>
                                          <p:attrName>style.visibility</p:attrName>
                                        </p:attrNameLst>
                                      </p:cBhvr>
                                      <p:to>
                                        <p:strVal val="visible"/>
                                      </p:to>
                                    </p:set>
                                    <p:animEffect transition="in" filter="box(in)">
                                      <p:cBhvr>
                                        <p:cTn id="16" dur="500"/>
                                        <p:tgtEl>
                                          <p:spTgt spid="28675">
                                            <p:txEl>
                                              <p:pRg st="4" end="4"/>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28675">
                                            <p:txEl>
                                              <p:pRg st="5" end="5"/>
                                            </p:txEl>
                                          </p:spTgt>
                                        </p:tgtEl>
                                        <p:attrNameLst>
                                          <p:attrName>style.visibility</p:attrName>
                                        </p:attrNameLst>
                                      </p:cBhvr>
                                      <p:to>
                                        <p:strVal val="visible"/>
                                      </p:to>
                                    </p:set>
                                    <p:animEffect transition="in" filter="box(in)">
                                      <p:cBhvr>
                                        <p:cTn id="19" dur="500"/>
                                        <p:tgtEl>
                                          <p:spTgt spid="28675">
                                            <p:txEl>
                                              <p:pRg st="5" end="5"/>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16" fill="hold" nodeType="clickEffect">
                                  <p:stCondLst>
                                    <p:cond delay="0"/>
                                  </p:stCondLst>
                                  <p:childTnLst>
                                    <p:set>
                                      <p:cBhvr>
                                        <p:cTn id="23" dur="1" fill="hold">
                                          <p:stCondLst>
                                            <p:cond delay="0"/>
                                          </p:stCondLst>
                                        </p:cTn>
                                        <p:tgtEl>
                                          <p:spTgt spid="28675">
                                            <p:txEl>
                                              <p:pRg st="6" end="6"/>
                                            </p:txEl>
                                          </p:spTgt>
                                        </p:tgtEl>
                                        <p:attrNameLst>
                                          <p:attrName>style.visibility</p:attrName>
                                        </p:attrNameLst>
                                      </p:cBhvr>
                                      <p:to>
                                        <p:strVal val="visible"/>
                                      </p:to>
                                    </p:set>
                                    <p:animEffect transition="in" filter="box(in)">
                                      <p:cBhvr>
                                        <p:cTn id="24" dur="500"/>
                                        <p:tgtEl>
                                          <p:spTgt spid="28675">
                                            <p:txEl>
                                              <p:pRg st="6" end="6"/>
                                            </p:txEl>
                                          </p:spTgt>
                                        </p:tgtEl>
                                      </p:cBhvr>
                                    </p:animEffect>
                                  </p:childTnLst>
                                </p:cTn>
                              </p:par>
                              <p:par>
                                <p:cTn id="25" presetID="4" presetClass="entr" presetSubtype="16" fill="hold" nodeType="withEffect">
                                  <p:stCondLst>
                                    <p:cond delay="0"/>
                                  </p:stCondLst>
                                  <p:childTnLst>
                                    <p:set>
                                      <p:cBhvr>
                                        <p:cTn id="26" dur="1" fill="hold">
                                          <p:stCondLst>
                                            <p:cond delay="0"/>
                                          </p:stCondLst>
                                        </p:cTn>
                                        <p:tgtEl>
                                          <p:spTgt spid="28675">
                                            <p:txEl>
                                              <p:pRg st="7" end="7"/>
                                            </p:txEl>
                                          </p:spTgt>
                                        </p:tgtEl>
                                        <p:attrNameLst>
                                          <p:attrName>style.visibility</p:attrName>
                                        </p:attrNameLst>
                                      </p:cBhvr>
                                      <p:to>
                                        <p:strVal val="visible"/>
                                      </p:to>
                                    </p:set>
                                    <p:animEffect transition="in" filter="box(in)">
                                      <p:cBhvr>
                                        <p:cTn id="27" dur="500"/>
                                        <p:tgtEl>
                                          <p:spTgt spid="28675">
                                            <p:txEl>
                                              <p:pRg st="7" end="7"/>
                                            </p:txEl>
                                          </p:spTgt>
                                        </p:tgtEl>
                                      </p:cBhvr>
                                    </p:animEffect>
                                  </p:childTnLst>
                                </p:cTn>
                              </p:par>
                              <p:par>
                                <p:cTn id="28" presetID="4" presetClass="entr" presetSubtype="16" fill="hold" nodeType="withEffect">
                                  <p:stCondLst>
                                    <p:cond delay="0"/>
                                  </p:stCondLst>
                                  <p:childTnLst>
                                    <p:set>
                                      <p:cBhvr>
                                        <p:cTn id="29" dur="1" fill="hold">
                                          <p:stCondLst>
                                            <p:cond delay="0"/>
                                          </p:stCondLst>
                                        </p:cTn>
                                        <p:tgtEl>
                                          <p:spTgt spid="28675">
                                            <p:txEl>
                                              <p:pRg st="8" end="8"/>
                                            </p:txEl>
                                          </p:spTgt>
                                        </p:tgtEl>
                                        <p:attrNameLst>
                                          <p:attrName>style.visibility</p:attrName>
                                        </p:attrNameLst>
                                      </p:cBhvr>
                                      <p:to>
                                        <p:strVal val="visible"/>
                                      </p:to>
                                    </p:set>
                                    <p:animEffect transition="in" filter="box(in)">
                                      <p:cBhvr>
                                        <p:cTn id="30" dur="500"/>
                                        <p:tgtEl>
                                          <p:spTgt spid="2867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title"/>
          </p:nvPr>
        </p:nvSpPr>
        <p:spPr>
          <a:xfrm>
            <a:off x="3200400" y="361950"/>
            <a:ext cx="6553200" cy="704850"/>
          </a:xfrm>
        </p:spPr>
        <p:txBody>
          <a:bodyPr/>
          <a:lstStyle/>
          <a:p>
            <a:pPr eaLnBrk="1" hangingPunct="1"/>
            <a:r>
              <a:rPr lang="en-GB" sz="3600" b="1" dirty="0"/>
              <a:t>Common Uses of Databases</a:t>
            </a:r>
          </a:p>
        </p:txBody>
      </p:sp>
      <p:sp>
        <p:nvSpPr>
          <p:cNvPr id="32770" name="Rectangle 2"/>
          <p:cNvSpPr>
            <a:spLocks noGrp="1" noChangeArrowheads="1"/>
          </p:cNvSpPr>
          <p:nvPr>
            <p:ph idx="1"/>
          </p:nvPr>
        </p:nvSpPr>
        <p:spPr>
          <a:noFill/>
        </p:spPr>
        <p:txBody>
          <a:bodyPr vert="horz" lIns="90488" tIns="44450" rIns="90488" bIns="44450" rtlCol="0">
            <a:normAutofit/>
          </a:bodyPr>
          <a:lstStyle/>
          <a:p>
            <a:pPr eaLnBrk="1" hangingPunct="1"/>
            <a:r>
              <a:rPr lang="en-GB" sz="3000" dirty="0">
                <a:solidFill>
                  <a:srgbClr val="3333CC"/>
                </a:solidFill>
              </a:rPr>
              <a:t>Try to think why each of these need to use a database:</a:t>
            </a:r>
          </a:p>
          <a:p>
            <a:pPr lvl="1" eaLnBrk="1" hangingPunct="1"/>
            <a:r>
              <a:rPr lang="en-GB" sz="3000" dirty="0">
                <a:solidFill>
                  <a:srgbClr val="3333CC"/>
                </a:solidFill>
              </a:rPr>
              <a:t>Supermarkets</a:t>
            </a:r>
          </a:p>
          <a:p>
            <a:pPr lvl="1" eaLnBrk="1" hangingPunct="1"/>
            <a:r>
              <a:rPr lang="en-GB" sz="3000" dirty="0">
                <a:solidFill>
                  <a:srgbClr val="3333CC"/>
                </a:solidFill>
              </a:rPr>
              <a:t>Insurance</a:t>
            </a:r>
          </a:p>
          <a:p>
            <a:pPr lvl="1" eaLnBrk="1" hangingPunct="1"/>
            <a:r>
              <a:rPr lang="en-GB" sz="3000" dirty="0">
                <a:solidFill>
                  <a:srgbClr val="3333CC"/>
                </a:solidFill>
              </a:rPr>
              <a:t>Credit Cards/Banking</a:t>
            </a:r>
          </a:p>
          <a:p>
            <a:pPr lvl="1" eaLnBrk="1" hangingPunct="1"/>
            <a:r>
              <a:rPr lang="en-GB" sz="3000" dirty="0">
                <a:solidFill>
                  <a:srgbClr val="3333CC"/>
                </a:solidFill>
              </a:rPr>
              <a:t>Libraries</a:t>
            </a:r>
          </a:p>
          <a:p>
            <a:pPr lvl="1" eaLnBrk="1" hangingPunct="1"/>
            <a:r>
              <a:rPr lang="en-GB" sz="3000" dirty="0">
                <a:solidFill>
                  <a:srgbClr val="3333CC"/>
                </a:solidFill>
              </a:rPr>
              <a:t>Travel Agents</a:t>
            </a:r>
          </a:p>
          <a:p>
            <a:pPr lvl="1" eaLnBrk="1" hangingPunct="1"/>
            <a:r>
              <a:rPr lang="en-GB" sz="3000" dirty="0">
                <a:solidFill>
                  <a:srgbClr val="3333CC"/>
                </a:solidFill>
              </a:rPr>
              <a:t>Universities</a:t>
            </a:r>
          </a:p>
        </p:txBody>
      </p:sp>
      <p:pic>
        <p:nvPicPr>
          <p:cNvPr id="33796" name="Picture 4" descr="http://www.ikaepos.com/news/Expa%20Supermarket%20till.jpg"/>
          <p:cNvPicPr>
            <a:picLocks noChangeAspect="1" noChangeArrowheads="1"/>
          </p:cNvPicPr>
          <p:nvPr/>
        </p:nvPicPr>
        <p:blipFill>
          <a:blip r:embed="rId3"/>
          <a:srcRect/>
          <a:stretch>
            <a:fillRect/>
          </a:stretch>
        </p:blipFill>
        <p:spPr bwMode="auto">
          <a:xfrm>
            <a:off x="7736305" y="2819400"/>
            <a:ext cx="2048234" cy="1362076"/>
          </a:xfrm>
          <a:prstGeom prst="rect">
            <a:avLst/>
          </a:prstGeom>
          <a:noFill/>
        </p:spPr>
      </p:pic>
      <p:pic>
        <p:nvPicPr>
          <p:cNvPr id="33798" name="Picture 6" descr="http://mchsangli.bharatividyapeeth.edu/SiteData/Gallery/Campuses/Sangli/Sangli%20Medical%20College/Book%20Issue%20Counter.jpg"/>
          <p:cNvPicPr>
            <a:picLocks noChangeAspect="1" noChangeArrowheads="1"/>
          </p:cNvPicPr>
          <p:nvPr/>
        </p:nvPicPr>
        <p:blipFill>
          <a:blip r:embed="rId4" cstate="print"/>
          <a:srcRect/>
          <a:stretch>
            <a:fillRect/>
          </a:stretch>
        </p:blipFill>
        <p:spPr bwMode="auto">
          <a:xfrm>
            <a:off x="7086600" y="4343400"/>
            <a:ext cx="2624482" cy="1509078"/>
          </a:xfrm>
          <a:prstGeom prst="rect">
            <a:avLst/>
          </a:prstGeom>
          <a:noFill/>
        </p:spPr>
      </p:pic>
      <p:sp>
        <p:nvSpPr>
          <p:cNvPr id="6" name="Slide Number Placeholder 5"/>
          <p:cNvSpPr>
            <a:spLocks noGrp="1"/>
          </p:cNvSpPr>
          <p:nvPr>
            <p:ph type="sldNum" sz="quarter" idx="12"/>
          </p:nvPr>
        </p:nvSpPr>
        <p:spPr/>
        <p:txBody>
          <a:bodyPr/>
          <a:lstStyle/>
          <a:p>
            <a:fld id="{DA7DF29F-8EBD-4955-8135-77E3F3B8D1FA}" type="slidenum">
              <a:rPr lang="en-US" smtClean="0"/>
              <a:pPr/>
              <a:t>28</a:t>
            </a:fld>
            <a:endParaRPr lang="en-US"/>
          </a:p>
        </p:txBody>
      </p:sp>
    </p:spTree>
    <p:extLst>
      <p:ext uri="{BB962C8B-B14F-4D97-AF65-F5344CB8AC3E}">
        <p14:creationId xmlns:p14="http://schemas.microsoft.com/office/powerpoint/2010/main" val="78834121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32770">
                                            <p:txEl>
                                              <p:pRg st="1" end="1"/>
                                            </p:txEl>
                                          </p:spTgt>
                                        </p:tgtEl>
                                        <p:attrNameLst>
                                          <p:attrName>style.visibility</p:attrName>
                                        </p:attrNameLst>
                                      </p:cBhvr>
                                      <p:to>
                                        <p:strVal val="visible"/>
                                      </p:to>
                                    </p:set>
                                    <p:anim calcmode="lin" valueType="num">
                                      <p:cBhvr>
                                        <p:cTn id="7" dur="500" fill="hold"/>
                                        <p:tgtEl>
                                          <p:spTgt spid="32770">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32770">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32770">
                                            <p:txEl>
                                              <p:pRg st="1" end="1"/>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nodeType="clickEffect">
                                  <p:stCondLst>
                                    <p:cond delay="0"/>
                                  </p:stCondLst>
                                  <p:childTnLst>
                                    <p:set>
                                      <p:cBhvr>
                                        <p:cTn id="13" dur="1" fill="hold">
                                          <p:stCondLst>
                                            <p:cond delay="0"/>
                                          </p:stCondLst>
                                        </p:cTn>
                                        <p:tgtEl>
                                          <p:spTgt spid="32770">
                                            <p:txEl>
                                              <p:pRg st="2" end="2"/>
                                            </p:txEl>
                                          </p:spTgt>
                                        </p:tgtEl>
                                        <p:attrNameLst>
                                          <p:attrName>style.visibility</p:attrName>
                                        </p:attrNameLst>
                                      </p:cBhvr>
                                      <p:to>
                                        <p:strVal val="visible"/>
                                      </p:to>
                                    </p:set>
                                    <p:anim calcmode="lin" valueType="num">
                                      <p:cBhvr>
                                        <p:cTn id="14" dur="500" fill="hold"/>
                                        <p:tgtEl>
                                          <p:spTgt spid="32770">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32770">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32770">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0" fill="hold" nodeType="clickEffect">
                                  <p:stCondLst>
                                    <p:cond delay="0"/>
                                  </p:stCondLst>
                                  <p:childTnLst>
                                    <p:set>
                                      <p:cBhvr>
                                        <p:cTn id="20" dur="1" fill="hold">
                                          <p:stCondLst>
                                            <p:cond delay="0"/>
                                          </p:stCondLst>
                                        </p:cTn>
                                        <p:tgtEl>
                                          <p:spTgt spid="32770">
                                            <p:txEl>
                                              <p:pRg st="3" end="3"/>
                                            </p:txEl>
                                          </p:spTgt>
                                        </p:tgtEl>
                                        <p:attrNameLst>
                                          <p:attrName>style.visibility</p:attrName>
                                        </p:attrNameLst>
                                      </p:cBhvr>
                                      <p:to>
                                        <p:strVal val="visible"/>
                                      </p:to>
                                    </p:set>
                                    <p:anim calcmode="lin" valueType="num">
                                      <p:cBhvr>
                                        <p:cTn id="21" dur="500" fill="hold"/>
                                        <p:tgtEl>
                                          <p:spTgt spid="32770">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32770">
                                            <p:txEl>
                                              <p:pRg st="3" end="3"/>
                                            </p:txEl>
                                          </p:spTgt>
                                        </p:tgtEl>
                                        <p:attrNameLst>
                                          <p:attrName>ppt_h</p:attrName>
                                        </p:attrNameLst>
                                      </p:cBhvr>
                                      <p:tavLst>
                                        <p:tav tm="0">
                                          <p:val>
                                            <p:fltVal val="0"/>
                                          </p:val>
                                        </p:tav>
                                        <p:tav tm="100000">
                                          <p:val>
                                            <p:strVal val="#ppt_h"/>
                                          </p:val>
                                        </p:tav>
                                      </p:tavLst>
                                    </p:anim>
                                    <p:animEffect transition="in" filter="fade">
                                      <p:cBhvr>
                                        <p:cTn id="23" dur="500"/>
                                        <p:tgtEl>
                                          <p:spTgt spid="32770">
                                            <p:txEl>
                                              <p:pRg st="3" end="3"/>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0" fill="hold" nodeType="clickEffect">
                                  <p:stCondLst>
                                    <p:cond delay="0"/>
                                  </p:stCondLst>
                                  <p:childTnLst>
                                    <p:set>
                                      <p:cBhvr>
                                        <p:cTn id="27" dur="1" fill="hold">
                                          <p:stCondLst>
                                            <p:cond delay="0"/>
                                          </p:stCondLst>
                                        </p:cTn>
                                        <p:tgtEl>
                                          <p:spTgt spid="32770">
                                            <p:txEl>
                                              <p:pRg st="4" end="4"/>
                                            </p:txEl>
                                          </p:spTgt>
                                        </p:tgtEl>
                                        <p:attrNameLst>
                                          <p:attrName>style.visibility</p:attrName>
                                        </p:attrNameLst>
                                      </p:cBhvr>
                                      <p:to>
                                        <p:strVal val="visible"/>
                                      </p:to>
                                    </p:set>
                                    <p:anim calcmode="lin" valueType="num">
                                      <p:cBhvr>
                                        <p:cTn id="28" dur="500" fill="hold"/>
                                        <p:tgtEl>
                                          <p:spTgt spid="32770">
                                            <p:txEl>
                                              <p:pRg st="4" end="4"/>
                                            </p:txEl>
                                          </p:spTgt>
                                        </p:tgtEl>
                                        <p:attrNameLst>
                                          <p:attrName>ppt_w</p:attrName>
                                        </p:attrNameLst>
                                      </p:cBhvr>
                                      <p:tavLst>
                                        <p:tav tm="0">
                                          <p:val>
                                            <p:fltVal val="0"/>
                                          </p:val>
                                        </p:tav>
                                        <p:tav tm="100000">
                                          <p:val>
                                            <p:strVal val="#ppt_w"/>
                                          </p:val>
                                        </p:tav>
                                      </p:tavLst>
                                    </p:anim>
                                    <p:anim calcmode="lin" valueType="num">
                                      <p:cBhvr>
                                        <p:cTn id="29" dur="500" fill="hold"/>
                                        <p:tgtEl>
                                          <p:spTgt spid="32770">
                                            <p:txEl>
                                              <p:pRg st="4" end="4"/>
                                            </p:txEl>
                                          </p:spTgt>
                                        </p:tgtEl>
                                        <p:attrNameLst>
                                          <p:attrName>ppt_h</p:attrName>
                                        </p:attrNameLst>
                                      </p:cBhvr>
                                      <p:tavLst>
                                        <p:tav tm="0">
                                          <p:val>
                                            <p:fltVal val="0"/>
                                          </p:val>
                                        </p:tav>
                                        <p:tav tm="100000">
                                          <p:val>
                                            <p:strVal val="#ppt_h"/>
                                          </p:val>
                                        </p:tav>
                                      </p:tavLst>
                                    </p:anim>
                                    <p:animEffect transition="in" filter="fade">
                                      <p:cBhvr>
                                        <p:cTn id="30" dur="500"/>
                                        <p:tgtEl>
                                          <p:spTgt spid="32770">
                                            <p:txEl>
                                              <p:pRg st="4" end="4"/>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0" fill="hold" nodeType="clickEffect">
                                  <p:stCondLst>
                                    <p:cond delay="0"/>
                                  </p:stCondLst>
                                  <p:childTnLst>
                                    <p:set>
                                      <p:cBhvr>
                                        <p:cTn id="34" dur="1" fill="hold">
                                          <p:stCondLst>
                                            <p:cond delay="0"/>
                                          </p:stCondLst>
                                        </p:cTn>
                                        <p:tgtEl>
                                          <p:spTgt spid="32770">
                                            <p:txEl>
                                              <p:pRg st="5" end="5"/>
                                            </p:txEl>
                                          </p:spTgt>
                                        </p:tgtEl>
                                        <p:attrNameLst>
                                          <p:attrName>style.visibility</p:attrName>
                                        </p:attrNameLst>
                                      </p:cBhvr>
                                      <p:to>
                                        <p:strVal val="visible"/>
                                      </p:to>
                                    </p:set>
                                    <p:anim calcmode="lin" valueType="num">
                                      <p:cBhvr>
                                        <p:cTn id="35" dur="500" fill="hold"/>
                                        <p:tgtEl>
                                          <p:spTgt spid="32770">
                                            <p:txEl>
                                              <p:pRg st="5" end="5"/>
                                            </p:txEl>
                                          </p:spTgt>
                                        </p:tgtEl>
                                        <p:attrNameLst>
                                          <p:attrName>ppt_w</p:attrName>
                                        </p:attrNameLst>
                                      </p:cBhvr>
                                      <p:tavLst>
                                        <p:tav tm="0">
                                          <p:val>
                                            <p:fltVal val="0"/>
                                          </p:val>
                                        </p:tav>
                                        <p:tav tm="100000">
                                          <p:val>
                                            <p:strVal val="#ppt_w"/>
                                          </p:val>
                                        </p:tav>
                                      </p:tavLst>
                                    </p:anim>
                                    <p:anim calcmode="lin" valueType="num">
                                      <p:cBhvr>
                                        <p:cTn id="36" dur="500" fill="hold"/>
                                        <p:tgtEl>
                                          <p:spTgt spid="32770">
                                            <p:txEl>
                                              <p:pRg st="5" end="5"/>
                                            </p:txEl>
                                          </p:spTgt>
                                        </p:tgtEl>
                                        <p:attrNameLst>
                                          <p:attrName>ppt_h</p:attrName>
                                        </p:attrNameLst>
                                      </p:cBhvr>
                                      <p:tavLst>
                                        <p:tav tm="0">
                                          <p:val>
                                            <p:fltVal val="0"/>
                                          </p:val>
                                        </p:tav>
                                        <p:tav tm="100000">
                                          <p:val>
                                            <p:strVal val="#ppt_h"/>
                                          </p:val>
                                        </p:tav>
                                      </p:tavLst>
                                    </p:anim>
                                    <p:animEffect transition="in" filter="fade">
                                      <p:cBhvr>
                                        <p:cTn id="37" dur="500"/>
                                        <p:tgtEl>
                                          <p:spTgt spid="32770">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3" presetClass="entr" presetSubtype="0" fill="hold" nodeType="clickEffect">
                                  <p:stCondLst>
                                    <p:cond delay="0"/>
                                  </p:stCondLst>
                                  <p:childTnLst>
                                    <p:set>
                                      <p:cBhvr>
                                        <p:cTn id="41" dur="1" fill="hold">
                                          <p:stCondLst>
                                            <p:cond delay="0"/>
                                          </p:stCondLst>
                                        </p:cTn>
                                        <p:tgtEl>
                                          <p:spTgt spid="32770">
                                            <p:txEl>
                                              <p:pRg st="6" end="6"/>
                                            </p:txEl>
                                          </p:spTgt>
                                        </p:tgtEl>
                                        <p:attrNameLst>
                                          <p:attrName>style.visibility</p:attrName>
                                        </p:attrNameLst>
                                      </p:cBhvr>
                                      <p:to>
                                        <p:strVal val="visible"/>
                                      </p:to>
                                    </p:set>
                                    <p:anim calcmode="lin" valueType="num">
                                      <p:cBhvr>
                                        <p:cTn id="42" dur="500" fill="hold"/>
                                        <p:tgtEl>
                                          <p:spTgt spid="32770">
                                            <p:txEl>
                                              <p:pRg st="6" end="6"/>
                                            </p:txEl>
                                          </p:spTgt>
                                        </p:tgtEl>
                                        <p:attrNameLst>
                                          <p:attrName>ppt_w</p:attrName>
                                        </p:attrNameLst>
                                      </p:cBhvr>
                                      <p:tavLst>
                                        <p:tav tm="0">
                                          <p:val>
                                            <p:fltVal val="0"/>
                                          </p:val>
                                        </p:tav>
                                        <p:tav tm="100000">
                                          <p:val>
                                            <p:strVal val="#ppt_w"/>
                                          </p:val>
                                        </p:tav>
                                      </p:tavLst>
                                    </p:anim>
                                    <p:anim calcmode="lin" valueType="num">
                                      <p:cBhvr>
                                        <p:cTn id="43" dur="500" fill="hold"/>
                                        <p:tgtEl>
                                          <p:spTgt spid="32770">
                                            <p:txEl>
                                              <p:pRg st="6" end="6"/>
                                            </p:txEl>
                                          </p:spTgt>
                                        </p:tgtEl>
                                        <p:attrNameLst>
                                          <p:attrName>ppt_h</p:attrName>
                                        </p:attrNameLst>
                                      </p:cBhvr>
                                      <p:tavLst>
                                        <p:tav tm="0">
                                          <p:val>
                                            <p:fltVal val="0"/>
                                          </p:val>
                                        </p:tav>
                                        <p:tav tm="100000">
                                          <p:val>
                                            <p:strVal val="#ppt_h"/>
                                          </p:val>
                                        </p:tav>
                                      </p:tavLst>
                                    </p:anim>
                                    <p:animEffect transition="in" filter="fade">
                                      <p:cBhvr>
                                        <p:cTn id="44" dur="500"/>
                                        <p:tgtEl>
                                          <p:spTgt spid="3277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normAutofit/>
          </a:bodyPr>
          <a:lstStyle/>
          <a:p>
            <a:r>
              <a:rPr lang="en-GB" sz="4000" dirty="0"/>
              <a:t>Components of DBMS Environment</a:t>
            </a:r>
          </a:p>
        </p:txBody>
      </p:sp>
      <p:pic>
        <p:nvPicPr>
          <p:cNvPr id="61446" name="Picture 6" descr="C01NF08"/>
          <p:cNvPicPr>
            <a:picLocks noGrp="1" noChangeAspect="1" noChangeArrowheads="1"/>
          </p:cNvPicPr>
          <p:nvPr>
            <p:ph idx="1"/>
          </p:nvPr>
        </p:nvPicPr>
        <p:blipFill>
          <a:blip r:embed="rId2"/>
          <a:srcRect/>
          <a:stretch>
            <a:fillRect/>
          </a:stretch>
        </p:blipFill>
        <p:spPr>
          <a:xfrm>
            <a:off x="1992313" y="1916114"/>
            <a:ext cx="8280400" cy="2046287"/>
          </a:xfrm>
          <a:noFill/>
          <a:ln/>
        </p:spPr>
      </p:pic>
    </p:spTree>
    <p:extLst>
      <p:ext uri="{BB962C8B-B14F-4D97-AF65-F5344CB8AC3E}">
        <p14:creationId xmlns:p14="http://schemas.microsoft.com/office/powerpoint/2010/main" val="2467022793"/>
      </p:ext>
    </p:extLst>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a:r>
            <a:br>
              <a:rPr lang="en-US" b="1" dirty="0"/>
            </a:br>
            <a:r>
              <a:rPr lang="en-US" b="1" dirty="0"/>
              <a:t/>
            </a:r>
            <a:br>
              <a:rPr lang="en-US" b="1" dirty="0"/>
            </a:br>
            <a:r>
              <a:rPr lang="en-US" b="1" dirty="0"/>
              <a:t>Assessment &amp; Weighting</a:t>
            </a:r>
            <a:r>
              <a:rPr lang="en-US" dirty="0"/>
              <a:t/>
            </a:r>
            <a:br>
              <a:rPr lang="en-US" dirty="0"/>
            </a:br>
            <a:r>
              <a:rPr lang="en-US" b="1" dirty="0"/>
              <a:t> </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In class assignments 20% </a:t>
            </a:r>
          </a:p>
          <a:p>
            <a:r>
              <a:rPr lang="en-US" dirty="0" err="1"/>
              <a:t>Mysql</a:t>
            </a:r>
            <a:r>
              <a:rPr lang="en-US" dirty="0"/>
              <a:t> Practical Assignment  20% </a:t>
            </a:r>
          </a:p>
          <a:p>
            <a:r>
              <a:rPr lang="en-US" dirty="0"/>
              <a:t>Group Project-20%</a:t>
            </a:r>
          </a:p>
          <a:p>
            <a:r>
              <a:rPr lang="en-US" dirty="0"/>
              <a:t>End of semester examination Structured examination paper 40% </a:t>
            </a:r>
          </a:p>
          <a:p>
            <a:endParaRPr lang="en-US" dirty="0"/>
          </a:p>
        </p:txBody>
      </p:sp>
      <p:sp>
        <p:nvSpPr>
          <p:cNvPr id="4" name="Slide Number Placeholder 3"/>
          <p:cNvSpPr>
            <a:spLocks noGrp="1"/>
          </p:cNvSpPr>
          <p:nvPr>
            <p:ph type="sldNum" sz="quarter" idx="12"/>
          </p:nvPr>
        </p:nvSpPr>
        <p:spPr/>
        <p:txBody>
          <a:bodyPr/>
          <a:lstStyle/>
          <a:p>
            <a:fld id="{DA7DF29F-8EBD-4955-8135-77E3F3B8D1FA}" type="slidenum">
              <a:rPr lang="en-US" smtClean="0"/>
              <a:pPr/>
              <a:t>3</a:t>
            </a:fld>
            <a:endParaRPr lang="en-US"/>
          </a:p>
        </p:txBody>
      </p:sp>
    </p:spTree>
    <p:extLst>
      <p:ext uri="{BB962C8B-B14F-4D97-AF65-F5344CB8AC3E}">
        <p14:creationId xmlns:p14="http://schemas.microsoft.com/office/powerpoint/2010/main" val="32873585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1026"/>
          <p:cNvSpPr>
            <a:spLocks noGrp="1" noChangeArrowheads="1"/>
          </p:cNvSpPr>
          <p:nvPr>
            <p:ph type="title"/>
          </p:nvPr>
        </p:nvSpPr>
        <p:spPr>
          <a:xfrm>
            <a:off x="1828800" y="457200"/>
            <a:ext cx="8229600" cy="685800"/>
          </a:xfrm>
        </p:spPr>
        <p:txBody>
          <a:bodyPr>
            <a:normAutofit/>
          </a:bodyPr>
          <a:lstStyle/>
          <a:p>
            <a:r>
              <a:rPr lang="en-GB" sz="4000" b="1" dirty="0"/>
              <a:t>Components of DBMS Environment</a:t>
            </a:r>
          </a:p>
        </p:txBody>
      </p:sp>
      <p:sp>
        <p:nvSpPr>
          <p:cNvPr id="44035" name="Rectangle 1027"/>
          <p:cNvSpPr>
            <a:spLocks noGrp="1" noChangeArrowheads="1"/>
          </p:cNvSpPr>
          <p:nvPr>
            <p:ph type="body" idx="1"/>
          </p:nvPr>
        </p:nvSpPr>
        <p:spPr>
          <a:xfrm>
            <a:off x="1905000" y="1524000"/>
            <a:ext cx="8382000" cy="4953000"/>
          </a:xfrm>
        </p:spPr>
        <p:txBody>
          <a:bodyPr>
            <a:normAutofit fontScale="85000" lnSpcReduction="20000"/>
          </a:bodyPr>
          <a:lstStyle/>
          <a:p>
            <a:pPr algn="just">
              <a:lnSpc>
                <a:spcPct val="160000"/>
              </a:lnSpc>
            </a:pPr>
            <a:r>
              <a:rPr lang="en-GB" b="1" u="sng" dirty="0"/>
              <a:t>Hardware</a:t>
            </a:r>
          </a:p>
          <a:p>
            <a:pPr marL="342900" lvl="1" indent="-342900" algn="just">
              <a:lnSpc>
                <a:spcPct val="160000"/>
              </a:lnSpc>
              <a:buNone/>
            </a:pPr>
            <a:r>
              <a:rPr lang="en-GB" sz="3200" dirty="0"/>
              <a:t>	Can range from a PC to a network of computers.</a:t>
            </a:r>
          </a:p>
          <a:p>
            <a:pPr algn="just">
              <a:lnSpc>
                <a:spcPct val="160000"/>
              </a:lnSpc>
            </a:pPr>
            <a:r>
              <a:rPr lang="en-GB" b="1" u="sng" dirty="0"/>
              <a:t>Software</a:t>
            </a:r>
          </a:p>
          <a:p>
            <a:pPr marL="342900" lvl="1" indent="-342900" algn="just">
              <a:lnSpc>
                <a:spcPct val="160000"/>
              </a:lnSpc>
              <a:buNone/>
            </a:pPr>
            <a:r>
              <a:rPr lang="en-GB" sz="3200" dirty="0"/>
              <a:t>	DBMS, operating system, network software (if necessary) and also the application programs.</a:t>
            </a:r>
          </a:p>
          <a:p>
            <a:pPr algn="just">
              <a:lnSpc>
                <a:spcPct val="160000"/>
              </a:lnSpc>
            </a:pPr>
            <a:r>
              <a:rPr lang="en-GB" b="1" u="sng" dirty="0"/>
              <a:t>Data</a:t>
            </a:r>
          </a:p>
          <a:p>
            <a:pPr marL="342900" lvl="1" indent="-342900" algn="just">
              <a:lnSpc>
                <a:spcPct val="160000"/>
              </a:lnSpc>
              <a:buNone/>
            </a:pPr>
            <a:r>
              <a:rPr lang="en-GB" sz="3200" dirty="0"/>
              <a:t>	Used by the organization and a description of this data called the schema.</a:t>
            </a:r>
          </a:p>
          <a:p>
            <a:pPr lvl="1" algn="just">
              <a:lnSpc>
                <a:spcPct val="160000"/>
              </a:lnSpc>
            </a:pPr>
            <a:endParaRPr lang="en-GB" b="1" dirty="0">
              <a:latin typeface="Times" pitchFamily="18" charset="0"/>
            </a:endParaRPr>
          </a:p>
        </p:txBody>
      </p:sp>
    </p:spTree>
    <p:extLst>
      <p:ext uri="{BB962C8B-B14F-4D97-AF65-F5344CB8AC3E}">
        <p14:creationId xmlns:p14="http://schemas.microsoft.com/office/powerpoint/2010/main" val="1871667587"/>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0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403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4403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403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403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40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981200" y="228600"/>
            <a:ext cx="8229600" cy="1143000"/>
          </a:xfrm>
        </p:spPr>
        <p:txBody>
          <a:bodyPr>
            <a:normAutofit/>
          </a:bodyPr>
          <a:lstStyle/>
          <a:p>
            <a:r>
              <a:rPr lang="en-GB" sz="4000" dirty="0"/>
              <a:t>Components of DBMS Environment</a:t>
            </a:r>
          </a:p>
        </p:txBody>
      </p:sp>
      <p:sp>
        <p:nvSpPr>
          <p:cNvPr id="45059" name="Rectangle 3"/>
          <p:cNvSpPr>
            <a:spLocks noGrp="1" noChangeArrowheads="1"/>
          </p:cNvSpPr>
          <p:nvPr>
            <p:ph type="body" idx="1"/>
          </p:nvPr>
        </p:nvSpPr>
        <p:spPr>
          <a:xfrm>
            <a:off x="2133600" y="1143000"/>
            <a:ext cx="8305800" cy="5257800"/>
          </a:xfrm>
        </p:spPr>
        <p:txBody>
          <a:bodyPr>
            <a:normAutofit/>
          </a:bodyPr>
          <a:lstStyle/>
          <a:p>
            <a:pPr algn="just">
              <a:lnSpc>
                <a:spcPct val="150000"/>
              </a:lnSpc>
            </a:pPr>
            <a:r>
              <a:rPr lang="en-GB" sz="2700" b="1" u="sng" dirty="0"/>
              <a:t>Procedures</a:t>
            </a:r>
          </a:p>
          <a:p>
            <a:pPr marL="342900" lvl="1" indent="-342900" algn="just">
              <a:lnSpc>
                <a:spcPct val="150000"/>
              </a:lnSpc>
              <a:buNone/>
            </a:pPr>
            <a:r>
              <a:rPr lang="en-GB" sz="2700" dirty="0"/>
              <a:t>	Instructions and rules that should be applied to the design and use of the database and DBMS.</a:t>
            </a:r>
          </a:p>
          <a:p>
            <a:pPr algn="just">
              <a:lnSpc>
                <a:spcPct val="150000"/>
              </a:lnSpc>
            </a:pPr>
            <a:r>
              <a:rPr lang="en-GB" sz="2700" b="1" u="sng" dirty="0"/>
              <a:t>People</a:t>
            </a:r>
          </a:p>
          <a:p>
            <a:pPr algn="just">
              <a:lnSpc>
                <a:spcPct val="150000"/>
              </a:lnSpc>
              <a:buNone/>
            </a:pPr>
            <a:r>
              <a:rPr lang="en-GB" b="1" dirty="0">
                <a:latin typeface="Times" pitchFamily="18" charset="0"/>
              </a:rPr>
              <a:t>	</a:t>
            </a:r>
            <a:r>
              <a:rPr lang="en-GB" sz="2700" dirty="0"/>
              <a:t>Data Administrator (DA), Database Administrator (DBA), Database Designers (Logical and Physical), Application Programmers, End Users (naive and sophisticated)</a:t>
            </a:r>
          </a:p>
          <a:p>
            <a:pPr algn="just">
              <a:lnSpc>
                <a:spcPct val="150000"/>
              </a:lnSpc>
              <a:buNone/>
            </a:pPr>
            <a:endParaRPr lang="en-GB" sz="2700" dirty="0"/>
          </a:p>
        </p:txBody>
      </p:sp>
    </p:spTree>
    <p:extLst>
      <p:ext uri="{BB962C8B-B14F-4D97-AF65-F5344CB8AC3E}">
        <p14:creationId xmlns:p14="http://schemas.microsoft.com/office/powerpoint/2010/main" val="3432348017"/>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0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505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4505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50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GB" b="1"/>
              <a:t>Examples:  DBMS </a:t>
            </a:r>
          </a:p>
        </p:txBody>
      </p:sp>
      <p:sp>
        <p:nvSpPr>
          <p:cNvPr id="53251" name="Rectangle 3"/>
          <p:cNvSpPr>
            <a:spLocks noGrp="1" noChangeArrowheads="1"/>
          </p:cNvSpPr>
          <p:nvPr>
            <p:ph idx="1"/>
          </p:nvPr>
        </p:nvSpPr>
        <p:spPr>
          <a:xfrm>
            <a:off x="838200" y="1403797"/>
            <a:ext cx="10515600" cy="4773166"/>
          </a:xfrm>
        </p:spPr>
        <p:txBody>
          <a:bodyPr>
            <a:normAutofit fontScale="55000" lnSpcReduction="20000"/>
          </a:bodyPr>
          <a:lstStyle/>
          <a:p>
            <a:pPr fontAlgn="base"/>
            <a:r>
              <a:rPr lang="en-US" sz="3800" b="1" dirty="0"/>
              <a:t>Oracle</a:t>
            </a:r>
          </a:p>
          <a:p>
            <a:pPr fontAlgn="base"/>
            <a:r>
              <a:rPr lang="en-US" sz="3800" b="1" dirty="0"/>
              <a:t>MySQL</a:t>
            </a:r>
          </a:p>
          <a:p>
            <a:pPr fontAlgn="base"/>
            <a:r>
              <a:rPr lang="en-US" sz="3800" b="1" dirty="0"/>
              <a:t>Microsoft SQL Server</a:t>
            </a:r>
          </a:p>
          <a:p>
            <a:pPr fontAlgn="base"/>
            <a:r>
              <a:rPr lang="en-US" sz="3800" b="1" dirty="0"/>
              <a:t>PostgreSQL</a:t>
            </a:r>
          </a:p>
          <a:p>
            <a:pPr fontAlgn="base"/>
            <a:r>
              <a:rPr lang="en-US" sz="3800" b="1" dirty="0"/>
              <a:t>MongoDB</a:t>
            </a:r>
          </a:p>
          <a:p>
            <a:pPr fontAlgn="base"/>
            <a:r>
              <a:rPr lang="en-US" sz="3800" b="1" dirty="0" err="1"/>
              <a:t>Redis</a:t>
            </a:r>
            <a:endParaRPr lang="en-US" sz="3800" b="1" dirty="0"/>
          </a:p>
          <a:p>
            <a:pPr fontAlgn="base"/>
            <a:r>
              <a:rPr lang="en-US" sz="3800" b="1" dirty="0"/>
              <a:t>IBM DB2</a:t>
            </a:r>
          </a:p>
          <a:p>
            <a:pPr fontAlgn="base"/>
            <a:r>
              <a:rPr lang="en-US" sz="3800" b="1" dirty="0" err="1"/>
              <a:t>Elasticsearch</a:t>
            </a:r>
            <a:endParaRPr lang="en-US" sz="3800" b="1" dirty="0"/>
          </a:p>
          <a:p>
            <a:pPr fontAlgn="base"/>
            <a:r>
              <a:rPr lang="en-US" sz="3800" b="1" dirty="0"/>
              <a:t>SQLite</a:t>
            </a:r>
          </a:p>
          <a:p>
            <a:pPr fontAlgn="base"/>
            <a:r>
              <a:rPr lang="en-US" sz="3800" b="1" dirty="0"/>
              <a:t>Microsoft Access</a:t>
            </a:r>
          </a:p>
          <a:p>
            <a:pPr eaLnBrk="1" hangingPunct="1"/>
            <a:endParaRPr lang="en-GB" sz="2400" dirty="0">
              <a:solidFill>
                <a:srgbClr val="3333CC"/>
              </a:solidFill>
              <a:latin typeface="Arial" pitchFamily="34" charset="0"/>
            </a:endParaRPr>
          </a:p>
          <a:p>
            <a:pPr eaLnBrk="1" hangingPunct="1"/>
            <a:r>
              <a:rPr lang="en-US" sz="2400" dirty="0">
                <a:solidFill>
                  <a:srgbClr val="3333CC"/>
                </a:solidFill>
                <a:latin typeface="Arial" pitchFamily="34" charset="0"/>
              </a:rPr>
              <a:t>Common features:</a:t>
            </a:r>
          </a:p>
          <a:p>
            <a:pPr lvl="1" eaLnBrk="1" hangingPunct="1"/>
            <a:r>
              <a:rPr lang="en-US" dirty="0">
                <a:solidFill>
                  <a:srgbClr val="3333CC"/>
                </a:solidFill>
                <a:latin typeface="Arial" pitchFamily="34" charset="0"/>
              </a:rPr>
              <a:t>Relational model</a:t>
            </a:r>
          </a:p>
          <a:p>
            <a:pPr lvl="1" eaLnBrk="1" hangingPunct="1"/>
            <a:r>
              <a:rPr lang="en-US" dirty="0">
                <a:solidFill>
                  <a:srgbClr val="3333CC"/>
                </a:solidFill>
                <a:latin typeface="Arial" pitchFamily="34" charset="0"/>
              </a:rPr>
              <a:t>SQL as query language</a:t>
            </a:r>
          </a:p>
          <a:p>
            <a:pPr lvl="1" eaLnBrk="1" hangingPunct="1"/>
            <a:r>
              <a:rPr lang="en-US" dirty="0">
                <a:solidFill>
                  <a:srgbClr val="3333CC"/>
                </a:solidFill>
                <a:latin typeface="Arial" pitchFamily="34" charset="0"/>
              </a:rPr>
              <a:t>Server-client architecture</a:t>
            </a:r>
          </a:p>
          <a:p>
            <a:pPr eaLnBrk="1" hangingPunct="1">
              <a:buFontTx/>
              <a:buNone/>
            </a:pPr>
            <a:endParaRPr lang="en-GB" sz="2400" dirty="0">
              <a:solidFill>
                <a:srgbClr val="3333CC"/>
              </a:solidFill>
              <a:latin typeface="Arial" pitchFamily="34" charset="0"/>
            </a:endParaRPr>
          </a:p>
        </p:txBody>
      </p:sp>
      <p:sp>
        <p:nvSpPr>
          <p:cNvPr id="4" name="Slide Number Placeholder 3"/>
          <p:cNvSpPr>
            <a:spLocks noGrp="1"/>
          </p:cNvSpPr>
          <p:nvPr>
            <p:ph type="sldNum" sz="quarter" idx="12"/>
          </p:nvPr>
        </p:nvSpPr>
        <p:spPr/>
        <p:txBody>
          <a:bodyPr/>
          <a:lstStyle/>
          <a:p>
            <a:fld id="{DA7DF29F-8EBD-4955-8135-77E3F3B8D1FA}" type="slidenum">
              <a:rPr lang="en-US" smtClean="0"/>
              <a:pPr/>
              <a:t>32</a:t>
            </a:fld>
            <a:endParaRPr lang="en-US"/>
          </a:p>
        </p:txBody>
      </p:sp>
    </p:spTree>
    <p:extLst>
      <p:ext uri="{BB962C8B-B14F-4D97-AF65-F5344CB8AC3E}">
        <p14:creationId xmlns:p14="http://schemas.microsoft.com/office/powerpoint/2010/main" val="29096893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3251">
                                            <p:txEl>
                                              <p:pRg st="11" end="11"/>
                                            </p:txEl>
                                          </p:spTgt>
                                        </p:tgtEl>
                                        <p:attrNameLst>
                                          <p:attrName>style.visibility</p:attrName>
                                        </p:attrNameLst>
                                      </p:cBhvr>
                                      <p:to>
                                        <p:strVal val="visible"/>
                                      </p:to>
                                    </p:set>
                                    <p:animEffect transition="in" filter="blinds(horizontal)">
                                      <p:cBhvr>
                                        <p:cTn id="7" dur="500"/>
                                        <p:tgtEl>
                                          <p:spTgt spid="53251">
                                            <p:txEl>
                                              <p:pRg st="11" end="1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3251">
                                            <p:txEl>
                                              <p:pRg st="12" end="12"/>
                                            </p:txEl>
                                          </p:spTgt>
                                        </p:tgtEl>
                                        <p:attrNameLst>
                                          <p:attrName>style.visibility</p:attrName>
                                        </p:attrNameLst>
                                      </p:cBhvr>
                                      <p:to>
                                        <p:strVal val="visible"/>
                                      </p:to>
                                    </p:set>
                                    <p:animEffect transition="in" filter="blinds(horizontal)">
                                      <p:cBhvr>
                                        <p:cTn id="10" dur="500"/>
                                        <p:tgtEl>
                                          <p:spTgt spid="53251">
                                            <p:txEl>
                                              <p:pRg st="12" end="1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3251">
                                            <p:txEl>
                                              <p:pRg st="13" end="13"/>
                                            </p:txEl>
                                          </p:spTgt>
                                        </p:tgtEl>
                                        <p:attrNameLst>
                                          <p:attrName>style.visibility</p:attrName>
                                        </p:attrNameLst>
                                      </p:cBhvr>
                                      <p:to>
                                        <p:strVal val="visible"/>
                                      </p:to>
                                    </p:set>
                                    <p:animEffect transition="in" filter="blinds(horizontal)">
                                      <p:cBhvr>
                                        <p:cTn id="13" dur="500"/>
                                        <p:tgtEl>
                                          <p:spTgt spid="53251">
                                            <p:txEl>
                                              <p:pRg st="13" end="1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53251">
                                            <p:txEl>
                                              <p:pRg st="14" end="14"/>
                                            </p:txEl>
                                          </p:spTgt>
                                        </p:tgtEl>
                                        <p:attrNameLst>
                                          <p:attrName>style.visibility</p:attrName>
                                        </p:attrNameLst>
                                      </p:cBhvr>
                                      <p:to>
                                        <p:strVal val="visible"/>
                                      </p:to>
                                    </p:set>
                                    <p:animEffect transition="in" filter="blinds(horizontal)">
                                      <p:cBhvr>
                                        <p:cTn id="16" dur="500"/>
                                        <p:tgtEl>
                                          <p:spTgt spid="53251">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a:xfrm>
            <a:off x="1524000" y="609600"/>
            <a:ext cx="6324600" cy="704850"/>
          </a:xfrm>
        </p:spPr>
        <p:txBody>
          <a:bodyPr>
            <a:normAutofit fontScale="90000"/>
          </a:bodyPr>
          <a:lstStyle/>
          <a:p>
            <a:pPr eaLnBrk="1" hangingPunct="1"/>
            <a:r>
              <a:rPr lang="en-AU" b="1" dirty="0"/>
              <a:t>Advantages of using a DBMS</a:t>
            </a:r>
            <a:endParaRPr lang="en-US" b="1" dirty="0"/>
          </a:p>
        </p:txBody>
      </p:sp>
      <p:sp>
        <p:nvSpPr>
          <p:cNvPr id="40963" name="Rectangle 3"/>
          <p:cNvSpPr>
            <a:spLocks noGrp="1" noChangeArrowheads="1"/>
          </p:cNvSpPr>
          <p:nvPr>
            <p:ph idx="4294967295"/>
          </p:nvPr>
        </p:nvSpPr>
        <p:spPr>
          <a:xfrm>
            <a:off x="1524000" y="1295401"/>
            <a:ext cx="8229600" cy="4830763"/>
          </a:xfrm>
        </p:spPr>
        <p:txBody>
          <a:bodyPr/>
          <a:lstStyle/>
          <a:p>
            <a:pPr eaLnBrk="1" hangingPunct="1">
              <a:buClr>
                <a:schemeClr val="accent2"/>
              </a:buClr>
              <a:buFont typeface="Wingdings" pitchFamily="2" charset="2"/>
              <a:buChar char="§"/>
            </a:pPr>
            <a:endParaRPr lang="en-AU">
              <a:solidFill>
                <a:srgbClr val="3333CC"/>
              </a:solidFill>
              <a:latin typeface="Arial" pitchFamily="34" charset="0"/>
            </a:endParaRPr>
          </a:p>
          <a:p>
            <a:pPr eaLnBrk="1" hangingPunct="1">
              <a:buClr>
                <a:schemeClr val="accent2"/>
              </a:buClr>
              <a:buFont typeface="Wingdings" pitchFamily="2" charset="2"/>
              <a:buChar char="§"/>
            </a:pPr>
            <a:r>
              <a:rPr lang="en-AU">
                <a:solidFill>
                  <a:srgbClr val="3333CC"/>
                </a:solidFill>
                <a:latin typeface="Arial" pitchFamily="34" charset="0"/>
              </a:rPr>
              <a:t>Minimal data redundancy</a:t>
            </a:r>
          </a:p>
          <a:p>
            <a:pPr eaLnBrk="1" hangingPunct="1">
              <a:buClr>
                <a:schemeClr val="accent2"/>
              </a:buClr>
              <a:buFont typeface="Wingdings" pitchFamily="2" charset="2"/>
              <a:buChar char="§"/>
            </a:pPr>
            <a:r>
              <a:rPr lang="en-AU">
                <a:solidFill>
                  <a:srgbClr val="3333CC"/>
                </a:solidFill>
                <a:latin typeface="Arial" pitchFamily="34" charset="0"/>
              </a:rPr>
              <a:t>Efficient data access</a:t>
            </a:r>
          </a:p>
          <a:p>
            <a:pPr eaLnBrk="1" hangingPunct="1">
              <a:buClr>
                <a:schemeClr val="accent2"/>
              </a:buClr>
              <a:buFont typeface="Wingdings" pitchFamily="2" charset="2"/>
              <a:buChar char="§"/>
            </a:pPr>
            <a:r>
              <a:rPr lang="en-AU">
                <a:solidFill>
                  <a:srgbClr val="3333CC"/>
                </a:solidFill>
                <a:latin typeface="Arial" pitchFamily="34" charset="0"/>
              </a:rPr>
              <a:t>Data integrity and security</a:t>
            </a:r>
          </a:p>
          <a:p>
            <a:pPr eaLnBrk="1" hangingPunct="1">
              <a:buClr>
                <a:schemeClr val="accent2"/>
              </a:buClr>
              <a:buFont typeface="Wingdings" pitchFamily="2" charset="2"/>
              <a:buChar char="§"/>
            </a:pPr>
            <a:r>
              <a:rPr lang="en-AU">
                <a:solidFill>
                  <a:srgbClr val="3333CC"/>
                </a:solidFill>
                <a:latin typeface="Arial" pitchFamily="34" charset="0"/>
              </a:rPr>
              <a:t>Data administration</a:t>
            </a:r>
          </a:p>
          <a:p>
            <a:pPr eaLnBrk="1" hangingPunct="1">
              <a:buClr>
                <a:schemeClr val="accent2"/>
              </a:buClr>
              <a:buFont typeface="Wingdings" pitchFamily="2" charset="2"/>
              <a:buChar char="§"/>
            </a:pPr>
            <a:r>
              <a:rPr lang="en-AU">
                <a:solidFill>
                  <a:srgbClr val="3333CC"/>
                </a:solidFill>
                <a:latin typeface="Arial" pitchFamily="34" charset="0"/>
              </a:rPr>
              <a:t>Concurrent access, recovery from crashes</a:t>
            </a:r>
          </a:p>
          <a:p>
            <a:pPr eaLnBrk="1" hangingPunct="1">
              <a:buClr>
                <a:schemeClr val="accent2"/>
              </a:buClr>
              <a:buFont typeface="Wingdings" pitchFamily="2" charset="2"/>
              <a:buChar char="§"/>
            </a:pPr>
            <a:r>
              <a:rPr lang="en-AU">
                <a:solidFill>
                  <a:srgbClr val="3333CC"/>
                </a:solidFill>
                <a:latin typeface="Arial" pitchFamily="34" charset="0"/>
              </a:rPr>
              <a:t>Reduced application development time</a:t>
            </a:r>
          </a:p>
          <a:p>
            <a:pPr eaLnBrk="1" hangingPunct="1">
              <a:buFont typeface="Wingdings" pitchFamily="2" charset="2"/>
              <a:buChar char="§"/>
            </a:pPr>
            <a:endParaRPr lang="en-US">
              <a:solidFill>
                <a:srgbClr val="3333CC"/>
              </a:solidFill>
              <a:latin typeface="Arial" pitchFamily="34" charset="0"/>
            </a:endParaRPr>
          </a:p>
        </p:txBody>
      </p:sp>
      <p:pic>
        <p:nvPicPr>
          <p:cNvPr id="40967" name="Picture 7" descr="0055"/>
          <p:cNvPicPr>
            <a:picLocks noChangeAspect="1" noChangeArrowheads="1" noCrop="1"/>
          </p:cNvPicPr>
          <p:nvPr/>
        </p:nvPicPr>
        <p:blipFill>
          <a:blip r:embed="rId2"/>
          <a:srcRect/>
          <a:stretch>
            <a:fillRect/>
          </a:stretch>
        </p:blipFill>
        <p:spPr bwMode="auto">
          <a:xfrm>
            <a:off x="6934200" y="2133600"/>
            <a:ext cx="1600200" cy="16002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DA7DF29F-8EBD-4955-8135-77E3F3B8D1FA}" type="slidenum">
              <a:rPr lang="en-US" smtClean="0"/>
              <a:pPr/>
              <a:t>33</a:t>
            </a:fld>
            <a:endParaRPr lang="en-US"/>
          </a:p>
        </p:txBody>
      </p:sp>
    </p:spTree>
    <p:extLst>
      <p:ext uri="{BB962C8B-B14F-4D97-AF65-F5344CB8AC3E}">
        <p14:creationId xmlns:p14="http://schemas.microsoft.com/office/powerpoint/2010/main" val="23701964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1524000" y="381000"/>
            <a:ext cx="6324600" cy="704850"/>
          </a:xfrm>
        </p:spPr>
        <p:txBody>
          <a:bodyPr>
            <a:normAutofit/>
          </a:bodyPr>
          <a:lstStyle/>
          <a:p>
            <a:pPr eaLnBrk="1" hangingPunct="1"/>
            <a:r>
              <a:rPr lang="en-AU" b="1" dirty="0"/>
              <a:t>Disadvantages</a:t>
            </a:r>
            <a:endParaRPr lang="en-US" b="1" dirty="0"/>
          </a:p>
        </p:txBody>
      </p:sp>
      <p:sp>
        <p:nvSpPr>
          <p:cNvPr id="41987" name="Rectangle 3"/>
          <p:cNvSpPr>
            <a:spLocks noGrp="1" noChangeArrowheads="1"/>
          </p:cNvSpPr>
          <p:nvPr>
            <p:ph idx="4294967295"/>
          </p:nvPr>
        </p:nvSpPr>
        <p:spPr>
          <a:xfrm>
            <a:off x="1524000" y="1295401"/>
            <a:ext cx="8229600" cy="4830763"/>
          </a:xfrm>
        </p:spPr>
        <p:txBody>
          <a:bodyPr/>
          <a:lstStyle/>
          <a:p>
            <a:pPr eaLnBrk="1" hangingPunct="1">
              <a:buClr>
                <a:schemeClr val="accent2"/>
              </a:buClr>
              <a:buFont typeface="Wingdings" pitchFamily="2" charset="2"/>
              <a:buChar char="§"/>
            </a:pPr>
            <a:endParaRPr lang="en-AU" dirty="0">
              <a:solidFill>
                <a:srgbClr val="3333CC"/>
              </a:solidFill>
              <a:latin typeface="Arial" pitchFamily="34" charset="0"/>
            </a:endParaRPr>
          </a:p>
          <a:p>
            <a:pPr eaLnBrk="1" hangingPunct="1">
              <a:buClr>
                <a:schemeClr val="accent2"/>
              </a:buClr>
              <a:buFont typeface="Wingdings" pitchFamily="2" charset="2"/>
              <a:buChar char="§"/>
            </a:pPr>
            <a:r>
              <a:rPr lang="en-AU" dirty="0">
                <a:solidFill>
                  <a:srgbClr val="3333CC"/>
                </a:solidFill>
                <a:latin typeface="Arial" pitchFamily="34" charset="0"/>
              </a:rPr>
              <a:t>Complexity</a:t>
            </a:r>
          </a:p>
          <a:p>
            <a:pPr eaLnBrk="1" hangingPunct="1">
              <a:buClr>
                <a:schemeClr val="accent2"/>
              </a:buClr>
              <a:buFont typeface="Wingdings" pitchFamily="2" charset="2"/>
              <a:buChar char="§"/>
            </a:pPr>
            <a:r>
              <a:rPr lang="en-AU" dirty="0">
                <a:solidFill>
                  <a:srgbClr val="3333CC"/>
                </a:solidFill>
                <a:latin typeface="Arial" pitchFamily="34" charset="0"/>
              </a:rPr>
              <a:t>Additional Hardware costs</a:t>
            </a:r>
          </a:p>
          <a:p>
            <a:pPr eaLnBrk="1" hangingPunct="1">
              <a:buClr>
                <a:schemeClr val="accent2"/>
              </a:buClr>
              <a:buFont typeface="Wingdings" pitchFamily="2" charset="2"/>
              <a:buChar char="§"/>
            </a:pPr>
            <a:r>
              <a:rPr lang="en-AU" dirty="0">
                <a:solidFill>
                  <a:srgbClr val="3333CC"/>
                </a:solidFill>
                <a:latin typeface="Arial" pitchFamily="34" charset="0"/>
              </a:rPr>
              <a:t>Experts – Specialised personnel</a:t>
            </a:r>
          </a:p>
          <a:p>
            <a:pPr eaLnBrk="1" hangingPunct="1">
              <a:buClr>
                <a:schemeClr val="accent2"/>
              </a:buClr>
              <a:buFont typeface="Wingdings" pitchFamily="2" charset="2"/>
              <a:buChar char="§"/>
            </a:pPr>
            <a:r>
              <a:rPr lang="en-AU" dirty="0">
                <a:solidFill>
                  <a:srgbClr val="3333CC"/>
                </a:solidFill>
                <a:latin typeface="Arial" pitchFamily="34" charset="0"/>
              </a:rPr>
              <a:t>Higher impact of failure</a:t>
            </a:r>
          </a:p>
          <a:p>
            <a:pPr eaLnBrk="1" hangingPunct="1"/>
            <a:r>
              <a:rPr lang="en-GB" dirty="0">
                <a:latin typeface="Arial" pitchFamily="34" charset="0"/>
              </a:rPr>
              <a:t>Simple applications may not need DBMS at all</a:t>
            </a:r>
          </a:p>
          <a:p>
            <a:pPr eaLnBrk="1" hangingPunct="1">
              <a:buClr>
                <a:schemeClr val="accent2"/>
              </a:buClr>
              <a:buFont typeface="Wingdings" pitchFamily="2" charset="2"/>
              <a:buChar char="§"/>
            </a:pPr>
            <a:endParaRPr lang="en-AU" dirty="0">
              <a:solidFill>
                <a:srgbClr val="3333CC"/>
              </a:solidFill>
              <a:latin typeface="Arial" pitchFamily="34" charset="0"/>
            </a:endParaRPr>
          </a:p>
          <a:p>
            <a:pPr eaLnBrk="1" hangingPunct="1">
              <a:buClr>
                <a:schemeClr val="accent2"/>
              </a:buClr>
              <a:buFont typeface="Wingdings" pitchFamily="2" charset="2"/>
              <a:buChar char="§"/>
            </a:pPr>
            <a:endParaRPr lang="en-AU" dirty="0">
              <a:solidFill>
                <a:srgbClr val="3333CC"/>
              </a:solidFill>
              <a:latin typeface="Arial" pitchFamily="34" charset="0"/>
            </a:endParaRPr>
          </a:p>
          <a:p>
            <a:pPr eaLnBrk="1" hangingPunct="1">
              <a:buFont typeface="Wingdings" pitchFamily="2" charset="2"/>
              <a:buChar char="§"/>
            </a:pPr>
            <a:endParaRPr lang="en-US" dirty="0">
              <a:solidFill>
                <a:srgbClr val="3333CC"/>
              </a:solidFill>
              <a:latin typeface="Arial" pitchFamily="34" charset="0"/>
            </a:endParaRPr>
          </a:p>
        </p:txBody>
      </p:sp>
      <p:pic>
        <p:nvPicPr>
          <p:cNvPr id="41991" name="Picture 7" descr="0055"/>
          <p:cNvPicPr>
            <a:picLocks noChangeAspect="1" noChangeArrowheads="1" noCrop="1"/>
          </p:cNvPicPr>
          <p:nvPr/>
        </p:nvPicPr>
        <p:blipFill>
          <a:blip r:embed="rId2"/>
          <a:srcRect/>
          <a:stretch>
            <a:fillRect/>
          </a:stretch>
        </p:blipFill>
        <p:spPr bwMode="auto">
          <a:xfrm>
            <a:off x="7848600" y="4572000"/>
            <a:ext cx="1600200" cy="16002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DA7DF29F-8EBD-4955-8135-77E3F3B8D1FA}" type="slidenum">
              <a:rPr lang="en-US" smtClean="0"/>
              <a:pPr/>
              <a:t>34</a:t>
            </a:fld>
            <a:endParaRPr lang="en-US"/>
          </a:p>
        </p:txBody>
      </p:sp>
    </p:spTree>
    <p:extLst>
      <p:ext uri="{BB962C8B-B14F-4D97-AF65-F5344CB8AC3E}">
        <p14:creationId xmlns:p14="http://schemas.microsoft.com/office/powerpoint/2010/main" val="20976369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not to use a DBMS</a:t>
            </a:r>
          </a:p>
        </p:txBody>
      </p:sp>
      <p:sp>
        <p:nvSpPr>
          <p:cNvPr id="3" name="Content Placeholder 2"/>
          <p:cNvSpPr>
            <a:spLocks noGrp="1"/>
          </p:cNvSpPr>
          <p:nvPr>
            <p:ph idx="1"/>
          </p:nvPr>
        </p:nvSpPr>
        <p:spPr/>
        <p:txBody>
          <a:bodyPr/>
          <a:lstStyle/>
          <a:p>
            <a:r>
              <a:rPr lang="en-US" dirty="0"/>
              <a:t>High initial investment in hardware, software, and training.  </a:t>
            </a:r>
          </a:p>
          <a:p>
            <a:r>
              <a:rPr lang="en-US" dirty="0"/>
              <a:t>Generality that a DBMS provides for defining and processing data.  </a:t>
            </a:r>
          </a:p>
          <a:p>
            <a:r>
              <a:rPr lang="en-US" dirty="0"/>
              <a:t>Overhead for providing security, concurrency control, recovery, and integrity functions. </a:t>
            </a:r>
          </a:p>
        </p:txBody>
      </p:sp>
    </p:spTree>
    <p:extLst>
      <p:ext uri="{BB962C8B-B14F-4D97-AF65-F5344CB8AC3E}">
        <p14:creationId xmlns:p14="http://schemas.microsoft.com/office/powerpoint/2010/main" val="42472178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b="1" dirty="0"/>
              <a:t>Main Characteristics of the Database Approach</a:t>
            </a:r>
            <a:endParaRPr lang="en-US" dirty="0"/>
          </a:p>
        </p:txBody>
      </p:sp>
      <p:sp>
        <p:nvSpPr>
          <p:cNvPr id="4" name="Content Placeholder 3"/>
          <p:cNvSpPr>
            <a:spLocks noGrp="1"/>
          </p:cNvSpPr>
          <p:nvPr>
            <p:ph idx="1"/>
          </p:nvPr>
        </p:nvSpPr>
        <p:spPr/>
        <p:txBody>
          <a:bodyPr/>
          <a:lstStyle/>
          <a:p>
            <a:r>
              <a:rPr lang="en-US" dirty="0">
                <a:latin typeface="Arial" pitchFamily="34" charset="0"/>
              </a:rPr>
              <a:t>Self-describing nature of a database system</a:t>
            </a:r>
          </a:p>
          <a:p>
            <a:r>
              <a:rPr lang="en-US" dirty="0">
                <a:latin typeface="Arial" pitchFamily="34" charset="0"/>
              </a:rPr>
              <a:t>Insulation between programs and data</a:t>
            </a:r>
          </a:p>
          <a:p>
            <a:r>
              <a:rPr lang="en-US" dirty="0">
                <a:latin typeface="Arial" pitchFamily="34" charset="0"/>
              </a:rPr>
              <a:t>Data Abstraction</a:t>
            </a:r>
          </a:p>
          <a:p>
            <a:r>
              <a:rPr lang="en-US" dirty="0">
                <a:latin typeface="Arial" pitchFamily="34" charset="0"/>
              </a:rPr>
              <a:t>Support of multiple views of the data</a:t>
            </a:r>
          </a:p>
          <a:p>
            <a:endParaRPr lang="en-US" b="1" u="sng" dirty="0">
              <a:solidFill>
                <a:srgbClr val="008000"/>
              </a:solidFill>
              <a:latin typeface="Arial" pitchFamily="34" charset="0"/>
            </a:endParaRPr>
          </a:p>
          <a:p>
            <a:endParaRPr lang="en-US" dirty="0"/>
          </a:p>
        </p:txBody>
      </p:sp>
      <p:sp>
        <p:nvSpPr>
          <p:cNvPr id="2" name="Slide Number Placeholder 1"/>
          <p:cNvSpPr>
            <a:spLocks noGrp="1"/>
          </p:cNvSpPr>
          <p:nvPr>
            <p:ph type="sldNum" sz="quarter" idx="12"/>
          </p:nvPr>
        </p:nvSpPr>
        <p:spPr/>
        <p:txBody>
          <a:bodyPr/>
          <a:lstStyle/>
          <a:p>
            <a:fld id="{DA7DF29F-8EBD-4955-8135-77E3F3B8D1FA}" type="slidenum">
              <a:rPr lang="en-US" smtClean="0"/>
              <a:pPr/>
              <a:t>36</a:t>
            </a:fld>
            <a:endParaRPr lang="en-US"/>
          </a:p>
        </p:txBody>
      </p:sp>
    </p:spTree>
    <p:extLst>
      <p:ext uri="{BB962C8B-B14F-4D97-AF65-F5344CB8AC3E}">
        <p14:creationId xmlns:p14="http://schemas.microsoft.com/office/powerpoint/2010/main" val="507788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a:bodyPr>
          <a:lstStyle/>
          <a:p>
            <a:pPr eaLnBrk="1" hangingPunct="1"/>
            <a:r>
              <a:rPr lang="en-US" b="1"/>
              <a:t>Main Characteristics of the Database Approach</a:t>
            </a:r>
          </a:p>
        </p:txBody>
      </p:sp>
      <p:sp>
        <p:nvSpPr>
          <p:cNvPr id="29699" name="Rectangle 3"/>
          <p:cNvSpPr>
            <a:spLocks noGrp="1" noChangeArrowheads="1"/>
          </p:cNvSpPr>
          <p:nvPr>
            <p:ph idx="1"/>
          </p:nvPr>
        </p:nvSpPr>
        <p:spPr>
          <a:xfrm>
            <a:off x="1752600" y="1295401"/>
            <a:ext cx="8610600" cy="4830763"/>
          </a:xfrm>
        </p:spPr>
        <p:txBody>
          <a:bodyPr/>
          <a:lstStyle/>
          <a:p>
            <a:pPr eaLnBrk="1" hangingPunct="1"/>
            <a:endParaRPr lang="en-US" sz="2400" b="1" u="sng" dirty="0">
              <a:solidFill>
                <a:srgbClr val="008000"/>
              </a:solidFill>
              <a:latin typeface="Arial" pitchFamily="34" charset="0"/>
            </a:endParaRPr>
          </a:p>
          <a:p>
            <a:pPr eaLnBrk="1" hangingPunct="1"/>
            <a:r>
              <a:rPr lang="en-US" sz="2400" b="1" u="sng" dirty="0">
                <a:solidFill>
                  <a:srgbClr val="008000"/>
                </a:solidFill>
                <a:latin typeface="Arial" pitchFamily="34" charset="0"/>
              </a:rPr>
              <a:t>Self-describing nature of a database system:</a:t>
            </a:r>
            <a:r>
              <a:rPr lang="en-US" sz="2400" dirty="0">
                <a:latin typeface="Arial" pitchFamily="34" charset="0"/>
              </a:rPr>
              <a:t> </a:t>
            </a:r>
          </a:p>
          <a:p>
            <a:pPr eaLnBrk="1" hangingPunct="1"/>
            <a:r>
              <a:rPr lang="en-US" sz="2400" dirty="0">
                <a:solidFill>
                  <a:srgbClr val="3333CC"/>
                </a:solidFill>
                <a:latin typeface="Arial" pitchFamily="34" charset="0"/>
              </a:rPr>
              <a:t>A DBMS</a:t>
            </a:r>
            <a:r>
              <a:rPr lang="en-US" sz="2400" dirty="0">
                <a:latin typeface="Arial" pitchFamily="34" charset="0"/>
              </a:rPr>
              <a:t> </a:t>
            </a:r>
            <a:r>
              <a:rPr lang="en-US" sz="2400" b="1" dirty="0">
                <a:solidFill>
                  <a:srgbClr val="FF0066"/>
                </a:solidFill>
                <a:latin typeface="Arial" pitchFamily="34" charset="0"/>
              </a:rPr>
              <a:t>catalog</a:t>
            </a:r>
            <a:r>
              <a:rPr lang="en-US" sz="2400" dirty="0">
                <a:latin typeface="Arial" pitchFamily="34" charset="0"/>
              </a:rPr>
              <a:t> </a:t>
            </a:r>
            <a:r>
              <a:rPr lang="en-US" sz="2400" dirty="0">
                <a:solidFill>
                  <a:srgbClr val="3333CC"/>
                </a:solidFill>
                <a:latin typeface="Arial" pitchFamily="34" charset="0"/>
              </a:rPr>
              <a:t>stores the</a:t>
            </a:r>
            <a:r>
              <a:rPr lang="en-US" sz="2400" dirty="0">
                <a:latin typeface="Arial" pitchFamily="34" charset="0"/>
              </a:rPr>
              <a:t> </a:t>
            </a:r>
            <a:r>
              <a:rPr lang="en-US" sz="2400" i="1" dirty="0">
                <a:solidFill>
                  <a:srgbClr val="008000"/>
                </a:solidFill>
                <a:latin typeface="Arial" pitchFamily="34" charset="0"/>
              </a:rPr>
              <a:t>description</a:t>
            </a:r>
            <a:r>
              <a:rPr lang="en-US" sz="2400" dirty="0">
                <a:latin typeface="Arial" pitchFamily="34" charset="0"/>
              </a:rPr>
              <a:t>  </a:t>
            </a:r>
            <a:r>
              <a:rPr lang="en-US" sz="2400" dirty="0">
                <a:solidFill>
                  <a:srgbClr val="3333CC"/>
                </a:solidFill>
                <a:latin typeface="Arial" pitchFamily="34" charset="0"/>
              </a:rPr>
              <a:t>of the database. 	</a:t>
            </a:r>
          </a:p>
          <a:p>
            <a:pPr lvl="1" eaLnBrk="1" hangingPunct="1"/>
            <a:r>
              <a:rPr lang="en-US" sz="2000" dirty="0">
                <a:solidFill>
                  <a:srgbClr val="3333CC"/>
                </a:solidFill>
                <a:latin typeface="Arial" pitchFamily="34" charset="0"/>
              </a:rPr>
              <a:t>called</a:t>
            </a:r>
            <a:r>
              <a:rPr lang="en-US" sz="2000" dirty="0">
                <a:latin typeface="Arial" pitchFamily="34" charset="0"/>
              </a:rPr>
              <a:t> </a:t>
            </a:r>
            <a:r>
              <a:rPr lang="en-US" sz="2000" b="1" dirty="0">
                <a:solidFill>
                  <a:srgbClr val="FF0066"/>
                </a:solidFill>
                <a:latin typeface="Arial" pitchFamily="34" charset="0"/>
              </a:rPr>
              <a:t>meta-data</a:t>
            </a:r>
            <a:r>
              <a:rPr lang="en-US" sz="2000" dirty="0">
                <a:solidFill>
                  <a:srgbClr val="3333CC"/>
                </a:solidFill>
                <a:latin typeface="Arial" pitchFamily="34" charset="0"/>
              </a:rPr>
              <a:t>). </a:t>
            </a:r>
          </a:p>
          <a:p>
            <a:pPr lvl="1" eaLnBrk="1" hangingPunct="1"/>
            <a:r>
              <a:rPr lang="en-US" sz="2000" dirty="0">
                <a:solidFill>
                  <a:srgbClr val="3333CC"/>
                </a:solidFill>
                <a:latin typeface="Arial" pitchFamily="34" charset="0"/>
              </a:rPr>
              <a:t>allows the DBMS software to work with different databases.</a:t>
            </a:r>
          </a:p>
          <a:p>
            <a:pPr eaLnBrk="1" hangingPunct="1"/>
            <a:endParaRPr lang="en-US" sz="2400" dirty="0">
              <a:solidFill>
                <a:srgbClr val="3333CC"/>
              </a:solidFill>
              <a:latin typeface="Arial" pitchFamily="34" charset="0"/>
            </a:endParaRPr>
          </a:p>
        </p:txBody>
      </p:sp>
      <p:sp>
        <p:nvSpPr>
          <p:cNvPr id="29700" name="AutoShape 4"/>
          <p:cNvSpPr>
            <a:spLocks noChangeArrowheads="1"/>
          </p:cNvSpPr>
          <p:nvPr/>
        </p:nvSpPr>
        <p:spPr bwMode="auto">
          <a:xfrm>
            <a:off x="5181600" y="3429000"/>
            <a:ext cx="1600200" cy="914400"/>
          </a:xfrm>
          <a:prstGeom prst="flowChartMagneticDisk">
            <a:avLst/>
          </a:prstGeom>
          <a:solidFill>
            <a:schemeClr val="accent1"/>
          </a:solidFill>
          <a:ln w="9525">
            <a:solidFill>
              <a:schemeClr val="tx1"/>
            </a:solidFill>
            <a:round/>
            <a:headEnd/>
            <a:tailEnd/>
          </a:ln>
        </p:spPr>
        <p:txBody>
          <a:bodyPr wrap="none" anchor="ctr"/>
          <a:lstStyle/>
          <a:p>
            <a:pPr algn="ctr"/>
            <a:r>
              <a:rPr lang="en-US"/>
              <a:t>Database</a:t>
            </a:r>
          </a:p>
        </p:txBody>
      </p:sp>
      <p:sp>
        <p:nvSpPr>
          <p:cNvPr id="29701" name="AutoShape 5"/>
          <p:cNvSpPr>
            <a:spLocks noChangeArrowheads="1"/>
          </p:cNvSpPr>
          <p:nvPr/>
        </p:nvSpPr>
        <p:spPr bwMode="auto">
          <a:xfrm>
            <a:off x="3810000" y="5105400"/>
            <a:ext cx="1295400" cy="914400"/>
          </a:xfrm>
          <a:prstGeom prst="flowChartMagneticDisk">
            <a:avLst/>
          </a:prstGeom>
          <a:solidFill>
            <a:schemeClr val="accent1"/>
          </a:solidFill>
          <a:ln w="9525">
            <a:solidFill>
              <a:schemeClr val="tx1"/>
            </a:solidFill>
            <a:round/>
            <a:headEnd/>
            <a:tailEnd/>
          </a:ln>
        </p:spPr>
        <p:txBody>
          <a:bodyPr wrap="none" anchor="ctr"/>
          <a:lstStyle/>
          <a:p>
            <a:pPr algn="ctr"/>
            <a:r>
              <a:rPr lang="en-US"/>
              <a:t>Raw data</a:t>
            </a:r>
          </a:p>
        </p:txBody>
      </p:sp>
      <p:sp>
        <p:nvSpPr>
          <p:cNvPr id="29702" name="AutoShape 6"/>
          <p:cNvSpPr>
            <a:spLocks noChangeArrowheads="1"/>
          </p:cNvSpPr>
          <p:nvPr/>
        </p:nvSpPr>
        <p:spPr bwMode="auto">
          <a:xfrm>
            <a:off x="7086600" y="5105400"/>
            <a:ext cx="1295400" cy="914400"/>
          </a:xfrm>
          <a:prstGeom prst="flowChartMagneticDisk">
            <a:avLst/>
          </a:prstGeom>
          <a:solidFill>
            <a:schemeClr val="accent1"/>
          </a:solidFill>
          <a:ln w="9525">
            <a:solidFill>
              <a:schemeClr val="tx1"/>
            </a:solidFill>
            <a:round/>
            <a:headEnd/>
            <a:tailEnd/>
          </a:ln>
        </p:spPr>
        <p:txBody>
          <a:bodyPr wrap="none" anchor="ctr"/>
          <a:lstStyle/>
          <a:p>
            <a:pPr algn="ctr"/>
            <a:r>
              <a:rPr lang="en-US"/>
              <a:t>Meta data</a:t>
            </a:r>
          </a:p>
        </p:txBody>
      </p:sp>
      <p:sp>
        <p:nvSpPr>
          <p:cNvPr id="29703" name="Line 7"/>
          <p:cNvSpPr>
            <a:spLocks noChangeShapeType="1"/>
          </p:cNvSpPr>
          <p:nvPr/>
        </p:nvSpPr>
        <p:spPr bwMode="auto">
          <a:xfrm flipH="1">
            <a:off x="4495800" y="4343400"/>
            <a:ext cx="1295400" cy="762000"/>
          </a:xfrm>
          <a:prstGeom prst="line">
            <a:avLst/>
          </a:prstGeom>
          <a:noFill/>
          <a:ln w="9525">
            <a:solidFill>
              <a:schemeClr val="tx1"/>
            </a:solidFill>
            <a:round/>
            <a:headEnd/>
            <a:tailEnd/>
          </a:ln>
        </p:spPr>
        <p:txBody>
          <a:bodyPr/>
          <a:lstStyle/>
          <a:p>
            <a:endParaRPr lang="en-US"/>
          </a:p>
        </p:txBody>
      </p:sp>
      <p:sp>
        <p:nvSpPr>
          <p:cNvPr id="29704" name="Line 8"/>
          <p:cNvSpPr>
            <a:spLocks noChangeShapeType="1"/>
          </p:cNvSpPr>
          <p:nvPr/>
        </p:nvSpPr>
        <p:spPr bwMode="auto">
          <a:xfrm>
            <a:off x="6172200" y="4343400"/>
            <a:ext cx="1447800" cy="762000"/>
          </a:xfrm>
          <a:prstGeom prst="line">
            <a:avLst/>
          </a:prstGeom>
          <a:noFill/>
          <a:ln w="9525">
            <a:solidFill>
              <a:schemeClr val="tx1"/>
            </a:solidFill>
            <a:round/>
            <a:headEnd/>
            <a:tailEnd/>
          </a:ln>
        </p:spPr>
        <p:txBody>
          <a:bodyPr/>
          <a:lstStyle/>
          <a:p>
            <a:endParaRPr lang="en-US"/>
          </a:p>
        </p:txBody>
      </p:sp>
      <p:sp>
        <p:nvSpPr>
          <p:cNvPr id="29705" name="Line 9"/>
          <p:cNvSpPr>
            <a:spLocks noChangeShapeType="1"/>
          </p:cNvSpPr>
          <p:nvPr/>
        </p:nvSpPr>
        <p:spPr bwMode="auto">
          <a:xfrm>
            <a:off x="3429000" y="4572000"/>
            <a:ext cx="5486400" cy="0"/>
          </a:xfrm>
          <a:prstGeom prst="line">
            <a:avLst/>
          </a:prstGeom>
          <a:noFill/>
          <a:ln w="9525">
            <a:solidFill>
              <a:schemeClr val="tx1"/>
            </a:solidFill>
            <a:round/>
            <a:headEnd/>
            <a:tailEnd/>
          </a:ln>
        </p:spPr>
        <p:txBody>
          <a:bodyPr/>
          <a:lstStyle/>
          <a:p>
            <a:endParaRPr lang="en-US"/>
          </a:p>
        </p:txBody>
      </p:sp>
      <p:sp>
        <p:nvSpPr>
          <p:cNvPr id="64522" name="Text Box 10"/>
          <p:cNvSpPr txBox="1">
            <a:spLocks noChangeArrowheads="1"/>
          </p:cNvSpPr>
          <p:nvPr/>
        </p:nvSpPr>
        <p:spPr bwMode="auto">
          <a:xfrm>
            <a:off x="7527925" y="6259513"/>
            <a:ext cx="1694182" cy="369332"/>
          </a:xfrm>
          <a:prstGeom prst="rect">
            <a:avLst/>
          </a:prstGeom>
          <a:noFill/>
          <a:ln w="9525">
            <a:noFill/>
            <a:miter lim="800000"/>
            <a:headEnd/>
            <a:tailEnd/>
          </a:ln>
        </p:spPr>
        <p:txBody>
          <a:bodyPr wrap="none">
            <a:spAutoFit/>
          </a:bodyPr>
          <a:lstStyle/>
          <a:p>
            <a:r>
              <a:rPr lang="en-US">
                <a:solidFill>
                  <a:srgbClr val="FF6600"/>
                </a:solidFill>
              </a:rPr>
              <a:t>Systems Catalog</a:t>
            </a:r>
          </a:p>
        </p:txBody>
      </p:sp>
      <p:sp>
        <p:nvSpPr>
          <p:cNvPr id="64523" name="Line 11"/>
          <p:cNvSpPr>
            <a:spLocks noChangeShapeType="1"/>
          </p:cNvSpPr>
          <p:nvPr/>
        </p:nvSpPr>
        <p:spPr bwMode="auto">
          <a:xfrm flipH="1" flipV="1">
            <a:off x="8382000" y="5791200"/>
            <a:ext cx="762000" cy="381000"/>
          </a:xfrm>
          <a:prstGeom prst="line">
            <a:avLst/>
          </a:prstGeom>
          <a:noFill/>
          <a:ln w="9525">
            <a:solidFill>
              <a:srgbClr val="FF6600"/>
            </a:solidFill>
            <a:round/>
            <a:headEnd/>
            <a:tailEnd type="triangle" w="med" len="med"/>
          </a:ln>
        </p:spPr>
        <p:txBody>
          <a:bodyPr/>
          <a:lstStyle/>
          <a:p>
            <a:endParaRPr lang="en-US"/>
          </a:p>
        </p:txBody>
      </p:sp>
      <p:sp>
        <p:nvSpPr>
          <p:cNvPr id="12" name="Slide Number Placeholder 11"/>
          <p:cNvSpPr>
            <a:spLocks noGrp="1"/>
          </p:cNvSpPr>
          <p:nvPr>
            <p:ph type="sldNum" sz="quarter" idx="12"/>
          </p:nvPr>
        </p:nvSpPr>
        <p:spPr/>
        <p:txBody>
          <a:bodyPr/>
          <a:lstStyle/>
          <a:p>
            <a:fld id="{DA7DF29F-8EBD-4955-8135-77E3F3B8D1FA}" type="slidenum">
              <a:rPr lang="en-US" smtClean="0"/>
              <a:pPr/>
              <a:t>37</a:t>
            </a:fld>
            <a:endParaRPr lang="en-US"/>
          </a:p>
        </p:txBody>
      </p:sp>
    </p:spTree>
    <p:extLst>
      <p:ext uri="{BB962C8B-B14F-4D97-AF65-F5344CB8AC3E}">
        <p14:creationId xmlns:p14="http://schemas.microsoft.com/office/powerpoint/2010/main" val="23778029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4522"/>
                                        </p:tgtEl>
                                        <p:attrNameLst>
                                          <p:attrName>style.visibility</p:attrName>
                                        </p:attrNameLst>
                                      </p:cBhvr>
                                      <p:to>
                                        <p:strVal val="visible"/>
                                      </p:to>
                                    </p:set>
                                    <p:anim calcmode="lin" valueType="num">
                                      <p:cBhvr additive="base">
                                        <p:cTn id="7" dur="500" fill="hold"/>
                                        <p:tgtEl>
                                          <p:spTgt spid="64522"/>
                                        </p:tgtEl>
                                        <p:attrNameLst>
                                          <p:attrName>ppt_x</p:attrName>
                                        </p:attrNameLst>
                                      </p:cBhvr>
                                      <p:tavLst>
                                        <p:tav tm="0">
                                          <p:val>
                                            <p:strVal val="#ppt_x"/>
                                          </p:val>
                                        </p:tav>
                                        <p:tav tm="100000">
                                          <p:val>
                                            <p:strVal val="#ppt_x"/>
                                          </p:val>
                                        </p:tav>
                                      </p:tavLst>
                                    </p:anim>
                                    <p:anim calcmode="lin" valueType="num">
                                      <p:cBhvr additive="base">
                                        <p:cTn id="8" dur="500" fill="hold"/>
                                        <p:tgtEl>
                                          <p:spTgt spid="6452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4523"/>
                                        </p:tgtEl>
                                        <p:attrNameLst>
                                          <p:attrName>style.visibility</p:attrName>
                                        </p:attrNameLst>
                                      </p:cBhvr>
                                      <p:to>
                                        <p:strVal val="visible"/>
                                      </p:to>
                                    </p:set>
                                    <p:anim calcmode="lin" valueType="num">
                                      <p:cBhvr additive="base">
                                        <p:cTn id="11" dur="500" fill="hold"/>
                                        <p:tgtEl>
                                          <p:spTgt spid="64523"/>
                                        </p:tgtEl>
                                        <p:attrNameLst>
                                          <p:attrName>ppt_x</p:attrName>
                                        </p:attrNameLst>
                                      </p:cBhvr>
                                      <p:tavLst>
                                        <p:tav tm="0">
                                          <p:val>
                                            <p:strVal val="#ppt_x"/>
                                          </p:val>
                                        </p:tav>
                                        <p:tav tm="100000">
                                          <p:val>
                                            <p:strVal val="#ppt_x"/>
                                          </p:val>
                                        </p:tav>
                                      </p:tavLst>
                                    </p:anim>
                                    <p:anim calcmode="lin" valueType="num">
                                      <p:cBhvr additive="base">
                                        <p:cTn id="12" dur="500" fill="hold"/>
                                        <p:tgtEl>
                                          <p:spTgt spid="645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22" grpId="0"/>
      <p:bldP spid="6452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a:bodyPr>
          <a:lstStyle/>
          <a:p>
            <a:pPr eaLnBrk="1" hangingPunct="1"/>
            <a:r>
              <a:rPr lang="en-US" sz="3600" b="1"/>
              <a:t>Main Characteristics of the Database Approach</a:t>
            </a:r>
          </a:p>
        </p:txBody>
      </p:sp>
      <p:sp>
        <p:nvSpPr>
          <p:cNvPr id="30723" name="Rectangle 3"/>
          <p:cNvSpPr>
            <a:spLocks noGrp="1" noChangeArrowheads="1"/>
          </p:cNvSpPr>
          <p:nvPr>
            <p:ph idx="1"/>
          </p:nvPr>
        </p:nvSpPr>
        <p:spPr/>
        <p:txBody>
          <a:bodyPr/>
          <a:lstStyle/>
          <a:p>
            <a:pPr eaLnBrk="1" hangingPunct="1"/>
            <a:endParaRPr lang="en-US" sz="2600" b="1" u="sng" dirty="0">
              <a:solidFill>
                <a:srgbClr val="008000"/>
              </a:solidFill>
              <a:latin typeface="Arial" pitchFamily="34" charset="0"/>
            </a:endParaRPr>
          </a:p>
          <a:p>
            <a:pPr eaLnBrk="1" hangingPunct="1"/>
            <a:r>
              <a:rPr lang="en-US" sz="2600" b="1" u="sng" dirty="0">
                <a:solidFill>
                  <a:srgbClr val="008000"/>
                </a:solidFill>
                <a:latin typeface="Arial" pitchFamily="34" charset="0"/>
              </a:rPr>
              <a:t>Insulation between programs and data:</a:t>
            </a:r>
            <a:r>
              <a:rPr lang="en-US" sz="2600" dirty="0">
                <a:latin typeface="Arial" pitchFamily="34" charset="0"/>
              </a:rPr>
              <a:t> </a:t>
            </a:r>
            <a:r>
              <a:rPr lang="en-US" sz="2600" dirty="0">
                <a:solidFill>
                  <a:srgbClr val="3333CC"/>
                </a:solidFill>
                <a:latin typeface="Arial" pitchFamily="34" charset="0"/>
              </a:rPr>
              <a:t>Called</a:t>
            </a:r>
            <a:r>
              <a:rPr lang="en-US" sz="2600" dirty="0">
                <a:latin typeface="Arial" pitchFamily="34" charset="0"/>
              </a:rPr>
              <a:t> </a:t>
            </a:r>
            <a:r>
              <a:rPr lang="en-US" sz="2600" b="1" dirty="0">
                <a:solidFill>
                  <a:srgbClr val="FF0066"/>
                </a:solidFill>
                <a:latin typeface="Arial" pitchFamily="34" charset="0"/>
              </a:rPr>
              <a:t>program-data independence</a:t>
            </a:r>
            <a:r>
              <a:rPr lang="en-US" sz="2600" dirty="0">
                <a:latin typeface="Arial" pitchFamily="34" charset="0"/>
              </a:rPr>
              <a:t>. </a:t>
            </a:r>
          </a:p>
          <a:p>
            <a:pPr eaLnBrk="1" hangingPunct="1"/>
            <a:endParaRPr lang="en-US" sz="2600" dirty="0">
              <a:latin typeface="Arial" pitchFamily="34" charset="0"/>
            </a:endParaRPr>
          </a:p>
          <a:p>
            <a:pPr eaLnBrk="1" hangingPunct="1"/>
            <a:r>
              <a:rPr lang="en-US" sz="2600" dirty="0">
                <a:solidFill>
                  <a:srgbClr val="3333CC"/>
                </a:solidFill>
                <a:latin typeface="Arial" pitchFamily="34" charset="0"/>
              </a:rPr>
              <a:t>Allows changing data storage structures and operations without having to change the DBMS access programs.</a:t>
            </a:r>
          </a:p>
          <a:p>
            <a:pPr eaLnBrk="1" hangingPunct="1"/>
            <a:endParaRPr lang="en-US" sz="2600" dirty="0">
              <a:latin typeface="Arial" pitchFamily="34" charset="0"/>
            </a:endParaRPr>
          </a:p>
        </p:txBody>
      </p:sp>
      <p:sp>
        <p:nvSpPr>
          <p:cNvPr id="4" name="Slide Number Placeholder 3"/>
          <p:cNvSpPr>
            <a:spLocks noGrp="1"/>
          </p:cNvSpPr>
          <p:nvPr>
            <p:ph type="sldNum" sz="quarter" idx="12"/>
          </p:nvPr>
        </p:nvSpPr>
        <p:spPr/>
        <p:txBody>
          <a:bodyPr/>
          <a:lstStyle/>
          <a:p>
            <a:fld id="{DA7DF29F-8EBD-4955-8135-77E3F3B8D1FA}" type="slidenum">
              <a:rPr lang="en-US" smtClean="0"/>
              <a:pPr/>
              <a:t>38</a:t>
            </a:fld>
            <a:endParaRPr lang="en-US"/>
          </a:p>
        </p:txBody>
      </p:sp>
    </p:spTree>
    <p:extLst>
      <p:ext uri="{BB962C8B-B14F-4D97-AF65-F5344CB8AC3E}">
        <p14:creationId xmlns:p14="http://schemas.microsoft.com/office/powerpoint/2010/main" val="34823781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1524000" y="274638"/>
            <a:ext cx="8229600" cy="1143000"/>
          </a:xfrm>
        </p:spPr>
        <p:txBody>
          <a:bodyPr/>
          <a:lstStyle/>
          <a:p>
            <a:pPr eaLnBrk="1" hangingPunct="1"/>
            <a:r>
              <a:rPr lang="en-AU" sz="3800" b="1"/>
              <a:t>Data independence</a:t>
            </a:r>
            <a:endParaRPr lang="en-US" sz="3800" b="1"/>
          </a:p>
        </p:txBody>
      </p:sp>
      <p:sp>
        <p:nvSpPr>
          <p:cNvPr id="31747" name="Rectangle 3"/>
          <p:cNvSpPr>
            <a:spLocks noGrp="1" noChangeArrowheads="1"/>
          </p:cNvSpPr>
          <p:nvPr>
            <p:ph idx="4294967295"/>
          </p:nvPr>
        </p:nvSpPr>
        <p:spPr>
          <a:xfrm>
            <a:off x="1524000" y="1295400"/>
            <a:ext cx="8229600" cy="3575050"/>
          </a:xfrm>
        </p:spPr>
        <p:txBody>
          <a:bodyPr/>
          <a:lstStyle/>
          <a:p>
            <a:pPr eaLnBrk="1" hangingPunct="1">
              <a:buClr>
                <a:schemeClr val="accent2"/>
              </a:buClr>
              <a:buSzPct val="75000"/>
              <a:buFont typeface="Wingdings" pitchFamily="2" charset="2"/>
              <a:buChar char="§"/>
            </a:pPr>
            <a:r>
              <a:rPr lang="en-AU" sz="2400">
                <a:solidFill>
                  <a:srgbClr val="3333CC"/>
                </a:solidFill>
                <a:latin typeface="Arial" pitchFamily="34" charset="0"/>
              </a:rPr>
              <a:t>Application programs are independent of data representation and storage details.</a:t>
            </a:r>
          </a:p>
          <a:p>
            <a:pPr eaLnBrk="1" hangingPunct="1">
              <a:buClr>
                <a:schemeClr val="accent2"/>
              </a:buClr>
              <a:buSzPct val="75000"/>
              <a:buFont typeface="Wingdings" pitchFamily="2" charset="2"/>
              <a:buChar char="§"/>
            </a:pPr>
            <a:r>
              <a:rPr lang="en-AU" sz="2400">
                <a:solidFill>
                  <a:srgbClr val="3333CC"/>
                </a:solidFill>
                <a:latin typeface="Arial" pitchFamily="34" charset="0"/>
              </a:rPr>
              <a:t>The structure of data files is stored in the DBMS</a:t>
            </a:r>
            <a:r>
              <a:rPr lang="en-AU" sz="2400">
                <a:latin typeface="Arial" pitchFamily="34" charset="0"/>
              </a:rPr>
              <a:t> </a:t>
            </a:r>
            <a:r>
              <a:rPr lang="en-AU" sz="2400">
                <a:solidFill>
                  <a:srgbClr val="FF6600"/>
                </a:solidFill>
                <a:latin typeface="Arial" pitchFamily="34" charset="0"/>
              </a:rPr>
              <a:t>catalog</a:t>
            </a:r>
            <a:r>
              <a:rPr lang="en-AU" sz="2400">
                <a:latin typeface="Arial" pitchFamily="34" charset="0"/>
              </a:rPr>
              <a:t> </a:t>
            </a:r>
            <a:r>
              <a:rPr lang="en-AU" sz="2400">
                <a:solidFill>
                  <a:srgbClr val="3333CC"/>
                </a:solidFill>
                <a:latin typeface="Arial" pitchFamily="34" charset="0"/>
              </a:rPr>
              <a:t>separately from the access programs.</a:t>
            </a:r>
          </a:p>
          <a:p>
            <a:pPr lvl="1" eaLnBrk="1" hangingPunct="1">
              <a:buClr>
                <a:schemeClr val="accent2"/>
              </a:buClr>
              <a:buFontTx/>
              <a:buNone/>
            </a:pPr>
            <a:r>
              <a:rPr lang="en-AU">
                <a:solidFill>
                  <a:srgbClr val="3333CC"/>
                </a:solidFill>
                <a:latin typeface="Arial" pitchFamily="34" charset="0"/>
              </a:rPr>
              <a:t>	E.g. a file access program may be written in such a way that it can access only STUDENT records of the structure.</a:t>
            </a:r>
            <a:endParaRPr lang="en-US">
              <a:solidFill>
                <a:srgbClr val="3333CC"/>
              </a:solidFill>
              <a:latin typeface="Arial" pitchFamily="34" charset="0"/>
            </a:endParaRPr>
          </a:p>
        </p:txBody>
      </p:sp>
      <p:sp>
        <p:nvSpPr>
          <p:cNvPr id="31748" name="Date Placeholder 3"/>
          <p:cNvSpPr txBox="1">
            <a:spLocks noGrp="1"/>
          </p:cNvSpPr>
          <p:nvPr/>
        </p:nvSpPr>
        <p:spPr bwMode="auto">
          <a:xfrm>
            <a:off x="2438400" y="6251575"/>
            <a:ext cx="1981200" cy="457200"/>
          </a:xfrm>
          <a:prstGeom prst="rect">
            <a:avLst/>
          </a:prstGeom>
          <a:noFill/>
          <a:ln w="9525">
            <a:noFill/>
            <a:miter lim="800000"/>
            <a:headEnd/>
            <a:tailEnd/>
          </a:ln>
        </p:spPr>
        <p:txBody>
          <a:bodyPr/>
          <a:lstStyle/>
          <a:p>
            <a:r>
              <a:rPr lang="en-US" sz="1000"/>
              <a:t>First Year</a:t>
            </a:r>
          </a:p>
        </p:txBody>
      </p:sp>
      <p:sp>
        <p:nvSpPr>
          <p:cNvPr id="31749" name="Footer Placeholder 4"/>
          <p:cNvSpPr txBox="1">
            <a:spLocks noGrp="1"/>
          </p:cNvSpPr>
          <p:nvPr/>
        </p:nvSpPr>
        <p:spPr bwMode="auto">
          <a:xfrm>
            <a:off x="4876800" y="6248400"/>
            <a:ext cx="2971800" cy="457200"/>
          </a:xfrm>
          <a:prstGeom prst="rect">
            <a:avLst/>
          </a:prstGeom>
          <a:noFill/>
          <a:ln w="9525">
            <a:noFill/>
            <a:miter lim="800000"/>
            <a:headEnd/>
            <a:tailEnd/>
          </a:ln>
        </p:spPr>
        <p:txBody>
          <a:bodyPr/>
          <a:lstStyle/>
          <a:p>
            <a:pPr algn="ctr"/>
            <a:r>
              <a:rPr lang="en-US" sz="1000"/>
              <a:t>SLIIT-2006</a:t>
            </a:r>
          </a:p>
        </p:txBody>
      </p:sp>
      <p:sp>
        <p:nvSpPr>
          <p:cNvPr id="31750" name="Slide Number Placeholder 5"/>
          <p:cNvSpPr txBox="1">
            <a:spLocks noGrp="1"/>
          </p:cNvSpPr>
          <p:nvPr/>
        </p:nvSpPr>
        <p:spPr bwMode="auto">
          <a:xfrm>
            <a:off x="8305800" y="6248400"/>
            <a:ext cx="1905000" cy="457200"/>
          </a:xfrm>
          <a:prstGeom prst="rect">
            <a:avLst/>
          </a:prstGeom>
          <a:noFill/>
          <a:ln w="9525">
            <a:noFill/>
            <a:miter lim="800000"/>
            <a:headEnd/>
            <a:tailEnd/>
          </a:ln>
        </p:spPr>
        <p:txBody>
          <a:bodyPr/>
          <a:lstStyle/>
          <a:p>
            <a:pPr algn="r"/>
            <a:fld id="{F60277F6-51A4-4A43-8D69-27DD6ADD9D40}" type="slidenum">
              <a:rPr lang="en-US" sz="1000"/>
              <a:pPr algn="r"/>
              <a:t>39</a:t>
            </a:fld>
            <a:endParaRPr lang="en-US" sz="1000"/>
          </a:p>
        </p:txBody>
      </p:sp>
      <p:pic>
        <p:nvPicPr>
          <p:cNvPr id="31751" name="Picture 4" descr="asd"/>
          <p:cNvPicPr>
            <a:picLocks noChangeAspect="1" noChangeArrowheads="1"/>
          </p:cNvPicPr>
          <p:nvPr/>
        </p:nvPicPr>
        <p:blipFill>
          <a:blip r:embed="rId2"/>
          <a:srcRect/>
          <a:stretch>
            <a:fillRect/>
          </a:stretch>
        </p:blipFill>
        <p:spPr bwMode="auto">
          <a:xfrm>
            <a:off x="2438400" y="4648200"/>
            <a:ext cx="7848600" cy="1828800"/>
          </a:xfrm>
          <a:prstGeom prst="rect">
            <a:avLst/>
          </a:prstGeom>
          <a:noFill/>
          <a:ln w="9525">
            <a:noFill/>
            <a:miter lim="800000"/>
            <a:headEnd/>
            <a:tailEnd/>
          </a:ln>
        </p:spPr>
      </p:pic>
      <p:sp>
        <p:nvSpPr>
          <p:cNvPr id="8" name="Slide Number Placeholder 7"/>
          <p:cNvSpPr>
            <a:spLocks noGrp="1"/>
          </p:cNvSpPr>
          <p:nvPr>
            <p:ph type="sldNum" sz="quarter" idx="12"/>
          </p:nvPr>
        </p:nvSpPr>
        <p:spPr/>
        <p:txBody>
          <a:bodyPr/>
          <a:lstStyle/>
          <a:p>
            <a:fld id="{DA7DF29F-8EBD-4955-8135-77E3F3B8D1FA}" type="slidenum">
              <a:rPr lang="en-US" smtClean="0"/>
              <a:pPr/>
              <a:t>39</a:t>
            </a:fld>
            <a:endParaRPr lang="en-US"/>
          </a:p>
        </p:txBody>
      </p:sp>
    </p:spTree>
    <p:extLst>
      <p:ext uri="{BB962C8B-B14F-4D97-AF65-F5344CB8AC3E}">
        <p14:creationId xmlns:p14="http://schemas.microsoft.com/office/powerpoint/2010/main" val="16623390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5497" y="5014398"/>
            <a:ext cx="4171682" cy="1325563"/>
          </a:xfrm>
        </p:spPr>
        <p:txBody>
          <a:bodyPr/>
          <a:lstStyle/>
          <a:p>
            <a:r>
              <a:rPr lang="en-US" b="1" dirty="0"/>
              <a:t>Lecture 01</a:t>
            </a:r>
          </a:p>
        </p:txBody>
      </p:sp>
    </p:spTree>
    <p:extLst>
      <p:ext uri="{BB962C8B-B14F-4D97-AF65-F5344CB8AC3E}">
        <p14:creationId xmlns:p14="http://schemas.microsoft.com/office/powerpoint/2010/main" val="305150193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ormAutofit/>
          </a:bodyPr>
          <a:lstStyle/>
          <a:p>
            <a:pPr eaLnBrk="1" hangingPunct="1"/>
            <a:r>
              <a:rPr lang="en-US" b="1" dirty="0"/>
              <a:t>Main Characteristics of the Database Approach</a:t>
            </a:r>
          </a:p>
        </p:txBody>
      </p:sp>
      <p:sp>
        <p:nvSpPr>
          <p:cNvPr id="34819" name="Rectangle 3"/>
          <p:cNvSpPr>
            <a:spLocks noGrp="1" noChangeArrowheads="1"/>
          </p:cNvSpPr>
          <p:nvPr>
            <p:ph idx="1"/>
          </p:nvPr>
        </p:nvSpPr>
        <p:spPr>
          <a:xfrm>
            <a:off x="1752600" y="1295401"/>
            <a:ext cx="8458200" cy="4830763"/>
          </a:xfrm>
        </p:spPr>
        <p:txBody>
          <a:bodyPr/>
          <a:lstStyle/>
          <a:p>
            <a:pPr eaLnBrk="1" hangingPunct="1"/>
            <a:endParaRPr lang="en-US" sz="2600" u="sng" dirty="0">
              <a:solidFill>
                <a:srgbClr val="000000"/>
              </a:solidFill>
              <a:latin typeface="Arial" pitchFamily="34" charset="0"/>
            </a:endParaRPr>
          </a:p>
          <a:p>
            <a:pPr eaLnBrk="1" hangingPunct="1"/>
            <a:r>
              <a:rPr lang="en-US" sz="2600" b="1" u="sng" dirty="0">
                <a:solidFill>
                  <a:srgbClr val="008000"/>
                </a:solidFill>
                <a:latin typeface="Arial" pitchFamily="34" charset="0"/>
              </a:rPr>
              <a:t>Data Abstraction</a:t>
            </a:r>
            <a:r>
              <a:rPr lang="en-US" sz="2600" b="1" u="sng" dirty="0">
                <a:solidFill>
                  <a:srgbClr val="FF6600"/>
                </a:solidFill>
                <a:latin typeface="Arial" pitchFamily="34" charset="0"/>
              </a:rPr>
              <a:t>:</a:t>
            </a:r>
            <a:r>
              <a:rPr lang="en-US" sz="2600" dirty="0">
                <a:solidFill>
                  <a:srgbClr val="000000"/>
                </a:solidFill>
                <a:latin typeface="Arial" pitchFamily="34" charset="0"/>
              </a:rPr>
              <a:t> </a:t>
            </a:r>
            <a:r>
              <a:rPr lang="en-US" sz="2600" dirty="0">
                <a:solidFill>
                  <a:srgbClr val="3333CC"/>
                </a:solidFill>
                <a:latin typeface="Arial" pitchFamily="34" charset="0"/>
              </a:rPr>
              <a:t>A</a:t>
            </a:r>
            <a:r>
              <a:rPr lang="en-US" sz="2600" dirty="0">
                <a:latin typeface="Arial" pitchFamily="34" charset="0"/>
              </a:rPr>
              <a:t> </a:t>
            </a:r>
            <a:r>
              <a:rPr lang="en-US" sz="2600" b="1" dirty="0">
                <a:solidFill>
                  <a:srgbClr val="FF0066"/>
                </a:solidFill>
                <a:latin typeface="Arial" pitchFamily="34" charset="0"/>
              </a:rPr>
              <a:t>data model</a:t>
            </a:r>
            <a:r>
              <a:rPr lang="en-US" sz="2600" dirty="0">
                <a:latin typeface="Arial" pitchFamily="34" charset="0"/>
              </a:rPr>
              <a:t> </a:t>
            </a:r>
            <a:r>
              <a:rPr lang="en-US" sz="2600" dirty="0">
                <a:solidFill>
                  <a:srgbClr val="3333CC"/>
                </a:solidFill>
                <a:latin typeface="Arial" pitchFamily="34" charset="0"/>
              </a:rPr>
              <a:t>is used to hide storage details and present the users with a </a:t>
            </a:r>
            <a:r>
              <a:rPr lang="en-US" sz="2600" b="1" i="1" dirty="0">
                <a:solidFill>
                  <a:srgbClr val="FF6600"/>
                </a:solidFill>
                <a:latin typeface="Arial" pitchFamily="34" charset="0"/>
              </a:rPr>
              <a:t>conceptual view</a:t>
            </a:r>
            <a:r>
              <a:rPr lang="en-US" sz="2600" dirty="0">
                <a:latin typeface="Arial" pitchFamily="34" charset="0"/>
              </a:rPr>
              <a:t>  </a:t>
            </a:r>
            <a:r>
              <a:rPr lang="en-US" sz="2600" dirty="0">
                <a:solidFill>
                  <a:srgbClr val="3333CC"/>
                </a:solidFill>
                <a:latin typeface="Arial" pitchFamily="34" charset="0"/>
              </a:rPr>
              <a:t>of  the database.</a:t>
            </a:r>
          </a:p>
          <a:p>
            <a:pPr eaLnBrk="1" hangingPunct="1"/>
            <a:endParaRPr lang="en-US" sz="2600" dirty="0">
              <a:solidFill>
                <a:srgbClr val="3333CC"/>
              </a:solidFill>
              <a:latin typeface="Arial" pitchFamily="34" charset="0"/>
            </a:endParaRPr>
          </a:p>
          <a:p>
            <a:pPr eaLnBrk="1" hangingPunct="1"/>
            <a:endParaRPr lang="en-US" sz="2600" dirty="0">
              <a:solidFill>
                <a:srgbClr val="3333CC"/>
              </a:solidFill>
              <a:latin typeface="Arial" pitchFamily="34" charset="0"/>
            </a:endParaRPr>
          </a:p>
          <a:p>
            <a:pPr eaLnBrk="1" hangingPunct="1"/>
            <a:endParaRPr lang="en-US" sz="2600" dirty="0">
              <a:latin typeface="Arial" pitchFamily="34" charset="0"/>
            </a:endParaRPr>
          </a:p>
        </p:txBody>
      </p:sp>
      <p:sp>
        <p:nvSpPr>
          <p:cNvPr id="4" name="Slide Number Placeholder 3"/>
          <p:cNvSpPr>
            <a:spLocks noGrp="1"/>
          </p:cNvSpPr>
          <p:nvPr>
            <p:ph type="sldNum" sz="quarter" idx="12"/>
          </p:nvPr>
        </p:nvSpPr>
        <p:spPr/>
        <p:txBody>
          <a:bodyPr/>
          <a:lstStyle/>
          <a:p>
            <a:fld id="{DA7DF29F-8EBD-4955-8135-77E3F3B8D1FA}" type="slidenum">
              <a:rPr lang="en-US" smtClean="0"/>
              <a:pPr/>
              <a:t>40</a:t>
            </a:fld>
            <a:endParaRPr lang="en-US"/>
          </a:p>
        </p:txBody>
      </p:sp>
    </p:spTree>
    <p:extLst>
      <p:ext uri="{BB962C8B-B14F-4D97-AF65-F5344CB8AC3E}">
        <p14:creationId xmlns:p14="http://schemas.microsoft.com/office/powerpoint/2010/main" val="345012239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review</a:t>
            </a:r>
            <a:endParaRPr lang="en-US" dirty="0"/>
          </a:p>
        </p:txBody>
      </p:sp>
      <p:sp>
        <p:nvSpPr>
          <p:cNvPr id="3" name="Content Placeholder 2"/>
          <p:cNvSpPr>
            <a:spLocks noGrp="1"/>
          </p:cNvSpPr>
          <p:nvPr>
            <p:ph idx="1"/>
          </p:nvPr>
        </p:nvSpPr>
        <p:spPr/>
        <p:txBody>
          <a:bodyPr/>
          <a:lstStyle/>
          <a:p>
            <a:r>
              <a:rPr lang="en-US" dirty="0"/>
              <a:t>Discuss the capabilities that should be provided by a DBMS.</a:t>
            </a:r>
          </a:p>
          <a:p>
            <a:r>
              <a:rPr lang="en-US" dirty="0" smtClean="0"/>
              <a:t>Discuss </a:t>
            </a:r>
            <a:r>
              <a:rPr lang="en-US" dirty="0"/>
              <a:t>the differences between database systems and information </a:t>
            </a:r>
            <a:r>
              <a:rPr lang="en-US" dirty="0" smtClean="0"/>
              <a:t>retrieval systems</a:t>
            </a:r>
            <a:r>
              <a:rPr lang="en-US" dirty="0"/>
              <a:t>.</a:t>
            </a:r>
          </a:p>
        </p:txBody>
      </p:sp>
    </p:spTree>
    <p:extLst>
      <p:ext uri="{BB962C8B-B14F-4D97-AF65-F5344CB8AC3E}">
        <p14:creationId xmlns:p14="http://schemas.microsoft.com/office/powerpoint/2010/main" val="112839981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fontScale="90000"/>
          </a:bodyPr>
          <a:lstStyle/>
          <a:p>
            <a:pPr eaLnBrk="1" hangingPunct="1"/>
            <a:r>
              <a:rPr lang="en-US" sz="3600" b="1"/>
              <a:t>Main Characteristics of the Database Approach</a:t>
            </a:r>
          </a:p>
        </p:txBody>
      </p:sp>
      <p:sp>
        <p:nvSpPr>
          <p:cNvPr id="35843" name="Rectangle 3"/>
          <p:cNvSpPr>
            <a:spLocks noGrp="1" noChangeArrowheads="1"/>
          </p:cNvSpPr>
          <p:nvPr>
            <p:ph type="body" sz="half" idx="1"/>
          </p:nvPr>
        </p:nvSpPr>
        <p:spPr>
          <a:xfrm>
            <a:off x="1752600" y="1295400"/>
            <a:ext cx="8153400" cy="1600200"/>
          </a:xfrm>
        </p:spPr>
        <p:txBody>
          <a:bodyPr/>
          <a:lstStyle/>
          <a:p>
            <a:pPr eaLnBrk="1" hangingPunct="1"/>
            <a:endParaRPr lang="en-US" sz="2200" b="1" u="sng" dirty="0">
              <a:solidFill>
                <a:srgbClr val="FF6600"/>
              </a:solidFill>
              <a:latin typeface="Arial" pitchFamily="34" charset="0"/>
            </a:endParaRPr>
          </a:p>
          <a:p>
            <a:pPr eaLnBrk="1" hangingPunct="1"/>
            <a:r>
              <a:rPr lang="en-US" sz="2000" b="1" u="sng" dirty="0">
                <a:solidFill>
                  <a:srgbClr val="008000"/>
                </a:solidFill>
                <a:latin typeface="Arial" pitchFamily="34" charset="0"/>
              </a:rPr>
              <a:t>Support of multiple views of the data</a:t>
            </a:r>
            <a:r>
              <a:rPr lang="en-US" sz="2000" b="1" u="sng" dirty="0">
                <a:solidFill>
                  <a:srgbClr val="FF6600"/>
                </a:solidFill>
                <a:latin typeface="Arial" pitchFamily="34" charset="0"/>
              </a:rPr>
              <a:t>:</a:t>
            </a:r>
            <a:r>
              <a:rPr lang="en-US" sz="2000" dirty="0">
                <a:solidFill>
                  <a:srgbClr val="000000"/>
                </a:solidFill>
                <a:latin typeface="Arial" pitchFamily="34" charset="0"/>
              </a:rPr>
              <a:t> </a:t>
            </a:r>
            <a:r>
              <a:rPr lang="en-US" sz="2000" dirty="0">
                <a:solidFill>
                  <a:srgbClr val="3333CC"/>
                </a:solidFill>
                <a:latin typeface="Arial" pitchFamily="34" charset="0"/>
              </a:rPr>
              <a:t>Each user may see a different view of the database, which describes</a:t>
            </a:r>
            <a:r>
              <a:rPr lang="en-US" sz="2000" dirty="0">
                <a:latin typeface="Arial" pitchFamily="34" charset="0"/>
              </a:rPr>
              <a:t> </a:t>
            </a:r>
            <a:r>
              <a:rPr lang="en-US" sz="2000" i="1" dirty="0">
                <a:solidFill>
                  <a:srgbClr val="FF0066"/>
                </a:solidFill>
                <a:latin typeface="Arial" pitchFamily="34" charset="0"/>
              </a:rPr>
              <a:t>only</a:t>
            </a:r>
            <a:r>
              <a:rPr lang="en-US" sz="2000" dirty="0">
                <a:latin typeface="Arial" pitchFamily="34" charset="0"/>
              </a:rPr>
              <a:t>  </a:t>
            </a:r>
            <a:r>
              <a:rPr lang="en-US" sz="2000" dirty="0">
                <a:solidFill>
                  <a:srgbClr val="3333CC"/>
                </a:solidFill>
                <a:latin typeface="Arial" pitchFamily="34" charset="0"/>
              </a:rPr>
              <a:t>the data of interest to that user.</a:t>
            </a:r>
          </a:p>
          <a:p>
            <a:pPr eaLnBrk="1" hangingPunct="1"/>
            <a:endParaRPr lang="en-US" sz="2000" dirty="0"/>
          </a:p>
        </p:txBody>
      </p:sp>
      <p:graphicFrame>
        <p:nvGraphicFramePr>
          <p:cNvPr id="147648" name="Group 192"/>
          <p:cNvGraphicFramePr>
            <a:graphicFrameLocks noGrp="1"/>
          </p:cNvGraphicFramePr>
          <p:nvPr>
            <p:ph sz="quarter" idx="2"/>
          </p:nvPr>
        </p:nvGraphicFramePr>
        <p:xfrm>
          <a:off x="2895600" y="2852738"/>
          <a:ext cx="6324600" cy="1728786"/>
        </p:xfrm>
        <a:graphic>
          <a:graphicData uri="http://schemas.openxmlformats.org/drawingml/2006/table">
            <a:tbl>
              <a:tblPr/>
              <a:tblGrid>
                <a:gridCol w="763588">
                  <a:extLst>
                    <a:ext uri="{9D8B030D-6E8A-4147-A177-3AD203B41FA5}">
                      <a16:colId xmlns:a16="http://schemas.microsoft.com/office/drawing/2014/main" xmlns="" val="20000"/>
                    </a:ext>
                  </a:extLst>
                </a:gridCol>
                <a:gridCol w="833437">
                  <a:extLst>
                    <a:ext uri="{9D8B030D-6E8A-4147-A177-3AD203B41FA5}">
                      <a16:colId xmlns:a16="http://schemas.microsoft.com/office/drawing/2014/main" xmlns="" val="20001"/>
                    </a:ext>
                  </a:extLst>
                </a:gridCol>
                <a:gridCol w="866775">
                  <a:extLst>
                    <a:ext uri="{9D8B030D-6E8A-4147-A177-3AD203B41FA5}">
                      <a16:colId xmlns:a16="http://schemas.microsoft.com/office/drawing/2014/main" xmlns="" val="20002"/>
                    </a:ext>
                  </a:extLst>
                </a:gridCol>
                <a:gridCol w="1330325">
                  <a:extLst>
                    <a:ext uri="{9D8B030D-6E8A-4147-A177-3AD203B41FA5}">
                      <a16:colId xmlns:a16="http://schemas.microsoft.com/office/drawing/2014/main" xmlns="" val="20003"/>
                    </a:ext>
                  </a:extLst>
                </a:gridCol>
                <a:gridCol w="1311275">
                  <a:extLst>
                    <a:ext uri="{9D8B030D-6E8A-4147-A177-3AD203B41FA5}">
                      <a16:colId xmlns:a16="http://schemas.microsoft.com/office/drawing/2014/main" xmlns="" val="20004"/>
                    </a:ext>
                  </a:extLst>
                </a:gridCol>
                <a:gridCol w="1219200">
                  <a:extLst>
                    <a:ext uri="{9D8B030D-6E8A-4147-A177-3AD203B41FA5}">
                      <a16:colId xmlns:a16="http://schemas.microsoft.com/office/drawing/2014/main" xmlns="" val="20005"/>
                    </a:ext>
                  </a:extLst>
                </a:gridCol>
              </a:tblGrid>
              <a:tr h="43497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pitchFamily="34" charset="0"/>
                        </a:rPr>
                        <a:t>stno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pitchFamily="34"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pitchFamily="34" charset="0"/>
                        </a:rPr>
                        <a:t>gpa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pitchFamily="34" charset="0"/>
                        </a:rPr>
                        <a:t>program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pitchFamily="34" charset="0"/>
                        </a:rPr>
                        <a:t>regDate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pitchFamily="34" charset="0"/>
                        </a:rPr>
                        <a:t>payment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xmlns="" val="10000"/>
                  </a:ext>
                </a:extLst>
              </a:tr>
              <a:tr h="43656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accent2"/>
                          </a:solidFill>
                          <a:effectLst/>
                          <a:latin typeface="Arial" pitchFamily="34"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accent2"/>
                          </a:solidFill>
                          <a:effectLst/>
                          <a:latin typeface="Arial" pitchFamily="34" charset="0"/>
                        </a:rPr>
                        <a:t>Mira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accent2"/>
                          </a:solidFill>
                          <a:effectLst/>
                          <a:latin typeface="Arial" pitchFamily="34" charset="0"/>
                        </a:rPr>
                        <a:t>3.8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accent2"/>
                          </a:solidFill>
                          <a:effectLst/>
                          <a:latin typeface="Arial" pitchFamily="34" charset="0"/>
                        </a:rPr>
                        <a:t>BSc. 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accent2"/>
                          </a:solidFill>
                          <a:effectLst/>
                          <a:latin typeface="Arial" pitchFamily="34" charset="0"/>
                        </a:rPr>
                        <a:t>2005 - JAN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accent2"/>
                          </a:solidFill>
                          <a:effectLst/>
                          <a:latin typeface="Arial" pitchFamily="34" charset="0"/>
                        </a:rPr>
                        <a:t>Full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3656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accent2"/>
                          </a:solidFill>
                          <a:effectLst/>
                          <a:latin typeface="Arial" pitchFamily="34" charset="0"/>
                        </a:rPr>
                        <a:t>200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accent2"/>
                          </a:solidFill>
                          <a:effectLst/>
                          <a:latin typeface="Arial" pitchFamily="34" charset="0"/>
                        </a:rPr>
                        <a:t>Janet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accent2"/>
                          </a:solidFill>
                          <a:effectLst/>
                          <a:latin typeface="Arial" pitchFamily="34"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accent2"/>
                          </a:solidFill>
                          <a:effectLst/>
                          <a:latin typeface="Arial" pitchFamily="34" charset="0"/>
                        </a:rPr>
                        <a:t>BSc 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accent2"/>
                          </a:solidFill>
                          <a:effectLst/>
                          <a:latin typeface="Arial" pitchFamily="34" charset="0"/>
                        </a:rPr>
                        <a:t>2004- JAN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accent2"/>
                          </a:solidFill>
                          <a:effectLst/>
                          <a:latin typeface="Arial" pitchFamily="34" charset="0"/>
                        </a:rPr>
                        <a:t>Half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206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accent2"/>
                          </a:solidFill>
                          <a:effectLst/>
                          <a:latin typeface="Arial" pitchFamily="34" charset="0"/>
                        </a:rPr>
                        <a:t>300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accent2"/>
                          </a:solidFill>
                          <a:effectLst/>
                          <a:latin typeface="Arial" pitchFamily="34" charset="0"/>
                        </a:rPr>
                        <a:t>Ravi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accent2"/>
                          </a:solidFill>
                          <a:effectLst/>
                          <a:latin typeface="Arial" pitchFamily="34" charset="0"/>
                        </a:rPr>
                        <a:t>2.7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accent2"/>
                          </a:solidFill>
                          <a:effectLst/>
                          <a:latin typeface="Arial" pitchFamily="34" charset="0"/>
                        </a:rPr>
                        <a:t>M.Sc 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accent2"/>
                          </a:solidFill>
                          <a:effectLst/>
                          <a:latin typeface="Arial" pitchFamily="34" charset="0"/>
                        </a:rPr>
                        <a:t>2006- JAN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accent2"/>
                          </a:solidFill>
                          <a:effectLst/>
                          <a:latin typeface="Arial" pitchFamily="34" charset="0"/>
                        </a:rPr>
                        <a:t>Full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graphicFrame>
        <p:nvGraphicFramePr>
          <p:cNvPr id="147669" name="Group 213"/>
          <p:cNvGraphicFramePr>
            <a:graphicFrameLocks noGrp="1"/>
          </p:cNvGraphicFramePr>
          <p:nvPr>
            <p:ph sz="quarter" idx="3"/>
          </p:nvPr>
        </p:nvGraphicFramePr>
        <p:xfrm>
          <a:off x="3352800" y="5029200"/>
          <a:ext cx="2209800" cy="1371600"/>
        </p:xfrm>
        <a:graphic>
          <a:graphicData uri="http://schemas.openxmlformats.org/drawingml/2006/table">
            <a:tbl>
              <a:tblPr/>
              <a:tblGrid>
                <a:gridCol w="685800">
                  <a:extLst>
                    <a:ext uri="{9D8B030D-6E8A-4147-A177-3AD203B41FA5}">
                      <a16:colId xmlns:a16="http://schemas.microsoft.com/office/drawing/2014/main" xmlns="" val="20000"/>
                    </a:ext>
                  </a:extLst>
                </a:gridCol>
                <a:gridCol w="838200">
                  <a:extLst>
                    <a:ext uri="{9D8B030D-6E8A-4147-A177-3AD203B41FA5}">
                      <a16:colId xmlns:a16="http://schemas.microsoft.com/office/drawing/2014/main" xmlns="" val="20001"/>
                    </a:ext>
                  </a:extLst>
                </a:gridCol>
                <a:gridCol w="685800">
                  <a:extLst>
                    <a:ext uri="{9D8B030D-6E8A-4147-A177-3AD203B41FA5}">
                      <a16:colId xmlns:a16="http://schemas.microsoft.com/office/drawing/2014/main" xmlns="" val="20002"/>
                    </a:ext>
                  </a:extLst>
                </a:gridCol>
              </a:tblGrid>
              <a:tr h="284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err="1">
                          <a:ln>
                            <a:noFill/>
                          </a:ln>
                          <a:solidFill>
                            <a:schemeClr val="tx1"/>
                          </a:solidFill>
                          <a:effectLst/>
                          <a:latin typeface="Arial" pitchFamily="34" charset="0"/>
                        </a:rPr>
                        <a:t>stno</a:t>
                      </a:r>
                      <a:endParaRPr kumimoji="0" lang="en-US" sz="1800" b="1" i="0" u="none" strike="noStrike" cap="none" normalizeH="0" baseline="0" dirty="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pitchFamily="34"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pitchFamily="34" charset="0"/>
                        </a:rPr>
                        <a:t>gpa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xmlns="" val="10000"/>
                  </a:ext>
                </a:extLst>
              </a:tr>
              <a:tr h="2825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accent2"/>
                          </a:solidFill>
                          <a:effectLst/>
                          <a:latin typeface="Arial" pitchFamily="34"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accent2"/>
                          </a:solidFill>
                          <a:effectLst/>
                          <a:latin typeface="Arial" pitchFamily="34" charset="0"/>
                        </a:rPr>
                        <a:t>Mira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accent2"/>
                          </a:solidFill>
                          <a:effectLst/>
                          <a:latin typeface="Arial" pitchFamily="34" charset="0"/>
                        </a:rPr>
                        <a:t>3.8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2825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accent2"/>
                          </a:solidFill>
                          <a:effectLst/>
                          <a:latin typeface="Arial" pitchFamily="34" charset="0"/>
                        </a:rPr>
                        <a:t>200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accent2"/>
                          </a:solidFill>
                          <a:effectLst/>
                          <a:latin typeface="Arial" pitchFamily="34" charset="0"/>
                        </a:rPr>
                        <a:t>Janet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accent2"/>
                          </a:solidFill>
                          <a:effectLst/>
                          <a:latin typeface="Arial" pitchFamily="34" charset="0"/>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73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accent2"/>
                          </a:solidFill>
                          <a:effectLst/>
                          <a:latin typeface="Arial" pitchFamily="34" charset="0"/>
                        </a:rPr>
                        <a:t>300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accent2"/>
                          </a:solidFill>
                          <a:effectLst/>
                          <a:latin typeface="Arial" pitchFamily="34" charset="0"/>
                        </a:rPr>
                        <a:t>Ravi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accent2"/>
                          </a:solidFill>
                          <a:effectLst/>
                          <a:latin typeface="Arial" pitchFamily="34" charset="0"/>
                        </a:rPr>
                        <a:t>2.7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graphicFrame>
        <p:nvGraphicFramePr>
          <p:cNvPr id="147675" name="Group 219"/>
          <p:cNvGraphicFramePr>
            <a:graphicFrameLocks noGrp="1"/>
          </p:cNvGraphicFramePr>
          <p:nvPr/>
        </p:nvGraphicFramePr>
        <p:xfrm>
          <a:off x="6248400" y="5029200"/>
          <a:ext cx="2743200" cy="1371600"/>
        </p:xfrm>
        <a:graphic>
          <a:graphicData uri="http://schemas.openxmlformats.org/drawingml/2006/table">
            <a:tbl>
              <a:tblPr/>
              <a:tblGrid>
                <a:gridCol w="685800">
                  <a:extLst>
                    <a:ext uri="{9D8B030D-6E8A-4147-A177-3AD203B41FA5}">
                      <a16:colId xmlns:a16="http://schemas.microsoft.com/office/drawing/2014/main" xmlns="" val="20000"/>
                    </a:ext>
                  </a:extLst>
                </a:gridCol>
                <a:gridCol w="1295400">
                  <a:extLst>
                    <a:ext uri="{9D8B030D-6E8A-4147-A177-3AD203B41FA5}">
                      <a16:colId xmlns:a16="http://schemas.microsoft.com/office/drawing/2014/main" xmlns="" val="20001"/>
                    </a:ext>
                  </a:extLst>
                </a:gridCol>
                <a:gridCol w="762000">
                  <a:extLst>
                    <a:ext uri="{9D8B030D-6E8A-4147-A177-3AD203B41FA5}">
                      <a16:colId xmlns:a16="http://schemas.microsoft.com/office/drawing/2014/main" xmlns="" val="20002"/>
                    </a:ext>
                  </a:extLst>
                </a:gridCol>
              </a:tblGrid>
              <a:tr h="2825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pitchFamily="34" charset="0"/>
                        </a:rPr>
                        <a:t>stno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pitchFamily="34" charset="0"/>
                        </a:rPr>
                        <a:t>regDate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pitchFamily="34" charset="0"/>
                        </a:rPr>
                        <a:t>pay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xmlns="" val="10000"/>
                  </a:ext>
                </a:extLst>
              </a:tr>
              <a:tr h="2825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accent2"/>
                          </a:solidFill>
                          <a:effectLst/>
                          <a:latin typeface="Arial" pitchFamily="34"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accent2"/>
                          </a:solidFill>
                          <a:effectLst/>
                          <a:latin typeface="Arial" pitchFamily="34" charset="0"/>
                        </a:rPr>
                        <a:t>2005 - JAN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accent2"/>
                          </a:solidFill>
                          <a:effectLst/>
                          <a:latin typeface="Arial" pitchFamily="34" charset="0"/>
                        </a:rPr>
                        <a:t>Full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2825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accent2"/>
                          </a:solidFill>
                          <a:effectLst/>
                          <a:latin typeface="Arial" pitchFamily="34" charset="0"/>
                        </a:rPr>
                        <a:t>200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accent2"/>
                          </a:solidFill>
                          <a:effectLst/>
                          <a:latin typeface="Arial" pitchFamily="34" charset="0"/>
                        </a:rPr>
                        <a:t>2004- JAN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accent2"/>
                          </a:solidFill>
                          <a:effectLst/>
                          <a:latin typeface="Arial" pitchFamily="34" charset="0"/>
                        </a:rPr>
                        <a:t>Half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73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accent2"/>
                          </a:solidFill>
                          <a:effectLst/>
                          <a:latin typeface="Arial" pitchFamily="34" charset="0"/>
                        </a:rPr>
                        <a:t>300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accent2"/>
                          </a:solidFill>
                          <a:effectLst/>
                          <a:latin typeface="Arial" pitchFamily="34" charset="0"/>
                        </a:rPr>
                        <a:t>2006- JAN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accent2"/>
                          </a:solidFill>
                          <a:effectLst/>
                          <a:latin typeface="Arial" pitchFamily="34" charset="0"/>
                        </a:rPr>
                        <a:t>Full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
        <p:nvSpPr>
          <p:cNvPr id="35930" name="Text Box 221"/>
          <p:cNvSpPr txBox="1">
            <a:spLocks noChangeArrowheads="1"/>
          </p:cNvSpPr>
          <p:nvPr/>
        </p:nvSpPr>
        <p:spPr bwMode="auto">
          <a:xfrm>
            <a:off x="1812926" y="6156325"/>
            <a:ext cx="1315873" cy="338554"/>
          </a:xfrm>
          <a:prstGeom prst="rect">
            <a:avLst/>
          </a:prstGeom>
          <a:noFill/>
          <a:ln w="9525">
            <a:noFill/>
            <a:miter lim="800000"/>
            <a:headEnd/>
            <a:tailEnd/>
          </a:ln>
        </p:spPr>
        <p:txBody>
          <a:bodyPr wrap="none">
            <a:spAutoFit/>
          </a:bodyPr>
          <a:lstStyle/>
          <a:p>
            <a:r>
              <a:rPr lang="en-US" sz="1600">
                <a:solidFill>
                  <a:srgbClr val="3333CC"/>
                </a:solidFill>
              </a:rPr>
              <a:t>Lecturer view</a:t>
            </a:r>
          </a:p>
        </p:txBody>
      </p:sp>
      <p:sp>
        <p:nvSpPr>
          <p:cNvPr id="35932" name="Text Box 223"/>
          <p:cNvSpPr txBox="1">
            <a:spLocks noChangeArrowheads="1"/>
          </p:cNvSpPr>
          <p:nvPr/>
        </p:nvSpPr>
        <p:spPr bwMode="auto">
          <a:xfrm>
            <a:off x="7908926" y="6369050"/>
            <a:ext cx="2239459" cy="338554"/>
          </a:xfrm>
          <a:prstGeom prst="rect">
            <a:avLst/>
          </a:prstGeom>
          <a:noFill/>
          <a:ln w="9525">
            <a:noFill/>
            <a:miter lim="800000"/>
            <a:headEnd/>
            <a:tailEnd/>
          </a:ln>
        </p:spPr>
        <p:txBody>
          <a:bodyPr wrap="none">
            <a:spAutoFit/>
          </a:bodyPr>
          <a:lstStyle/>
          <a:p>
            <a:r>
              <a:rPr lang="en-US" sz="1600">
                <a:solidFill>
                  <a:srgbClr val="3333CC"/>
                </a:solidFill>
              </a:rPr>
              <a:t>Administrative staff view</a:t>
            </a:r>
          </a:p>
        </p:txBody>
      </p:sp>
      <p:sp>
        <p:nvSpPr>
          <p:cNvPr id="35933" name="Line 224"/>
          <p:cNvSpPr>
            <a:spLocks noChangeShapeType="1"/>
          </p:cNvSpPr>
          <p:nvPr/>
        </p:nvSpPr>
        <p:spPr bwMode="auto">
          <a:xfrm flipH="1">
            <a:off x="4648200" y="4572000"/>
            <a:ext cx="990600" cy="457200"/>
          </a:xfrm>
          <a:prstGeom prst="line">
            <a:avLst/>
          </a:prstGeom>
          <a:noFill/>
          <a:ln w="9525">
            <a:solidFill>
              <a:schemeClr val="tx1"/>
            </a:solidFill>
            <a:round/>
            <a:headEnd/>
            <a:tailEnd/>
          </a:ln>
        </p:spPr>
        <p:txBody>
          <a:bodyPr/>
          <a:lstStyle/>
          <a:p>
            <a:endParaRPr lang="en-US"/>
          </a:p>
        </p:txBody>
      </p:sp>
      <p:sp>
        <p:nvSpPr>
          <p:cNvPr id="35934" name="Line 225"/>
          <p:cNvSpPr>
            <a:spLocks noChangeShapeType="1"/>
          </p:cNvSpPr>
          <p:nvPr/>
        </p:nvSpPr>
        <p:spPr bwMode="auto">
          <a:xfrm>
            <a:off x="6324600" y="4572000"/>
            <a:ext cx="838200" cy="457200"/>
          </a:xfrm>
          <a:prstGeom prst="line">
            <a:avLst/>
          </a:prstGeom>
          <a:noFill/>
          <a:ln w="9525">
            <a:solidFill>
              <a:schemeClr val="tx1"/>
            </a:solidFill>
            <a:round/>
            <a:headEnd/>
            <a:tailEnd/>
          </a:ln>
        </p:spPr>
        <p:txBody>
          <a:bodyPr/>
          <a:lstStyle/>
          <a:p>
            <a:endParaRPr lang="en-US"/>
          </a:p>
        </p:txBody>
      </p:sp>
      <p:pic>
        <p:nvPicPr>
          <p:cNvPr id="56322" name="Picture 2" descr="http://www.capitalfm.co.ke/campus/wp-content/uploads/2012/06/lecturer-Mwenda.jpg"/>
          <p:cNvPicPr>
            <a:picLocks noChangeAspect="1" noChangeArrowheads="1"/>
          </p:cNvPicPr>
          <p:nvPr/>
        </p:nvPicPr>
        <p:blipFill>
          <a:blip r:embed="rId2" cstate="print"/>
          <a:srcRect/>
          <a:stretch>
            <a:fillRect/>
          </a:stretch>
        </p:blipFill>
        <p:spPr bwMode="auto">
          <a:xfrm>
            <a:off x="1752601" y="5029201"/>
            <a:ext cx="1477433" cy="1108075"/>
          </a:xfrm>
          <a:prstGeom prst="rect">
            <a:avLst/>
          </a:prstGeom>
          <a:noFill/>
        </p:spPr>
      </p:pic>
      <p:pic>
        <p:nvPicPr>
          <p:cNvPr id="56324" name="Picture 4" descr="http://fundadministration.org/wp-content/uploads/2009/06/fund-administration-definition-300x300.jpg"/>
          <p:cNvPicPr>
            <a:picLocks noChangeAspect="1" noChangeArrowheads="1"/>
          </p:cNvPicPr>
          <p:nvPr/>
        </p:nvPicPr>
        <p:blipFill>
          <a:blip r:embed="rId3"/>
          <a:srcRect/>
          <a:stretch>
            <a:fillRect/>
          </a:stretch>
        </p:blipFill>
        <p:spPr bwMode="auto">
          <a:xfrm>
            <a:off x="9144000" y="5105400"/>
            <a:ext cx="1104900" cy="1104900"/>
          </a:xfrm>
          <a:prstGeom prst="rect">
            <a:avLst/>
          </a:prstGeom>
          <a:noFill/>
        </p:spPr>
      </p:pic>
    </p:spTree>
    <p:extLst>
      <p:ext uri="{BB962C8B-B14F-4D97-AF65-F5344CB8AC3E}">
        <p14:creationId xmlns:p14="http://schemas.microsoft.com/office/powerpoint/2010/main" val="193662646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a:t>Questions?</a:t>
            </a:r>
          </a:p>
        </p:txBody>
      </p:sp>
      <p:sp>
        <p:nvSpPr>
          <p:cNvPr id="5" name="Slide Number Placeholder 4"/>
          <p:cNvSpPr>
            <a:spLocks noGrp="1"/>
          </p:cNvSpPr>
          <p:nvPr>
            <p:ph type="sldNum" sz="quarter" idx="12"/>
          </p:nvPr>
        </p:nvSpPr>
        <p:spPr/>
        <p:txBody>
          <a:bodyPr/>
          <a:lstStyle/>
          <a:p>
            <a:fld id="{DA7DF29F-8EBD-4955-8135-77E3F3B8D1FA}" type="slidenum">
              <a:rPr lang="en-US" smtClean="0"/>
              <a:pPr/>
              <a:t>43</a:t>
            </a:fld>
            <a:endParaRPr lang="en-US"/>
          </a:p>
        </p:txBody>
      </p:sp>
    </p:spTree>
    <p:extLst>
      <p:ext uri="{BB962C8B-B14F-4D97-AF65-F5344CB8AC3E}">
        <p14:creationId xmlns:p14="http://schemas.microsoft.com/office/powerpoint/2010/main" val="37584954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 Topics</a:t>
            </a:r>
          </a:p>
        </p:txBody>
      </p:sp>
      <p:sp>
        <p:nvSpPr>
          <p:cNvPr id="3" name="Content Placeholder 2"/>
          <p:cNvSpPr>
            <a:spLocks noGrp="1"/>
          </p:cNvSpPr>
          <p:nvPr>
            <p:ph idx="1"/>
          </p:nvPr>
        </p:nvSpPr>
        <p:spPr/>
        <p:txBody>
          <a:bodyPr/>
          <a:lstStyle/>
          <a:p>
            <a:r>
              <a:rPr lang="en-US" dirty="0"/>
              <a:t>Data , Information &amp; Processing</a:t>
            </a:r>
          </a:p>
          <a:p>
            <a:r>
              <a:rPr lang="en-US" dirty="0"/>
              <a:t>Types of Databases</a:t>
            </a:r>
          </a:p>
          <a:p>
            <a:r>
              <a:rPr lang="en-US" dirty="0"/>
              <a:t>Problems of File base data processing</a:t>
            </a:r>
          </a:p>
          <a:p>
            <a:r>
              <a:rPr lang="en-US" dirty="0"/>
              <a:t>History of Database Systems</a:t>
            </a:r>
          </a:p>
          <a:p>
            <a:r>
              <a:rPr lang="en-US" dirty="0"/>
              <a:t>Database models</a:t>
            </a:r>
          </a:p>
          <a:p>
            <a:r>
              <a:rPr lang="en-US" dirty="0"/>
              <a:t>Common Uses of Databases</a:t>
            </a:r>
          </a:p>
          <a:p>
            <a:r>
              <a:rPr lang="en-GB" dirty="0"/>
              <a:t>Components of DBMS Environment</a:t>
            </a:r>
            <a:endParaRPr lang="en-US" dirty="0"/>
          </a:p>
          <a:p>
            <a:endParaRPr lang="en-US" dirty="0"/>
          </a:p>
          <a:p>
            <a:endParaRPr lang="en-US" dirty="0"/>
          </a:p>
        </p:txBody>
      </p:sp>
    </p:spTree>
    <p:extLst>
      <p:ext uri="{BB962C8B-B14F-4D97-AF65-F5344CB8AC3E}">
        <p14:creationId xmlns:p14="http://schemas.microsoft.com/office/powerpoint/2010/main" val="28772261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ctrTitle"/>
          </p:nvPr>
        </p:nvSpPr>
        <p:spPr>
          <a:xfrm>
            <a:off x="2424113" y="1268414"/>
            <a:ext cx="7720012" cy="1482725"/>
          </a:xfrm>
        </p:spPr>
        <p:txBody>
          <a:bodyPr anchor="ctr">
            <a:normAutofit/>
          </a:bodyPr>
          <a:lstStyle/>
          <a:p>
            <a:r>
              <a:rPr lang="en-GB" altLang="en-US" sz="4800" dirty="0">
                <a:latin typeface="Comic Sans MS" pitchFamily="66" charset="0"/>
              </a:rPr>
              <a:t>Data , Information &amp; Processing</a:t>
            </a:r>
            <a:endParaRPr lang="en-GB" altLang="en-US" sz="3600" dirty="0"/>
          </a:p>
        </p:txBody>
      </p:sp>
      <p:graphicFrame>
        <p:nvGraphicFramePr>
          <p:cNvPr id="1026" name="Object 4"/>
          <p:cNvGraphicFramePr>
            <a:graphicFrameLocks noChangeAspect="1"/>
          </p:cNvGraphicFramePr>
          <p:nvPr/>
        </p:nvGraphicFramePr>
        <p:xfrm>
          <a:off x="4572000" y="3429000"/>
          <a:ext cx="3060700" cy="1733550"/>
        </p:xfrm>
        <a:graphic>
          <a:graphicData uri="http://schemas.openxmlformats.org/presentationml/2006/ole">
            <mc:AlternateContent xmlns:mc="http://schemas.openxmlformats.org/markup-compatibility/2006">
              <mc:Choice xmlns:v="urn:schemas-microsoft-com:vml" Requires="v">
                <p:oleObj spid="_x0000_s1051" name="Clip" r:id="rId3" imgW="4596143" imgH="2605889" progId="">
                  <p:embed/>
                </p:oleObj>
              </mc:Choice>
              <mc:Fallback>
                <p:oleObj name="Clip" r:id="rId3" imgW="4596143" imgH="2605889"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3429000"/>
                        <a:ext cx="3060700" cy="1733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933955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en-US" dirty="0"/>
              <a:t>Data ,information &amp; processing</a:t>
            </a:r>
          </a:p>
        </p:txBody>
      </p:sp>
      <p:grpSp>
        <p:nvGrpSpPr>
          <p:cNvPr id="10" name="Group 9"/>
          <p:cNvGrpSpPr/>
          <p:nvPr/>
        </p:nvGrpSpPr>
        <p:grpSpPr>
          <a:xfrm>
            <a:off x="1905001" y="2819400"/>
            <a:ext cx="7413171" cy="1447800"/>
            <a:chOff x="1057405" y="5181600"/>
            <a:chExt cx="6397669" cy="723900"/>
          </a:xfrm>
        </p:grpSpPr>
        <p:sp>
          <p:nvSpPr>
            <p:cNvPr id="57346" name="Rectangle 2"/>
            <p:cNvSpPr>
              <a:spLocks noChangeArrowheads="1"/>
            </p:cNvSpPr>
            <p:nvPr/>
          </p:nvSpPr>
          <p:spPr bwMode="auto">
            <a:xfrm>
              <a:off x="3810000" y="5181600"/>
              <a:ext cx="1257300" cy="4572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t" anchorCtr="0" compatLnSpc="1">
              <a:prstTxWarp prst="textNoShape">
                <a:avLst/>
              </a:prstTxWarp>
            </a:bodyPr>
            <a:lstStyle/>
            <a:p>
              <a:pPr fontAlgn="base">
                <a:spcBef>
                  <a:spcPct val="0"/>
                </a:spcBef>
                <a:spcAft>
                  <a:spcPts val="1000"/>
                </a:spcAft>
              </a:pPr>
              <a:r>
                <a:rPr lang="en-US" sz="2000" dirty="0">
                  <a:solidFill>
                    <a:schemeClr val="tx1"/>
                  </a:solidFill>
                  <a:latin typeface="Calibri" pitchFamily="34" charset="0"/>
                  <a:ea typeface="Arial" pitchFamily="34" charset="0"/>
                  <a:cs typeface="Arial" pitchFamily="34" charset="0"/>
                </a:rPr>
                <a:t>Data processed</a:t>
              </a:r>
              <a:endParaRPr lang="en-US" sz="2000" dirty="0">
                <a:solidFill>
                  <a:schemeClr val="tx1"/>
                </a:solidFill>
                <a:latin typeface="Arial" pitchFamily="34" charset="0"/>
                <a:cs typeface="Arial" pitchFamily="34" charset="0"/>
              </a:endParaRPr>
            </a:p>
          </p:txBody>
        </p:sp>
        <p:sp>
          <p:nvSpPr>
            <p:cNvPr id="57347" name="Line 3"/>
            <p:cNvSpPr>
              <a:spLocks noChangeShapeType="1"/>
            </p:cNvSpPr>
            <p:nvPr/>
          </p:nvSpPr>
          <p:spPr bwMode="auto">
            <a:xfrm>
              <a:off x="2438400" y="5418138"/>
              <a:ext cx="1371600"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r>
                <a:rPr lang="en-US" dirty="0"/>
                <a:t>c</a:t>
              </a:r>
            </a:p>
          </p:txBody>
        </p:sp>
        <p:sp>
          <p:nvSpPr>
            <p:cNvPr id="57348" name="Line 4"/>
            <p:cNvSpPr>
              <a:spLocks noChangeShapeType="1"/>
            </p:cNvSpPr>
            <p:nvPr/>
          </p:nvSpPr>
          <p:spPr bwMode="auto">
            <a:xfrm>
              <a:off x="5067300" y="5418138"/>
              <a:ext cx="800100"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57349" name="Text Box 5"/>
            <p:cNvSpPr txBox="1">
              <a:spLocks noChangeArrowheads="1"/>
            </p:cNvSpPr>
            <p:nvPr/>
          </p:nvSpPr>
          <p:spPr bwMode="auto">
            <a:xfrm>
              <a:off x="1057405" y="5562600"/>
              <a:ext cx="1028700" cy="3429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ts val="1000"/>
                </a:spcAft>
              </a:pPr>
              <a:r>
                <a:rPr lang="en-US" sz="2000" b="1" dirty="0">
                  <a:solidFill>
                    <a:srgbClr val="FF0000"/>
                  </a:solidFill>
                  <a:latin typeface="Calibri" pitchFamily="34" charset="0"/>
                  <a:ea typeface="Arial" pitchFamily="34" charset="0"/>
                  <a:cs typeface="Arial" pitchFamily="34" charset="0"/>
                </a:rPr>
                <a:t>Data</a:t>
              </a:r>
              <a:endParaRPr lang="en-US" sz="2000" b="1" dirty="0">
                <a:solidFill>
                  <a:srgbClr val="FF0000"/>
                </a:solidFill>
                <a:latin typeface="Arial" pitchFamily="34" charset="0"/>
                <a:cs typeface="Arial" pitchFamily="34" charset="0"/>
              </a:endParaRPr>
            </a:p>
          </p:txBody>
        </p:sp>
        <p:sp>
          <p:nvSpPr>
            <p:cNvPr id="57350" name="Text Box 6"/>
            <p:cNvSpPr txBox="1">
              <a:spLocks noChangeArrowheads="1"/>
            </p:cNvSpPr>
            <p:nvPr/>
          </p:nvSpPr>
          <p:spPr bwMode="auto">
            <a:xfrm>
              <a:off x="5397674" y="5562600"/>
              <a:ext cx="2057400" cy="3429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ts val="1000"/>
                </a:spcAft>
              </a:pPr>
              <a:r>
                <a:rPr lang="en-US" sz="2000" b="1" dirty="0">
                  <a:solidFill>
                    <a:srgbClr val="FF0000"/>
                  </a:solidFill>
                  <a:latin typeface="Calibri" pitchFamily="34" charset="0"/>
                  <a:ea typeface="Arial" pitchFamily="34" charset="0"/>
                  <a:cs typeface="Arial" pitchFamily="34" charset="0"/>
                </a:rPr>
                <a:t>Information</a:t>
              </a:r>
              <a:endParaRPr lang="en-US" sz="2000" b="1" dirty="0">
                <a:solidFill>
                  <a:srgbClr val="FF0000"/>
                </a:solidFill>
                <a:latin typeface="Arial" pitchFamily="34" charset="0"/>
                <a:cs typeface="Arial" pitchFamily="34" charset="0"/>
              </a:endParaRPr>
            </a:p>
          </p:txBody>
        </p:sp>
      </p:grpSp>
      <p:sp>
        <p:nvSpPr>
          <p:cNvPr id="11" name="Text Box 5"/>
          <p:cNvSpPr txBox="1">
            <a:spLocks noChangeArrowheads="1"/>
          </p:cNvSpPr>
          <p:nvPr/>
        </p:nvSpPr>
        <p:spPr bwMode="auto">
          <a:xfrm>
            <a:off x="3733800" y="5943600"/>
            <a:ext cx="1191986" cy="6858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ts val="1000"/>
              </a:spcAft>
            </a:pPr>
            <a:endParaRPr lang="en-US" sz="2000" dirty="0">
              <a:latin typeface="Arial" pitchFamily="34" charset="0"/>
              <a:cs typeface="Arial" pitchFamily="34" charset="0"/>
            </a:endParaRPr>
          </a:p>
        </p:txBody>
      </p:sp>
      <p:sp>
        <p:nvSpPr>
          <p:cNvPr id="12" name="Rectangle 11"/>
          <p:cNvSpPr/>
          <p:nvPr/>
        </p:nvSpPr>
        <p:spPr>
          <a:xfrm>
            <a:off x="1524000" y="2971801"/>
            <a:ext cx="2286000" cy="646331"/>
          </a:xfrm>
          <a:prstGeom prst="rect">
            <a:avLst/>
          </a:prstGeom>
        </p:spPr>
        <p:txBody>
          <a:bodyPr wrap="square">
            <a:spAutoFit/>
          </a:bodyPr>
          <a:lstStyle/>
          <a:p>
            <a:endParaRPr lang="en-US" dirty="0"/>
          </a:p>
          <a:p>
            <a:r>
              <a:rPr lang="en-US" dirty="0"/>
              <a:t> </a:t>
            </a:r>
            <a:r>
              <a:rPr lang="en-US" b="1" dirty="0"/>
              <a:t>DOB:-</a:t>
            </a:r>
            <a:r>
              <a:rPr lang="en-US" dirty="0"/>
              <a:t>1990/05/06 </a:t>
            </a:r>
          </a:p>
        </p:txBody>
      </p:sp>
      <p:sp>
        <p:nvSpPr>
          <p:cNvPr id="13" name="Rectangle 12"/>
          <p:cNvSpPr/>
          <p:nvPr/>
        </p:nvSpPr>
        <p:spPr>
          <a:xfrm>
            <a:off x="7315200" y="3124200"/>
            <a:ext cx="2286000" cy="369332"/>
          </a:xfrm>
          <a:prstGeom prst="rect">
            <a:avLst/>
          </a:prstGeom>
        </p:spPr>
        <p:txBody>
          <a:bodyPr wrap="square">
            <a:spAutoFit/>
          </a:bodyPr>
          <a:lstStyle/>
          <a:p>
            <a:r>
              <a:rPr lang="en-US" b="1" dirty="0"/>
              <a:t>AGE:</a:t>
            </a:r>
            <a:r>
              <a:rPr lang="en-US" dirty="0"/>
              <a:t>23</a:t>
            </a:r>
          </a:p>
        </p:txBody>
      </p:sp>
      <p:sp>
        <p:nvSpPr>
          <p:cNvPr id="16" name="Rectangle 15"/>
          <p:cNvSpPr/>
          <p:nvPr/>
        </p:nvSpPr>
        <p:spPr>
          <a:xfrm>
            <a:off x="4419600" y="1447800"/>
            <a:ext cx="2743200" cy="1219200"/>
          </a:xfrm>
          <a:prstGeom prst="rect">
            <a:avLst/>
          </a:prstGeom>
        </p:spPr>
        <p:txBody>
          <a:bodyPr wrap="square">
            <a:spAutoFit/>
          </a:bodyPr>
          <a:lstStyle/>
          <a:p>
            <a:r>
              <a:rPr lang="en-US" b="1" dirty="0">
                <a:solidFill>
                  <a:srgbClr val="FF0000"/>
                </a:solidFill>
              </a:rPr>
              <a:t>Processing</a:t>
            </a:r>
          </a:p>
          <a:p>
            <a:r>
              <a:rPr lang="en-US" dirty="0"/>
              <a:t> Today:- 2013/05/06 </a:t>
            </a:r>
          </a:p>
          <a:p>
            <a:r>
              <a:rPr lang="en-US" dirty="0"/>
              <a:t>DOB    :-1990/05/06 </a:t>
            </a:r>
          </a:p>
          <a:p>
            <a:r>
              <a:rPr lang="en-US" dirty="0"/>
              <a:t>	23-0-0 </a:t>
            </a:r>
          </a:p>
        </p:txBody>
      </p:sp>
      <p:pic>
        <p:nvPicPr>
          <p:cNvPr id="90114" name="Picture 2" descr="http://www.marcoclay.com/wp-content/uploads/2014/01/mound_clay.jpg"/>
          <p:cNvPicPr>
            <a:picLocks noChangeAspect="1" noChangeArrowheads="1"/>
          </p:cNvPicPr>
          <p:nvPr/>
        </p:nvPicPr>
        <p:blipFill>
          <a:blip r:embed="rId3"/>
          <a:srcRect/>
          <a:stretch>
            <a:fillRect/>
          </a:stretch>
        </p:blipFill>
        <p:spPr bwMode="auto">
          <a:xfrm>
            <a:off x="1524000" y="4876800"/>
            <a:ext cx="2971800" cy="1619098"/>
          </a:xfrm>
          <a:prstGeom prst="rect">
            <a:avLst/>
          </a:prstGeom>
          <a:noFill/>
        </p:spPr>
      </p:pic>
      <p:pic>
        <p:nvPicPr>
          <p:cNvPr id="90120" name="Picture 8" descr="http://creativescreenwriting.com/wp-content/uploads/2014/11/working-in-clay.jpg"/>
          <p:cNvPicPr>
            <a:picLocks noChangeAspect="1" noChangeArrowheads="1"/>
          </p:cNvPicPr>
          <p:nvPr/>
        </p:nvPicPr>
        <p:blipFill>
          <a:blip r:embed="rId4"/>
          <a:srcRect/>
          <a:stretch>
            <a:fillRect/>
          </a:stretch>
        </p:blipFill>
        <p:spPr bwMode="auto">
          <a:xfrm>
            <a:off x="5029200" y="4876801"/>
            <a:ext cx="2876550" cy="1618765"/>
          </a:xfrm>
          <a:prstGeom prst="rect">
            <a:avLst/>
          </a:prstGeom>
          <a:noFill/>
        </p:spPr>
      </p:pic>
      <p:pic>
        <p:nvPicPr>
          <p:cNvPr id="90122" name="Picture 10" descr="https://encrypted-tbn2.gstatic.com/images?q=tbn:ANd9GcQZ3KdgU0NI1sTEeHVW5A4bhexbGcEwzCnuGmQKIAPUxYGxM7zQ"/>
          <p:cNvPicPr>
            <a:picLocks noChangeAspect="1" noChangeArrowheads="1"/>
          </p:cNvPicPr>
          <p:nvPr/>
        </p:nvPicPr>
        <p:blipFill>
          <a:blip r:embed="rId5"/>
          <a:srcRect/>
          <a:stretch>
            <a:fillRect/>
          </a:stretch>
        </p:blipFill>
        <p:spPr bwMode="auto">
          <a:xfrm>
            <a:off x="8686801" y="4876800"/>
            <a:ext cx="1586821" cy="1676400"/>
          </a:xfrm>
          <a:prstGeom prst="rect">
            <a:avLst/>
          </a:prstGeom>
          <a:noFill/>
        </p:spPr>
      </p:pic>
      <p:cxnSp>
        <p:nvCxnSpPr>
          <p:cNvPr id="19" name="Straight Arrow Connector 18"/>
          <p:cNvCxnSpPr/>
          <p:nvPr/>
        </p:nvCxnSpPr>
        <p:spPr>
          <a:xfrm>
            <a:off x="4572000" y="56388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8153400" y="57912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 Box 5"/>
          <p:cNvSpPr txBox="1">
            <a:spLocks noChangeArrowheads="1"/>
          </p:cNvSpPr>
          <p:nvPr/>
        </p:nvSpPr>
        <p:spPr bwMode="auto">
          <a:xfrm>
            <a:off x="1905000" y="4419600"/>
            <a:ext cx="2209800" cy="3810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ts val="1000"/>
              </a:spcAft>
            </a:pPr>
            <a:r>
              <a:rPr lang="en-US" sz="2000" b="1" dirty="0">
                <a:solidFill>
                  <a:srgbClr val="FF0000"/>
                </a:solidFill>
                <a:latin typeface="Arial" pitchFamily="34" charset="0"/>
                <a:cs typeface="Arial" pitchFamily="34" charset="0"/>
              </a:rPr>
              <a:t>Raw material</a:t>
            </a:r>
          </a:p>
        </p:txBody>
      </p:sp>
      <p:sp>
        <p:nvSpPr>
          <p:cNvPr id="22" name="Text Box 5"/>
          <p:cNvSpPr txBox="1">
            <a:spLocks noChangeArrowheads="1"/>
          </p:cNvSpPr>
          <p:nvPr/>
        </p:nvSpPr>
        <p:spPr bwMode="auto">
          <a:xfrm>
            <a:off x="8458200" y="4419600"/>
            <a:ext cx="2209800" cy="3810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ts val="1000"/>
              </a:spcAft>
            </a:pPr>
            <a:r>
              <a:rPr lang="en-US" sz="2000" b="1" dirty="0">
                <a:solidFill>
                  <a:srgbClr val="FF0000"/>
                </a:solidFill>
                <a:latin typeface="Arial" pitchFamily="34" charset="0"/>
                <a:cs typeface="Arial" pitchFamily="34" charset="0"/>
              </a:rPr>
              <a:t>Final product</a:t>
            </a:r>
          </a:p>
        </p:txBody>
      </p:sp>
      <p:sp>
        <p:nvSpPr>
          <p:cNvPr id="23" name="Text Box 5"/>
          <p:cNvSpPr txBox="1">
            <a:spLocks noChangeArrowheads="1"/>
          </p:cNvSpPr>
          <p:nvPr/>
        </p:nvSpPr>
        <p:spPr bwMode="auto">
          <a:xfrm>
            <a:off x="5410200" y="4419600"/>
            <a:ext cx="2209800" cy="3810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ts val="1000"/>
              </a:spcAft>
            </a:pPr>
            <a:r>
              <a:rPr lang="en-US" sz="2000" b="1" dirty="0">
                <a:solidFill>
                  <a:srgbClr val="FF0000"/>
                </a:solidFill>
                <a:latin typeface="Arial" pitchFamily="34" charset="0"/>
                <a:cs typeface="Arial" pitchFamily="34" charset="0"/>
              </a:rPr>
              <a:t>processing</a:t>
            </a:r>
          </a:p>
        </p:txBody>
      </p:sp>
    </p:spTree>
    <p:extLst>
      <p:ext uri="{BB962C8B-B14F-4D97-AF65-F5344CB8AC3E}">
        <p14:creationId xmlns:p14="http://schemas.microsoft.com/office/powerpoint/2010/main" val="19487613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Data ,information &amp; processing</a:t>
            </a:r>
            <a:endParaRPr lang="en-US" dirty="0"/>
          </a:p>
        </p:txBody>
      </p:sp>
      <p:sp>
        <p:nvSpPr>
          <p:cNvPr id="4" name="Slide Number Placeholder 3"/>
          <p:cNvSpPr>
            <a:spLocks noGrp="1"/>
          </p:cNvSpPr>
          <p:nvPr>
            <p:ph type="sldNum" sz="quarter" idx="12"/>
          </p:nvPr>
        </p:nvSpPr>
        <p:spPr/>
        <p:txBody>
          <a:bodyPr/>
          <a:lstStyle/>
          <a:p>
            <a:fld id="{DA7DF29F-8EBD-4955-8135-77E3F3B8D1FA}" type="slidenum">
              <a:rPr lang="en-US" smtClean="0"/>
              <a:pPr/>
              <a:t>8</a:t>
            </a:fld>
            <a:endParaRPr lang="en-US" dirty="0"/>
          </a:p>
        </p:txBody>
      </p:sp>
      <p:sp>
        <p:nvSpPr>
          <p:cNvPr id="5" name="Rectangle 4"/>
          <p:cNvSpPr/>
          <p:nvPr/>
        </p:nvSpPr>
        <p:spPr>
          <a:xfrm>
            <a:off x="4800600" y="3124200"/>
            <a:ext cx="23622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DBMS</a:t>
            </a:r>
          </a:p>
          <a:p>
            <a:pPr algn="ctr"/>
            <a:r>
              <a:rPr lang="en-US" dirty="0"/>
              <a:t>(processing)</a:t>
            </a:r>
          </a:p>
        </p:txBody>
      </p:sp>
      <p:sp>
        <p:nvSpPr>
          <p:cNvPr id="6" name="Flowchart: Magnetic Disk 5"/>
          <p:cNvSpPr/>
          <p:nvPr/>
        </p:nvSpPr>
        <p:spPr>
          <a:xfrm>
            <a:off x="5334000" y="5257800"/>
            <a:ext cx="1447800" cy="11430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p>
        </p:txBody>
      </p:sp>
      <p:cxnSp>
        <p:nvCxnSpPr>
          <p:cNvPr id="8" name="Straight Arrow Connector 7"/>
          <p:cNvCxnSpPr>
            <a:endCxn id="5" idx="1"/>
          </p:cNvCxnSpPr>
          <p:nvPr/>
        </p:nvCxnSpPr>
        <p:spPr>
          <a:xfrm>
            <a:off x="3048000" y="3810000"/>
            <a:ext cx="1752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96258" name="Picture 2" descr="C:\Program Files (x86)\Microsoft Office\MEDIA\CAGCAT10\j0292020.wmf"/>
          <p:cNvPicPr>
            <a:picLocks noChangeAspect="1" noChangeArrowheads="1"/>
          </p:cNvPicPr>
          <p:nvPr/>
        </p:nvPicPr>
        <p:blipFill>
          <a:blip r:embed="rId2"/>
          <a:srcRect/>
          <a:stretch>
            <a:fillRect/>
          </a:stretch>
        </p:blipFill>
        <p:spPr bwMode="auto">
          <a:xfrm>
            <a:off x="1676400" y="2819400"/>
            <a:ext cx="1869034" cy="1773936"/>
          </a:xfrm>
          <a:prstGeom prst="rect">
            <a:avLst/>
          </a:prstGeom>
          <a:noFill/>
        </p:spPr>
      </p:pic>
      <p:cxnSp>
        <p:nvCxnSpPr>
          <p:cNvPr id="13" name="Straight Arrow Connector 12"/>
          <p:cNvCxnSpPr/>
          <p:nvPr/>
        </p:nvCxnSpPr>
        <p:spPr>
          <a:xfrm rot="5400000">
            <a:off x="5144294" y="4837906"/>
            <a:ext cx="685006"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flipH="1" flipV="1">
            <a:off x="6172994" y="4799806"/>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5" idx="3"/>
          </p:cNvCxnSpPr>
          <p:nvPr/>
        </p:nvCxnSpPr>
        <p:spPr>
          <a:xfrm>
            <a:off x="7162800" y="3810000"/>
            <a:ext cx="1143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96260" name="Picture 4" descr="C:\Program Files (x86)\Microsoft Office\MEDIA\CAGCAT10\j0291984.wmf"/>
          <p:cNvPicPr>
            <a:picLocks noChangeAspect="1" noChangeArrowheads="1"/>
          </p:cNvPicPr>
          <p:nvPr/>
        </p:nvPicPr>
        <p:blipFill>
          <a:blip r:embed="rId3"/>
          <a:srcRect/>
          <a:stretch>
            <a:fillRect/>
          </a:stretch>
        </p:blipFill>
        <p:spPr bwMode="auto">
          <a:xfrm>
            <a:off x="8305801" y="2743201"/>
            <a:ext cx="1807769" cy="1913839"/>
          </a:xfrm>
          <a:prstGeom prst="rect">
            <a:avLst/>
          </a:prstGeom>
          <a:noFill/>
        </p:spPr>
      </p:pic>
      <p:sp>
        <p:nvSpPr>
          <p:cNvPr id="22" name="TextBox 21"/>
          <p:cNvSpPr txBox="1"/>
          <p:nvPr/>
        </p:nvSpPr>
        <p:spPr>
          <a:xfrm>
            <a:off x="1752600" y="4724400"/>
            <a:ext cx="1676400" cy="381000"/>
          </a:xfrm>
          <a:prstGeom prst="rect">
            <a:avLst/>
          </a:prstGeom>
          <a:noFill/>
        </p:spPr>
        <p:txBody>
          <a:bodyPr wrap="square" rtlCol="0">
            <a:spAutoFit/>
          </a:bodyPr>
          <a:lstStyle/>
          <a:p>
            <a:r>
              <a:rPr lang="en-US" dirty="0"/>
              <a:t>Data Collection</a:t>
            </a:r>
          </a:p>
        </p:txBody>
      </p:sp>
      <p:sp>
        <p:nvSpPr>
          <p:cNvPr id="23" name="TextBox 22"/>
          <p:cNvSpPr txBox="1"/>
          <p:nvPr/>
        </p:nvSpPr>
        <p:spPr>
          <a:xfrm>
            <a:off x="8153400" y="4648200"/>
            <a:ext cx="2743200" cy="369332"/>
          </a:xfrm>
          <a:prstGeom prst="rect">
            <a:avLst/>
          </a:prstGeom>
          <a:noFill/>
        </p:spPr>
        <p:txBody>
          <a:bodyPr wrap="square" rtlCol="0">
            <a:spAutoFit/>
          </a:bodyPr>
          <a:lstStyle/>
          <a:p>
            <a:r>
              <a:rPr lang="en-US" dirty="0"/>
              <a:t>Information distribution</a:t>
            </a:r>
          </a:p>
        </p:txBody>
      </p:sp>
      <p:sp>
        <p:nvSpPr>
          <p:cNvPr id="25" name="TextBox 24"/>
          <p:cNvSpPr txBox="1"/>
          <p:nvPr/>
        </p:nvSpPr>
        <p:spPr>
          <a:xfrm>
            <a:off x="3886200" y="4572000"/>
            <a:ext cx="1676400" cy="923330"/>
          </a:xfrm>
          <a:prstGeom prst="rect">
            <a:avLst/>
          </a:prstGeom>
          <a:noFill/>
        </p:spPr>
        <p:txBody>
          <a:bodyPr wrap="square" rtlCol="0">
            <a:spAutoFit/>
          </a:bodyPr>
          <a:lstStyle/>
          <a:p>
            <a:r>
              <a:rPr lang="en-US" dirty="0"/>
              <a:t>Store the data with well organized form</a:t>
            </a:r>
          </a:p>
        </p:txBody>
      </p:sp>
      <p:sp>
        <p:nvSpPr>
          <p:cNvPr id="26" name="TextBox 25"/>
          <p:cNvSpPr txBox="1"/>
          <p:nvPr/>
        </p:nvSpPr>
        <p:spPr>
          <a:xfrm>
            <a:off x="6781800" y="4572000"/>
            <a:ext cx="1676400" cy="923330"/>
          </a:xfrm>
          <a:prstGeom prst="rect">
            <a:avLst/>
          </a:prstGeom>
          <a:noFill/>
        </p:spPr>
        <p:txBody>
          <a:bodyPr wrap="square" rtlCol="0">
            <a:spAutoFit/>
          </a:bodyPr>
          <a:lstStyle/>
          <a:p>
            <a:r>
              <a:rPr lang="en-US" dirty="0"/>
              <a:t>Retrieve the data by user query</a:t>
            </a:r>
          </a:p>
        </p:txBody>
      </p:sp>
      <p:sp>
        <p:nvSpPr>
          <p:cNvPr id="17" name="TextBox 24"/>
          <p:cNvSpPr txBox="1"/>
          <p:nvPr/>
        </p:nvSpPr>
        <p:spPr>
          <a:xfrm>
            <a:off x="7239000" y="2667000"/>
            <a:ext cx="16764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User Query</a:t>
            </a:r>
          </a:p>
        </p:txBody>
      </p:sp>
      <p:cxnSp>
        <p:nvCxnSpPr>
          <p:cNvPr id="20" name="Straight Arrow Connector 19"/>
          <p:cNvCxnSpPr/>
          <p:nvPr/>
        </p:nvCxnSpPr>
        <p:spPr>
          <a:xfrm rot="10800000">
            <a:off x="7239000" y="3581400"/>
            <a:ext cx="1371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5400000">
            <a:off x="5868194" y="4799806"/>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47027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par>
                                <p:cTn id="8" presetID="3" presetClass="entr" presetSubtype="10" fill="hold" nodeType="withEffect">
                                  <p:stCondLst>
                                    <p:cond delay="0"/>
                                  </p:stCondLst>
                                  <p:childTnLst>
                                    <p:set>
                                      <p:cBhvr>
                                        <p:cTn id="9" dur="1" fill="hold">
                                          <p:stCondLst>
                                            <p:cond delay="0"/>
                                          </p:stCondLst>
                                        </p:cTn>
                                        <p:tgtEl>
                                          <p:spTgt spid="96258"/>
                                        </p:tgtEl>
                                        <p:attrNameLst>
                                          <p:attrName>style.visibility</p:attrName>
                                        </p:attrNameLst>
                                      </p:cBhvr>
                                      <p:to>
                                        <p:strVal val="visible"/>
                                      </p:to>
                                    </p:set>
                                    <p:animEffect transition="in" filter="blinds(horizontal)">
                                      <p:cBhvr>
                                        <p:cTn id="10" dur="500"/>
                                        <p:tgtEl>
                                          <p:spTgt spid="9625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linds(horizontal)">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linds(horizontal)">
                                      <p:cBhvr>
                                        <p:cTn id="25" dur="500"/>
                                        <p:tgtEl>
                                          <p:spTgt spid="13"/>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blinds(horizontal)">
                                      <p:cBhvr>
                                        <p:cTn id="28" dur="500"/>
                                        <p:tgtEl>
                                          <p:spTgt spid="25"/>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blinds(horizontal)">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blinds(horizontal)">
                                      <p:cBhvr>
                                        <p:cTn id="38" dur="500"/>
                                        <p:tgtEl>
                                          <p:spTgt spid="17"/>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blinds(horizontal)">
                                      <p:cBhvr>
                                        <p:cTn id="43" dur="500"/>
                                        <p:tgtEl>
                                          <p:spTgt spid="24"/>
                                        </p:tgtEl>
                                      </p:cBhvr>
                                    </p:animEffect>
                                  </p:childTnLst>
                                </p:cTn>
                              </p:par>
                              <p:par>
                                <p:cTn id="44" presetID="3" presetClass="entr" presetSubtype="10" fill="hold"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blinds(horizontal)">
                                      <p:cBhvr>
                                        <p:cTn id="46" dur="500"/>
                                        <p:tgtEl>
                                          <p:spTgt spid="20"/>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blinds(horizontal)">
                                      <p:cBhvr>
                                        <p:cTn id="51" dur="500"/>
                                        <p:tgtEl>
                                          <p:spTgt spid="16"/>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blinds(horizontal)">
                                      <p:cBhvr>
                                        <p:cTn id="54" dur="500"/>
                                        <p:tgtEl>
                                          <p:spTgt spid="26"/>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nodeType="click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blinds(horizontal)">
                                      <p:cBhvr>
                                        <p:cTn id="59" dur="500"/>
                                        <p:tgtEl>
                                          <p:spTgt spid="18"/>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nodeType="clickEffect">
                                  <p:stCondLst>
                                    <p:cond delay="0"/>
                                  </p:stCondLst>
                                  <p:childTnLst>
                                    <p:set>
                                      <p:cBhvr>
                                        <p:cTn id="63" dur="1" fill="hold">
                                          <p:stCondLst>
                                            <p:cond delay="0"/>
                                          </p:stCondLst>
                                        </p:cTn>
                                        <p:tgtEl>
                                          <p:spTgt spid="96260"/>
                                        </p:tgtEl>
                                        <p:attrNameLst>
                                          <p:attrName>style.visibility</p:attrName>
                                        </p:attrNameLst>
                                      </p:cBhvr>
                                      <p:to>
                                        <p:strVal val="visible"/>
                                      </p:to>
                                    </p:set>
                                    <p:animEffect transition="in" filter="blinds(horizontal)">
                                      <p:cBhvr>
                                        <p:cTn id="64" dur="500"/>
                                        <p:tgtEl>
                                          <p:spTgt spid="96260"/>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blinds(horizontal)">
                                      <p:cBhvr>
                                        <p:cTn id="6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22" grpId="0"/>
      <p:bldP spid="23" grpId="0"/>
      <p:bldP spid="25" grpId="0"/>
      <p:bldP spid="26" grpId="0"/>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a:t>Data vs. Information</a:t>
            </a:r>
          </a:p>
        </p:txBody>
      </p:sp>
      <p:sp>
        <p:nvSpPr>
          <p:cNvPr id="7171" name="Rectangle 3"/>
          <p:cNvSpPr>
            <a:spLocks noGrp="1" noChangeArrowheads="1"/>
          </p:cNvSpPr>
          <p:nvPr>
            <p:ph type="body" sz="half" idx="1"/>
          </p:nvPr>
        </p:nvSpPr>
        <p:spPr/>
        <p:txBody>
          <a:bodyPr/>
          <a:lstStyle/>
          <a:p>
            <a:pPr>
              <a:buFont typeface="Wingdings" pitchFamily="2" charset="2"/>
              <a:buNone/>
            </a:pPr>
            <a:r>
              <a:rPr lang="en-US" altLang="en-US" b="1" dirty="0">
                <a:solidFill>
                  <a:schemeClr val="tx2"/>
                </a:solidFill>
              </a:rPr>
              <a:t>Data</a:t>
            </a:r>
          </a:p>
          <a:p>
            <a:r>
              <a:rPr lang="en-US" altLang="en-US" dirty="0"/>
              <a:t>raw facts</a:t>
            </a:r>
          </a:p>
          <a:p>
            <a:r>
              <a:rPr lang="en-US" altLang="en-US" dirty="0"/>
              <a:t>no context</a:t>
            </a:r>
          </a:p>
          <a:p>
            <a:r>
              <a:rPr lang="en-US" altLang="en-US" dirty="0"/>
              <a:t>Useless</a:t>
            </a:r>
          </a:p>
          <a:p>
            <a:r>
              <a:rPr lang="en-US" altLang="en-US" dirty="0"/>
              <a:t>Before processed</a:t>
            </a:r>
          </a:p>
          <a:p>
            <a:r>
              <a:rPr lang="en-US" altLang="en-US" dirty="0"/>
              <a:t>No  value-added </a:t>
            </a:r>
          </a:p>
          <a:p>
            <a:r>
              <a:rPr lang="en-US" altLang="en-US" dirty="0"/>
              <a:t>just numbers and text etc .. without meaning</a:t>
            </a:r>
          </a:p>
        </p:txBody>
      </p:sp>
      <p:sp>
        <p:nvSpPr>
          <p:cNvPr id="7172" name="Rectangle 4"/>
          <p:cNvSpPr>
            <a:spLocks noGrp="1" noChangeArrowheads="1"/>
          </p:cNvSpPr>
          <p:nvPr>
            <p:ph type="body" sz="half" idx="2"/>
          </p:nvPr>
        </p:nvSpPr>
        <p:spPr/>
        <p:txBody>
          <a:bodyPr>
            <a:normAutofit/>
          </a:bodyPr>
          <a:lstStyle/>
          <a:p>
            <a:pPr>
              <a:buFont typeface="Wingdings" pitchFamily="2" charset="2"/>
              <a:buNone/>
            </a:pPr>
            <a:r>
              <a:rPr lang="en-US" altLang="en-US" b="1" dirty="0">
                <a:solidFill>
                  <a:schemeClr val="tx2"/>
                </a:solidFill>
              </a:rPr>
              <a:t>Information</a:t>
            </a:r>
          </a:p>
          <a:p>
            <a:r>
              <a:rPr lang="en-US" altLang="en-US" dirty="0"/>
              <a:t>Final result</a:t>
            </a:r>
          </a:p>
          <a:p>
            <a:r>
              <a:rPr lang="en-US" altLang="en-US" dirty="0"/>
              <a:t>with context</a:t>
            </a:r>
          </a:p>
          <a:p>
            <a:r>
              <a:rPr lang="en-US" altLang="en-US" dirty="0"/>
              <a:t>Useable</a:t>
            </a:r>
          </a:p>
          <a:p>
            <a:r>
              <a:rPr lang="en-US" altLang="en-US" dirty="0"/>
              <a:t>processed data</a:t>
            </a:r>
          </a:p>
          <a:p>
            <a:r>
              <a:rPr lang="en-US" altLang="en-US" dirty="0"/>
              <a:t>value-added to data</a:t>
            </a:r>
          </a:p>
          <a:p>
            <a:pPr lvl="1"/>
            <a:r>
              <a:rPr lang="en-US" altLang="en-US" sz="1400" dirty="0"/>
              <a:t>Summarized, organized, Analyzed</a:t>
            </a:r>
          </a:p>
          <a:p>
            <a:r>
              <a:rPr lang="en-US" altLang="en-US" dirty="0"/>
              <a:t>just numbers and text etc .. with meaning</a:t>
            </a:r>
          </a:p>
          <a:p>
            <a:endParaRPr lang="en-US" altLang="en-US" dirty="0"/>
          </a:p>
        </p:txBody>
      </p:sp>
      <p:sp>
        <p:nvSpPr>
          <p:cNvPr id="7173" name="FlagCount" hidden="1">
            <a:hlinkClick r:id="rId2" action="ppaction://hlinkfile"/>
          </p:cNvPr>
          <p:cNvSpPr>
            <a:spLocks noChangeArrowheads="1"/>
          </p:cNvSpPr>
          <p:nvPr/>
        </p:nvSpPr>
        <p:spPr bwMode="auto">
          <a:xfrm>
            <a:off x="9779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r>
              <a:rPr lang="en-US" altLang="en-US" sz="1400" b="1">
                <a:latin typeface="Tahoma" pitchFamily="34" charset="0"/>
              </a:rPr>
              <a:t>0</a:t>
            </a:r>
          </a:p>
        </p:txBody>
      </p:sp>
      <p:pic>
        <p:nvPicPr>
          <p:cNvPr id="7" name="Picture 2" descr="http://www.marcoclay.com/wp-content/uploads/2014/01/mound_clay.jpg"/>
          <p:cNvPicPr>
            <a:picLocks noChangeAspect="1" noChangeArrowheads="1"/>
          </p:cNvPicPr>
          <p:nvPr/>
        </p:nvPicPr>
        <p:blipFill>
          <a:blip r:embed="rId3" cstate="print"/>
          <a:srcRect/>
          <a:stretch>
            <a:fillRect/>
          </a:stretch>
        </p:blipFill>
        <p:spPr bwMode="auto">
          <a:xfrm>
            <a:off x="2895600" y="1524000"/>
            <a:ext cx="1143000" cy="622730"/>
          </a:xfrm>
          <a:prstGeom prst="rect">
            <a:avLst/>
          </a:prstGeom>
          <a:noFill/>
        </p:spPr>
      </p:pic>
      <p:pic>
        <p:nvPicPr>
          <p:cNvPr id="8" name="Picture 10" descr="https://encrypted-tbn2.gstatic.com/images?q=tbn:ANd9GcQZ3KdgU0NI1sTEeHVW5A4bhexbGcEwzCnuGmQKIAPUxYGxM7zQ"/>
          <p:cNvPicPr>
            <a:picLocks noChangeAspect="1" noChangeArrowheads="1"/>
          </p:cNvPicPr>
          <p:nvPr/>
        </p:nvPicPr>
        <p:blipFill>
          <a:blip r:embed="rId4"/>
          <a:srcRect/>
          <a:stretch>
            <a:fillRect/>
          </a:stretch>
        </p:blipFill>
        <p:spPr bwMode="auto">
          <a:xfrm>
            <a:off x="8382002" y="1371601"/>
            <a:ext cx="685799" cy="724514"/>
          </a:xfrm>
          <a:prstGeom prst="rect">
            <a:avLst/>
          </a:prstGeom>
          <a:noFill/>
        </p:spPr>
      </p:pic>
    </p:spTree>
    <p:extLst>
      <p:ext uri="{BB962C8B-B14F-4D97-AF65-F5344CB8AC3E}">
        <p14:creationId xmlns:p14="http://schemas.microsoft.com/office/powerpoint/2010/main" val="41056786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Metropolitan</Template>
  <TotalTime>2385</TotalTime>
  <Words>1734</Words>
  <Application>Microsoft Office PowerPoint</Application>
  <PresentationFormat>Widescreen</PresentationFormat>
  <Paragraphs>450</Paragraphs>
  <Slides>43</Slides>
  <Notes>10</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8" baseType="lpstr">
      <vt:lpstr>Arial</vt:lpstr>
      <vt:lpstr>Calibri</vt:lpstr>
      <vt:lpstr>Calibri Light</vt:lpstr>
      <vt:lpstr>Comic Sans MS</vt:lpstr>
      <vt:lpstr>Courier New</vt:lpstr>
      <vt:lpstr>Garamond</vt:lpstr>
      <vt:lpstr>Latha</vt:lpstr>
      <vt:lpstr>Monotype Sorts</vt:lpstr>
      <vt:lpstr>Symbol</vt:lpstr>
      <vt:lpstr>Tahoma</vt:lpstr>
      <vt:lpstr>Times</vt:lpstr>
      <vt:lpstr>Times New Roman</vt:lpstr>
      <vt:lpstr>Wingdings</vt:lpstr>
      <vt:lpstr>Office Theme</vt:lpstr>
      <vt:lpstr>Clip</vt:lpstr>
      <vt:lpstr>          Database Management Systems</vt:lpstr>
      <vt:lpstr>Outline Syllabus</vt:lpstr>
      <vt:lpstr>  Assessment &amp; Weighting   </vt:lpstr>
      <vt:lpstr>Lecture 01</vt:lpstr>
      <vt:lpstr>Sub Topics</vt:lpstr>
      <vt:lpstr>Data , Information &amp; Processing</vt:lpstr>
      <vt:lpstr>Data ,information &amp; processing</vt:lpstr>
      <vt:lpstr>Data ,information &amp; processing</vt:lpstr>
      <vt:lpstr>Data vs. Information</vt:lpstr>
      <vt:lpstr>What is Data?</vt:lpstr>
      <vt:lpstr>Storing Data?</vt:lpstr>
      <vt:lpstr>What is Information?</vt:lpstr>
      <vt:lpstr>Why  DBMS? </vt:lpstr>
      <vt:lpstr>Types of Databases</vt:lpstr>
      <vt:lpstr>File Based Processing</vt:lpstr>
      <vt:lpstr>File Based Processing</vt:lpstr>
      <vt:lpstr>File Based Processing</vt:lpstr>
      <vt:lpstr>Problem in file based system</vt:lpstr>
      <vt:lpstr>Solution is  DBMS</vt:lpstr>
      <vt:lpstr>Database Processing</vt:lpstr>
      <vt:lpstr>Database Processing</vt:lpstr>
      <vt:lpstr>DATABASE</vt:lpstr>
      <vt:lpstr>Database Management System (DBMS)</vt:lpstr>
      <vt:lpstr>History of Database Systems</vt:lpstr>
      <vt:lpstr>History (cont.)</vt:lpstr>
      <vt:lpstr>Database models</vt:lpstr>
      <vt:lpstr>What is a Database System? </vt:lpstr>
      <vt:lpstr>Common Uses of Databases</vt:lpstr>
      <vt:lpstr>Components of DBMS Environment</vt:lpstr>
      <vt:lpstr>Components of DBMS Environment</vt:lpstr>
      <vt:lpstr>Components of DBMS Environment</vt:lpstr>
      <vt:lpstr>Examples:  DBMS </vt:lpstr>
      <vt:lpstr>Advantages of using a DBMS</vt:lpstr>
      <vt:lpstr>Disadvantages</vt:lpstr>
      <vt:lpstr>When not to use a DBMS</vt:lpstr>
      <vt:lpstr>Main Characteristics of the Database Approach</vt:lpstr>
      <vt:lpstr>Main Characteristics of the Database Approach</vt:lpstr>
      <vt:lpstr>Main Characteristics of the Database Approach</vt:lpstr>
      <vt:lpstr>Data independence</vt:lpstr>
      <vt:lpstr>Main Characteristics of the Database Approach</vt:lpstr>
      <vt:lpstr>Quick review</vt:lpstr>
      <vt:lpstr>Main Characteristics of the Database Approach</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COM1302-Database Management Systems</dc:title>
  <dc:creator>Acer</dc:creator>
  <cp:lastModifiedBy>Acer</cp:lastModifiedBy>
  <cp:revision>23</cp:revision>
  <dcterms:created xsi:type="dcterms:W3CDTF">2023-08-22T07:22:02Z</dcterms:created>
  <dcterms:modified xsi:type="dcterms:W3CDTF">2024-03-21T09:45:26Z</dcterms:modified>
</cp:coreProperties>
</file>