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24"/>
  </p:notesMasterIdLst>
  <p:sldIdLst>
    <p:sldId id="304" r:id="rId3"/>
    <p:sldId id="323"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0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23204-145E-4E9A-8825-0DF9FD80C698}" type="datetimeFigureOut">
              <a:rPr lang="en-US" smtClean="0"/>
              <a:pPr/>
              <a:t>3/21/2024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77AEE-D46A-4C91-9543-7FBC6ED44F7E}" type="slidenum">
              <a:rPr lang="en-US" smtClean="0"/>
              <a:pPr/>
              <a:t>‹#›</a:t>
            </a:fld>
            <a:endParaRPr lang="en-US" dirty="0"/>
          </a:p>
        </p:txBody>
      </p:sp>
    </p:spTree>
    <p:extLst>
      <p:ext uri="{BB962C8B-B14F-4D97-AF65-F5344CB8AC3E}">
        <p14:creationId xmlns:p14="http://schemas.microsoft.com/office/powerpoint/2010/main" val="118513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A0D925-54BF-4AF0-9826-1ABD5C6780F9}" type="slidenum">
              <a:rPr lang="en-US"/>
              <a:pPr/>
              <a:t>14</a:t>
            </a:fld>
            <a:endParaRPr lang="en-US"/>
          </a:p>
        </p:txBody>
      </p:sp>
      <p:sp>
        <p:nvSpPr>
          <p:cNvPr id="10242" name="Rectangle 2"/>
          <p:cNvSpPr>
            <a:spLocks noGrp="1" noRot="1" noChangeAspect="1" noChangeArrowheads="1"/>
          </p:cNvSpPr>
          <p:nvPr>
            <p:ph type="sldImg"/>
          </p:nvPr>
        </p:nvSpPr>
        <p:spPr bwMode="auto">
          <a:xfrm>
            <a:off x="1154113" y="692150"/>
            <a:ext cx="4554537" cy="3416300"/>
          </a:xfrm>
          <a:prstGeom prst="rect">
            <a:avLst/>
          </a:prstGeom>
          <a:noFill/>
          <a:ln w="12700" cap="flat">
            <a:solidFill>
              <a:schemeClr val="tx1"/>
            </a:solidFill>
            <a:miter lim="800000"/>
            <a:headEnd/>
            <a:tailEnd/>
          </a:ln>
        </p:spPr>
      </p:sp>
      <p:sp>
        <p:nvSpPr>
          <p:cNvPr id="10243" name="Rectangle 3"/>
          <p:cNvSpPr>
            <a:spLocks noGrp="1" noChangeArrowheads="1"/>
          </p:cNvSpPr>
          <p:nvPr>
            <p:ph type="body" idx="1"/>
          </p:nvPr>
        </p:nvSpPr>
        <p:spPr bwMode="auto">
          <a:xfrm>
            <a:off x="914400" y="4343400"/>
            <a:ext cx="5029200" cy="4113213"/>
          </a:xfrm>
          <a:prstGeom prst="rect">
            <a:avLst/>
          </a:prstGeom>
          <a:noFill/>
          <a:ln>
            <a:miter lim="800000"/>
            <a:headEnd/>
            <a:tailEnd/>
          </a:ln>
        </p:spPr>
        <p:txBody>
          <a:bodyPr lIns="92075" tIns="46038" rIns="92075" bIns="46038"/>
          <a:lstStyle/>
          <a:p>
            <a:pPr eaLnBrk="0" hangingPunct="0">
              <a:spcBef>
                <a:spcPct val="0"/>
              </a:spcBef>
            </a:pPr>
            <a:endParaRPr lang="en-US" sz="2400"/>
          </a:p>
        </p:txBody>
      </p:sp>
    </p:spTree>
    <p:extLst>
      <p:ext uri="{BB962C8B-B14F-4D97-AF65-F5344CB8AC3E}">
        <p14:creationId xmlns:p14="http://schemas.microsoft.com/office/powerpoint/2010/main" val="88702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B2F0835-D8F2-43DD-AB72-86D4D4816659}" type="slidenum">
              <a:rPr lang="en-US" smtClean="0"/>
              <a:pPr/>
              <a:t>19</a:t>
            </a:fld>
            <a:endParaRPr lang="en-US"/>
          </a:p>
        </p:txBody>
      </p:sp>
      <p:sp>
        <p:nvSpPr>
          <p:cNvPr id="70659"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70660"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GB"/>
              <a:t>The standard query language used in relational database systems.  The next slide will show some simple example queries.</a:t>
            </a:r>
          </a:p>
        </p:txBody>
      </p:sp>
      <p:sp>
        <p:nvSpPr>
          <p:cNvPr id="70661" name="Footer Placeholder 4"/>
          <p:cNvSpPr>
            <a:spLocks noGrp="1"/>
          </p:cNvSpPr>
          <p:nvPr>
            <p:ph type="ftr" sz="quarter" idx="4"/>
          </p:nvPr>
        </p:nvSpPr>
        <p:spPr>
          <a:noFill/>
        </p:spPr>
        <p:txBody>
          <a:bodyPr/>
          <a:lstStyle/>
          <a:p>
            <a:r>
              <a:rPr lang="en-US"/>
              <a:t>hndit 1</a:t>
            </a:r>
          </a:p>
        </p:txBody>
      </p:sp>
    </p:spTree>
    <p:extLst>
      <p:ext uri="{BB962C8B-B14F-4D97-AF65-F5344CB8AC3E}">
        <p14:creationId xmlns:p14="http://schemas.microsoft.com/office/powerpoint/2010/main" val="2587033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817A186-8A52-4C45-896C-85D58D6D4AA2}" type="slidenum">
              <a:rPr lang="en-US" smtClean="0"/>
              <a:pPr/>
              <a:t>20</a:t>
            </a:fld>
            <a:endParaRPr lang="en-US"/>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a:xfrm>
            <a:off x="914400" y="4343400"/>
            <a:ext cx="5029200" cy="4114800"/>
          </a:xfrm>
          <a:noFill/>
          <a:ln/>
        </p:spPr>
        <p:txBody>
          <a:bodyPr lIns="91433" tIns="45716" rIns="91433" bIns="45716"/>
          <a:lstStyle/>
          <a:p>
            <a:pPr eaLnBrk="1" hangingPunct="1"/>
            <a:r>
              <a:rPr lang="en-GB"/>
              <a:t>Here we have three sample queries, using the tables given earlier.  The first will show the branchNo and city for each row in the table.  The next will show all information for branchNo B003, and the third shows how to relate information from two tables.  Get the students to think of the answers, and ask them why the third query has the where clause</a:t>
            </a:r>
          </a:p>
        </p:txBody>
      </p:sp>
      <p:sp>
        <p:nvSpPr>
          <p:cNvPr id="71685" name="Footer Placeholder 4"/>
          <p:cNvSpPr>
            <a:spLocks noGrp="1"/>
          </p:cNvSpPr>
          <p:nvPr>
            <p:ph type="ftr" sz="quarter" idx="4"/>
          </p:nvPr>
        </p:nvSpPr>
        <p:spPr>
          <a:noFill/>
        </p:spPr>
        <p:txBody>
          <a:bodyPr/>
          <a:lstStyle/>
          <a:p>
            <a:r>
              <a:rPr lang="en-US"/>
              <a:t>hndit 1</a:t>
            </a:r>
          </a:p>
        </p:txBody>
      </p:sp>
    </p:spTree>
    <p:extLst>
      <p:ext uri="{BB962C8B-B14F-4D97-AF65-F5344CB8AC3E}">
        <p14:creationId xmlns:p14="http://schemas.microsoft.com/office/powerpoint/2010/main" val="2895196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B9C55-B1F5-4DCD-B44C-56F4D10DFF02}" type="datetime1">
              <a:rPr lang="en-US" smtClean="0"/>
              <a:t>3/21/2024</a:t>
            </a:fld>
            <a:endParaRPr lang="en-US" dirty="0"/>
          </a:p>
        </p:txBody>
      </p:sp>
      <p:sp>
        <p:nvSpPr>
          <p:cNvPr id="5" name="Footer Placeholder 4"/>
          <p:cNvSpPr>
            <a:spLocks noGrp="1"/>
          </p:cNvSpPr>
          <p:nvPr>
            <p:ph type="ftr" sz="quarter" idx="11"/>
          </p:nvPr>
        </p:nvSpPr>
        <p:spPr/>
        <p:txBody>
          <a:bodyPr/>
          <a:lstStyle>
            <a:lvl1pPr>
              <a:defRPr/>
            </a:lvl1p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21B3BF-CA00-44EF-B758-B15ECF3DFDAF}"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6D5A7-B666-4055-9430-CD0CBCBD1CF8}"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E2B9C55-B1F5-4DCD-B44C-56F4D10DFF02}" type="datetime1">
              <a:rPr lang="en-US" smtClean="0"/>
              <a:t>3/21/2024</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r>
              <a:rPr lang="en-US"/>
              <a:t>(c) Dept. of Industrial Mgt, 2013</a:t>
            </a:r>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697565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6DC9F0-F6FA-4EF5-9B02-32D7E772F3DA}"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767776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308836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C1C87-DFFE-40DD-88ED-115007FBF96B}" type="datetime1">
              <a:rPr lang="en-US" smtClean="0"/>
              <a:t>3/21/2024</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338994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10CCB-6840-48E9-8232-4140365FD666}" type="datetime1">
              <a:rPr lang="en-US" smtClean="0"/>
              <a:t>3/21/2024</a:t>
            </a:fld>
            <a:endParaRPr lang="en-US" dirty="0"/>
          </a:p>
        </p:txBody>
      </p:sp>
      <p:sp>
        <p:nvSpPr>
          <p:cNvPr id="8" name="Footer Placeholder 7"/>
          <p:cNvSpPr>
            <a:spLocks noGrp="1"/>
          </p:cNvSpPr>
          <p:nvPr>
            <p:ph type="ftr" sz="quarter" idx="11"/>
          </p:nvPr>
        </p:nvSpPr>
        <p:spPr/>
        <p:txBody>
          <a:bodyPr/>
          <a:lstStyle/>
          <a:p>
            <a:r>
              <a:rPr lang="en-US"/>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0192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DC12BC-620C-4804-A68B-E5D136F30A82}" type="datetime1">
              <a:rPr lang="en-US" smtClean="0"/>
              <a:t>3/21/2024</a:t>
            </a:fld>
            <a:endParaRPr lang="en-US" dirty="0"/>
          </a:p>
        </p:txBody>
      </p:sp>
      <p:sp>
        <p:nvSpPr>
          <p:cNvPr id="4" name="Footer Placeholder 3"/>
          <p:cNvSpPr>
            <a:spLocks noGrp="1"/>
          </p:cNvSpPr>
          <p:nvPr>
            <p:ph type="ftr" sz="quarter" idx="11"/>
          </p:nvPr>
        </p:nvSpPr>
        <p:spPr/>
        <p:txBody>
          <a:bodyPr/>
          <a:lstStyle/>
          <a:p>
            <a:r>
              <a:rPr lang="en-US"/>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431864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3/21/2024</a:t>
            </a:fld>
            <a:endParaRPr lang="en-US" dirty="0"/>
          </a:p>
        </p:txBody>
      </p:sp>
      <p:sp>
        <p:nvSpPr>
          <p:cNvPr id="3" name="Footer Placeholder 2"/>
          <p:cNvSpPr>
            <a:spLocks noGrp="1"/>
          </p:cNvSpPr>
          <p:nvPr>
            <p:ph type="ftr" sz="quarter" idx="11"/>
          </p:nvPr>
        </p:nvSpPr>
        <p:spPr/>
        <p:txBody>
          <a:bodyPr/>
          <a:lstStyle/>
          <a:p>
            <a:r>
              <a:rPr lang="en-US"/>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406804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3/21/2024</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1728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DC9F0-F6FA-4EF5-9B02-32D7E772F3DA}"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0A478FA-CAA3-494E-AE22-6AE9783FAB5B}" type="datetime1">
              <a:rPr lang="en-US" smtClean="0"/>
              <a:t>3/21/2024</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93367953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21B3BF-CA00-44EF-B758-B15ECF3DFDAF}"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706399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16D5A7-B666-4055-9430-CD0CBCBD1CF8}"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160747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361950"/>
            <a:ext cx="6324600" cy="704850"/>
          </a:xfrm>
        </p:spPr>
        <p:txBody>
          <a:bodyPr/>
          <a:lstStyle/>
          <a:p>
            <a:r>
              <a:rPr lang="en-US"/>
              <a:t>Click to edit Master title style</a:t>
            </a:r>
          </a:p>
        </p:txBody>
      </p:sp>
      <p:sp>
        <p:nvSpPr>
          <p:cNvPr id="3" name="Text Placeholder 2"/>
          <p:cNvSpPr>
            <a:spLocks noGrp="1"/>
          </p:cNvSpPr>
          <p:nvPr>
            <p:ph type="body" sz="half" idx="1"/>
          </p:nvPr>
        </p:nvSpPr>
        <p:spPr>
          <a:xfrm>
            <a:off x="228600" y="1295400"/>
            <a:ext cx="4267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2672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508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3/21/2024</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C1C87-DFFE-40DD-88ED-115007FBF96B}" type="datetime1">
              <a:rPr lang="en-US" smtClean="0"/>
              <a:t>3/21/2024</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10CCB-6840-48E9-8232-4140365FD666}" type="datetime1">
              <a:rPr lang="en-US" smtClean="0"/>
              <a:t>3/21/2024</a:t>
            </a:fld>
            <a:endParaRPr lang="en-US" dirty="0"/>
          </a:p>
        </p:txBody>
      </p:sp>
      <p:sp>
        <p:nvSpPr>
          <p:cNvPr id="8" name="Footer Placeholder 7"/>
          <p:cNvSpPr>
            <a:spLocks noGrp="1"/>
          </p:cNvSpPr>
          <p:nvPr>
            <p:ph type="ftr" sz="quarter" idx="11"/>
          </p:nvPr>
        </p:nvSpPr>
        <p:spPr/>
        <p:txBody>
          <a:bodyPr/>
          <a:lstStyle/>
          <a:p>
            <a:r>
              <a:rPr lang="en-US"/>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C12BC-620C-4804-A68B-E5D136F30A82}" type="datetime1">
              <a:rPr lang="en-US" smtClean="0"/>
              <a:t>3/21/2024</a:t>
            </a:fld>
            <a:endParaRPr lang="en-US" dirty="0"/>
          </a:p>
        </p:txBody>
      </p:sp>
      <p:sp>
        <p:nvSpPr>
          <p:cNvPr id="4" name="Footer Placeholder 3"/>
          <p:cNvSpPr>
            <a:spLocks noGrp="1"/>
          </p:cNvSpPr>
          <p:nvPr>
            <p:ph type="ftr" sz="quarter" idx="11"/>
          </p:nvPr>
        </p:nvSpPr>
        <p:spPr/>
        <p:txBody>
          <a:bodyPr/>
          <a:lstStyle/>
          <a:p>
            <a:r>
              <a:rPr lang="en-US"/>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3/21/2024</a:t>
            </a:fld>
            <a:endParaRPr lang="en-US" dirty="0"/>
          </a:p>
        </p:txBody>
      </p:sp>
      <p:sp>
        <p:nvSpPr>
          <p:cNvPr id="3" name="Footer Placeholder 2"/>
          <p:cNvSpPr>
            <a:spLocks noGrp="1"/>
          </p:cNvSpPr>
          <p:nvPr>
            <p:ph type="ftr" sz="quarter" idx="11"/>
          </p:nvPr>
        </p:nvSpPr>
        <p:spPr/>
        <p:txBody>
          <a:bodyPr/>
          <a:lstStyle/>
          <a:p>
            <a:r>
              <a:rPr lang="en-US"/>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3/21/2024</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3/21/2024</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3/21/2024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 Dept. of Industrial Mgt, 2013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2F12FDDB-310E-4072-8B61-ACE857F405FC}" type="datetime1">
              <a:rPr lang="en-US" smtClean="0"/>
              <a:t>3/21/2024</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a:t>(c) Dept. of Industrial Mgt, 2013</a:t>
            </a:r>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4009011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Database"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Revoke_(SQL)" TargetMode="External"/><Relationship Id="rId2" Type="http://schemas.openxmlformats.org/officeDocument/2006/relationships/hyperlink" Target="http://en.wikipedia.org/wiki/Grant_(SQL)"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2628" y="770467"/>
            <a:ext cx="8086725" cy="1134533"/>
          </a:xfrm>
        </p:spPr>
        <p:txBody>
          <a:bodyPr>
            <a:normAutofit/>
          </a:bodyPr>
          <a:lstStyle/>
          <a:p>
            <a:r>
              <a:rPr lang="en-US" sz="3600" dirty="0" smtClean="0">
                <a:ea typeface="Calibri"/>
                <a:cs typeface="Latha"/>
              </a:rPr>
              <a:t>           Database </a:t>
            </a:r>
            <a:r>
              <a:rPr lang="en-US" sz="3600" dirty="0">
                <a:ea typeface="Calibri"/>
                <a:cs typeface="Latha"/>
              </a:rPr>
              <a:t>Management Systems</a:t>
            </a:r>
            <a:endParaRPr lang="en-US" sz="3600" dirty="0"/>
          </a:p>
        </p:txBody>
      </p:sp>
      <p:sp>
        <p:nvSpPr>
          <p:cNvPr id="3" name="Subtitle 2"/>
          <p:cNvSpPr>
            <a:spLocks noGrp="1"/>
          </p:cNvSpPr>
          <p:nvPr>
            <p:ph type="subTitle" idx="1"/>
          </p:nvPr>
        </p:nvSpPr>
        <p:spPr>
          <a:xfrm>
            <a:off x="1219200" y="4343400"/>
            <a:ext cx="6921151" cy="1645920"/>
          </a:xfrm>
        </p:spPr>
        <p:txBody>
          <a:bodyPr>
            <a:normAutofit/>
          </a:bodyPr>
          <a:lstStyle/>
          <a:p>
            <a:pPr algn="ctr"/>
            <a:r>
              <a:rPr lang="en-US" dirty="0"/>
              <a:t>Database Schema </a:t>
            </a:r>
            <a:r>
              <a:rPr lang="en-US" dirty="0"/>
              <a:t>,</a:t>
            </a:r>
            <a:r>
              <a:rPr lang="en-US" dirty="0" smtClean="0"/>
              <a:t>Three-Level </a:t>
            </a:r>
            <a:r>
              <a:rPr lang="en-US" dirty="0"/>
              <a:t>Schema Architecture </a:t>
            </a:r>
            <a:r>
              <a:rPr lang="en-US" dirty="0" smtClean="0"/>
              <a:t>and database Languages</a:t>
            </a:r>
            <a:endParaRPr lang="en-US" dirty="0"/>
          </a:p>
        </p:txBody>
      </p:sp>
    </p:spTree>
    <p:extLst>
      <p:ext uri="{BB962C8B-B14F-4D97-AF65-F5344CB8AC3E}">
        <p14:creationId xmlns:p14="http://schemas.microsoft.com/office/powerpoint/2010/main" val="3681529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buFont typeface="Times" pitchFamily="18" charset="0"/>
              <a:buNone/>
            </a:pPr>
            <a:r>
              <a:rPr lang="en-US"/>
              <a:t>Data Independence</a:t>
            </a:r>
            <a:endParaRPr lang="en-US" b="0">
              <a:solidFill>
                <a:srgbClr val="000000"/>
              </a:solidFill>
            </a:endParaRPr>
          </a:p>
        </p:txBody>
      </p:sp>
      <p:sp>
        <p:nvSpPr>
          <p:cNvPr id="40963" name="Rectangle 3"/>
          <p:cNvSpPr>
            <a:spLocks noGrp="1" noChangeArrowheads="1"/>
          </p:cNvSpPr>
          <p:nvPr>
            <p:ph idx="1"/>
          </p:nvPr>
        </p:nvSpPr>
        <p:spPr>
          <a:xfrm>
            <a:off x="0" y="2017713"/>
            <a:ext cx="9144000" cy="4840287"/>
          </a:xfrm>
        </p:spPr>
        <p:txBody>
          <a:bodyPr/>
          <a:lstStyle/>
          <a:p>
            <a:pPr eaLnBrk="1" hangingPunct="1"/>
            <a:r>
              <a:rPr lang="en-US" b="1" dirty="0">
                <a:solidFill>
                  <a:srgbClr val="FF6600"/>
                </a:solidFill>
              </a:rPr>
              <a:t>data independence fully support in DBMS</a:t>
            </a:r>
            <a:r>
              <a:rPr lang="en-US" dirty="0"/>
              <a:t>,</a:t>
            </a:r>
            <a:r>
              <a:rPr lang="en-US" dirty="0">
                <a:solidFill>
                  <a:srgbClr val="000000"/>
                </a:solidFill>
              </a:rPr>
              <a:t> </a:t>
            </a:r>
          </a:p>
          <a:p>
            <a:pPr lvl="1" eaLnBrk="1" hangingPunct="1"/>
            <a:r>
              <a:rPr lang="en-US" dirty="0"/>
              <a:t>When a schema at a lower level is changed .</a:t>
            </a:r>
          </a:p>
          <a:p>
            <a:pPr lvl="2"/>
            <a:r>
              <a:rPr lang="en-US" i="1" dirty="0"/>
              <a:t>Only</a:t>
            </a:r>
            <a:r>
              <a:rPr lang="en-US" dirty="0"/>
              <a:t> the mappings need to be changed  between this schema and higher-level schema(s).</a:t>
            </a:r>
          </a:p>
          <a:p>
            <a:pPr lvl="2" eaLnBrk="1" hangingPunct="1"/>
            <a:endParaRPr lang="en-US" dirty="0"/>
          </a:p>
          <a:p>
            <a:pPr lvl="2" eaLnBrk="1" hangingPunct="1"/>
            <a:r>
              <a:rPr lang="en-US" dirty="0"/>
              <a:t>The higher-level schemas themselves are </a:t>
            </a:r>
            <a:r>
              <a:rPr lang="en-US" i="1" dirty="0"/>
              <a:t>unchanged</a:t>
            </a:r>
            <a:r>
              <a:rPr lang="en-US" dirty="0"/>
              <a:t>.</a:t>
            </a:r>
          </a:p>
          <a:p>
            <a:pPr lvl="2" eaLnBrk="1" hangingPunct="1"/>
            <a:endParaRPr lang="en-US" dirty="0"/>
          </a:p>
          <a:p>
            <a:pPr lvl="2" eaLnBrk="1" hangingPunct="1"/>
            <a:r>
              <a:rPr lang="en-US" dirty="0"/>
              <a:t>The application programs </a:t>
            </a:r>
            <a:r>
              <a:rPr lang="en-US" i="1" dirty="0"/>
              <a:t>need not be changed</a:t>
            </a:r>
            <a:r>
              <a:rPr lang="en-US" dirty="0"/>
              <a:t> since they refer to the external schemas.</a:t>
            </a:r>
          </a:p>
        </p:txBody>
      </p:sp>
    </p:spTree>
    <p:extLst>
      <p:ext uri="{BB962C8B-B14F-4D97-AF65-F5344CB8AC3E}">
        <p14:creationId xmlns:p14="http://schemas.microsoft.com/office/powerpoint/2010/main" val="716973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buFont typeface="Times" pitchFamily="18" charset="0"/>
              <a:buNone/>
            </a:pPr>
            <a:r>
              <a:rPr lang="en-US" sz="3600"/>
              <a:t>Data Independence (Contd.)</a:t>
            </a:r>
            <a:endParaRPr lang="en-US" sz="3600" b="0">
              <a:solidFill>
                <a:srgbClr val="000000"/>
              </a:solidFill>
            </a:endParaRPr>
          </a:p>
        </p:txBody>
      </p:sp>
      <p:sp>
        <p:nvSpPr>
          <p:cNvPr id="41987" name="Rectangle 3"/>
          <p:cNvSpPr>
            <a:spLocks noGrp="1" noChangeArrowheads="1"/>
          </p:cNvSpPr>
          <p:nvPr>
            <p:ph idx="1"/>
          </p:nvPr>
        </p:nvSpPr>
        <p:spPr/>
        <p:txBody>
          <a:bodyPr>
            <a:normAutofit/>
          </a:bodyPr>
          <a:lstStyle/>
          <a:p>
            <a:pPr eaLnBrk="1" hangingPunct="1">
              <a:buFont typeface="Times" pitchFamily="18" charset="0"/>
              <a:buChar char="•"/>
            </a:pPr>
            <a:endParaRPr lang="en-US" b="1"/>
          </a:p>
          <a:p>
            <a:pPr eaLnBrk="1" hangingPunct="1">
              <a:buFont typeface="Times" pitchFamily="18" charset="0"/>
              <a:buChar char="•"/>
            </a:pPr>
            <a:r>
              <a:rPr lang="en-US" b="1">
                <a:solidFill>
                  <a:srgbClr val="FF6600"/>
                </a:solidFill>
              </a:rPr>
              <a:t>Logical Data Independence</a:t>
            </a:r>
            <a:r>
              <a:rPr lang="en-US"/>
              <a:t>: The capacity to change the conceptual schema without having to change the external schemas and their application programs.</a:t>
            </a:r>
          </a:p>
          <a:p>
            <a:pPr eaLnBrk="1" hangingPunct="1">
              <a:buFont typeface="Times" pitchFamily="18" charset="0"/>
              <a:buChar char="•"/>
            </a:pPr>
            <a:endParaRPr lang="en-US"/>
          </a:p>
          <a:p>
            <a:pPr eaLnBrk="1" hangingPunct="1">
              <a:buFont typeface="Times" pitchFamily="18" charset="0"/>
              <a:buChar char="•"/>
            </a:pPr>
            <a:r>
              <a:rPr lang="en-US" b="1">
                <a:solidFill>
                  <a:srgbClr val="FF6600"/>
                </a:solidFill>
              </a:rPr>
              <a:t>Physical Data Independence</a:t>
            </a:r>
            <a:r>
              <a:rPr lang="en-US"/>
              <a:t>: The capacity to change the internal schema without having to change the conceptual schema.</a:t>
            </a:r>
          </a:p>
        </p:txBody>
      </p:sp>
    </p:spTree>
    <p:extLst>
      <p:ext uri="{BB962C8B-B14F-4D97-AF65-F5344CB8AC3E}">
        <p14:creationId xmlns:p14="http://schemas.microsoft.com/office/powerpoint/2010/main" val="2825070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buFont typeface="Times" pitchFamily="18" charset="0"/>
              <a:buNone/>
            </a:pPr>
            <a:r>
              <a:rPr lang="en-US" dirty="0"/>
              <a:t>DBMS Languages</a:t>
            </a:r>
            <a:endParaRPr lang="en-US" b="0" dirty="0">
              <a:solidFill>
                <a:srgbClr val="000000"/>
              </a:solidFill>
            </a:endParaRPr>
          </a:p>
        </p:txBody>
      </p:sp>
      <p:sp>
        <p:nvSpPr>
          <p:cNvPr id="43011" name="Rectangle 3"/>
          <p:cNvSpPr>
            <a:spLocks noGrp="1" noChangeArrowheads="1"/>
          </p:cNvSpPr>
          <p:nvPr>
            <p:ph idx="1"/>
          </p:nvPr>
        </p:nvSpPr>
        <p:spPr/>
        <p:txBody>
          <a:bodyPr/>
          <a:lstStyle/>
          <a:p>
            <a:pPr eaLnBrk="1" hangingPunct="1">
              <a:buFont typeface="Times" pitchFamily="18" charset="0"/>
              <a:buChar char="•"/>
            </a:pPr>
            <a:endParaRPr lang="en-US" b="1" dirty="0"/>
          </a:p>
          <a:p>
            <a:pPr>
              <a:buFont typeface="Times" pitchFamily="18" charset="0"/>
              <a:buChar char="•"/>
            </a:pPr>
            <a:r>
              <a:rPr lang="en-US" b="1" u="sng" dirty="0"/>
              <a:t>Data Definition Language(DDL)</a:t>
            </a:r>
          </a:p>
          <a:p>
            <a:pPr eaLnBrk="1" hangingPunct="1">
              <a:buFont typeface="Times" pitchFamily="18" charset="0"/>
              <a:buChar char="•"/>
            </a:pPr>
            <a:r>
              <a:rPr lang="en-US" b="1" u="sng" dirty="0"/>
              <a:t>Data Manipulation language(DML)</a:t>
            </a:r>
          </a:p>
          <a:p>
            <a:pPr eaLnBrk="1" hangingPunct="1">
              <a:buFont typeface="Times" pitchFamily="18" charset="0"/>
              <a:buChar char="•"/>
            </a:pPr>
            <a:r>
              <a:rPr lang="en-US" b="1" u="sng" dirty="0"/>
              <a:t>Data Control Language(DCL)</a:t>
            </a:r>
          </a:p>
          <a:p>
            <a:pPr>
              <a:buFont typeface="Times" pitchFamily="18" charset="0"/>
              <a:buChar char="•"/>
            </a:pPr>
            <a:r>
              <a:rPr lang="en-US" sz="2000" b="1" dirty="0"/>
              <a:t>Transaction Control Language(TCL) –this is also another type</a:t>
            </a:r>
          </a:p>
          <a:p>
            <a:pPr eaLnBrk="1" hangingPunct="1">
              <a:buFont typeface="Times" pitchFamily="18" charset="0"/>
              <a:buChar char="•"/>
            </a:pPr>
            <a:endParaRPr lang="en-US" b="1" dirty="0"/>
          </a:p>
          <a:p>
            <a:pPr eaLnBrk="1" hangingPunct="1">
              <a:buFont typeface="Times" pitchFamily="18" charset="0"/>
              <a:buChar char="•"/>
            </a:pPr>
            <a:endParaRPr lang="en-US" b="1" dirty="0"/>
          </a:p>
          <a:p>
            <a:pPr eaLnBrk="1" hangingPunct="1">
              <a:buFont typeface="Times" pitchFamily="18" charset="0"/>
              <a:buChar char="•"/>
            </a:pPr>
            <a:endParaRPr lang="en-US" b="1" dirty="0"/>
          </a:p>
          <a:p>
            <a:pPr eaLnBrk="1" hangingPunct="1">
              <a:buFont typeface="Times" pitchFamily="18" charset="0"/>
              <a:buChar char="•"/>
            </a:pPr>
            <a:endParaRPr lang="en-US" b="1" dirty="0"/>
          </a:p>
        </p:txBody>
      </p:sp>
    </p:spTree>
    <p:extLst>
      <p:ext uri="{BB962C8B-B14F-4D97-AF65-F5344CB8AC3E}">
        <p14:creationId xmlns:p14="http://schemas.microsoft.com/office/powerpoint/2010/main" val="1635383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600" b="1" dirty="0">
                <a:solidFill>
                  <a:srgbClr val="FF6600"/>
                </a:solidFill>
              </a:rPr>
              <a:t>Data Definition Language</a:t>
            </a:r>
            <a:r>
              <a:rPr lang="en-US" sz="3600" dirty="0">
                <a:solidFill>
                  <a:srgbClr val="FF6600"/>
                </a:solidFill>
              </a:rPr>
              <a:t> (</a:t>
            </a:r>
            <a:r>
              <a:rPr lang="en-US" sz="3600" b="1" dirty="0">
                <a:solidFill>
                  <a:srgbClr val="FF6600"/>
                </a:solidFill>
              </a:rPr>
              <a:t>DDL</a:t>
            </a:r>
            <a:r>
              <a:rPr lang="en-US" sz="3600" dirty="0">
                <a:solidFill>
                  <a:srgbClr val="FF6600"/>
                </a:solidFill>
              </a:rPr>
              <a:t>)</a:t>
            </a:r>
          </a:p>
        </p:txBody>
      </p:sp>
      <p:sp>
        <p:nvSpPr>
          <p:cNvPr id="44035" name="Rectangle 3"/>
          <p:cNvSpPr>
            <a:spLocks noGrp="1" noChangeArrowheads="1"/>
          </p:cNvSpPr>
          <p:nvPr>
            <p:ph idx="1"/>
          </p:nvPr>
        </p:nvSpPr>
        <p:spPr>
          <a:xfrm>
            <a:off x="507206" y="1600201"/>
            <a:ext cx="8065294" cy="4159378"/>
          </a:xfrm>
        </p:spPr>
        <p:txBody>
          <a:bodyPr>
            <a:normAutofit/>
          </a:bodyPr>
          <a:lstStyle/>
          <a:p>
            <a:pPr eaLnBrk="1" hangingPunct="1">
              <a:buNone/>
            </a:pPr>
            <a:endParaRPr lang="en-US" dirty="0">
              <a:solidFill>
                <a:srgbClr val="FF6600"/>
              </a:solidFill>
            </a:endParaRPr>
          </a:p>
          <a:p>
            <a:pPr>
              <a:buFont typeface="Times" pitchFamily="18" charset="0"/>
              <a:buChar char="•"/>
            </a:pPr>
            <a:r>
              <a:rPr lang="en-US" dirty="0"/>
              <a:t>A </a:t>
            </a:r>
            <a:r>
              <a:rPr lang="en-US" b="1" dirty="0"/>
              <a:t>data definition language</a:t>
            </a:r>
            <a:r>
              <a:rPr lang="en-US" dirty="0"/>
              <a:t> or </a:t>
            </a:r>
            <a:r>
              <a:rPr lang="en-US" b="1" dirty="0"/>
              <a:t>data description language</a:t>
            </a:r>
            <a:r>
              <a:rPr lang="en-US" dirty="0"/>
              <a:t> (</a:t>
            </a:r>
            <a:r>
              <a:rPr lang="en-US" b="1" dirty="0"/>
              <a:t>DDL</a:t>
            </a:r>
            <a:r>
              <a:rPr lang="en-US" dirty="0"/>
              <a:t>) is a syntax similar to a computer programming language </a:t>
            </a:r>
            <a:r>
              <a:rPr lang="en-US" dirty="0">
                <a:solidFill>
                  <a:schemeClr val="tx2">
                    <a:lumMod val="60000"/>
                    <a:lumOff val="40000"/>
                  </a:schemeClr>
                </a:solidFill>
              </a:rPr>
              <a:t>for defining data structures, especially database schemas.</a:t>
            </a:r>
          </a:p>
          <a:p>
            <a:pPr eaLnBrk="1" hangingPunct="1">
              <a:buFont typeface="Times" pitchFamily="18" charset="0"/>
              <a:buChar char="•"/>
            </a:pPr>
            <a:r>
              <a:rPr lang="en-US" dirty="0"/>
              <a:t>For  DBA and database designers</a:t>
            </a:r>
          </a:p>
          <a:p>
            <a:pPr lvl="1" eaLnBrk="1" hangingPunct="1">
              <a:buFont typeface="Times" pitchFamily="18" charset="0"/>
              <a:buChar char="•"/>
            </a:pPr>
            <a:r>
              <a:rPr lang="en-US" dirty="0"/>
              <a:t> to specify the</a:t>
            </a:r>
            <a:r>
              <a:rPr lang="en-US" dirty="0">
                <a:solidFill>
                  <a:srgbClr val="000000"/>
                </a:solidFill>
              </a:rPr>
              <a:t> </a:t>
            </a:r>
            <a:r>
              <a:rPr lang="en-US" i="1" dirty="0">
                <a:solidFill>
                  <a:srgbClr val="008000"/>
                </a:solidFill>
              </a:rPr>
              <a:t>conceptual schema</a:t>
            </a:r>
            <a:endParaRPr lang="en-US" i="1" dirty="0"/>
          </a:p>
          <a:p>
            <a:pPr lvl="1" eaLnBrk="1" hangingPunct="1">
              <a:buFont typeface="Times" pitchFamily="18" charset="0"/>
              <a:buChar char="•"/>
            </a:pPr>
            <a:r>
              <a:rPr lang="en-US" dirty="0"/>
              <a:t> also used to define internal and external schemas (views). </a:t>
            </a:r>
          </a:p>
          <a:p>
            <a:pPr lvl="1" eaLnBrk="1" hangingPunct="1">
              <a:buFont typeface="Times" pitchFamily="18" charset="0"/>
              <a:buChar char="•"/>
            </a:pPr>
            <a:r>
              <a:rPr lang="en-US" dirty="0"/>
              <a:t>In some DBMSs, separate</a:t>
            </a:r>
            <a:r>
              <a:rPr lang="en-US" dirty="0">
                <a:solidFill>
                  <a:srgbClr val="000000"/>
                </a:solidFill>
              </a:rPr>
              <a:t> </a:t>
            </a:r>
            <a:r>
              <a:rPr lang="en-US" b="1" dirty="0">
                <a:solidFill>
                  <a:srgbClr val="FF0066"/>
                </a:solidFill>
              </a:rPr>
              <a:t>storage definition language</a:t>
            </a:r>
            <a:r>
              <a:rPr lang="en-US" dirty="0">
                <a:solidFill>
                  <a:srgbClr val="FF0066"/>
                </a:solidFill>
              </a:rPr>
              <a:t> (</a:t>
            </a:r>
            <a:r>
              <a:rPr lang="en-US" b="1" dirty="0">
                <a:solidFill>
                  <a:srgbClr val="FF0066"/>
                </a:solidFill>
              </a:rPr>
              <a:t>SDL</a:t>
            </a:r>
            <a:r>
              <a:rPr lang="en-US" dirty="0">
                <a:solidFill>
                  <a:srgbClr val="FF0066"/>
                </a:solidFill>
              </a:rPr>
              <a:t>)</a:t>
            </a:r>
            <a:r>
              <a:rPr lang="en-US" dirty="0">
                <a:solidFill>
                  <a:srgbClr val="000000"/>
                </a:solidFill>
              </a:rPr>
              <a:t> </a:t>
            </a:r>
            <a:r>
              <a:rPr lang="en-US" dirty="0"/>
              <a:t>and </a:t>
            </a:r>
            <a:r>
              <a:rPr lang="en-US" b="1" dirty="0">
                <a:solidFill>
                  <a:srgbClr val="FF0066"/>
                </a:solidFill>
              </a:rPr>
              <a:t>view definition language</a:t>
            </a:r>
            <a:r>
              <a:rPr lang="en-US" dirty="0">
                <a:solidFill>
                  <a:srgbClr val="FF0066"/>
                </a:solidFill>
              </a:rPr>
              <a:t> (</a:t>
            </a:r>
            <a:r>
              <a:rPr lang="en-US" b="1" dirty="0">
                <a:solidFill>
                  <a:srgbClr val="FF0066"/>
                </a:solidFill>
              </a:rPr>
              <a:t>VDL</a:t>
            </a:r>
            <a:r>
              <a:rPr lang="en-US" dirty="0">
                <a:solidFill>
                  <a:srgbClr val="FF0066"/>
                </a:solidFill>
              </a:rPr>
              <a:t>)</a:t>
            </a:r>
            <a:r>
              <a:rPr lang="en-US" dirty="0">
                <a:solidFill>
                  <a:srgbClr val="000000"/>
                </a:solidFill>
              </a:rPr>
              <a:t> </a:t>
            </a:r>
            <a:r>
              <a:rPr lang="en-US" dirty="0"/>
              <a:t>are used to define internal and external schemas.</a:t>
            </a:r>
          </a:p>
          <a:p>
            <a:pPr eaLnBrk="1" hangingPunct="1">
              <a:buFont typeface="Times" pitchFamily="18" charset="0"/>
              <a:buChar char="•"/>
            </a:pPr>
            <a:endParaRPr lang="en-US" b="1" dirty="0">
              <a:solidFill>
                <a:srgbClr val="000000"/>
              </a:solidFill>
            </a:endParaRPr>
          </a:p>
        </p:txBody>
      </p:sp>
    </p:spTree>
    <p:extLst>
      <p:ext uri="{BB962C8B-B14F-4D97-AF65-F5344CB8AC3E}">
        <p14:creationId xmlns:p14="http://schemas.microsoft.com/office/powerpoint/2010/main" val="744957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304800"/>
            <a:ext cx="8077200" cy="1066800"/>
          </a:xfrm>
          <a:noFill/>
          <a:ln/>
        </p:spPr>
        <p:txBody>
          <a:bodyPr lIns="92075" tIns="46038" rIns="92075" bIns="46038" anchor="ctr">
            <a:normAutofit fontScale="90000"/>
          </a:bodyPr>
          <a:lstStyle/>
          <a:p>
            <a:r>
              <a:rPr lang="en-US"/>
              <a:t>Data Definition Language</a:t>
            </a:r>
            <a:br>
              <a:rPr lang="en-US"/>
            </a:br>
            <a:r>
              <a:rPr lang="en-US"/>
              <a:t> (DDL)</a:t>
            </a:r>
          </a:p>
        </p:txBody>
      </p:sp>
      <p:sp>
        <p:nvSpPr>
          <p:cNvPr id="8195" name="Rectangle 3"/>
          <p:cNvSpPr>
            <a:spLocks noGrp="1" noChangeArrowheads="1"/>
          </p:cNvSpPr>
          <p:nvPr>
            <p:ph idx="1"/>
          </p:nvPr>
        </p:nvSpPr>
        <p:spPr>
          <a:xfrm>
            <a:off x="685800" y="2133600"/>
            <a:ext cx="7772400" cy="3276600"/>
          </a:xfrm>
          <a:noFill/>
          <a:ln/>
        </p:spPr>
        <p:txBody>
          <a:bodyPr lIns="92075" tIns="46038" rIns="92075" bIns="46038"/>
          <a:lstStyle/>
          <a:p>
            <a:pPr>
              <a:spcAft>
                <a:spcPct val="20000"/>
              </a:spcAft>
              <a:buFontTx/>
              <a:buNone/>
            </a:pPr>
            <a:r>
              <a:rPr lang="en-US">
                <a:solidFill>
                  <a:srgbClr val="030305"/>
                </a:solidFill>
              </a:rPr>
              <a:t>Used to create and modify database objects</a:t>
            </a:r>
          </a:p>
          <a:p>
            <a:pPr lvl="1">
              <a:spcAft>
                <a:spcPct val="20000"/>
              </a:spcAft>
            </a:pPr>
            <a:r>
              <a:rPr lang="en-US">
                <a:solidFill>
                  <a:srgbClr val="030305"/>
                </a:solidFill>
              </a:rPr>
              <a:t>Create</a:t>
            </a:r>
          </a:p>
          <a:p>
            <a:pPr lvl="1">
              <a:spcAft>
                <a:spcPct val="20000"/>
              </a:spcAft>
            </a:pPr>
            <a:r>
              <a:rPr lang="en-US">
                <a:solidFill>
                  <a:srgbClr val="030305"/>
                </a:solidFill>
              </a:rPr>
              <a:t>Drop</a:t>
            </a:r>
          </a:p>
          <a:p>
            <a:pPr lvl="1">
              <a:spcAft>
                <a:spcPct val="20000"/>
              </a:spcAft>
            </a:pPr>
            <a:r>
              <a:rPr lang="en-US">
                <a:solidFill>
                  <a:srgbClr val="030305"/>
                </a:solidFill>
              </a:rPr>
              <a:t>Alter</a:t>
            </a:r>
          </a:p>
        </p:txBody>
      </p:sp>
    </p:spTree>
    <p:extLst>
      <p:ext uri="{BB962C8B-B14F-4D97-AF65-F5344CB8AC3E}">
        <p14:creationId xmlns:p14="http://schemas.microsoft.com/office/powerpoint/2010/main" val="1924040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3600" b="1" dirty="0">
                <a:solidFill>
                  <a:srgbClr val="FF6600"/>
                </a:solidFill>
              </a:rPr>
              <a:t>Data Manipulation Language</a:t>
            </a:r>
            <a:r>
              <a:rPr lang="en-US" sz="3600" dirty="0">
                <a:solidFill>
                  <a:srgbClr val="FF6600"/>
                </a:solidFill>
              </a:rPr>
              <a:t> (</a:t>
            </a:r>
            <a:r>
              <a:rPr lang="en-US" sz="3600" b="1" dirty="0">
                <a:solidFill>
                  <a:srgbClr val="FF6600"/>
                </a:solidFill>
              </a:rPr>
              <a:t>DML</a:t>
            </a:r>
            <a:r>
              <a:rPr lang="en-US" sz="3600" dirty="0">
                <a:solidFill>
                  <a:srgbClr val="FF6600"/>
                </a:solidFill>
              </a:rPr>
              <a:t>):</a:t>
            </a:r>
            <a:endParaRPr lang="en-US" sz="3600" b="0" dirty="0">
              <a:solidFill>
                <a:srgbClr val="000000"/>
              </a:solidFill>
            </a:endParaRPr>
          </a:p>
        </p:txBody>
      </p:sp>
      <p:sp>
        <p:nvSpPr>
          <p:cNvPr id="45059" name="Rectangle 3"/>
          <p:cNvSpPr>
            <a:spLocks noGrp="1" noChangeArrowheads="1"/>
          </p:cNvSpPr>
          <p:nvPr>
            <p:ph idx="1"/>
          </p:nvPr>
        </p:nvSpPr>
        <p:spPr/>
        <p:txBody>
          <a:bodyPr>
            <a:normAutofit fontScale="92500" lnSpcReduction="20000"/>
          </a:bodyPr>
          <a:lstStyle/>
          <a:p>
            <a:pPr eaLnBrk="1" hangingPunct="1">
              <a:lnSpc>
                <a:spcPct val="90000"/>
              </a:lnSpc>
              <a:buFont typeface="Times" pitchFamily="18" charset="0"/>
              <a:buChar char="•"/>
            </a:pPr>
            <a:endParaRPr lang="en-US" b="1" dirty="0">
              <a:solidFill>
                <a:srgbClr val="000000"/>
              </a:solidFill>
            </a:endParaRPr>
          </a:p>
          <a:p>
            <a:r>
              <a:rPr lang="en-US" dirty="0"/>
              <a:t>A </a:t>
            </a:r>
            <a:r>
              <a:rPr lang="en-US" b="1" dirty="0"/>
              <a:t>data manipulation language</a:t>
            </a:r>
            <a:r>
              <a:rPr lang="en-US" dirty="0"/>
              <a:t> (</a:t>
            </a:r>
            <a:r>
              <a:rPr lang="en-US" b="1" dirty="0"/>
              <a:t>DML</a:t>
            </a:r>
            <a:r>
              <a:rPr lang="en-US" dirty="0"/>
              <a:t>) is a family of syntax elements similar to a computer </a:t>
            </a:r>
            <a:r>
              <a:rPr lang="en-US" dirty="0">
                <a:hlinkClick r:id="rId2" tooltip="Programming language"/>
              </a:rPr>
              <a:t>programming language</a:t>
            </a:r>
            <a:r>
              <a:rPr lang="en-US" dirty="0"/>
              <a:t> used for inserting, deleting and updating data in a </a:t>
            </a:r>
            <a:r>
              <a:rPr lang="en-US" dirty="0">
                <a:hlinkClick r:id="rId3" tooltip="Database"/>
              </a:rPr>
              <a:t>database</a:t>
            </a:r>
            <a:r>
              <a:rPr lang="en-US" dirty="0"/>
              <a:t>. Performing read-only queries of data is sometimes also considered a component of DML.</a:t>
            </a:r>
          </a:p>
          <a:p>
            <a:r>
              <a:rPr lang="en-US" dirty="0"/>
              <a:t/>
            </a:r>
            <a:br>
              <a:rPr lang="en-US" dirty="0"/>
            </a:br>
            <a:endParaRPr lang="en-US" dirty="0"/>
          </a:p>
          <a:p>
            <a:pPr lvl="1" eaLnBrk="1" hangingPunct="1">
              <a:lnSpc>
                <a:spcPct val="90000"/>
              </a:lnSpc>
              <a:buFont typeface="Times" pitchFamily="18" charset="0"/>
              <a:buChar char="•"/>
            </a:pPr>
            <a:r>
              <a:rPr lang="en-US" dirty="0"/>
              <a:t>DML commands  can be </a:t>
            </a:r>
            <a:r>
              <a:rPr lang="en-US" i="1" dirty="0"/>
              <a:t>embedded</a:t>
            </a:r>
            <a:r>
              <a:rPr lang="en-US" dirty="0"/>
              <a:t> in a general-purpose programming language</a:t>
            </a:r>
            <a:r>
              <a:rPr lang="en-US" dirty="0">
                <a:solidFill>
                  <a:srgbClr val="000000"/>
                </a:solidFill>
              </a:rPr>
              <a:t> </a:t>
            </a:r>
            <a:r>
              <a:rPr lang="en-US" dirty="0">
                <a:solidFill>
                  <a:srgbClr val="008000"/>
                </a:solidFill>
              </a:rPr>
              <a:t>(</a:t>
            </a:r>
            <a:r>
              <a:rPr lang="en-US" b="1" dirty="0">
                <a:solidFill>
                  <a:srgbClr val="008000"/>
                </a:solidFill>
              </a:rPr>
              <a:t>host language</a:t>
            </a:r>
            <a:r>
              <a:rPr lang="en-US" dirty="0">
                <a:solidFill>
                  <a:srgbClr val="008000"/>
                </a:solidFill>
              </a:rPr>
              <a:t>),</a:t>
            </a:r>
            <a:r>
              <a:rPr lang="en-US" dirty="0">
                <a:solidFill>
                  <a:srgbClr val="000000"/>
                </a:solidFill>
              </a:rPr>
              <a:t> </a:t>
            </a:r>
            <a:r>
              <a:rPr lang="en-US" dirty="0"/>
              <a:t>such as COBOL, C, Java or an Assembly Language.</a:t>
            </a:r>
          </a:p>
          <a:p>
            <a:pPr lvl="1" eaLnBrk="1" hangingPunct="1">
              <a:lnSpc>
                <a:spcPct val="90000"/>
              </a:lnSpc>
              <a:buFont typeface="Times" pitchFamily="18" charset="0"/>
              <a:buChar char="•"/>
            </a:pPr>
            <a:endParaRPr lang="en-US" dirty="0"/>
          </a:p>
          <a:p>
            <a:pPr lvl="1" eaLnBrk="1" hangingPunct="1">
              <a:lnSpc>
                <a:spcPct val="90000"/>
              </a:lnSpc>
              <a:buFont typeface="Times" pitchFamily="18" charset="0"/>
              <a:buChar char="•"/>
            </a:pPr>
            <a:r>
              <a:rPr lang="en-US" dirty="0"/>
              <a:t>Alternatively, </a:t>
            </a:r>
            <a:r>
              <a:rPr lang="en-US" i="1" dirty="0"/>
              <a:t>stand-alone</a:t>
            </a:r>
            <a:r>
              <a:rPr lang="en-US" dirty="0"/>
              <a:t> DML commands can be applied directly </a:t>
            </a:r>
            <a:r>
              <a:rPr lang="en-US" dirty="0">
                <a:solidFill>
                  <a:srgbClr val="008000"/>
                </a:solidFill>
              </a:rPr>
              <a:t>(</a:t>
            </a:r>
            <a:r>
              <a:rPr lang="en-US" b="1" dirty="0">
                <a:solidFill>
                  <a:srgbClr val="008000"/>
                </a:solidFill>
              </a:rPr>
              <a:t>query language</a:t>
            </a:r>
            <a:r>
              <a:rPr lang="en-US" dirty="0">
                <a:solidFill>
                  <a:srgbClr val="008000"/>
                </a:solidFill>
              </a:rPr>
              <a:t>).</a:t>
            </a:r>
          </a:p>
        </p:txBody>
      </p:sp>
    </p:spTree>
    <p:extLst>
      <p:ext uri="{BB962C8B-B14F-4D97-AF65-F5344CB8AC3E}">
        <p14:creationId xmlns:p14="http://schemas.microsoft.com/office/powerpoint/2010/main" val="4254499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9600" y="304800"/>
            <a:ext cx="7772400" cy="1143000"/>
          </a:xfrm>
          <a:noFill/>
          <a:ln/>
        </p:spPr>
        <p:txBody>
          <a:bodyPr lIns="92075" tIns="46038" rIns="92075" bIns="46038" anchor="ctr">
            <a:normAutofit/>
          </a:bodyPr>
          <a:lstStyle/>
          <a:p>
            <a:r>
              <a:rPr lang="en-US" sz="3600" b="1" dirty="0">
                <a:solidFill>
                  <a:srgbClr val="FF6600"/>
                </a:solidFill>
              </a:rPr>
              <a:t>Data Manipulation Language (DML)</a:t>
            </a:r>
          </a:p>
        </p:txBody>
      </p:sp>
      <p:sp>
        <p:nvSpPr>
          <p:cNvPr id="30723" name="Rectangle 3"/>
          <p:cNvSpPr>
            <a:spLocks noGrp="1" noChangeArrowheads="1"/>
          </p:cNvSpPr>
          <p:nvPr>
            <p:ph idx="1"/>
          </p:nvPr>
        </p:nvSpPr>
        <p:spPr>
          <a:xfrm>
            <a:off x="685800" y="1905000"/>
            <a:ext cx="7772400" cy="4191000"/>
          </a:xfrm>
          <a:noFill/>
          <a:ln/>
        </p:spPr>
        <p:txBody>
          <a:bodyPr lIns="92075" tIns="46038" rIns="92075" bIns="46038"/>
          <a:lstStyle/>
          <a:p>
            <a:pPr>
              <a:spcAft>
                <a:spcPct val="20000"/>
              </a:spcAft>
              <a:buFontTx/>
              <a:buNone/>
            </a:pPr>
            <a:r>
              <a:rPr lang="en-US" dirty="0">
                <a:solidFill>
                  <a:srgbClr val="030305"/>
                </a:solidFill>
              </a:rPr>
              <a:t>Used to create, modify and retrieve data</a:t>
            </a:r>
          </a:p>
          <a:p>
            <a:pPr lvl="1">
              <a:spcAft>
                <a:spcPct val="20000"/>
              </a:spcAft>
            </a:pPr>
            <a:r>
              <a:rPr lang="en-US" dirty="0">
                <a:solidFill>
                  <a:srgbClr val="030305"/>
                </a:solidFill>
              </a:rPr>
              <a:t>Insert</a:t>
            </a:r>
          </a:p>
          <a:p>
            <a:pPr lvl="1">
              <a:spcAft>
                <a:spcPct val="20000"/>
              </a:spcAft>
            </a:pPr>
            <a:r>
              <a:rPr lang="en-US" dirty="0">
                <a:solidFill>
                  <a:srgbClr val="030305"/>
                </a:solidFill>
              </a:rPr>
              <a:t>Select</a:t>
            </a:r>
          </a:p>
          <a:p>
            <a:pPr lvl="1">
              <a:spcAft>
                <a:spcPct val="20000"/>
              </a:spcAft>
            </a:pPr>
            <a:r>
              <a:rPr lang="en-US" dirty="0">
                <a:solidFill>
                  <a:srgbClr val="030305"/>
                </a:solidFill>
              </a:rPr>
              <a:t>Update</a:t>
            </a:r>
          </a:p>
          <a:p>
            <a:pPr lvl="1">
              <a:spcAft>
                <a:spcPct val="20000"/>
              </a:spcAft>
            </a:pPr>
            <a:r>
              <a:rPr lang="en-US" dirty="0">
                <a:solidFill>
                  <a:srgbClr val="030305"/>
                </a:solidFill>
              </a:rPr>
              <a:t>Delete</a:t>
            </a:r>
          </a:p>
        </p:txBody>
      </p:sp>
    </p:spTree>
    <p:extLst>
      <p:ext uri="{BB962C8B-B14F-4D97-AF65-F5344CB8AC3E}">
        <p14:creationId xmlns:p14="http://schemas.microsoft.com/office/powerpoint/2010/main" val="1817328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6600"/>
                </a:solidFill>
              </a:rPr>
              <a:t>Data Control Language</a:t>
            </a:r>
          </a:p>
        </p:txBody>
      </p:sp>
      <p:sp>
        <p:nvSpPr>
          <p:cNvPr id="3" name="Content Placeholder 2"/>
          <p:cNvSpPr>
            <a:spLocks noGrp="1"/>
          </p:cNvSpPr>
          <p:nvPr>
            <p:ph idx="1"/>
          </p:nvPr>
        </p:nvSpPr>
        <p:spPr/>
        <p:txBody>
          <a:bodyPr>
            <a:normAutofit/>
          </a:bodyPr>
          <a:lstStyle/>
          <a:p>
            <a:r>
              <a:rPr lang="en-US" dirty="0"/>
              <a:t>A </a:t>
            </a:r>
            <a:r>
              <a:rPr lang="en-US" b="1" dirty="0"/>
              <a:t>data control language</a:t>
            </a:r>
            <a:r>
              <a:rPr lang="en-US" dirty="0"/>
              <a:t> (</a:t>
            </a:r>
            <a:r>
              <a:rPr lang="en-US" b="1" dirty="0"/>
              <a:t>DCL</a:t>
            </a:r>
            <a:r>
              <a:rPr lang="en-US" dirty="0"/>
              <a:t>) is a syntax similar to a computer programming language used to control access to data stored in a database. In particular, it is a component of Structured Query Language (SQL).</a:t>
            </a:r>
          </a:p>
          <a:p>
            <a:r>
              <a:rPr lang="en-US" dirty="0"/>
              <a:t>Examples of DCL commands include:</a:t>
            </a:r>
          </a:p>
          <a:p>
            <a:r>
              <a:rPr lang="en-US" dirty="0">
                <a:hlinkClick r:id="rId2" tooltip="Grant (SQL)"/>
              </a:rPr>
              <a:t>GRANT</a:t>
            </a:r>
            <a:r>
              <a:rPr lang="en-US" dirty="0"/>
              <a:t> to allow specified users to perform specified tasks.</a:t>
            </a:r>
          </a:p>
          <a:p>
            <a:r>
              <a:rPr lang="en-US" dirty="0">
                <a:hlinkClick r:id="rId3" tooltip="Revoke (SQL)"/>
              </a:rPr>
              <a:t>REVOKE</a:t>
            </a:r>
            <a:r>
              <a:rPr lang="en-US" dirty="0"/>
              <a:t> to cancel previously granted or denied permissions.</a:t>
            </a:r>
          </a:p>
          <a:p>
            <a:endParaRPr lang="en-US" dirty="0"/>
          </a:p>
        </p:txBody>
      </p:sp>
    </p:spTree>
    <p:extLst>
      <p:ext uri="{BB962C8B-B14F-4D97-AF65-F5344CB8AC3E}">
        <p14:creationId xmlns:p14="http://schemas.microsoft.com/office/powerpoint/2010/main" val="3653045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Control Language</a:t>
            </a:r>
            <a:endParaRPr lang="en-US" dirty="0"/>
          </a:p>
        </p:txBody>
      </p:sp>
      <p:sp>
        <p:nvSpPr>
          <p:cNvPr id="3" name="Content Placeholder 2"/>
          <p:cNvSpPr>
            <a:spLocks noGrp="1"/>
          </p:cNvSpPr>
          <p:nvPr>
            <p:ph idx="1"/>
          </p:nvPr>
        </p:nvSpPr>
        <p:spPr/>
        <p:txBody>
          <a:bodyPr/>
          <a:lstStyle/>
          <a:p>
            <a:r>
              <a:rPr lang="en-US" b="1" dirty="0"/>
              <a:t>Transaction Control Language (TCL)</a:t>
            </a:r>
            <a:r>
              <a:rPr lang="en-US" dirty="0"/>
              <a:t> -  Transaction control commands manage changes made by DML commands. These SQL commands are used for managing changes affecting the data. These commands are COMMIT, ROLLBACK, and SAVEPOINT.</a:t>
            </a:r>
          </a:p>
        </p:txBody>
      </p:sp>
    </p:spTree>
    <p:extLst>
      <p:ext uri="{BB962C8B-B14F-4D97-AF65-F5344CB8AC3E}">
        <p14:creationId xmlns:p14="http://schemas.microsoft.com/office/powerpoint/2010/main" val="3264469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pPr eaLnBrk="1" hangingPunct="1"/>
            <a:r>
              <a:rPr lang="en-GB"/>
              <a:t>DBMS Languages  - SQL</a:t>
            </a:r>
          </a:p>
        </p:txBody>
      </p:sp>
      <p:sp>
        <p:nvSpPr>
          <p:cNvPr id="46082" name="Rectangle 2"/>
          <p:cNvSpPr>
            <a:spLocks noGrp="1" noChangeArrowheads="1"/>
          </p:cNvSpPr>
          <p:nvPr>
            <p:ph idx="1"/>
          </p:nvPr>
        </p:nvSpPr>
        <p:spPr>
          <a:xfrm>
            <a:off x="609600" y="1676400"/>
            <a:ext cx="7772400" cy="4495800"/>
          </a:xfrm>
          <a:noFill/>
        </p:spPr>
        <p:txBody>
          <a:bodyPr lIns="90488" tIns="44450" rIns="90488" bIns="44450">
            <a:normAutofit/>
          </a:bodyPr>
          <a:lstStyle/>
          <a:p>
            <a:pPr eaLnBrk="1" hangingPunct="1">
              <a:buFontTx/>
              <a:buNone/>
            </a:pPr>
            <a:r>
              <a:rPr lang="en-GB" b="1" u="sng" dirty="0">
                <a:solidFill>
                  <a:srgbClr val="FF6600"/>
                </a:solidFill>
              </a:rPr>
              <a:t>S</a:t>
            </a:r>
            <a:r>
              <a:rPr lang="en-GB" dirty="0"/>
              <a:t>tructured </a:t>
            </a:r>
            <a:r>
              <a:rPr lang="en-GB" b="1" u="sng" dirty="0">
                <a:solidFill>
                  <a:srgbClr val="FF6600"/>
                </a:solidFill>
              </a:rPr>
              <a:t>Q</a:t>
            </a:r>
            <a:r>
              <a:rPr lang="en-GB" dirty="0"/>
              <a:t>uery </a:t>
            </a:r>
            <a:r>
              <a:rPr lang="en-GB" b="1" u="sng" dirty="0">
                <a:solidFill>
                  <a:srgbClr val="FF6600"/>
                </a:solidFill>
              </a:rPr>
              <a:t>L</a:t>
            </a:r>
            <a:r>
              <a:rPr lang="en-GB" dirty="0"/>
              <a:t>anguage</a:t>
            </a:r>
          </a:p>
          <a:p>
            <a:pPr eaLnBrk="1" hangingPunct="1">
              <a:buFontTx/>
              <a:buNone/>
            </a:pPr>
            <a:r>
              <a:rPr lang="en-GB" dirty="0"/>
              <a:t>	</a:t>
            </a:r>
            <a:r>
              <a:rPr lang="en-GB" dirty="0">
                <a:solidFill>
                  <a:srgbClr val="FF0066"/>
                </a:solidFill>
              </a:rPr>
              <a:t>SQL</a:t>
            </a:r>
            <a:r>
              <a:rPr lang="en-GB" dirty="0"/>
              <a:t> - (</a:t>
            </a:r>
            <a:r>
              <a:rPr lang="en-GB" dirty="0">
                <a:solidFill>
                  <a:srgbClr val="008000"/>
                </a:solidFill>
              </a:rPr>
              <a:t>also pronounced SEQUEL</a:t>
            </a:r>
            <a:r>
              <a:rPr lang="en-GB" dirty="0"/>
              <a:t>)</a:t>
            </a:r>
          </a:p>
          <a:p>
            <a:r>
              <a:rPr lang="en-GB" dirty="0"/>
              <a:t>Used as DML,DDL and DCL </a:t>
            </a:r>
            <a:r>
              <a:rPr lang="en-GB" sz="2000" dirty="0"/>
              <a:t>(TCL)</a:t>
            </a:r>
          </a:p>
          <a:p>
            <a:pPr eaLnBrk="1" hangingPunct="1"/>
            <a:r>
              <a:rPr lang="en-GB" dirty="0"/>
              <a:t>Used in ORACLE and other DB systems</a:t>
            </a:r>
          </a:p>
          <a:p>
            <a:pPr eaLnBrk="1" hangingPunct="1"/>
            <a:r>
              <a:rPr lang="en-GB" dirty="0"/>
              <a:t>Non-procedural - i.e. Specify what you want not how to get it</a:t>
            </a:r>
          </a:p>
          <a:p>
            <a:pPr eaLnBrk="1" hangingPunct="1"/>
            <a:r>
              <a:rPr lang="en-GB" dirty="0"/>
              <a:t>Used with RELATIONAL DBMS</a:t>
            </a:r>
          </a:p>
          <a:p>
            <a:pPr eaLnBrk="1" hangingPunct="1"/>
            <a:r>
              <a:rPr lang="en-GB" dirty="0"/>
              <a:t>Simple to use</a:t>
            </a:r>
          </a:p>
        </p:txBody>
      </p:sp>
    </p:spTree>
    <p:extLst>
      <p:ext uri="{BB962C8B-B14F-4D97-AF65-F5344CB8AC3E}">
        <p14:creationId xmlns:p14="http://schemas.microsoft.com/office/powerpoint/2010/main" val="20283515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8C87A-34D5-472C-8249-15EDC6B701CC}"/>
              </a:ext>
            </a:extLst>
          </p:cNvPr>
          <p:cNvSpPr>
            <a:spLocks noGrp="1"/>
          </p:cNvSpPr>
          <p:nvPr>
            <p:ph type="title"/>
          </p:nvPr>
        </p:nvSpPr>
        <p:spPr/>
        <p:txBody>
          <a:bodyPr/>
          <a:lstStyle/>
          <a:p>
            <a:r>
              <a:rPr lang="en-GB" dirty="0"/>
              <a:t>Sub Topics</a:t>
            </a:r>
            <a:endParaRPr lang="en-US" dirty="0"/>
          </a:p>
        </p:txBody>
      </p:sp>
      <p:sp>
        <p:nvSpPr>
          <p:cNvPr id="3" name="Content Placeholder 2">
            <a:extLst>
              <a:ext uri="{FF2B5EF4-FFF2-40B4-BE49-F238E27FC236}">
                <a16:creationId xmlns:a16="http://schemas.microsoft.com/office/drawing/2014/main" xmlns="" id="{D15A7DE0-59F4-48B3-A4EB-702922520B72}"/>
              </a:ext>
            </a:extLst>
          </p:cNvPr>
          <p:cNvSpPr>
            <a:spLocks noGrp="1"/>
          </p:cNvSpPr>
          <p:nvPr>
            <p:ph idx="1"/>
          </p:nvPr>
        </p:nvSpPr>
        <p:spPr>
          <a:xfrm>
            <a:off x="492919" y="2286000"/>
            <a:ext cx="8065294" cy="3766185"/>
          </a:xfrm>
        </p:spPr>
        <p:txBody>
          <a:bodyPr/>
          <a:lstStyle/>
          <a:p>
            <a:pPr>
              <a:buFont typeface="Arial" panose="020B0604020202020204" pitchFamily="34" charset="0"/>
              <a:buChar char="•"/>
            </a:pPr>
            <a:r>
              <a:rPr lang="en-GB" dirty="0"/>
              <a:t>What is database schema?</a:t>
            </a:r>
          </a:p>
          <a:p>
            <a:pPr>
              <a:buFont typeface="Arial" panose="020B0604020202020204" pitchFamily="34" charset="0"/>
              <a:buChar char="•"/>
            </a:pPr>
            <a:r>
              <a:rPr lang="en-GB" dirty="0"/>
              <a:t>Three-level architecture</a:t>
            </a:r>
          </a:p>
          <a:p>
            <a:pPr>
              <a:buFont typeface="Arial" panose="020B0604020202020204" pitchFamily="34" charset="0"/>
              <a:buChar char="•"/>
            </a:pPr>
            <a:r>
              <a:rPr lang="en-GB" dirty="0"/>
              <a:t>Database Languages</a:t>
            </a:r>
            <a:endParaRPr lang="en-US" dirty="0"/>
          </a:p>
        </p:txBody>
      </p:sp>
      <p:sp>
        <p:nvSpPr>
          <p:cNvPr id="4" name="Slide Number Placeholder 3">
            <a:extLst>
              <a:ext uri="{FF2B5EF4-FFF2-40B4-BE49-F238E27FC236}">
                <a16:creationId xmlns:a16="http://schemas.microsoft.com/office/drawing/2014/main" xmlns="" id="{FEABDE67-4F56-42E6-B390-B0B24D019613}"/>
              </a:ext>
            </a:extLst>
          </p:cNvPr>
          <p:cNvSpPr>
            <a:spLocks noGrp="1"/>
          </p:cNvSpPr>
          <p:nvPr>
            <p:ph type="sldNum" sz="quarter" idx="12"/>
          </p:nvPr>
        </p:nvSpPr>
        <p:spPr/>
        <p:txBody>
          <a:bodyPr/>
          <a:lstStyle/>
          <a:p>
            <a:fld id="{EA205F43-80E2-4640-A934-E79BFFCB5CAF}" type="slidenum">
              <a:rPr lang="en-US" smtClean="0"/>
              <a:pPr/>
              <a:t>2</a:t>
            </a:fld>
            <a:endParaRPr lang="en-US" dirty="0"/>
          </a:p>
        </p:txBody>
      </p:sp>
    </p:spTree>
    <p:extLst>
      <p:ext uri="{BB962C8B-B14F-4D97-AF65-F5344CB8AC3E}">
        <p14:creationId xmlns:p14="http://schemas.microsoft.com/office/powerpoint/2010/main" val="2117979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GB" sz="3600"/>
              <a:t>Example SQL Queries</a:t>
            </a:r>
          </a:p>
        </p:txBody>
      </p:sp>
      <p:sp>
        <p:nvSpPr>
          <p:cNvPr id="47106" name="Rectangle 3"/>
          <p:cNvSpPr>
            <a:spLocks noGrp="1" noChangeArrowheads="1"/>
          </p:cNvSpPr>
          <p:nvPr>
            <p:ph idx="1"/>
          </p:nvPr>
        </p:nvSpPr>
        <p:spPr/>
        <p:txBody>
          <a:bodyPr>
            <a:normAutofit fontScale="92500" lnSpcReduction="20000"/>
          </a:bodyPr>
          <a:lstStyle/>
          <a:p>
            <a:pPr eaLnBrk="1" hangingPunct="1"/>
            <a:r>
              <a:rPr lang="en-GB" sz="2400">
                <a:solidFill>
                  <a:srgbClr val="0000FF"/>
                </a:solidFill>
              </a:rPr>
              <a:t>select</a:t>
            </a:r>
            <a:r>
              <a:rPr lang="en-GB" sz="2400"/>
              <a:t>    branchNo, city</a:t>
            </a:r>
          </a:p>
          <a:p>
            <a:pPr eaLnBrk="1" hangingPunct="1">
              <a:buFontTx/>
              <a:buNone/>
            </a:pPr>
            <a:r>
              <a:rPr lang="en-GB" sz="2400"/>
              <a:t>	</a:t>
            </a:r>
            <a:r>
              <a:rPr lang="en-GB" sz="2400">
                <a:solidFill>
                  <a:srgbClr val="0000FF"/>
                </a:solidFill>
              </a:rPr>
              <a:t>from</a:t>
            </a:r>
            <a:r>
              <a:rPr lang="en-GB" sz="2400"/>
              <a:t>      branch;</a:t>
            </a:r>
          </a:p>
          <a:p>
            <a:pPr eaLnBrk="1" hangingPunct="1">
              <a:buFontTx/>
              <a:buNone/>
            </a:pPr>
            <a:endParaRPr lang="en-GB" sz="2400"/>
          </a:p>
          <a:p>
            <a:pPr eaLnBrk="1" hangingPunct="1"/>
            <a:r>
              <a:rPr lang="en-GB" sz="2400">
                <a:solidFill>
                  <a:srgbClr val="0000FF"/>
                </a:solidFill>
              </a:rPr>
              <a:t>select *</a:t>
            </a:r>
          </a:p>
          <a:p>
            <a:pPr eaLnBrk="1" hangingPunct="1">
              <a:buFontTx/>
              <a:buNone/>
            </a:pPr>
            <a:r>
              <a:rPr lang="en-GB" sz="2400"/>
              <a:t>	</a:t>
            </a:r>
            <a:r>
              <a:rPr lang="en-GB" sz="2400">
                <a:solidFill>
                  <a:srgbClr val="0000FF"/>
                </a:solidFill>
              </a:rPr>
              <a:t>from </a:t>
            </a:r>
            <a:r>
              <a:rPr lang="en-GB" sz="2400"/>
              <a:t>     branch</a:t>
            </a:r>
          </a:p>
          <a:p>
            <a:pPr eaLnBrk="1" hangingPunct="1">
              <a:buFontTx/>
              <a:buNone/>
            </a:pPr>
            <a:r>
              <a:rPr lang="en-GB" sz="2400"/>
              <a:t>	</a:t>
            </a:r>
            <a:r>
              <a:rPr lang="en-GB" sz="2400">
                <a:solidFill>
                  <a:srgbClr val="0000FF"/>
                </a:solidFill>
              </a:rPr>
              <a:t>where</a:t>
            </a:r>
            <a:r>
              <a:rPr lang="en-GB" sz="2400"/>
              <a:t>    branchNo = ‘B003’;</a:t>
            </a:r>
          </a:p>
          <a:p>
            <a:pPr eaLnBrk="1" hangingPunct="1">
              <a:buFontTx/>
              <a:buNone/>
            </a:pPr>
            <a:endParaRPr lang="en-GB" sz="2400"/>
          </a:p>
          <a:p>
            <a:pPr eaLnBrk="1" hangingPunct="1"/>
            <a:r>
              <a:rPr lang="en-GB" sz="2400">
                <a:solidFill>
                  <a:srgbClr val="0000FF"/>
                </a:solidFill>
              </a:rPr>
              <a:t>select</a:t>
            </a:r>
            <a:r>
              <a:rPr lang="en-GB" sz="2400"/>
              <a:t>    branchNo, name</a:t>
            </a:r>
          </a:p>
          <a:p>
            <a:pPr eaLnBrk="1" hangingPunct="1">
              <a:buFontTx/>
              <a:buNone/>
            </a:pPr>
            <a:r>
              <a:rPr lang="en-GB" sz="2400"/>
              <a:t>	</a:t>
            </a:r>
            <a:r>
              <a:rPr lang="en-GB" sz="2400">
                <a:solidFill>
                  <a:srgbClr val="0000FF"/>
                </a:solidFill>
              </a:rPr>
              <a:t>from</a:t>
            </a:r>
            <a:r>
              <a:rPr lang="en-GB" sz="2400"/>
              <a:t>      branch, staff</a:t>
            </a:r>
          </a:p>
          <a:p>
            <a:pPr eaLnBrk="1" hangingPunct="1">
              <a:buFontTx/>
              <a:buNone/>
            </a:pPr>
            <a:r>
              <a:rPr lang="en-GB" sz="2400"/>
              <a:t>	</a:t>
            </a:r>
            <a:r>
              <a:rPr lang="en-GB" sz="2400">
                <a:solidFill>
                  <a:srgbClr val="0000FF"/>
                </a:solidFill>
              </a:rPr>
              <a:t>where   </a:t>
            </a:r>
            <a:r>
              <a:rPr lang="en-GB" sz="2400"/>
              <a:t>branch.branchNo = staff.branchNo;</a:t>
            </a:r>
          </a:p>
          <a:p>
            <a:pPr eaLnBrk="1" hangingPunct="1"/>
            <a:endParaRPr lang="en-GB" sz="2400"/>
          </a:p>
        </p:txBody>
      </p:sp>
    </p:spTree>
    <p:extLst>
      <p:ext uri="{BB962C8B-B14F-4D97-AF65-F5344CB8AC3E}">
        <p14:creationId xmlns:p14="http://schemas.microsoft.com/office/powerpoint/2010/main" val="2178950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2628" y="3047999"/>
            <a:ext cx="8086725" cy="1075267"/>
          </a:xfrm>
        </p:spPr>
        <p:txBody>
          <a:bodyPr/>
          <a:lstStyle/>
          <a:p>
            <a:pPr algn="ctr"/>
            <a:r>
              <a:rPr lang="en-US" sz="6000" dirty="0"/>
              <a:t>Questions?</a:t>
            </a:r>
          </a:p>
        </p:txBody>
      </p:sp>
      <p:sp>
        <p:nvSpPr>
          <p:cNvPr id="5" name="Slide Number Placeholder 4"/>
          <p:cNvSpPr>
            <a:spLocks noGrp="1"/>
          </p:cNvSpPr>
          <p:nvPr>
            <p:ph type="sldNum" sz="quarter" idx="12"/>
          </p:nvPr>
        </p:nvSpPr>
        <p:spPr/>
        <p:txBody>
          <a:bodyPr/>
          <a:lstStyle/>
          <a:p>
            <a:fld id="{DA7DF29F-8EBD-4955-8135-77E3F3B8D1FA}" type="slidenum">
              <a:rPr lang="en-US" smtClean="0"/>
              <a:pPr/>
              <a:t>21</a:t>
            </a:fld>
            <a:endParaRPr lang="en-US"/>
          </a:p>
        </p:txBody>
      </p:sp>
    </p:spTree>
    <p:extLst>
      <p:ext uri="{BB962C8B-B14F-4D97-AF65-F5344CB8AC3E}">
        <p14:creationId xmlns:p14="http://schemas.microsoft.com/office/powerpoint/2010/main" val="288902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a:t>
            </a:r>
          </a:p>
        </p:txBody>
      </p:sp>
      <p:sp>
        <p:nvSpPr>
          <p:cNvPr id="3" name="Content Placeholder 2"/>
          <p:cNvSpPr>
            <a:spLocks noGrp="1"/>
          </p:cNvSpPr>
          <p:nvPr>
            <p:ph idx="1"/>
          </p:nvPr>
        </p:nvSpPr>
        <p:spPr/>
        <p:txBody>
          <a:bodyPr>
            <a:normAutofit/>
          </a:bodyPr>
          <a:lstStyle/>
          <a:p>
            <a:pPr algn="just"/>
            <a:r>
              <a:rPr lang="en-US" dirty="0"/>
              <a:t>A database schema is the skeleton structure that represents the logical view of the entire database. It defines how the data is organized and how the relations among them are associated. It formulates all the constraints that are to be applied on the data.</a:t>
            </a:r>
          </a:p>
          <a:p>
            <a:pPr algn="just"/>
            <a:r>
              <a:rPr lang="en-US" dirty="0"/>
              <a:t>It’s the database designers who design the schema to help programmers understand the database and make it useful.</a:t>
            </a:r>
          </a:p>
        </p:txBody>
      </p:sp>
    </p:spTree>
    <p:extLst>
      <p:ext uri="{BB962C8B-B14F-4D97-AF65-F5344CB8AC3E}">
        <p14:creationId xmlns:p14="http://schemas.microsoft.com/office/powerpoint/2010/main" val="3137183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676400" y="361950"/>
            <a:ext cx="6705600" cy="704850"/>
          </a:xfrm>
        </p:spPr>
        <p:txBody>
          <a:bodyPr/>
          <a:lstStyle/>
          <a:p>
            <a:pPr eaLnBrk="1" hangingPunct="1">
              <a:buFont typeface="Times" pitchFamily="18" charset="0"/>
              <a:buNone/>
            </a:pPr>
            <a:r>
              <a:rPr lang="en-US" sz="3600" dirty="0"/>
              <a:t>Three-Level Schema Architecture</a:t>
            </a:r>
            <a:endParaRPr lang="en-US" sz="3600" b="0" dirty="0">
              <a:solidFill>
                <a:srgbClr val="000000"/>
              </a:solidFill>
            </a:endParaRPr>
          </a:p>
        </p:txBody>
      </p:sp>
      <p:sp>
        <p:nvSpPr>
          <p:cNvPr id="34819" name="Rectangle 3"/>
          <p:cNvSpPr>
            <a:spLocks noGrp="1" noChangeArrowheads="1"/>
          </p:cNvSpPr>
          <p:nvPr>
            <p:ph type="body" sz="half" idx="1"/>
          </p:nvPr>
        </p:nvSpPr>
        <p:spPr>
          <a:xfrm>
            <a:off x="0" y="1524000"/>
            <a:ext cx="9144000" cy="5105400"/>
          </a:xfrm>
        </p:spPr>
        <p:txBody>
          <a:bodyPr/>
          <a:lstStyle/>
          <a:p>
            <a:pPr lvl="1" eaLnBrk="1" hangingPunct="1">
              <a:lnSpc>
                <a:spcPct val="90000"/>
              </a:lnSpc>
            </a:pPr>
            <a:r>
              <a:rPr lang="en-US" sz="2200" b="1" dirty="0">
                <a:solidFill>
                  <a:srgbClr val="FF6600"/>
                </a:solidFill>
              </a:rPr>
              <a:t>Internal schema</a:t>
            </a:r>
            <a:r>
              <a:rPr lang="en-US" sz="2200" dirty="0"/>
              <a:t>   </a:t>
            </a:r>
            <a:r>
              <a:rPr lang="en-US" sz="2200" dirty="0">
                <a:solidFill>
                  <a:srgbClr val="008000"/>
                </a:solidFill>
              </a:rPr>
              <a:t>(one view)</a:t>
            </a:r>
          </a:p>
          <a:p>
            <a:pPr lvl="2" eaLnBrk="1" hangingPunct="1">
              <a:lnSpc>
                <a:spcPct val="90000"/>
              </a:lnSpc>
            </a:pPr>
            <a:r>
              <a:rPr lang="en-US" sz="2000" dirty="0"/>
              <a:t>describes physical storage structures</a:t>
            </a:r>
          </a:p>
          <a:p>
            <a:pPr lvl="2" eaLnBrk="1" hangingPunct="1">
              <a:lnSpc>
                <a:spcPct val="90000"/>
              </a:lnSpc>
            </a:pPr>
            <a:r>
              <a:rPr lang="en-US" sz="2000" dirty="0"/>
              <a:t>access paths, indexes used</a:t>
            </a:r>
          </a:p>
          <a:p>
            <a:pPr lvl="2" eaLnBrk="1" hangingPunct="1">
              <a:lnSpc>
                <a:spcPct val="90000"/>
              </a:lnSpc>
            </a:pPr>
            <a:r>
              <a:rPr lang="en-US" sz="2000" dirty="0"/>
              <a:t>Typically uses a physical data model</a:t>
            </a:r>
          </a:p>
          <a:p>
            <a:pPr lvl="2" eaLnBrk="1" hangingPunct="1">
              <a:lnSpc>
                <a:spcPct val="90000"/>
              </a:lnSpc>
            </a:pPr>
            <a:endParaRPr lang="en-US" sz="2000" dirty="0"/>
          </a:p>
          <a:p>
            <a:pPr lvl="1" eaLnBrk="1" hangingPunct="1">
              <a:lnSpc>
                <a:spcPct val="90000"/>
              </a:lnSpc>
            </a:pPr>
            <a:r>
              <a:rPr lang="en-US" sz="2200" b="1" dirty="0">
                <a:solidFill>
                  <a:srgbClr val="FF6600"/>
                </a:solidFill>
              </a:rPr>
              <a:t>Conceptual schema</a:t>
            </a:r>
            <a:r>
              <a:rPr lang="en-US" sz="2200" dirty="0"/>
              <a:t> at the conceptual level </a:t>
            </a:r>
            <a:r>
              <a:rPr lang="en-US" sz="2200" dirty="0">
                <a:solidFill>
                  <a:srgbClr val="008000"/>
                </a:solidFill>
              </a:rPr>
              <a:t>( one view)</a:t>
            </a:r>
          </a:p>
          <a:p>
            <a:pPr lvl="2" eaLnBrk="1" hangingPunct="1">
              <a:lnSpc>
                <a:spcPct val="90000"/>
              </a:lnSpc>
            </a:pPr>
            <a:r>
              <a:rPr lang="en-US" sz="2000" dirty="0"/>
              <a:t>describes the logical structure and constraints for the whole database for a community of users</a:t>
            </a:r>
          </a:p>
          <a:p>
            <a:pPr lvl="2" eaLnBrk="1" hangingPunct="1">
              <a:lnSpc>
                <a:spcPct val="90000"/>
              </a:lnSpc>
            </a:pPr>
            <a:r>
              <a:rPr lang="en-US" sz="2000" dirty="0"/>
              <a:t>Uses a conceptual or an logical data model</a:t>
            </a:r>
          </a:p>
          <a:p>
            <a:pPr lvl="2" eaLnBrk="1" hangingPunct="1">
              <a:lnSpc>
                <a:spcPct val="90000"/>
              </a:lnSpc>
            </a:pPr>
            <a:endParaRPr lang="en-US" sz="2000" dirty="0"/>
          </a:p>
          <a:p>
            <a:pPr lvl="1" eaLnBrk="1" hangingPunct="1">
              <a:lnSpc>
                <a:spcPct val="90000"/>
              </a:lnSpc>
            </a:pPr>
            <a:r>
              <a:rPr lang="en-US" sz="2200" b="1" dirty="0">
                <a:solidFill>
                  <a:srgbClr val="FF6600"/>
                </a:solidFill>
              </a:rPr>
              <a:t>External schemas</a:t>
            </a:r>
            <a:r>
              <a:rPr lang="en-US" sz="2200" dirty="0"/>
              <a:t> </a:t>
            </a:r>
            <a:r>
              <a:rPr lang="en-US" sz="2200" dirty="0">
                <a:solidFill>
                  <a:srgbClr val="008000"/>
                </a:solidFill>
              </a:rPr>
              <a:t>(many view)</a:t>
            </a:r>
            <a:r>
              <a:rPr lang="en-US" sz="2200" dirty="0"/>
              <a:t> </a:t>
            </a:r>
          </a:p>
          <a:p>
            <a:pPr lvl="2" eaLnBrk="1" hangingPunct="1">
              <a:lnSpc>
                <a:spcPct val="90000"/>
              </a:lnSpc>
            </a:pPr>
            <a:r>
              <a:rPr lang="en-US" sz="2000" dirty="0"/>
              <a:t>Many views describe how users see data </a:t>
            </a:r>
          </a:p>
          <a:p>
            <a:pPr lvl="2" eaLnBrk="1" hangingPunct="1">
              <a:lnSpc>
                <a:spcPct val="90000"/>
              </a:lnSpc>
              <a:buFontTx/>
              <a:buNone/>
            </a:pPr>
            <a:r>
              <a:rPr lang="en-US" sz="2000" dirty="0"/>
              <a:t>Information about schemas is stored in the system catalog</a:t>
            </a:r>
          </a:p>
        </p:txBody>
      </p:sp>
    </p:spTree>
    <p:extLst>
      <p:ext uri="{BB962C8B-B14F-4D97-AF65-F5344CB8AC3E}">
        <p14:creationId xmlns:p14="http://schemas.microsoft.com/office/powerpoint/2010/main" val="3098240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buFont typeface="Times" pitchFamily="18" charset="0"/>
              <a:buNone/>
            </a:pPr>
            <a:r>
              <a:rPr lang="en-US" sz="3600"/>
              <a:t>Three-Schema Architecture (Contd.)</a:t>
            </a:r>
            <a:endParaRPr lang="en-US" sz="3600" b="0">
              <a:solidFill>
                <a:srgbClr val="000000"/>
              </a:solidFill>
            </a:endParaRPr>
          </a:p>
        </p:txBody>
      </p:sp>
      <p:sp>
        <p:nvSpPr>
          <p:cNvPr id="35844" name="Rectangle 4"/>
          <p:cNvSpPr>
            <a:spLocks noGrp="1" noChangeArrowheads="1"/>
          </p:cNvSpPr>
          <p:nvPr>
            <p:ph type="body" sz="half" idx="1"/>
          </p:nvPr>
        </p:nvSpPr>
        <p:spPr>
          <a:xfrm>
            <a:off x="0" y="5867400"/>
            <a:ext cx="9144000" cy="835025"/>
          </a:xfrm>
          <a:noFill/>
        </p:spPr>
        <p:txBody>
          <a:bodyPr/>
          <a:lstStyle/>
          <a:p>
            <a:pPr eaLnBrk="1" hangingPunct="1">
              <a:lnSpc>
                <a:spcPct val="80000"/>
              </a:lnSpc>
            </a:pPr>
            <a:r>
              <a:rPr lang="en-US" sz="2000" b="1" dirty="0">
                <a:solidFill>
                  <a:srgbClr val="FF6600"/>
                </a:solidFill>
              </a:rPr>
              <a:t>Mappings</a:t>
            </a:r>
            <a:r>
              <a:rPr lang="en-US" sz="2000" dirty="0"/>
              <a:t> among schema levels are needed to transform requests and data. Programs refer to an external schema, and are mapped by the DBMS to the internal schema for execution </a:t>
            </a:r>
            <a:r>
              <a:rPr lang="en-US" sz="2000" dirty="0">
                <a:sym typeface="Wingdings" pitchFamily="2" charset="2"/>
              </a:rPr>
              <a:t> </a:t>
            </a:r>
            <a:r>
              <a:rPr lang="en-US" sz="2000" dirty="0">
                <a:solidFill>
                  <a:srgbClr val="FF0066"/>
                </a:solidFill>
                <a:sym typeface="Wingdings" pitchFamily="2" charset="2"/>
              </a:rPr>
              <a:t>data independence</a:t>
            </a:r>
            <a:endParaRPr lang="en-US" sz="2000" dirty="0">
              <a:solidFill>
                <a:srgbClr val="FF0066"/>
              </a:solidFill>
            </a:endParaRPr>
          </a:p>
        </p:txBody>
      </p:sp>
      <p:pic>
        <p:nvPicPr>
          <p:cNvPr id="35843" name="Picture 3"/>
          <p:cNvPicPr>
            <a:picLocks noGrp="1" noChangeAspect="1" noChangeArrowheads="1"/>
          </p:cNvPicPr>
          <p:nvPr>
            <p:ph sz="half" idx="2"/>
          </p:nvPr>
        </p:nvPicPr>
        <p:blipFill>
          <a:blip r:embed="rId2"/>
          <a:srcRect/>
          <a:stretch>
            <a:fillRect/>
          </a:stretch>
        </p:blipFill>
        <p:spPr>
          <a:xfrm>
            <a:off x="1066800" y="1219200"/>
            <a:ext cx="6858000" cy="4640263"/>
          </a:xfrm>
          <a:noFill/>
        </p:spPr>
      </p:pic>
    </p:spTree>
    <p:extLst>
      <p:ext uri="{BB962C8B-B14F-4D97-AF65-F5344CB8AC3E}">
        <p14:creationId xmlns:p14="http://schemas.microsoft.com/office/powerpoint/2010/main" val="2807482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47800" y="361950"/>
            <a:ext cx="6934200" cy="704850"/>
          </a:xfrm>
        </p:spPr>
        <p:txBody>
          <a:bodyPr>
            <a:normAutofit fontScale="90000"/>
          </a:bodyPr>
          <a:lstStyle/>
          <a:p>
            <a:pPr eaLnBrk="1" hangingPunct="1">
              <a:buFont typeface="Times" pitchFamily="18" charset="0"/>
              <a:buNone/>
            </a:pPr>
            <a:r>
              <a:rPr lang="en-US" sz="3600"/>
              <a:t>Three-Schema Architecture</a:t>
            </a:r>
            <a:br>
              <a:rPr lang="en-US" sz="3600"/>
            </a:br>
            <a:r>
              <a:rPr lang="en-US" sz="3600"/>
              <a:t>(Contd.)</a:t>
            </a:r>
            <a:endParaRPr lang="en-US" sz="3600" b="0">
              <a:solidFill>
                <a:srgbClr val="000000"/>
              </a:solidFill>
            </a:endParaRPr>
          </a:p>
        </p:txBody>
      </p:sp>
      <p:sp>
        <p:nvSpPr>
          <p:cNvPr id="36867" name="Rectangle 3"/>
          <p:cNvSpPr>
            <a:spLocks noGrp="1" noChangeArrowheads="1"/>
          </p:cNvSpPr>
          <p:nvPr>
            <p:ph idx="1"/>
          </p:nvPr>
        </p:nvSpPr>
        <p:spPr>
          <a:xfrm>
            <a:off x="228600" y="1524000"/>
            <a:ext cx="8686800" cy="5181600"/>
          </a:xfrm>
        </p:spPr>
        <p:txBody>
          <a:bodyPr/>
          <a:lstStyle/>
          <a:p>
            <a:pPr eaLnBrk="1" hangingPunct="1">
              <a:buFont typeface="Times" pitchFamily="18" charset="0"/>
              <a:buChar char="•"/>
            </a:pPr>
            <a:r>
              <a:rPr lang="en-US" dirty="0"/>
              <a:t>Proposed to support DBMS characteristics of:</a:t>
            </a:r>
          </a:p>
          <a:p>
            <a:pPr lvl="1" eaLnBrk="1" hangingPunct="1">
              <a:buFont typeface="Times" pitchFamily="18" charset="0"/>
              <a:buChar char="•"/>
            </a:pPr>
            <a:r>
              <a:rPr lang="en-US" b="1" dirty="0">
                <a:solidFill>
                  <a:srgbClr val="FF0066"/>
                </a:solidFill>
              </a:rPr>
              <a:t>Program-data independence</a:t>
            </a:r>
            <a:r>
              <a:rPr lang="en-US" dirty="0"/>
              <a:t>.</a:t>
            </a:r>
          </a:p>
          <a:p>
            <a:pPr lvl="1" eaLnBrk="1" hangingPunct="1">
              <a:buFont typeface="Times" pitchFamily="18" charset="0"/>
              <a:buChar char="•"/>
            </a:pPr>
            <a:r>
              <a:rPr lang="en-US" dirty="0"/>
              <a:t>Support of </a:t>
            </a:r>
            <a:r>
              <a:rPr lang="en-US" b="1" dirty="0">
                <a:solidFill>
                  <a:srgbClr val="FF0066"/>
                </a:solidFill>
              </a:rPr>
              <a:t>multiple views</a:t>
            </a:r>
            <a:r>
              <a:rPr lang="en-US" dirty="0"/>
              <a:t> of the data.</a:t>
            </a:r>
          </a:p>
          <a:p>
            <a:pPr eaLnBrk="1" hangingPunct="1">
              <a:spcBef>
                <a:spcPct val="0"/>
              </a:spcBef>
              <a:buFontTx/>
              <a:buNone/>
            </a:pPr>
            <a:endParaRPr lang="en-US" b="1" dirty="0"/>
          </a:p>
          <a:p>
            <a:pPr>
              <a:spcBef>
                <a:spcPct val="0"/>
              </a:spcBef>
              <a:buNone/>
            </a:pPr>
            <a:r>
              <a:rPr lang="en-US" b="1" dirty="0"/>
              <a:t>	</a:t>
            </a:r>
            <a:r>
              <a:rPr lang="en-US" b="1" dirty="0">
                <a:solidFill>
                  <a:srgbClr val="FF6600"/>
                </a:solidFill>
              </a:rPr>
              <a:t>Mappings</a:t>
            </a:r>
            <a:r>
              <a:rPr lang="en-US" dirty="0"/>
              <a:t> among schema levels are needed to transform requests and data. Programs refer to an external schema, and are mapped by the DBMS to the internal schema for execution.</a:t>
            </a:r>
            <a:r>
              <a:rPr lang="en-US" dirty="0">
                <a:sym typeface="Wingdings" pitchFamily="2" charset="2"/>
              </a:rPr>
              <a:t> - </a:t>
            </a:r>
            <a:r>
              <a:rPr lang="en-US" dirty="0">
                <a:solidFill>
                  <a:srgbClr val="92D050"/>
                </a:solidFill>
                <a:sym typeface="Wingdings" pitchFamily="2" charset="2"/>
              </a:rPr>
              <a:t>data independence</a:t>
            </a:r>
            <a:endParaRPr lang="en-US" dirty="0">
              <a:solidFill>
                <a:srgbClr val="92D050"/>
              </a:solidFill>
            </a:endParaRPr>
          </a:p>
        </p:txBody>
      </p:sp>
    </p:spTree>
    <p:extLst>
      <p:ext uri="{BB962C8B-B14F-4D97-AF65-F5344CB8AC3E}">
        <p14:creationId xmlns:p14="http://schemas.microsoft.com/office/powerpoint/2010/main" val="50992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4294967295"/>
          </p:nvPr>
        </p:nvSpPr>
        <p:spPr>
          <a:xfrm>
            <a:off x="0" y="1676400"/>
            <a:ext cx="8229600" cy="4221163"/>
          </a:xfrm>
        </p:spPr>
        <p:txBody>
          <a:bodyPr/>
          <a:lstStyle/>
          <a:p>
            <a:pPr eaLnBrk="1" hangingPunct="1">
              <a:lnSpc>
                <a:spcPct val="90000"/>
              </a:lnSpc>
              <a:buClr>
                <a:schemeClr val="accent2"/>
              </a:buClr>
              <a:buFont typeface="Wingdings" pitchFamily="2" charset="2"/>
              <a:buNone/>
            </a:pPr>
            <a:r>
              <a:rPr lang="en-US" b="1" dirty="0">
                <a:solidFill>
                  <a:srgbClr val="FF6600"/>
                </a:solidFill>
              </a:rPr>
              <a:t>	</a:t>
            </a:r>
            <a:endParaRPr lang="en-US" b="1" dirty="0"/>
          </a:p>
          <a:p>
            <a:pPr lvl="1" eaLnBrk="1" hangingPunct="1">
              <a:lnSpc>
                <a:spcPct val="90000"/>
              </a:lnSpc>
              <a:buClr>
                <a:schemeClr val="accent2"/>
              </a:buClr>
              <a:buFontTx/>
              <a:buChar char="•"/>
            </a:pPr>
            <a:r>
              <a:rPr lang="en-US" dirty="0"/>
              <a:t>Describes the stored data in terms of the data model of the DBMS</a:t>
            </a:r>
          </a:p>
          <a:p>
            <a:pPr lvl="1" eaLnBrk="1" hangingPunct="1">
              <a:lnSpc>
                <a:spcPct val="90000"/>
              </a:lnSpc>
              <a:buClr>
                <a:schemeClr val="accent2"/>
              </a:buClr>
              <a:buFontTx/>
              <a:buChar char="•"/>
            </a:pPr>
            <a:endParaRPr lang="en-US" dirty="0"/>
          </a:p>
          <a:p>
            <a:pPr lvl="1" eaLnBrk="1" hangingPunct="1">
              <a:lnSpc>
                <a:spcPct val="90000"/>
              </a:lnSpc>
              <a:buClr>
                <a:schemeClr val="accent2"/>
              </a:buClr>
              <a:buFontTx/>
              <a:buChar char="•"/>
            </a:pPr>
            <a:r>
              <a:rPr lang="en-US" dirty="0"/>
              <a:t>In a relational DBMS, the conceptual schema describes all relations that are stored in the database</a:t>
            </a:r>
          </a:p>
          <a:p>
            <a:pPr eaLnBrk="1" hangingPunct="1"/>
            <a:endParaRPr lang="en-US" dirty="0"/>
          </a:p>
        </p:txBody>
      </p:sp>
      <p:sp>
        <p:nvSpPr>
          <p:cNvPr id="37893" name="Rectangle 2"/>
          <p:cNvSpPr>
            <a:spLocks noGrp="1" noChangeArrowheads="1"/>
          </p:cNvSpPr>
          <p:nvPr>
            <p:ph type="title" idx="4294967295"/>
          </p:nvPr>
        </p:nvSpPr>
        <p:spPr>
          <a:xfrm>
            <a:off x="0" y="609600"/>
            <a:ext cx="8229600" cy="1143000"/>
          </a:xfrm>
        </p:spPr>
        <p:txBody>
          <a:bodyPr>
            <a:normAutofit fontScale="90000"/>
          </a:bodyPr>
          <a:lstStyle/>
          <a:p>
            <a:pPr>
              <a:lnSpc>
                <a:spcPct val="90000"/>
              </a:lnSpc>
              <a:buClr>
                <a:schemeClr val="accent2"/>
              </a:buClr>
            </a:pPr>
            <a:r>
              <a:rPr lang="en-US" sz="3200" b="1" dirty="0">
                <a:solidFill>
                  <a:srgbClr val="FF6600"/>
                </a:solidFill>
              </a:rPr>
              <a:t/>
            </a:r>
            <a:br>
              <a:rPr lang="en-US" sz="3200" b="1" dirty="0">
                <a:solidFill>
                  <a:srgbClr val="FF6600"/>
                </a:solidFill>
              </a:rPr>
            </a:br>
            <a:r>
              <a:rPr lang="en-US" sz="3200" b="1" dirty="0">
                <a:solidFill>
                  <a:srgbClr val="FF6600"/>
                </a:solidFill>
              </a:rPr>
              <a:t>	Conceptual/logical schema</a:t>
            </a:r>
            <a:r>
              <a:rPr lang="en-US" sz="3200" b="1" dirty="0"/>
              <a:t> </a:t>
            </a:r>
            <a:br>
              <a:rPr lang="en-US" sz="3200" b="1" dirty="0"/>
            </a:br>
            <a:endParaRPr lang="en-US" sz="3200" dirty="0"/>
          </a:p>
        </p:txBody>
      </p:sp>
      <p:sp>
        <p:nvSpPr>
          <p:cNvPr id="37891" name="Date Placeholder 3"/>
          <p:cNvSpPr txBox="1">
            <a:spLocks noGrp="1"/>
          </p:cNvSpPr>
          <p:nvPr/>
        </p:nvSpPr>
        <p:spPr bwMode="auto">
          <a:xfrm>
            <a:off x="914400" y="6251575"/>
            <a:ext cx="1981200" cy="457200"/>
          </a:xfrm>
          <a:prstGeom prst="rect">
            <a:avLst/>
          </a:prstGeom>
          <a:noFill/>
          <a:ln w="9525">
            <a:noFill/>
            <a:miter lim="800000"/>
            <a:headEnd/>
            <a:tailEnd/>
          </a:ln>
        </p:spPr>
        <p:txBody>
          <a:bodyPr/>
          <a:lstStyle/>
          <a:p>
            <a:r>
              <a:rPr lang="en-US" sz="1000" b="0"/>
              <a:t>First Year</a:t>
            </a:r>
          </a:p>
        </p:txBody>
      </p:sp>
      <p:sp>
        <p:nvSpPr>
          <p:cNvPr id="37892" name="Slide Number Placeholder 5"/>
          <p:cNvSpPr txBox="1">
            <a:spLocks noGrp="1"/>
          </p:cNvSpPr>
          <p:nvPr/>
        </p:nvSpPr>
        <p:spPr bwMode="auto">
          <a:xfrm>
            <a:off x="6781800" y="6248400"/>
            <a:ext cx="1905000" cy="457200"/>
          </a:xfrm>
          <a:prstGeom prst="rect">
            <a:avLst/>
          </a:prstGeom>
          <a:noFill/>
          <a:ln w="9525">
            <a:noFill/>
            <a:miter lim="800000"/>
            <a:headEnd/>
            <a:tailEnd/>
          </a:ln>
        </p:spPr>
        <p:txBody>
          <a:bodyPr/>
          <a:lstStyle/>
          <a:p>
            <a:pPr algn="r"/>
            <a:fld id="{F8B2742E-2069-40A5-94B0-B3ACD2505EFE}" type="slidenum">
              <a:rPr lang="en-US" sz="1000" b="0"/>
              <a:pPr algn="r"/>
              <a:t>7</a:t>
            </a:fld>
            <a:endParaRPr lang="en-US" sz="1000" b="0"/>
          </a:p>
        </p:txBody>
      </p:sp>
    </p:spTree>
    <p:extLst>
      <p:ext uri="{BB962C8B-B14F-4D97-AF65-F5344CB8AC3E}">
        <p14:creationId xmlns:p14="http://schemas.microsoft.com/office/powerpoint/2010/main" val="3186852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4294967295"/>
          </p:nvPr>
        </p:nvSpPr>
        <p:spPr>
          <a:xfrm>
            <a:off x="0" y="1905000"/>
            <a:ext cx="8229600" cy="4221163"/>
          </a:xfrm>
        </p:spPr>
        <p:txBody>
          <a:bodyPr>
            <a:normAutofit/>
          </a:bodyPr>
          <a:lstStyle/>
          <a:p>
            <a:pPr lvl="1" algn="just" eaLnBrk="1" hangingPunct="1">
              <a:lnSpc>
                <a:spcPct val="90000"/>
              </a:lnSpc>
              <a:buClr>
                <a:schemeClr val="accent2"/>
              </a:buClr>
              <a:buFontTx/>
              <a:buChar char="•"/>
            </a:pPr>
            <a:r>
              <a:rPr lang="en-US" dirty="0"/>
              <a:t>Describe storage details.</a:t>
            </a:r>
          </a:p>
          <a:p>
            <a:pPr lvl="1" algn="just" eaLnBrk="1" hangingPunct="1">
              <a:lnSpc>
                <a:spcPct val="90000"/>
              </a:lnSpc>
              <a:buClr>
                <a:schemeClr val="accent2"/>
              </a:buClr>
              <a:buFontTx/>
              <a:buChar char="•"/>
            </a:pPr>
            <a:r>
              <a:rPr lang="en-US" dirty="0"/>
              <a:t>Summarizes how the relations described in the conceptual schema are actually stored on secondary storage devices such as disks and tapes.</a:t>
            </a:r>
          </a:p>
          <a:p>
            <a:pPr lvl="1" algn="just" eaLnBrk="1" hangingPunct="1">
              <a:lnSpc>
                <a:spcPct val="90000"/>
              </a:lnSpc>
              <a:buClr>
                <a:schemeClr val="accent2"/>
              </a:buClr>
              <a:buFontTx/>
              <a:buChar char="•"/>
            </a:pPr>
            <a:r>
              <a:rPr lang="en-US" dirty="0"/>
              <a:t>Decide what file organizations used to store the relations.</a:t>
            </a:r>
          </a:p>
          <a:p>
            <a:pPr lvl="1" algn="just" eaLnBrk="1" hangingPunct="1">
              <a:lnSpc>
                <a:spcPct val="90000"/>
              </a:lnSpc>
              <a:buClr>
                <a:schemeClr val="accent2"/>
              </a:buClr>
              <a:buFontTx/>
              <a:buChar char="•"/>
            </a:pPr>
            <a:r>
              <a:rPr lang="en-US" dirty="0"/>
              <a:t>Create indexes to speed up data retrieval operations.</a:t>
            </a:r>
          </a:p>
          <a:p>
            <a:pPr lvl="1" eaLnBrk="1" hangingPunct="1">
              <a:lnSpc>
                <a:spcPct val="90000"/>
              </a:lnSpc>
              <a:buClr>
                <a:schemeClr val="accent2"/>
              </a:buClr>
              <a:buFont typeface="Wingdings" pitchFamily="2" charset="2"/>
              <a:buChar char="v"/>
            </a:pPr>
            <a:endParaRPr lang="en-US" dirty="0"/>
          </a:p>
          <a:p>
            <a:pPr lvl="1" eaLnBrk="1" hangingPunct="1">
              <a:lnSpc>
                <a:spcPct val="90000"/>
              </a:lnSpc>
              <a:buClr>
                <a:schemeClr val="accent2"/>
              </a:buClr>
              <a:buFont typeface="Wingdings" pitchFamily="2" charset="2"/>
              <a:buChar char="v"/>
            </a:pPr>
            <a:endParaRPr lang="en-US" dirty="0"/>
          </a:p>
        </p:txBody>
      </p:sp>
      <p:sp>
        <p:nvSpPr>
          <p:cNvPr id="38916" name="Rectangle 2"/>
          <p:cNvSpPr>
            <a:spLocks noGrp="1" noChangeArrowheads="1"/>
          </p:cNvSpPr>
          <p:nvPr>
            <p:ph type="title" idx="4294967295"/>
          </p:nvPr>
        </p:nvSpPr>
        <p:spPr>
          <a:xfrm>
            <a:off x="0" y="609600"/>
            <a:ext cx="8229600" cy="1143000"/>
          </a:xfrm>
        </p:spPr>
        <p:txBody>
          <a:bodyPr/>
          <a:lstStyle/>
          <a:p>
            <a:r>
              <a:rPr lang="en-US" sz="3200" b="1" dirty="0">
                <a:solidFill>
                  <a:srgbClr val="FF6600"/>
                </a:solidFill>
              </a:rPr>
              <a:t>	Physical/internal  schema </a:t>
            </a:r>
            <a:br>
              <a:rPr lang="en-US" sz="3200" b="1" dirty="0">
                <a:solidFill>
                  <a:srgbClr val="FF6600"/>
                </a:solidFill>
              </a:rPr>
            </a:br>
            <a:endParaRPr lang="en-US" sz="3200" dirty="0"/>
          </a:p>
        </p:txBody>
      </p:sp>
      <p:sp>
        <p:nvSpPr>
          <p:cNvPr id="38915" name="Slide Number Placeholder 5"/>
          <p:cNvSpPr txBox="1">
            <a:spLocks noGrp="1"/>
          </p:cNvSpPr>
          <p:nvPr/>
        </p:nvSpPr>
        <p:spPr bwMode="auto">
          <a:xfrm>
            <a:off x="6781800" y="6248400"/>
            <a:ext cx="1905000" cy="457200"/>
          </a:xfrm>
          <a:prstGeom prst="rect">
            <a:avLst/>
          </a:prstGeom>
          <a:noFill/>
          <a:ln w="9525">
            <a:noFill/>
            <a:miter lim="800000"/>
            <a:headEnd/>
            <a:tailEnd/>
          </a:ln>
        </p:spPr>
        <p:txBody>
          <a:bodyPr/>
          <a:lstStyle/>
          <a:p>
            <a:pPr algn="r"/>
            <a:fld id="{4083128F-3918-42AB-9996-314B26D5AB96}" type="slidenum">
              <a:rPr lang="en-US" sz="1000" b="0"/>
              <a:pPr algn="r"/>
              <a:t>8</a:t>
            </a:fld>
            <a:endParaRPr lang="en-US" sz="1000" b="0"/>
          </a:p>
        </p:txBody>
      </p:sp>
    </p:spTree>
    <p:extLst>
      <p:ext uri="{BB962C8B-B14F-4D97-AF65-F5344CB8AC3E}">
        <p14:creationId xmlns:p14="http://schemas.microsoft.com/office/powerpoint/2010/main" val="3506519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4294967295"/>
          </p:nvPr>
        </p:nvSpPr>
        <p:spPr>
          <a:xfrm>
            <a:off x="0" y="1905000"/>
            <a:ext cx="8229600" cy="4221163"/>
          </a:xfrm>
        </p:spPr>
        <p:txBody>
          <a:bodyPr>
            <a:normAutofit/>
          </a:bodyPr>
          <a:lstStyle/>
          <a:p>
            <a:pPr lvl="1" algn="just" eaLnBrk="1" hangingPunct="1">
              <a:lnSpc>
                <a:spcPct val="90000"/>
              </a:lnSpc>
              <a:buClr>
                <a:schemeClr val="accent2"/>
              </a:buClr>
              <a:buFontTx/>
              <a:buChar char="•"/>
            </a:pPr>
            <a:r>
              <a:rPr lang="en-US" dirty="0"/>
              <a:t>Allow data access to be customized (and authorized) at the level of individual users or groups of users.</a:t>
            </a:r>
          </a:p>
          <a:p>
            <a:pPr lvl="1" algn="just" eaLnBrk="1" hangingPunct="1">
              <a:lnSpc>
                <a:spcPct val="90000"/>
              </a:lnSpc>
              <a:buClr>
                <a:schemeClr val="accent2"/>
              </a:buClr>
              <a:buFontTx/>
              <a:buChar char="•"/>
            </a:pPr>
            <a:endParaRPr lang="en-US" dirty="0"/>
          </a:p>
          <a:p>
            <a:pPr lvl="1" algn="just" eaLnBrk="1" hangingPunct="1">
              <a:lnSpc>
                <a:spcPct val="90000"/>
              </a:lnSpc>
              <a:buClr>
                <a:schemeClr val="accent2"/>
              </a:buClr>
              <a:buFontTx/>
              <a:buChar char="•"/>
            </a:pPr>
            <a:r>
              <a:rPr lang="en-US" dirty="0"/>
              <a:t>Any given database has exactly one conceptual schema and one physical schema because it has just one set of stored relations, but it may have several external schemas.</a:t>
            </a:r>
          </a:p>
          <a:p>
            <a:pPr lvl="1" eaLnBrk="1" hangingPunct="1">
              <a:lnSpc>
                <a:spcPct val="90000"/>
              </a:lnSpc>
              <a:buClr>
                <a:schemeClr val="accent2"/>
              </a:buClr>
              <a:buFontTx/>
              <a:buChar char="•"/>
            </a:pPr>
            <a:endParaRPr lang="en-US" dirty="0"/>
          </a:p>
          <a:p>
            <a:pPr lvl="1" eaLnBrk="1" hangingPunct="1">
              <a:lnSpc>
                <a:spcPct val="90000"/>
              </a:lnSpc>
              <a:buClr>
                <a:schemeClr val="accent2"/>
              </a:buClr>
              <a:buFont typeface="Wingdings" pitchFamily="2" charset="2"/>
              <a:buChar char="v"/>
            </a:pPr>
            <a:endParaRPr lang="en-US" dirty="0"/>
          </a:p>
        </p:txBody>
      </p:sp>
      <p:sp>
        <p:nvSpPr>
          <p:cNvPr id="39941" name="Rectangle 2"/>
          <p:cNvSpPr>
            <a:spLocks noGrp="1" noChangeArrowheads="1"/>
          </p:cNvSpPr>
          <p:nvPr>
            <p:ph type="title" idx="4294967295"/>
          </p:nvPr>
        </p:nvSpPr>
        <p:spPr>
          <a:xfrm>
            <a:off x="0" y="609600"/>
            <a:ext cx="8229600" cy="1143000"/>
          </a:xfrm>
        </p:spPr>
        <p:txBody>
          <a:bodyPr>
            <a:normAutofit/>
          </a:bodyPr>
          <a:lstStyle/>
          <a:p>
            <a:r>
              <a:rPr lang="en-US" sz="3600" b="1" dirty="0"/>
              <a:t>	 </a:t>
            </a:r>
            <a:r>
              <a:rPr lang="en-US" sz="3600" b="1" dirty="0">
                <a:solidFill>
                  <a:srgbClr val="FF6600"/>
                </a:solidFill>
              </a:rPr>
              <a:t>External schemas</a:t>
            </a:r>
            <a:br>
              <a:rPr lang="en-US" sz="3600" b="1" dirty="0">
                <a:solidFill>
                  <a:srgbClr val="FF6600"/>
                </a:solidFill>
              </a:rPr>
            </a:br>
            <a:endParaRPr lang="en-US" sz="3200" dirty="0"/>
          </a:p>
        </p:txBody>
      </p:sp>
      <p:sp>
        <p:nvSpPr>
          <p:cNvPr id="39939" name="Date Placeholder 3"/>
          <p:cNvSpPr txBox="1">
            <a:spLocks noGrp="1"/>
          </p:cNvSpPr>
          <p:nvPr/>
        </p:nvSpPr>
        <p:spPr bwMode="auto">
          <a:xfrm>
            <a:off x="914400" y="6251575"/>
            <a:ext cx="1981200" cy="457200"/>
          </a:xfrm>
          <a:prstGeom prst="rect">
            <a:avLst/>
          </a:prstGeom>
          <a:noFill/>
          <a:ln w="9525">
            <a:noFill/>
            <a:miter lim="800000"/>
            <a:headEnd/>
            <a:tailEnd/>
          </a:ln>
        </p:spPr>
        <p:txBody>
          <a:bodyPr/>
          <a:lstStyle/>
          <a:p>
            <a:r>
              <a:rPr lang="en-US" sz="1000" b="0"/>
              <a:t>First Year</a:t>
            </a:r>
          </a:p>
        </p:txBody>
      </p:sp>
      <p:sp>
        <p:nvSpPr>
          <p:cNvPr id="39940" name="Slide Number Placeholder 5"/>
          <p:cNvSpPr txBox="1">
            <a:spLocks noGrp="1"/>
          </p:cNvSpPr>
          <p:nvPr/>
        </p:nvSpPr>
        <p:spPr bwMode="auto">
          <a:xfrm>
            <a:off x="6781800" y="6248400"/>
            <a:ext cx="1905000" cy="457200"/>
          </a:xfrm>
          <a:prstGeom prst="rect">
            <a:avLst/>
          </a:prstGeom>
          <a:noFill/>
          <a:ln w="9525">
            <a:noFill/>
            <a:miter lim="800000"/>
            <a:headEnd/>
            <a:tailEnd/>
          </a:ln>
        </p:spPr>
        <p:txBody>
          <a:bodyPr/>
          <a:lstStyle/>
          <a:p>
            <a:pPr algn="r"/>
            <a:fld id="{F0BFB032-24F7-4967-A08D-A8E937D2B971}" type="slidenum">
              <a:rPr lang="en-US" sz="1000" b="0"/>
              <a:pPr algn="r"/>
              <a:t>9</a:t>
            </a:fld>
            <a:endParaRPr lang="en-US" sz="1000" b="0"/>
          </a:p>
        </p:txBody>
      </p:sp>
    </p:spTree>
    <p:extLst>
      <p:ext uri="{BB962C8B-B14F-4D97-AF65-F5344CB8AC3E}">
        <p14:creationId xmlns:p14="http://schemas.microsoft.com/office/powerpoint/2010/main" val="4010267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1969</TotalTime>
  <Words>632</Words>
  <Application>Microsoft Office PowerPoint</Application>
  <PresentationFormat>On-screen Show (4:3)</PresentationFormat>
  <Paragraphs>131</Paragraphs>
  <Slides>21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Latha</vt:lpstr>
      <vt:lpstr>Times</vt:lpstr>
      <vt:lpstr>Wingdings</vt:lpstr>
      <vt:lpstr>HNDIT</vt:lpstr>
      <vt:lpstr>Metropolitan</vt:lpstr>
      <vt:lpstr>           Database Management Systems</vt:lpstr>
      <vt:lpstr>Sub Topics</vt:lpstr>
      <vt:lpstr>Database Schema</vt:lpstr>
      <vt:lpstr>Three-Level Schema Architecture</vt:lpstr>
      <vt:lpstr>Three-Schema Architecture (Contd.)</vt:lpstr>
      <vt:lpstr>Three-Schema Architecture (Contd.)</vt:lpstr>
      <vt:lpstr>  Conceptual/logical schema  </vt:lpstr>
      <vt:lpstr> Physical/internal  schema  </vt:lpstr>
      <vt:lpstr>  External schemas </vt:lpstr>
      <vt:lpstr>Data Independence</vt:lpstr>
      <vt:lpstr>Data Independence (Contd.)</vt:lpstr>
      <vt:lpstr>DBMS Languages</vt:lpstr>
      <vt:lpstr>Data Definition Language (DDL)</vt:lpstr>
      <vt:lpstr>Data Definition Language  (DDL)</vt:lpstr>
      <vt:lpstr>Data Manipulation Language (DML):</vt:lpstr>
      <vt:lpstr>Data Manipulation Language (DML)</vt:lpstr>
      <vt:lpstr>Data Control Language</vt:lpstr>
      <vt:lpstr>Transaction Control Language</vt:lpstr>
      <vt:lpstr>DBMS Languages  - SQL</vt:lpstr>
      <vt:lpstr>Example SQL Queries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 X55</dc:creator>
  <cp:lastModifiedBy>Acer</cp:lastModifiedBy>
  <cp:revision>147</cp:revision>
  <dcterms:created xsi:type="dcterms:W3CDTF">2014-03-07T13:02:25Z</dcterms:created>
  <dcterms:modified xsi:type="dcterms:W3CDTF">2024-03-22T02:38:10Z</dcterms:modified>
</cp:coreProperties>
</file>