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296" r:id="rId3"/>
    <p:sldId id="295" r:id="rId4"/>
    <p:sldId id="292" r:id="rId5"/>
    <p:sldId id="293" r:id="rId6"/>
    <p:sldId id="294" r:id="rId7"/>
    <p:sldId id="284" r:id="rId8"/>
    <p:sldId id="285" r:id="rId9"/>
    <p:sldId id="286" r:id="rId10"/>
    <p:sldId id="257" r:id="rId11"/>
    <p:sldId id="262" r:id="rId12"/>
    <p:sldId id="264" r:id="rId13"/>
    <p:sldId id="267" r:id="rId14"/>
    <p:sldId id="272" r:id="rId15"/>
    <p:sldId id="268" r:id="rId16"/>
    <p:sldId id="276" r:id="rId17"/>
    <p:sldId id="269" r:id="rId18"/>
    <p:sldId id="271" r:id="rId19"/>
    <p:sldId id="280" r:id="rId20"/>
    <p:sldId id="282" r:id="rId21"/>
    <p:sldId id="283" r:id="rId22"/>
    <p:sldId id="287" r:id="rId23"/>
    <p:sldId id="288" r:id="rId24"/>
    <p:sldId id="290" r:id="rId25"/>
    <p:sldId id="29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3E070-C4AF-43E7-AE36-0F061ED5B94A}" type="datetimeFigureOut">
              <a:rPr lang="en-US" smtClean="0"/>
              <a:pPr/>
              <a:t>9/15/2023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87C4DE-2E73-4880-A7EB-896DD2577D94}" type="slidenum">
              <a:rPr lang="en-US" smtClean="0"/>
              <a:pPr/>
              <a:t>‹#›</a:t>
            </a:fld>
            <a:endParaRPr lang="en-US"/>
          </a:p>
        </p:txBody>
      </p:sp>
    </p:spTree>
    <p:extLst>
      <p:ext uri="{BB962C8B-B14F-4D97-AF65-F5344CB8AC3E}">
        <p14:creationId xmlns:p14="http://schemas.microsoft.com/office/powerpoint/2010/main" val="358662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0EEEE62E-476F-4C35-99A5-51BFDC762DD9}" type="slidenum">
              <a:rPr lang="en-US" smtClean="0"/>
              <a:pPr/>
              <a:t>12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p:spPr>
        <p:txBody>
          <a:bodyPr/>
          <a:lstStyle/>
          <a:p>
            <a:pPr eaLnBrk="1" hangingPunct="1"/>
            <a:r>
              <a:rPr lang="en-US" b="1">
                <a:solidFill>
                  <a:srgbClr val="000000"/>
                </a:solidFill>
              </a:rPr>
              <a:t>Structure </a:t>
            </a:r>
            <a:r>
              <a:rPr lang="en-US">
                <a:solidFill>
                  <a:srgbClr val="000000"/>
                </a:solidFill>
              </a:rPr>
              <a:t>means data types, relationships, and constraints that always hold for the data</a:t>
            </a:r>
            <a:endParaRPr lang="en-US" b="1">
              <a:solidFill>
                <a:srgbClr val="000000"/>
              </a:solidFill>
            </a:endParaRPr>
          </a:p>
        </p:txBody>
      </p:sp>
      <p:sp>
        <p:nvSpPr>
          <p:cNvPr id="64517" name="Footer Placeholder 4"/>
          <p:cNvSpPr>
            <a:spLocks noGrp="1"/>
          </p:cNvSpPr>
          <p:nvPr>
            <p:ph type="ftr" sz="quarter" idx="4"/>
          </p:nvPr>
        </p:nvSpPr>
        <p:spPr>
          <a:noFill/>
        </p:spPr>
        <p:txBody>
          <a:bodyPr/>
          <a:lstStyle/>
          <a:p>
            <a:r>
              <a:rPr lang="en-US"/>
              <a:t>hndit 1</a:t>
            </a:r>
          </a:p>
        </p:txBody>
      </p:sp>
    </p:spTree>
    <p:extLst>
      <p:ext uri="{BB962C8B-B14F-4D97-AF65-F5344CB8AC3E}">
        <p14:creationId xmlns:p14="http://schemas.microsoft.com/office/powerpoint/2010/main" val="187264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F448220-779C-4A89-BA13-5430EEC4C4CD}" type="slidenum">
              <a:rPr lang="en-US" smtClean="0"/>
              <a:pPr/>
              <a:t>18</a:t>
            </a:fld>
            <a:endParaRPr lang="en-US"/>
          </a:p>
        </p:txBody>
      </p:sp>
      <p:sp>
        <p:nvSpPr>
          <p:cNvPr id="66563"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66564" name="Rectangle 3"/>
          <p:cNvSpPr>
            <a:spLocks noGrp="1" noChangeArrowheads="1"/>
          </p:cNvSpPr>
          <p:nvPr>
            <p:ph type="body" idx="1"/>
          </p:nvPr>
        </p:nvSpPr>
        <p:spPr>
          <a:xfrm>
            <a:off x="920750" y="4349750"/>
            <a:ext cx="5016500" cy="4102100"/>
          </a:xfrm>
          <a:noFill/>
          <a:ln w="12700">
            <a:solidFill>
              <a:schemeClr val="tx1"/>
            </a:solidFill>
          </a:ln>
        </p:spPr>
        <p:txBody>
          <a:bodyPr lIns="90481" tIns="44447" rIns="90481" bIns="44447"/>
          <a:lstStyle/>
          <a:p>
            <a:pPr eaLnBrk="1" hangingPunct="1">
              <a:spcBef>
                <a:spcPct val="0"/>
              </a:spcBef>
            </a:pPr>
            <a:r>
              <a:rPr lang="en-GB" dirty="0"/>
              <a:t>The relational model is different to previous models in that it is based on mathematical set theory which gives it a rigorous structure, as defined above.  These rules allow standard use of any system which claims to be relational and has led to their success, and the success of their most used query language SQL.  In the next couple of slides we show a simple example relational database and then show some simple queries after introducing briefly SQL, which you will start learning in tutorials.</a:t>
            </a:r>
          </a:p>
        </p:txBody>
      </p:sp>
      <p:sp>
        <p:nvSpPr>
          <p:cNvPr id="66565" name="Footer Placeholder 4"/>
          <p:cNvSpPr>
            <a:spLocks noGrp="1"/>
          </p:cNvSpPr>
          <p:nvPr>
            <p:ph type="ftr" sz="quarter" idx="4"/>
          </p:nvPr>
        </p:nvSpPr>
        <p:spPr>
          <a:noFill/>
        </p:spPr>
        <p:txBody>
          <a:bodyPr/>
          <a:lstStyle/>
          <a:p>
            <a:r>
              <a:rPr lang="en-US"/>
              <a:t>hndit 1</a:t>
            </a:r>
          </a:p>
        </p:txBody>
      </p:sp>
    </p:spTree>
    <p:extLst>
      <p:ext uri="{BB962C8B-B14F-4D97-AF65-F5344CB8AC3E}">
        <p14:creationId xmlns:p14="http://schemas.microsoft.com/office/powerpoint/2010/main" val="364932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11EAB5F-8414-4985-9481-0839C7AA6D2C}" type="slidenum">
              <a:rPr lang="en-US" smtClean="0"/>
              <a:pPr/>
              <a:t>22</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a:t>Introduce the basic components of a database design by examining several scenarios:</a:t>
            </a:r>
          </a:p>
          <a:p>
            <a:pPr eaLnBrk="1" hangingPunct="1"/>
            <a:r>
              <a:rPr lang="en-US"/>
              <a:t>A car dealer’s service department: Each car is owned by one customer. Each customer can own one or more cars.</a:t>
            </a:r>
          </a:p>
          <a:p>
            <a:pPr eaLnBrk="1" hangingPunct="1"/>
            <a:r>
              <a:rPr lang="en-US"/>
              <a:t>A library’s loan desk: Each client may borrow one or more books at a time. Each book can be borrowed by more than one client </a:t>
            </a:r>
          </a:p>
          <a:p>
            <a:pPr eaLnBrk="1" hangingPunct="1"/>
            <a:r>
              <a:rPr lang="en-US"/>
              <a:t>\</a:t>
            </a:r>
            <a:r>
              <a:rPr lang="en-US" b="1"/>
              <a:t>Note: As you discuss the library’s loan desk database environment, emphasize that each loan involves one client and one or more books. At that point, a book is borrowed by one client and no other client can borrow that book. But the book will – one would hope – be returned after some time, at which time it is available to another client. Therefore, there is a M:N relationship between CLIENT and BOOK. Clearly, the time element plays a role in this relationship</a:t>
            </a:r>
            <a:r>
              <a:rPr lang="en-US"/>
              <a:t> </a:t>
            </a:r>
          </a:p>
        </p:txBody>
      </p:sp>
      <p:sp>
        <p:nvSpPr>
          <p:cNvPr id="69637" name="Footer Placeholder 4"/>
          <p:cNvSpPr>
            <a:spLocks noGrp="1"/>
          </p:cNvSpPr>
          <p:nvPr>
            <p:ph type="ftr" sz="quarter" idx="4"/>
          </p:nvPr>
        </p:nvSpPr>
        <p:spPr>
          <a:noFill/>
        </p:spPr>
        <p:txBody>
          <a:bodyPr/>
          <a:lstStyle/>
          <a:p>
            <a:r>
              <a:rPr lang="en-US"/>
              <a:t>hndit 1</a:t>
            </a:r>
          </a:p>
        </p:txBody>
      </p:sp>
    </p:spTree>
    <p:extLst>
      <p:ext uri="{BB962C8B-B14F-4D97-AF65-F5344CB8AC3E}">
        <p14:creationId xmlns:p14="http://schemas.microsoft.com/office/powerpoint/2010/main" val="369057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66DE43AE-50AD-4CD3-A8B9-5CC5A2C2D03C}" type="datetimeFigureOut">
              <a:rPr lang="en-US" smtClean="0"/>
              <a:pPr/>
              <a:t>9/15/2023</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56B30C35-3A38-4FD4-A0EC-1716C0E6F3CC}" type="slidenum">
              <a:rPr lang="en-US" smtClean="0"/>
              <a:pPr/>
              <a:t>‹#›</a:t>
            </a:fld>
            <a:endParaRPr lang="en-US"/>
          </a:p>
        </p:txBody>
      </p:sp>
    </p:spTree>
    <p:extLst>
      <p:ext uri="{BB962C8B-B14F-4D97-AF65-F5344CB8AC3E}">
        <p14:creationId xmlns:p14="http://schemas.microsoft.com/office/powerpoint/2010/main" val="277077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E43AE-50AD-4CD3-A8B9-5CC5A2C2D03C}"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0C35-3A38-4FD4-A0EC-1716C0E6F3CC}" type="slidenum">
              <a:rPr lang="en-US" smtClean="0"/>
              <a:pPr/>
              <a:t>‹#›</a:t>
            </a:fld>
            <a:endParaRPr lang="en-US"/>
          </a:p>
        </p:txBody>
      </p:sp>
    </p:spTree>
    <p:extLst>
      <p:ext uri="{BB962C8B-B14F-4D97-AF65-F5344CB8AC3E}">
        <p14:creationId xmlns:p14="http://schemas.microsoft.com/office/powerpoint/2010/main" val="2723302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E43AE-50AD-4CD3-A8B9-5CC5A2C2D03C}"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0C35-3A38-4FD4-A0EC-1716C0E6F3CC}" type="slidenum">
              <a:rPr lang="en-US" smtClean="0"/>
              <a:pPr/>
              <a:t>‹#›</a:t>
            </a:fld>
            <a:endParaRPr lang="en-US"/>
          </a:p>
        </p:txBody>
      </p:sp>
    </p:spTree>
    <p:extLst>
      <p:ext uri="{BB962C8B-B14F-4D97-AF65-F5344CB8AC3E}">
        <p14:creationId xmlns:p14="http://schemas.microsoft.com/office/powerpoint/2010/main" val="182035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E43AE-50AD-4CD3-A8B9-5CC5A2C2D03C}"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0C35-3A38-4FD4-A0EC-1716C0E6F3CC}" type="slidenum">
              <a:rPr lang="en-US" smtClean="0"/>
              <a:pPr/>
              <a:t>‹#›</a:t>
            </a:fld>
            <a:endParaRPr lang="en-US"/>
          </a:p>
        </p:txBody>
      </p:sp>
    </p:spTree>
    <p:extLst>
      <p:ext uri="{BB962C8B-B14F-4D97-AF65-F5344CB8AC3E}">
        <p14:creationId xmlns:p14="http://schemas.microsoft.com/office/powerpoint/2010/main" val="25022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DE43AE-50AD-4CD3-A8B9-5CC5A2C2D03C}" type="datetimeFigureOut">
              <a:rPr lang="en-US" smtClean="0"/>
              <a:pPr/>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0C35-3A38-4FD4-A0EC-1716C0E6F3CC}" type="slidenum">
              <a:rPr lang="en-US" smtClean="0"/>
              <a:pPr/>
              <a:t>‹#›</a:t>
            </a:fld>
            <a:endParaRPr lang="en-US"/>
          </a:p>
        </p:txBody>
      </p:sp>
    </p:spTree>
    <p:extLst>
      <p:ext uri="{BB962C8B-B14F-4D97-AF65-F5344CB8AC3E}">
        <p14:creationId xmlns:p14="http://schemas.microsoft.com/office/powerpoint/2010/main" val="23908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E43AE-50AD-4CD3-A8B9-5CC5A2C2D03C}"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30C35-3A38-4FD4-A0EC-1716C0E6F3CC}" type="slidenum">
              <a:rPr lang="en-US" smtClean="0"/>
              <a:pPr/>
              <a:t>‹#›</a:t>
            </a:fld>
            <a:endParaRPr lang="en-US"/>
          </a:p>
        </p:txBody>
      </p:sp>
    </p:spTree>
    <p:extLst>
      <p:ext uri="{BB962C8B-B14F-4D97-AF65-F5344CB8AC3E}">
        <p14:creationId xmlns:p14="http://schemas.microsoft.com/office/powerpoint/2010/main" val="172211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E43AE-50AD-4CD3-A8B9-5CC5A2C2D03C}" type="datetimeFigureOut">
              <a:rPr lang="en-US" smtClean="0"/>
              <a:pPr/>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30C35-3A38-4FD4-A0EC-1716C0E6F3CC}" type="slidenum">
              <a:rPr lang="en-US" smtClean="0"/>
              <a:pPr/>
              <a:t>‹#›</a:t>
            </a:fld>
            <a:endParaRPr lang="en-US"/>
          </a:p>
        </p:txBody>
      </p:sp>
    </p:spTree>
    <p:extLst>
      <p:ext uri="{BB962C8B-B14F-4D97-AF65-F5344CB8AC3E}">
        <p14:creationId xmlns:p14="http://schemas.microsoft.com/office/powerpoint/2010/main" val="370390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E43AE-50AD-4CD3-A8B9-5CC5A2C2D03C}" type="datetimeFigureOut">
              <a:rPr lang="en-US" smtClean="0"/>
              <a:pPr/>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30C35-3A38-4FD4-A0EC-1716C0E6F3CC}" type="slidenum">
              <a:rPr lang="en-US" smtClean="0"/>
              <a:pPr/>
              <a:t>‹#›</a:t>
            </a:fld>
            <a:endParaRPr lang="en-US"/>
          </a:p>
        </p:txBody>
      </p:sp>
    </p:spTree>
    <p:extLst>
      <p:ext uri="{BB962C8B-B14F-4D97-AF65-F5344CB8AC3E}">
        <p14:creationId xmlns:p14="http://schemas.microsoft.com/office/powerpoint/2010/main" val="111890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E43AE-50AD-4CD3-A8B9-5CC5A2C2D03C}" type="datetimeFigureOut">
              <a:rPr lang="en-US" smtClean="0"/>
              <a:pPr/>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30C35-3A38-4FD4-A0EC-1716C0E6F3CC}" type="slidenum">
              <a:rPr lang="en-US" smtClean="0"/>
              <a:pPr/>
              <a:t>‹#›</a:t>
            </a:fld>
            <a:endParaRPr lang="en-US"/>
          </a:p>
        </p:txBody>
      </p:sp>
    </p:spTree>
    <p:extLst>
      <p:ext uri="{BB962C8B-B14F-4D97-AF65-F5344CB8AC3E}">
        <p14:creationId xmlns:p14="http://schemas.microsoft.com/office/powerpoint/2010/main" val="130532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66DE43AE-50AD-4CD3-A8B9-5CC5A2C2D03C}" type="datetimeFigureOut">
              <a:rPr lang="en-US" smtClean="0"/>
              <a:pPr/>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6B30C35-3A38-4FD4-A0EC-1716C0E6F3CC}" type="slidenum">
              <a:rPr lang="en-US" smtClean="0"/>
              <a:pPr/>
              <a:t>‹#›</a:t>
            </a:fld>
            <a:endParaRPr lang="en-US"/>
          </a:p>
        </p:txBody>
      </p:sp>
    </p:spTree>
    <p:extLst>
      <p:ext uri="{BB962C8B-B14F-4D97-AF65-F5344CB8AC3E}">
        <p14:creationId xmlns:p14="http://schemas.microsoft.com/office/powerpoint/2010/main" val="317040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66DE43AE-50AD-4CD3-A8B9-5CC5A2C2D03C}" type="datetimeFigureOut">
              <a:rPr lang="en-US" smtClean="0"/>
              <a:pPr/>
              <a:t>9/15/2023</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6B30C35-3A38-4FD4-A0EC-1716C0E6F3CC}" type="slidenum">
              <a:rPr lang="en-US" smtClean="0"/>
              <a:pPr/>
              <a:t>‹#›</a:t>
            </a:fld>
            <a:endParaRPr lang="en-US"/>
          </a:p>
        </p:txBody>
      </p:sp>
    </p:spTree>
    <p:extLst>
      <p:ext uri="{BB962C8B-B14F-4D97-AF65-F5344CB8AC3E}">
        <p14:creationId xmlns:p14="http://schemas.microsoft.com/office/powerpoint/2010/main" val="217511656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66DE43AE-50AD-4CD3-A8B9-5CC5A2C2D03C}" type="datetimeFigureOut">
              <a:rPr lang="en-US" smtClean="0"/>
              <a:pPr/>
              <a:t>9/15/2023</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56B30C35-3A38-4FD4-A0EC-1716C0E6F3CC}" type="slidenum">
              <a:rPr lang="en-US" smtClean="0"/>
              <a:pPr/>
              <a:t>‹#›</a:t>
            </a:fld>
            <a:endParaRPr lang="en-US"/>
          </a:p>
        </p:txBody>
      </p:sp>
    </p:spTree>
    <p:extLst>
      <p:ext uri="{BB962C8B-B14F-4D97-AF65-F5344CB8AC3E}">
        <p14:creationId xmlns:p14="http://schemas.microsoft.com/office/powerpoint/2010/main" val="15141824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628" y="770467"/>
            <a:ext cx="8086725" cy="982133"/>
          </a:xfrm>
        </p:spPr>
        <p:txBody>
          <a:bodyPr/>
          <a:lstStyle/>
          <a:p>
            <a:r>
              <a:rPr lang="en-US" sz="3600" dirty="0">
                <a:ea typeface="Calibri"/>
                <a:cs typeface="Latha"/>
              </a:rPr>
              <a:t>COM1302-Database Management Systems</a:t>
            </a:r>
            <a:endParaRPr lang="en-US" sz="3600" dirty="0"/>
          </a:p>
        </p:txBody>
      </p:sp>
      <p:sp>
        <p:nvSpPr>
          <p:cNvPr id="4" name="Rectangle 3">
            <a:extLst>
              <a:ext uri="{FF2B5EF4-FFF2-40B4-BE49-F238E27FC236}">
                <a16:creationId xmlns:a16="http://schemas.microsoft.com/office/drawing/2014/main" id="{F0B58637-6A76-4205-93CF-8A12618F3B3A}"/>
              </a:ext>
            </a:extLst>
          </p:cNvPr>
          <p:cNvSpPr/>
          <p:nvPr/>
        </p:nvSpPr>
        <p:spPr>
          <a:xfrm>
            <a:off x="685800" y="5334000"/>
            <a:ext cx="8157972" cy="646331"/>
          </a:xfrm>
          <a:prstGeom prst="rect">
            <a:avLst/>
          </a:prstGeom>
        </p:spPr>
        <p:txBody>
          <a:bodyPr wrap="square">
            <a:spAutoFit/>
          </a:bodyPr>
          <a:lstStyle/>
          <a:p>
            <a:r>
              <a:rPr lang="en-GB" sz="3600" dirty="0"/>
              <a:t>Database Architecture and Data models</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2"/>
                </a:solidFill>
              </a:rPr>
              <a:t>A simplified database system environment</a:t>
            </a:r>
            <a:br>
              <a:rPr lang="en-US" dirty="0">
                <a:solidFill>
                  <a:schemeClr val="accent2"/>
                </a:solidFill>
              </a:rPr>
            </a:br>
            <a:endParaRPr lang="en-US" dirty="0"/>
          </a:p>
        </p:txBody>
      </p:sp>
      <p:sp>
        <p:nvSpPr>
          <p:cNvPr id="3" name="Content Placeholder 2"/>
          <p:cNvSpPr>
            <a:spLocks noGrp="1"/>
          </p:cNvSpPr>
          <p:nvPr>
            <p:ph idx="1"/>
          </p:nvPr>
        </p:nvSpPr>
        <p:spPr/>
        <p:txBody>
          <a:bodyPr/>
          <a:lstStyle/>
          <a:p>
            <a:endParaRPr lang="en-US" dirty="0"/>
          </a:p>
        </p:txBody>
      </p:sp>
      <p:pic>
        <p:nvPicPr>
          <p:cNvPr id="4" name="Picture 2" descr="fig01_01"/>
          <p:cNvPicPr>
            <a:picLocks noChangeAspect="1" noChangeArrowheads="1"/>
          </p:cNvPicPr>
          <p:nvPr/>
        </p:nvPicPr>
        <p:blipFill>
          <a:blip r:embed="rId2"/>
          <a:srcRect r="23642"/>
          <a:stretch>
            <a:fillRect/>
          </a:stretch>
        </p:blipFill>
        <p:spPr bwMode="auto">
          <a:xfrm>
            <a:off x="1698296" y="1676400"/>
            <a:ext cx="6302704" cy="4895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304800"/>
            <a:ext cx="7772400" cy="1143000"/>
          </a:xfrm>
        </p:spPr>
        <p:txBody>
          <a:bodyPr/>
          <a:lstStyle/>
          <a:p>
            <a:pPr eaLnBrk="1" hangingPunct="1"/>
            <a:r>
              <a:rPr lang="en-US"/>
              <a:t>What do we store in a Database?</a:t>
            </a:r>
          </a:p>
        </p:txBody>
      </p:sp>
      <p:sp>
        <p:nvSpPr>
          <p:cNvPr id="131075" name="Rectangle 3"/>
          <p:cNvSpPr>
            <a:spLocks noGrp="1" noChangeArrowheads="1"/>
          </p:cNvSpPr>
          <p:nvPr>
            <p:ph idx="1"/>
          </p:nvPr>
        </p:nvSpPr>
        <p:spPr>
          <a:xfrm>
            <a:off x="533400" y="1219200"/>
            <a:ext cx="7772400" cy="4495800"/>
          </a:xfrm>
        </p:spPr>
        <p:txBody>
          <a:bodyPr>
            <a:normAutofit fontScale="92500" lnSpcReduction="20000"/>
          </a:bodyPr>
          <a:lstStyle/>
          <a:p>
            <a:pPr eaLnBrk="1" hangingPunct="1">
              <a:lnSpc>
                <a:spcPct val="90000"/>
              </a:lnSpc>
            </a:pPr>
            <a:endParaRPr lang="en-US" sz="2400" dirty="0"/>
          </a:p>
          <a:p>
            <a:pPr eaLnBrk="1" hangingPunct="1">
              <a:lnSpc>
                <a:spcPct val="90000"/>
              </a:lnSpc>
            </a:pPr>
            <a:r>
              <a:rPr lang="en-US" sz="2400" dirty="0"/>
              <a:t>Collection of data central to some enterprise</a:t>
            </a:r>
          </a:p>
          <a:p>
            <a:pPr eaLnBrk="1" hangingPunct="1">
              <a:lnSpc>
                <a:spcPct val="90000"/>
              </a:lnSpc>
            </a:pPr>
            <a:endParaRPr lang="en-US" sz="2400" dirty="0"/>
          </a:p>
          <a:p>
            <a:pPr eaLnBrk="1" hangingPunct="1">
              <a:lnSpc>
                <a:spcPct val="90000"/>
              </a:lnSpc>
            </a:pPr>
            <a:r>
              <a:rPr lang="en-US" sz="2400" dirty="0"/>
              <a:t>Essential to operation of enterprise</a:t>
            </a:r>
          </a:p>
          <a:p>
            <a:pPr eaLnBrk="1" hangingPunct="1">
              <a:lnSpc>
                <a:spcPct val="90000"/>
              </a:lnSpc>
            </a:pPr>
            <a:endParaRPr lang="en-US" sz="2400" dirty="0"/>
          </a:p>
          <a:p>
            <a:pPr eaLnBrk="1" hangingPunct="1">
              <a:lnSpc>
                <a:spcPct val="90000"/>
              </a:lnSpc>
            </a:pPr>
            <a:r>
              <a:rPr lang="en-US" sz="2400" dirty="0"/>
              <a:t>Historical data can guide enterprise strategy</a:t>
            </a:r>
          </a:p>
          <a:p>
            <a:pPr lvl="1" eaLnBrk="1" hangingPunct="1">
              <a:lnSpc>
                <a:spcPct val="90000"/>
              </a:lnSpc>
            </a:pPr>
            <a:r>
              <a:rPr lang="en-US" sz="2200" dirty="0"/>
              <a:t>Of interest to other enterprises</a:t>
            </a:r>
          </a:p>
          <a:p>
            <a:pPr lvl="1" eaLnBrk="1" hangingPunct="1">
              <a:lnSpc>
                <a:spcPct val="90000"/>
              </a:lnSpc>
            </a:pPr>
            <a:endParaRPr lang="en-US" sz="2200" dirty="0"/>
          </a:p>
          <a:p>
            <a:pPr eaLnBrk="1" hangingPunct="1">
              <a:lnSpc>
                <a:spcPct val="90000"/>
              </a:lnSpc>
            </a:pPr>
            <a:r>
              <a:rPr lang="en-US" sz="2400" dirty="0"/>
              <a:t>State of database mirrors state of enterprise</a:t>
            </a:r>
          </a:p>
          <a:p>
            <a:pPr lvl="1" eaLnBrk="1" hangingPunct="1">
              <a:lnSpc>
                <a:spcPct val="90000"/>
              </a:lnSpc>
            </a:pPr>
            <a:endParaRPr lang="en-US" sz="2200" dirty="0"/>
          </a:p>
          <a:p>
            <a:pPr lvl="1" eaLnBrk="1" hangingPunct="1">
              <a:lnSpc>
                <a:spcPct val="90000"/>
              </a:lnSpc>
            </a:pPr>
            <a:endParaRPr lang="en-US" sz="2200" dirty="0"/>
          </a:p>
          <a:p>
            <a:pPr lvl="1" eaLnBrk="1" hangingPunct="1">
              <a:lnSpc>
                <a:spcPct val="90000"/>
              </a:lnSpc>
            </a:pPr>
            <a:r>
              <a:rPr lang="en-US" sz="2200" dirty="0">
                <a:solidFill>
                  <a:srgbClr val="FF3300"/>
                </a:solidFill>
              </a:rPr>
              <a:t>How do we store data? </a:t>
            </a:r>
          </a:p>
          <a:p>
            <a:pPr eaLnBrk="1" hangingPunct="1">
              <a:lnSpc>
                <a:spcPct val="90000"/>
              </a:lnSpc>
            </a:pPr>
            <a:endParaRPr lang="en-US" sz="200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1" end="11"/>
                                            </p:txEl>
                                          </p:spTgt>
                                        </p:tgtEl>
                                        <p:attrNameLst>
                                          <p:attrName>style.visibility</p:attrName>
                                        </p:attrNameLst>
                                      </p:cBhvr>
                                      <p:to>
                                        <p:strVal val="visible"/>
                                      </p:to>
                                    </p:set>
                                    <p:animEffect transition="in" filter="blinds(horizontal)">
                                      <p:cBhvr>
                                        <p:cTn id="7" dur="500"/>
                                        <p:tgtEl>
                                          <p:spTgt spid="1310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Data Models</a:t>
            </a:r>
            <a:endParaRPr lang="en-US" b="0">
              <a:solidFill>
                <a:srgbClr val="000000"/>
              </a:solidFill>
            </a:endParaRPr>
          </a:p>
        </p:txBody>
      </p:sp>
      <p:sp>
        <p:nvSpPr>
          <p:cNvPr id="13315" name="Rectangle 3"/>
          <p:cNvSpPr>
            <a:spLocks noGrp="1" noChangeArrowheads="1"/>
          </p:cNvSpPr>
          <p:nvPr>
            <p:ph idx="1"/>
          </p:nvPr>
        </p:nvSpPr>
        <p:spPr>
          <a:xfrm>
            <a:off x="304800" y="1752600"/>
            <a:ext cx="8839200" cy="5105400"/>
          </a:xfrm>
        </p:spPr>
        <p:txBody>
          <a:bodyPr/>
          <a:lstStyle/>
          <a:p>
            <a:pPr eaLnBrk="1" hangingPunct="1"/>
            <a:r>
              <a:rPr lang="en-US" sz="2400" b="1" dirty="0">
                <a:solidFill>
                  <a:srgbClr val="FF6600"/>
                </a:solidFill>
              </a:rPr>
              <a:t>Data Model</a:t>
            </a:r>
            <a:r>
              <a:rPr lang="en-US" sz="2400" dirty="0">
                <a:solidFill>
                  <a:srgbClr val="000000"/>
                </a:solidFill>
              </a:rPr>
              <a:t>: </a:t>
            </a:r>
            <a:r>
              <a:rPr lang="en-US" sz="2400" dirty="0"/>
              <a:t>A set of </a:t>
            </a:r>
            <a:r>
              <a:rPr lang="en-US" sz="2400" dirty="0">
                <a:solidFill>
                  <a:srgbClr val="FF0066"/>
                </a:solidFill>
              </a:rPr>
              <a:t>concepts</a:t>
            </a:r>
            <a:r>
              <a:rPr lang="en-US" sz="2400" dirty="0"/>
              <a:t> to describe the structure  of a database and certain constraints that the database should obey</a:t>
            </a:r>
          </a:p>
          <a:p>
            <a:pPr eaLnBrk="1" hangingPunct="1"/>
            <a:endParaRPr lang="en-US" sz="2400" dirty="0"/>
          </a:p>
          <a:p>
            <a:pPr lvl="1" eaLnBrk="1" hangingPunct="1"/>
            <a:r>
              <a:rPr lang="en-US" sz="2200" dirty="0"/>
              <a:t>Many forms of data models</a:t>
            </a:r>
          </a:p>
          <a:p>
            <a:pPr lvl="1" eaLnBrk="1" hangingPunct="1"/>
            <a:r>
              <a:rPr lang="en-US" sz="2200" dirty="0"/>
              <a:t>Makes</a:t>
            </a:r>
            <a:r>
              <a:rPr lang="en-US" sz="2200" dirty="0">
                <a:solidFill>
                  <a:srgbClr val="000000"/>
                </a:solidFill>
              </a:rPr>
              <a:t> </a:t>
            </a:r>
            <a:r>
              <a:rPr lang="en-US" sz="2200" dirty="0">
                <a:solidFill>
                  <a:srgbClr val="008000"/>
                </a:solidFill>
              </a:rPr>
              <a:t>data abstraction</a:t>
            </a:r>
            <a:r>
              <a:rPr lang="en-US" sz="2200" dirty="0"/>
              <a:t> possible</a:t>
            </a:r>
          </a:p>
          <a:p>
            <a:pPr lvl="2" eaLnBrk="1" hangingPunct="1"/>
            <a:r>
              <a:rPr lang="en-US" sz="2200" dirty="0"/>
              <a:t>Hides details of physical data storage from the user</a:t>
            </a:r>
          </a:p>
          <a:p>
            <a:pPr lvl="2" eaLnBrk="1" hangingPunct="1">
              <a:buFontTx/>
              <a:buNone/>
            </a:pPr>
            <a:endParaRPr lang="en-US" dirty="0"/>
          </a:p>
          <a:p>
            <a:pPr lvl="2" eaLnBrk="1" hangingPunct="1">
              <a:buFontTx/>
              <a:buNone/>
            </a:pPr>
            <a:r>
              <a:rPr lang="en-US" dirty="0"/>
              <a:t>Most commercial database systems are based on </a:t>
            </a:r>
            <a:r>
              <a:rPr lang="en-US" dirty="0">
                <a:solidFill>
                  <a:srgbClr val="FF0000"/>
                </a:solidFill>
              </a:rPr>
              <a:t>relational data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a:t>Database  (Implementation) Models</a:t>
            </a:r>
          </a:p>
        </p:txBody>
      </p:sp>
      <p:sp>
        <p:nvSpPr>
          <p:cNvPr id="16387" name="Rectangle 3"/>
          <p:cNvSpPr>
            <a:spLocks noGrp="1" noChangeArrowheads="1"/>
          </p:cNvSpPr>
          <p:nvPr>
            <p:ph idx="1"/>
          </p:nvPr>
        </p:nvSpPr>
        <p:spPr/>
        <p:txBody>
          <a:bodyPr/>
          <a:lstStyle/>
          <a:p>
            <a:pPr eaLnBrk="1" hangingPunct="1"/>
            <a:endParaRPr lang="en-US"/>
          </a:p>
          <a:p>
            <a:pPr eaLnBrk="1" hangingPunct="1"/>
            <a:r>
              <a:rPr lang="en-US"/>
              <a:t>Hierarchical</a:t>
            </a:r>
          </a:p>
          <a:p>
            <a:pPr eaLnBrk="1" hangingPunct="1"/>
            <a:r>
              <a:rPr lang="en-US"/>
              <a:t>Network</a:t>
            </a:r>
          </a:p>
          <a:p>
            <a:pPr eaLnBrk="1" hangingPunct="1"/>
            <a:r>
              <a:rPr lang="en-US"/>
              <a:t>Relational</a:t>
            </a:r>
          </a:p>
          <a:p>
            <a:pPr eaLnBrk="1" hangingPunct="1"/>
            <a:r>
              <a:rPr lang="en-US"/>
              <a:t>Object-oriented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Hierarchical Model</a:t>
            </a:r>
          </a:p>
        </p:txBody>
      </p:sp>
      <p:sp>
        <p:nvSpPr>
          <p:cNvPr id="17411" name="Rectangle 3"/>
          <p:cNvSpPr>
            <a:spLocks noGrp="1" noChangeArrowheads="1"/>
          </p:cNvSpPr>
          <p:nvPr>
            <p:ph idx="1"/>
          </p:nvPr>
        </p:nvSpPr>
        <p:spPr/>
        <p:txBody>
          <a:bodyPr/>
          <a:lstStyle/>
          <a:p>
            <a:pPr eaLnBrk="1" hangingPunct="1"/>
            <a:endParaRPr lang="en-US" dirty="0"/>
          </a:p>
          <a:p>
            <a:pPr eaLnBrk="1" hangingPunct="1"/>
            <a:r>
              <a:rPr lang="en-US" dirty="0"/>
              <a:t>Represents a hierarchy with the whole at the root and the components forms the child nodes in turn</a:t>
            </a:r>
          </a:p>
          <a:p>
            <a:pPr eaLnBrk="1" hangingPunct="1"/>
            <a:endParaRPr lang="en-US" dirty="0"/>
          </a:p>
          <a:p>
            <a:pPr eaLnBrk="1" hangingPunct="1"/>
            <a:r>
              <a:rPr lang="en-US" dirty="0"/>
              <a:t>Thus, all the components or the nodes, taken together form the whole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Hierarchical Model</a:t>
            </a:r>
          </a:p>
        </p:txBody>
      </p:sp>
      <p:sp>
        <p:nvSpPr>
          <p:cNvPr id="4" name="Content Placeholder 3"/>
          <p:cNvSpPr>
            <a:spLocks noGrp="1"/>
          </p:cNvSpPr>
          <p:nvPr>
            <p:ph idx="1"/>
          </p:nvPr>
        </p:nvSpPr>
        <p:spPr/>
        <p:txBody>
          <a:bodyPr/>
          <a:lstStyle/>
          <a:p>
            <a:endParaRPr lang="en-US"/>
          </a:p>
        </p:txBody>
      </p:sp>
      <p:pic>
        <p:nvPicPr>
          <p:cNvPr id="21506" name="Picture 2" descr="File:Hierarchical Model.svg"/>
          <p:cNvPicPr>
            <a:picLocks noChangeAspect="1" noChangeArrowheads="1"/>
          </p:cNvPicPr>
          <p:nvPr/>
        </p:nvPicPr>
        <p:blipFill>
          <a:blip r:embed="rId2"/>
          <a:srcRect t="11646"/>
          <a:stretch>
            <a:fillRect/>
          </a:stretch>
        </p:blipFill>
        <p:spPr bwMode="auto">
          <a:xfrm>
            <a:off x="381000" y="1905000"/>
            <a:ext cx="7851763" cy="3962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Network Model</a:t>
            </a:r>
          </a:p>
        </p:txBody>
      </p:sp>
      <p:sp>
        <p:nvSpPr>
          <p:cNvPr id="21507" name="Rectangle 3"/>
          <p:cNvSpPr>
            <a:spLocks noGrp="1" noChangeArrowheads="1"/>
          </p:cNvSpPr>
          <p:nvPr>
            <p:ph idx="1"/>
          </p:nvPr>
        </p:nvSpPr>
        <p:spPr/>
        <p:txBody>
          <a:bodyPr>
            <a:normAutofit/>
          </a:bodyPr>
          <a:lstStyle/>
          <a:p>
            <a:pPr eaLnBrk="1" hangingPunct="1"/>
            <a:r>
              <a:rPr lang="en-US"/>
              <a:t>Resembles the hierarchical model with a provision for a record to have more than one parent</a:t>
            </a:r>
          </a:p>
          <a:p>
            <a:pPr eaLnBrk="1" hangingPunct="1"/>
            <a:endParaRPr lang="en-US"/>
          </a:p>
          <a:p>
            <a:pPr lvl="1" eaLnBrk="1" hangingPunct="1"/>
            <a:r>
              <a:rPr lang="en-US"/>
              <a:t>An </a:t>
            </a:r>
            <a:r>
              <a:rPr lang="en-US">
                <a:solidFill>
                  <a:srgbClr val="FF6600"/>
                </a:solidFill>
              </a:rPr>
              <a:t>owner</a:t>
            </a:r>
            <a:r>
              <a:rPr lang="en-US"/>
              <a:t> record is equivalent to a parent, and a </a:t>
            </a:r>
            <a:r>
              <a:rPr lang="en-US">
                <a:solidFill>
                  <a:srgbClr val="FF6600"/>
                </a:solidFill>
              </a:rPr>
              <a:t>member</a:t>
            </a:r>
            <a:r>
              <a:rPr lang="en-US"/>
              <a:t> record s equivalent to a child in the hierarchical model</a:t>
            </a:r>
          </a:p>
          <a:p>
            <a:pPr lvl="1" eaLnBrk="1" hangingPunct="1"/>
            <a:endParaRPr lang="en-US"/>
          </a:p>
          <a:p>
            <a:pPr lvl="1" eaLnBrk="1" hangingPunct="1"/>
            <a:r>
              <a:rPr lang="en-US"/>
              <a:t>The difference is that a record can appear as a member in more than one set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Network Model</a:t>
            </a:r>
          </a:p>
        </p:txBody>
      </p:sp>
      <p:pic>
        <p:nvPicPr>
          <p:cNvPr id="22531" name="Picture 3"/>
          <p:cNvPicPr>
            <a:picLocks noGrp="1" noChangeAspect="1" noChangeArrowheads="1"/>
          </p:cNvPicPr>
          <p:nvPr>
            <p:ph idx="1"/>
          </p:nvPr>
        </p:nvPicPr>
        <p:blipFill>
          <a:blip r:embed="rId2"/>
          <a:stretch>
            <a:fillRect/>
          </a:stretch>
        </p:blipFill>
        <p:spPr>
          <a:xfrm>
            <a:off x="1901361" y="2400484"/>
            <a:ext cx="5276190" cy="295238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p:txBody>
          <a:bodyPr/>
          <a:lstStyle/>
          <a:p>
            <a:pPr eaLnBrk="1" hangingPunct="1"/>
            <a:r>
              <a:rPr lang="en-GB" dirty="0"/>
              <a:t>Relational Model</a:t>
            </a:r>
          </a:p>
        </p:txBody>
      </p:sp>
      <p:sp>
        <p:nvSpPr>
          <p:cNvPr id="25602" name="Rectangle 2"/>
          <p:cNvSpPr>
            <a:spLocks noGrp="1" noChangeArrowheads="1"/>
          </p:cNvSpPr>
          <p:nvPr>
            <p:ph idx="1"/>
          </p:nvPr>
        </p:nvSpPr>
        <p:spPr>
          <a:xfrm>
            <a:off x="381000" y="1295400"/>
            <a:ext cx="8610600" cy="5014913"/>
          </a:xfrm>
          <a:noFill/>
        </p:spPr>
        <p:txBody>
          <a:bodyPr lIns="90488" tIns="44450" rIns="90488" bIns="44450"/>
          <a:lstStyle/>
          <a:p>
            <a:pPr eaLnBrk="1" hangingPunct="1">
              <a:lnSpc>
                <a:spcPct val="90000"/>
              </a:lnSpc>
            </a:pPr>
            <a:endParaRPr lang="en-GB" sz="2400" dirty="0"/>
          </a:p>
          <a:p>
            <a:pPr eaLnBrk="1" hangingPunct="1">
              <a:lnSpc>
                <a:spcPct val="90000"/>
              </a:lnSpc>
            </a:pPr>
            <a:r>
              <a:rPr lang="en-GB" sz="2400" dirty="0"/>
              <a:t>They can manipulate and stored as relations </a:t>
            </a:r>
            <a:r>
              <a:rPr lang="en-GB" sz="2400" dirty="0">
                <a:sym typeface="Wingdings" pitchFamily="2" charset="2"/>
              </a:rPr>
              <a:t> relational database</a:t>
            </a:r>
            <a:endParaRPr lang="en-GB" sz="2400" dirty="0"/>
          </a:p>
          <a:p>
            <a:pPr eaLnBrk="1" hangingPunct="1">
              <a:lnSpc>
                <a:spcPct val="90000"/>
              </a:lnSpc>
            </a:pPr>
            <a:r>
              <a:rPr lang="en-GB" sz="2400" dirty="0"/>
              <a:t>Relational database system devised by </a:t>
            </a:r>
            <a:r>
              <a:rPr lang="en-GB" sz="2400" dirty="0" err="1"/>
              <a:t>Codd</a:t>
            </a:r>
            <a:r>
              <a:rPr lang="en-GB" sz="2400" dirty="0"/>
              <a:t> in 1970</a:t>
            </a:r>
          </a:p>
          <a:p>
            <a:pPr eaLnBrk="1" hangingPunct="1">
              <a:lnSpc>
                <a:spcPct val="90000"/>
              </a:lnSpc>
            </a:pPr>
            <a:r>
              <a:rPr lang="en-GB" sz="2400" dirty="0"/>
              <a:t>An attempt to devise a standard model with a sound mathematical basis</a:t>
            </a:r>
          </a:p>
          <a:p>
            <a:pPr eaLnBrk="1" hangingPunct="1">
              <a:lnSpc>
                <a:spcPct val="90000"/>
              </a:lnSpc>
            </a:pPr>
            <a:r>
              <a:rPr lang="en-GB" dirty="0"/>
              <a:t>Most successful &amp; better model than other  database model</a:t>
            </a:r>
          </a:p>
          <a:p>
            <a:pPr>
              <a:lnSpc>
                <a:spcPct val="90000"/>
              </a:lnSpc>
            </a:pPr>
            <a:r>
              <a:rPr lang="en-GB" dirty="0"/>
              <a:t>SQL query language uses for querying the data</a:t>
            </a:r>
          </a:p>
          <a:p>
            <a:pPr eaLnBrk="1" hangingPunct="1">
              <a:lnSpc>
                <a:spcPct val="90000"/>
              </a:lnSpc>
            </a:pPr>
            <a:endParaRPr lang="en-GB" sz="2400" dirty="0"/>
          </a:p>
          <a:p>
            <a:pPr eaLnBrk="1" hangingPunct="1">
              <a:lnSpc>
                <a:spcPct val="90000"/>
              </a:lnSpc>
            </a:pPr>
            <a:r>
              <a:rPr lang="en-GB" sz="2400" dirty="0"/>
              <a:t>Examples include:</a:t>
            </a:r>
          </a:p>
          <a:p>
            <a:pPr lvl="1" eaLnBrk="1" hangingPunct="1">
              <a:lnSpc>
                <a:spcPct val="90000"/>
              </a:lnSpc>
            </a:pPr>
            <a:r>
              <a:rPr lang="en-GB" sz="2400" dirty="0"/>
              <a:t>Oracle, Microsoft Access, FoxPro, </a:t>
            </a:r>
            <a:r>
              <a:rPr lang="en-GB" sz="2400" dirty="0" err="1"/>
              <a:t>MySql</a:t>
            </a:r>
            <a:r>
              <a:rPr lang="en-GB" sz="2400" dirty="0"/>
              <a:t>, </a:t>
            </a:r>
            <a:r>
              <a:rPr lang="en-GB" sz="2400" dirty="0" err="1"/>
              <a:t>SQLServer</a:t>
            </a:r>
            <a:r>
              <a:rPr lang="en-GB" sz="2400" dirty="0"/>
              <a:t> etc</a:t>
            </a:r>
          </a:p>
          <a:p>
            <a:pPr eaLnBrk="1" hangingPunct="1">
              <a:lnSpc>
                <a:spcPct val="90000"/>
              </a:lnSpc>
            </a:pPr>
            <a:endParaRPr lang="en-GB" sz="24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“Relations”</a:t>
            </a:r>
          </a:p>
        </p:txBody>
      </p:sp>
      <p:sp>
        <p:nvSpPr>
          <p:cNvPr id="27651" name="Rectangle 3"/>
          <p:cNvSpPr>
            <a:spLocks noGrp="1" noChangeArrowheads="1"/>
          </p:cNvSpPr>
          <p:nvPr>
            <p:ph idx="1"/>
          </p:nvPr>
        </p:nvSpPr>
        <p:spPr/>
        <p:txBody>
          <a:bodyPr>
            <a:normAutofit/>
          </a:bodyPr>
          <a:lstStyle/>
          <a:p>
            <a:pPr eaLnBrk="1" hangingPunct="1"/>
            <a:endParaRPr lang="en-US" dirty="0"/>
          </a:p>
          <a:p>
            <a:pPr eaLnBrk="1" hangingPunct="1"/>
            <a:r>
              <a:rPr lang="en-US" dirty="0"/>
              <a:t>Can be represented as tables in which rows represent “</a:t>
            </a:r>
            <a:r>
              <a:rPr lang="en-US" dirty="0" err="1">
                <a:solidFill>
                  <a:srgbClr val="FF0000"/>
                </a:solidFill>
              </a:rPr>
              <a:t>tuples</a:t>
            </a:r>
            <a:r>
              <a:rPr lang="en-US" dirty="0"/>
              <a:t>” and columns represents attributes</a:t>
            </a:r>
          </a:p>
          <a:p>
            <a:pPr eaLnBrk="1" hangingPunct="1"/>
            <a:endParaRPr lang="en-US" dirty="0"/>
          </a:p>
          <a:p>
            <a:pPr eaLnBrk="1" hangingPunct="1"/>
            <a:r>
              <a:rPr lang="en-US" dirty="0"/>
              <a:t>A relation may be described by its name and the related attributes</a:t>
            </a:r>
          </a:p>
          <a:p>
            <a:pPr eaLnBrk="1" hangingPunct="1"/>
            <a:endParaRPr lang="en-US" dirty="0"/>
          </a:p>
          <a:p>
            <a:pPr eaLnBrk="1" hangingPunct="1"/>
            <a:r>
              <a:rPr lang="en-US" dirty="0" err="1"/>
              <a:t>Eg</a:t>
            </a:r>
            <a:r>
              <a:rPr lang="en-US" dirty="0"/>
              <a:t> (Employee (</a:t>
            </a:r>
            <a:r>
              <a:rPr lang="en-US" dirty="0" err="1"/>
              <a:t>Emp_no</a:t>
            </a:r>
            <a:r>
              <a:rPr lang="en-US" dirty="0"/>
              <a:t>, </a:t>
            </a:r>
            <a:r>
              <a:rPr lang="en-US" dirty="0" err="1"/>
              <a:t>Emp</a:t>
            </a:r>
            <a:r>
              <a:rPr lang="en-US" dirty="0"/>
              <a:t>_ name, Age, </a:t>
            </a:r>
            <a:r>
              <a:rPr lang="en-US" dirty="0" err="1"/>
              <a:t>Start_date</a:t>
            </a:r>
            <a:r>
              <a:rPr lang="en-US" dirty="0"/>
              <a:t>, Address…….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2E00-0DD6-4C4B-86A2-4C7B79D1D2FC}"/>
              </a:ext>
            </a:extLst>
          </p:cNvPr>
          <p:cNvSpPr>
            <a:spLocks noGrp="1"/>
          </p:cNvSpPr>
          <p:nvPr>
            <p:ph type="title"/>
          </p:nvPr>
        </p:nvSpPr>
        <p:spPr/>
        <p:txBody>
          <a:bodyPr/>
          <a:lstStyle/>
          <a:p>
            <a:r>
              <a:rPr lang="en-GB" dirty="0"/>
              <a:t>Sub Topics</a:t>
            </a:r>
            <a:endParaRPr lang="en-US" dirty="0"/>
          </a:p>
        </p:txBody>
      </p:sp>
      <p:sp>
        <p:nvSpPr>
          <p:cNvPr id="3" name="Content Placeholder 2">
            <a:extLst>
              <a:ext uri="{FF2B5EF4-FFF2-40B4-BE49-F238E27FC236}">
                <a16:creationId xmlns:a16="http://schemas.microsoft.com/office/drawing/2014/main" id="{D5F3693D-11CC-4B85-BF4E-981F473B0279}"/>
              </a:ext>
            </a:extLst>
          </p:cNvPr>
          <p:cNvSpPr>
            <a:spLocks noGrp="1"/>
          </p:cNvSpPr>
          <p:nvPr>
            <p:ph idx="1"/>
          </p:nvPr>
        </p:nvSpPr>
        <p:spPr/>
        <p:txBody>
          <a:bodyPr/>
          <a:lstStyle/>
          <a:p>
            <a:r>
              <a:rPr lang="en-GB" dirty="0"/>
              <a:t>What is database Architecture?</a:t>
            </a:r>
          </a:p>
          <a:p>
            <a:r>
              <a:rPr lang="en-GB" dirty="0"/>
              <a:t>Basic-Client server Architecture</a:t>
            </a:r>
          </a:p>
          <a:p>
            <a:r>
              <a:rPr lang="en-GB" dirty="0"/>
              <a:t>Data models</a:t>
            </a:r>
          </a:p>
          <a:p>
            <a:r>
              <a:rPr lang="en-GB" dirty="0"/>
              <a:t>Relational Model</a:t>
            </a:r>
          </a:p>
          <a:p>
            <a:endParaRPr lang="en-US" dirty="0"/>
          </a:p>
        </p:txBody>
      </p:sp>
    </p:spTree>
    <p:extLst>
      <p:ext uri="{BB962C8B-B14F-4D97-AF65-F5344CB8AC3E}">
        <p14:creationId xmlns:p14="http://schemas.microsoft.com/office/powerpoint/2010/main" val="386935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fig02_01"/>
          <p:cNvPicPr>
            <a:picLocks noChangeAspect="1" noChangeArrowheads="1"/>
          </p:cNvPicPr>
          <p:nvPr/>
        </p:nvPicPr>
        <p:blipFill>
          <a:blip r:embed="rId2"/>
          <a:srcRect/>
          <a:stretch>
            <a:fillRect/>
          </a:stretch>
        </p:blipFill>
        <p:spPr bwMode="auto">
          <a:xfrm>
            <a:off x="1295400" y="933061"/>
            <a:ext cx="6705600" cy="5505450"/>
          </a:xfrm>
          <a:prstGeom prst="rect">
            <a:avLst/>
          </a:prstGeom>
          <a:noFill/>
          <a:ln w="9525">
            <a:noFill/>
            <a:miter lim="800000"/>
            <a:headEnd/>
            <a:tailEnd/>
          </a:ln>
        </p:spPr>
      </p:pic>
      <p:sp>
        <p:nvSpPr>
          <p:cNvPr id="28675" name="Rectangle 6"/>
          <p:cNvSpPr>
            <a:spLocks noChangeArrowheads="1"/>
          </p:cNvSpPr>
          <p:nvPr/>
        </p:nvSpPr>
        <p:spPr bwMode="auto">
          <a:xfrm>
            <a:off x="5638800" y="685800"/>
            <a:ext cx="2438400" cy="1295400"/>
          </a:xfrm>
          <a:prstGeom prst="rect">
            <a:avLst/>
          </a:prstGeom>
          <a:solidFill>
            <a:schemeClr val="bg1"/>
          </a:solidFill>
          <a:ln w="9525">
            <a:noFill/>
            <a:miter lim="800000"/>
            <a:headEnd/>
            <a:tailEnd/>
          </a:ln>
        </p:spPr>
        <p:txBody>
          <a:bodyPr wrap="none" anchor="ctr"/>
          <a:lstStyle/>
          <a:p>
            <a:endParaRPr lang="en-US"/>
          </a:p>
        </p:txBody>
      </p:sp>
      <p:grpSp>
        <p:nvGrpSpPr>
          <p:cNvPr id="2" name="Group 15"/>
          <p:cNvGrpSpPr>
            <a:grpSpLocks/>
          </p:cNvGrpSpPr>
          <p:nvPr/>
        </p:nvGrpSpPr>
        <p:grpSpPr bwMode="auto">
          <a:xfrm>
            <a:off x="2209800" y="609600"/>
            <a:ext cx="6172200" cy="5943600"/>
            <a:chOff x="1392" y="384"/>
            <a:chExt cx="3888" cy="3744"/>
          </a:xfrm>
        </p:grpSpPr>
        <p:grpSp>
          <p:nvGrpSpPr>
            <p:cNvPr id="3" name="Group 13"/>
            <p:cNvGrpSpPr>
              <a:grpSpLocks/>
            </p:cNvGrpSpPr>
            <p:nvPr/>
          </p:nvGrpSpPr>
          <p:grpSpPr bwMode="auto">
            <a:xfrm>
              <a:off x="1392" y="624"/>
              <a:ext cx="3888" cy="3504"/>
              <a:chOff x="1392" y="624"/>
              <a:chExt cx="3888" cy="3504"/>
            </a:xfrm>
          </p:grpSpPr>
          <p:sp>
            <p:nvSpPr>
              <p:cNvPr id="28692" name="Line 7"/>
              <p:cNvSpPr>
                <a:spLocks noChangeShapeType="1"/>
              </p:cNvSpPr>
              <p:nvPr/>
            </p:nvSpPr>
            <p:spPr bwMode="auto">
              <a:xfrm>
                <a:off x="1392" y="4032"/>
                <a:ext cx="0" cy="96"/>
              </a:xfrm>
              <a:prstGeom prst="line">
                <a:avLst/>
              </a:prstGeom>
              <a:noFill/>
              <a:ln w="9525">
                <a:solidFill>
                  <a:srgbClr val="3333CC"/>
                </a:solidFill>
                <a:round/>
                <a:headEnd/>
                <a:tailEnd/>
              </a:ln>
            </p:spPr>
            <p:txBody>
              <a:bodyPr/>
              <a:lstStyle/>
              <a:p>
                <a:endParaRPr lang="en-US"/>
              </a:p>
            </p:txBody>
          </p:sp>
          <p:sp>
            <p:nvSpPr>
              <p:cNvPr id="28693" name="Line 8"/>
              <p:cNvSpPr>
                <a:spLocks noChangeShapeType="1"/>
              </p:cNvSpPr>
              <p:nvPr/>
            </p:nvSpPr>
            <p:spPr bwMode="auto">
              <a:xfrm>
                <a:off x="1392" y="4128"/>
                <a:ext cx="3888" cy="0"/>
              </a:xfrm>
              <a:prstGeom prst="line">
                <a:avLst/>
              </a:prstGeom>
              <a:noFill/>
              <a:ln w="9525">
                <a:solidFill>
                  <a:srgbClr val="3333CC"/>
                </a:solidFill>
                <a:round/>
                <a:headEnd/>
                <a:tailEnd/>
              </a:ln>
            </p:spPr>
            <p:txBody>
              <a:bodyPr/>
              <a:lstStyle/>
              <a:p>
                <a:endParaRPr lang="en-US"/>
              </a:p>
            </p:txBody>
          </p:sp>
          <p:sp>
            <p:nvSpPr>
              <p:cNvPr id="28694" name="Line 9"/>
              <p:cNvSpPr>
                <a:spLocks noChangeShapeType="1"/>
              </p:cNvSpPr>
              <p:nvPr/>
            </p:nvSpPr>
            <p:spPr bwMode="auto">
              <a:xfrm flipV="1">
                <a:off x="5280" y="624"/>
                <a:ext cx="0" cy="3504"/>
              </a:xfrm>
              <a:prstGeom prst="line">
                <a:avLst/>
              </a:prstGeom>
              <a:noFill/>
              <a:ln w="9525">
                <a:solidFill>
                  <a:srgbClr val="3333CC"/>
                </a:solidFill>
                <a:round/>
                <a:headEnd/>
                <a:tailEnd/>
              </a:ln>
            </p:spPr>
            <p:txBody>
              <a:bodyPr/>
              <a:lstStyle/>
              <a:p>
                <a:endParaRPr lang="en-US"/>
              </a:p>
            </p:txBody>
          </p:sp>
          <p:sp>
            <p:nvSpPr>
              <p:cNvPr id="28695" name="Line 10"/>
              <p:cNvSpPr>
                <a:spLocks noChangeShapeType="1"/>
              </p:cNvSpPr>
              <p:nvPr/>
            </p:nvSpPr>
            <p:spPr bwMode="auto">
              <a:xfrm flipH="1" flipV="1">
                <a:off x="1632" y="624"/>
                <a:ext cx="3648" cy="0"/>
              </a:xfrm>
              <a:prstGeom prst="line">
                <a:avLst/>
              </a:prstGeom>
              <a:noFill/>
              <a:ln w="9525">
                <a:solidFill>
                  <a:srgbClr val="3333CC"/>
                </a:solidFill>
                <a:round/>
                <a:headEnd/>
                <a:tailEnd/>
              </a:ln>
            </p:spPr>
            <p:txBody>
              <a:bodyPr/>
              <a:lstStyle/>
              <a:p>
                <a:endParaRPr lang="en-US"/>
              </a:p>
            </p:txBody>
          </p:sp>
          <p:sp>
            <p:nvSpPr>
              <p:cNvPr id="28696" name="Line 12"/>
              <p:cNvSpPr>
                <a:spLocks noChangeShapeType="1"/>
              </p:cNvSpPr>
              <p:nvPr/>
            </p:nvSpPr>
            <p:spPr bwMode="auto">
              <a:xfrm>
                <a:off x="1632" y="624"/>
                <a:ext cx="0" cy="144"/>
              </a:xfrm>
              <a:prstGeom prst="line">
                <a:avLst/>
              </a:prstGeom>
              <a:noFill/>
              <a:ln w="9525">
                <a:solidFill>
                  <a:srgbClr val="3333CC"/>
                </a:solidFill>
                <a:round/>
                <a:headEnd/>
                <a:tailEnd type="triangle" w="med" len="med"/>
              </a:ln>
            </p:spPr>
            <p:txBody>
              <a:bodyPr/>
              <a:lstStyle/>
              <a:p>
                <a:endParaRPr lang="en-US"/>
              </a:p>
            </p:txBody>
          </p:sp>
        </p:grpSp>
        <p:sp>
          <p:nvSpPr>
            <p:cNvPr id="28691" name="Text Box 14"/>
            <p:cNvSpPr txBox="1">
              <a:spLocks noChangeArrowheads="1"/>
            </p:cNvSpPr>
            <p:nvPr/>
          </p:nvSpPr>
          <p:spPr bwMode="auto">
            <a:xfrm>
              <a:off x="4128" y="384"/>
              <a:ext cx="587" cy="250"/>
            </a:xfrm>
            <a:prstGeom prst="rect">
              <a:avLst/>
            </a:prstGeom>
            <a:noFill/>
            <a:ln w="9525">
              <a:noFill/>
              <a:miter lim="800000"/>
              <a:headEnd/>
              <a:tailEnd/>
            </a:ln>
          </p:spPr>
          <p:txBody>
            <a:bodyPr wrap="none">
              <a:spAutoFit/>
            </a:bodyPr>
            <a:lstStyle/>
            <a:p>
              <a:r>
                <a:rPr lang="en-US">
                  <a:solidFill>
                    <a:srgbClr val="3333CC"/>
                  </a:solidFill>
                </a:rPr>
                <a:t>Exists</a:t>
              </a:r>
            </a:p>
          </p:txBody>
        </p:sp>
      </p:grpSp>
      <p:grpSp>
        <p:nvGrpSpPr>
          <p:cNvPr id="4" name="Group 29"/>
          <p:cNvGrpSpPr>
            <a:grpSpLocks/>
          </p:cNvGrpSpPr>
          <p:nvPr/>
        </p:nvGrpSpPr>
        <p:grpSpPr bwMode="auto">
          <a:xfrm>
            <a:off x="2590800" y="2819400"/>
            <a:ext cx="1016000" cy="762000"/>
            <a:chOff x="1632" y="1776"/>
            <a:chExt cx="640" cy="480"/>
          </a:xfrm>
        </p:grpSpPr>
        <p:sp>
          <p:nvSpPr>
            <p:cNvPr id="28688" name="Line 16"/>
            <p:cNvSpPr>
              <a:spLocks noChangeShapeType="1"/>
            </p:cNvSpPr>
            <p:nvPr/>
          </p:nvSpPr>
          <p:spPr bwMode="auto">
            <a:xfrm flipH="1">
              <a:off x="1632" y="1776"/>
              <a:ext cx="336" cy="480"/>
            </a:xfrm>
            <a:prstGeom prst="line">
              <a:avLst/>
            </a:prstGeom>
            <a:noFill/>
            <a:ln w="9525">
              <a:solidFill>
                <a:srgbClr val="3333CC"/>
              </a:solidFill>
              <a:round/>
              <a:headEnd type="triangle" w="med" len="med"/>
              <a:tailEnd/>
            </a:ln>
          </p:spPr>
          <p:txBody>
            <a:bodyPr/>
            <a:lstStyle/>
            <a:p>
              <a:endParaRPr lang="en-US"/>
            </a:p>
          </p:txBody>
        </p:sp>
        <p:sp>
          <p:nvSpPr>
            <p:cNvPr id="28689" name="Text Box 17"/>
            <p:cNvSpPr txBox="1">
              <a:spLocks noChangeArrowheads="1"/>
            </p:cNvSpPr>
            <p:nvPr/>
          </p:nvSpPr>
          <p:spPr bwMode="auto">
            <a:xfrm>
              <a:off x="1862" y="1879"/>
              <a:ext cx="410" cy="250"/>
            </a:xfrm>
            <a:prstGeom prst="rect">
              <a:avLst/>
            </a:prstGeom>
            <a:noFill/>
            <a:ln w="9525">
              <a:noFill/>
              <a:miter lim="800000"/>
              <a:headEnd/>
              <a:tailEnd/>
            </a:ln>
          </p:spPr>
          <p:txBody>
            <a:bodyPr wrap="none">
              <a:spAutoFit/>
            </a:bodyPr>
            <a:lstStyle/>
            <a:p>
              <a:r>
                <a:rPr lang="en-US">
                  <a:solidFill>
                    <a:srgbClr val="3333CC"/>
                  </a:solidFill>
                </a:rPr>
                <a:t>Has</a:t>
              </a:r>
            </a:p>
          </p:txBody>
        </p:sp>
      </p:grpSp>
      <p:grpSp>
        <p:nvGrpSpPr>
          <p:cNvPr id="5" name="Group 30"/>
          <p:cNvGrpSpPr>
            <a:grpSpLocks/>
          </p:cNvGrpSpPr>
          <p:nvPr/>
        </p:nvGrpSpPr>
        <p:grpSpPr bwMode="auto">
          <a:xfrm>
            <a:off x="3581400" y="2833688"/>
            <a:ext cx="1930400" cy="1905000"/>
            <a:chOff x="2256" y="1824"/>
            <a:chExt cx="1216" cy="1200"/>
          </a:xfrm>
        </p:grpSpPr>
        <p:sp>
          <p:nvSpPr>
            <p:cNvPr id="28682" name="Line 19"/>
            <p:cNvSpPr>
              <a:spLocks noChangeShapeType="1"/>
            </p:cNvSpPr>
            <p:nvPr/>
          </p:nvSpPr>
          <p:spPr bwMode="auto">
            <a:xfrm>
              <a:off x="2400" y="1824"/>
              <a:ext cx="0" cy="144"/>
            </a:xfrm>
            <a:prstGeom prst="line">
              <a:avLst/>
            </a:prstGeom>
            <a:noFill/>
            <a:ln w="9525">
              <a:solidFill>
                <a:srgbClr val="3333CC"/>
              </a:solidFill>
              <a:round/>
              <a:headEnd type="triangle" w="med" len="med"/>
              <a:tailEnd/>
            </a:ln>
          </p:spPr>
          <p:txBody>
            <a:bodyPr/>
            <a:lstStyle/>
            <a:p>
              <a:endParaRPr lang="en-US"/>
            </a:p>
          </p:txBody>
        </p:sp>
        <p:sp>
          <p:nvSpPr>
            <p:cNvPr id="28683" name="Line 20"/>
            <p:cNvSpPr>
              <a:spLocks noChangeShapeType="1"/>
            </p:cNvSpPr>
            <p:nvPr/>
          </p:nvSpPr>
          <p:spPr bwMode="auto">
            <a:xfrm>
              <a:off x="2400" y="1968"/>
              <a:ext cx="624" cy="0"/>
            </a:xfrm>
            <a:prstGeom prst="line">
              <a:avLst/>
            </a:prstGeom>
            <a:noFill/>
            <a:ln w="9525">
              <a:solidFill>
                <a:srgbClr val="3333CC"/>
              </a:solidFill>
              <a:round/>
              <a:headEnd/>
              <a:tailEnd/>
            </a:ln>
          </p:spPr>
          <p:txBody>
            <a:bodyPr/>
            <a:lstStyle/>
            <a:p>
              <a:endParaRPr lang="en-US"/>
            </a:p>
          </p:txBody>
        </p:sp>
        <p:sp>
          <p:nvSpPr>
            <p:cNvPr id="28684" name="Line 21"/>
            <p:cNvSpPr>
              <a:spLocks noChangeShapeType="1"/>
            </p:cNvSpPr>
            <p:nvPr/>
          </p:nvSpPr>
          <p:spPr bwMode="auto">
            <a:xfrm>
              <a:off x="3024" y="1968"/>
              <a:ext cx="0" cy="816"/>
            </a:xfrm>
            <a:prstGeom prst="line">
              <a:avLst/>
            </a:prstGeom>
            <a:noFill/>
            <a:ln w="9525">
              <a:solidFill>
                <a:srgbClr val="3333CC"/>
              </a:solidFill>
              <a:round/>
              <a:headEnd/>
              <a:tailEnd/>
            </a:ln>
          </p:spPr>
          <p:txBody>
            <a:bodyPr/>
            <a:lstStyle/>
            <a:p>
              <a:endParaRPr lang="en-US"/>
            </a:p>
          </p:txBody>
        </p:sp>
        <p:sp>
          <p:nvSpPr>
            <p:cNvPr id="28685" name="Line 22"/>
            <p:cNvSpPr>
              <a:spLocks noChangeShapeType="1"/>
            </p:cNvSpPr>
            <p:nvPr/>
          </p:nvSpPr>
          <p:spPr bwMode="auto">
            <a:xfrm>
              <a:off x="2256" y="2784"/>
              <a:ext cx="768" cy="0"/>
            </a:xfrm>
            <a:prstGeom prst="line">
              <a:avLst/>
            </a:prstGeom>
            <a:noFill/>
            <a:ln w="9525">
              <a:solidFill>
                <a:srgbClr val="3333CC"/>
              </a:solidFill>
              <a:round/>
              <a:headEnd/>
              <a:tailEnd/>
            </a:ln>
          </p:spPr>
          <p:txBody>
            <a:bodyPr/>
            <a:lstStyle/>
            <a:p>
              <a:endParaRPr lang="en-US"/>
            </a:p>
          </p:txBody>
        </p:sp>
        <p:sp>
          <p:nvSpPr>
            <p:cNvPr id="28686" name="Line 26"/>
            <p:cNvSpPr>
              <a:spLocks noChangeShapeType="1"/>
            </p:cNvSpPr>
            <p:nvPr/>
          </p:nvSpPr>
          <p:spPr bwMode="auto">
            <a:xfrm>
              <a:off x="2256" y="2784"/>
              <a:ext cx="0" cy="240"/>
            </a:xfrm>
            <a:prstGeom prst="line">
              <a:avLst/>
            </a:prstGeom>
            <a:noFill/>
            <a:ln w="9525">
              <a:solidFill>
                <a:srgbClr val="3333CC"/>
              </a:solidFill>
              <a:round/>
              <a:headEnd/>
              <a:tailEnd/>
            </a:ln>
          </p:spPr>
          <p:txBody>
            <a:bodyPr/>
            <a:lstStyle/>
            <a:p>
              <a:endParaRPr lang="en-US"/>
            </a:p>
          </p:txBody>
        </p:sp>
        <p:sp>
          <p:nvSpPr>
            <p:cNvPr id="28687" name="Text Box 28"/>
            <p:cNvSpPr txBox="1">
              <a:spLocks noChangeArrowheads="1"/>
            </p:cNvSpPr>
            <p:nvPr/>
          </p:nvSpPr>
          <p:spPr bwMode="auto">
            <a:xfrm>
              <a:off x="3062" y="2071"/>
              <a:ext cx="410" cy="250"/>
            </a:xfrm>
            <a:prstGeom prst="rect">
              <a:avLst/>
            </a:prstGeom>
            <a:noFill/>
            <a:ln w="9525">
              <a:noFill/>
              <a:miter lim="800000"/>
              <a:headEnd/>
              <a:tailEnd/>
            </a:ln>
          </p:spPr>
          <p:txBody>
            <a:bodyPr wrap="none">
              <a:spAutoFit/>
            </a:bodyPr>
            <a:lstStyle/>
            <a:p>
              <a:r>
                <a:rPr lang="en-US">
                  <a:solidFill>
                    <a:srgbClr val="3333CC"/>
                  </a:solidFill>
                </a:rPr>
                <a:t>Has</a:t>
              </a:r>
            </a:p>
          </p:txBody>
        </p:sp>
      </p:grpSp>
      <p:grpSp>
        <p:nvGrpSpPr>
          <p:cNvPr id="6" name="Group 40"/>
          <p:cNvGrpSpPr>
            <a:grpSpLocks/>
          </p:cNvGrpSpPr>
          <p:nvPr/>
        </p:nvGrpSpPr>
        <p:grpSpPr bwMode="auto">
          <a:xfrm>
            <a:off x="2286000" y="5257800"/>
            <a:ext cx="1431925" cy="685800"/>
            <a:chOff x="1440" y="3312"/>
            <a:chExt cx="902" cy="432"/>
          </a:xfrm>
        </p:grpSpPr>
        <p:sp>
          <p:nvSpPr>
            <p:cNvPr id="28680" name="Line 31"/>
            <p:cNvSpPr>
              <a:spLocks noChangeShapeType="1"/>
            </p:cNvSpPr>
            <p:nvPr/>
          </p:nvSpPr>
          <p:spPr bwMode="auto">
            <a:xfrm flipH="1" flipV="1">
              <a:off x="1440" y="3312"/>
              <a:ext cx="768" cy="432"/>
            </a:xfrm>
            <a:prstGeom prst="line">
              <a:avLst/>
            </a:prstGeom>
            <a:noFill/>
            <a:ln w="9525">
              <a:solidFill>
                <a:srgbClr val="3333CC"/>
              </a:solidFill>
              <a:round/>
              <a:headEnd/>
              <a:tailEnd type="triangle" w="med" len="med"/>
            </a:ln>
          </p:spPr>
          <p:txBody>
            <a:bodyPr/>
            <a:lstStyle/>
            <a:p>
              <a:endParaRPr lang="en-US"/>
            </a:p>
          </p:txBody>
        </p:sp>
        <p:sp>
          <p:nvSpPr>
            <p:cNvPr id="28681" name="Text Box 39"/>
            <p:cNvSpPr txBox="1">
              <a:spLocks noChangeArrowheads="1"/>
            </p:cNvSpPr>
            <p:nvPr/>
          </p:nvSpPr>
          <p:spPr bwMode="auto">
            <a:xfrm>
              <a:off x="1932" y="3408"/>
              <a:ext cx="410" cy="250"/>
            </a:xfrm>
            <a:prstGeom prst="rect">
              <a:avLst/>
            </a:prstGeom>
            <a:noFill/>
            <a:ln w="9525">
              <a:noFill/>
              <a:miter lim="800000"/>
              <a:headEnd/>
              <a:tailEnd/>
            </a:ln>
          </p:spPr>
          <p:txBody>
            <a:bodyPr wrap="none">
              <a:spAutoFit/>
            </a:bodyPr>
            <a:lstStyle/>
            <a:p>
              <a:r>
                <a:rPr lang="en-US">
                  <a:solidFill>
                    <a:srgbClr val="3333CC"/>
                  </a:solidFill>
                </a:rPr>
                <a:t>Has</a:t>
              </a:r>
            </a:p>
          </p:txBody>
        </p:sp>
      </p:grpSp>
      <p:sp>
        <p:nvSpPr>
          <p:cNvPr id="7" name="Rectangle 6">
            <a:extLst>
              <a:ext uri="{FF2B5EF4-FFF2-40B4-BE49-F238E27FC236}">
                <a16:creationId xmlns:a16="http://schemas.microsoft.com/office/drawing/2014/main" id="{AB96A3D1-7B75-46EA-94D3-C33DD5955E84}"/>
              </a:ext>
            </a:extLst>
          </p:cNvPr>
          <p:cNvSpPr/>
          <p:nvPr/>
        </p:nvSpPr>
        <p:spPr>
          <a:xfrm>
            <a:off x="1333499" y="148334"/>
            <a:ext cx="7124691" cy="830997"/>
          </a:xfrm>
          <a:prstGeom prst="rect">
            <a:avLst/>
          </a:prstGeom>
        </p:spPr>
        <p:txBody>
          <a:bodyPr wrap="square">
            <a:spAutoFit/>
          </a:bodyPr>
          <a:lstStyle/>
          <a:p>
            <a:r>
              <a:rPr lang="en-GB" sz="4800" spc="-120" dirty="0">
                <a:solidFill>
                  <a:srgbClr val="50B4C8"/>
                </a:solidFill>
                <a:ea typeface="+mj-ea"/>
                <a:cs typeface="+mj-cs"/>
              </a:rPr>
              <a:t>Relational Database - Example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600"/>
              <a:t>Features of Relational DBMS</a:t>
            </a:r>
          </a:p>
        </p:txBody>
      </p:sp>
      <p:sp>
        <p:nvSpPr>
          <p:cNvPr id="29699" name="Rectangle 3"/>
          <p:cNvSpPr>
            <a:spLocks noGrp="1" noChangeArrowheads="1"/>
          </p:cNvSpPr>
          <p:nvPr>
            <p:ph idx="1"/>
          </p:nvPr>
        </p:nvSpPr>
        <p:spPr/>
        <p:txBody>
          <a:bodyPr>
            <a:normAutofit fontScale="92500" lnSpcReduction="20000"/>
          </a:bodyPr>
          <a:lstStyle/>
          <a:p>
            <a:pPr eaLnBrk="1" hangingPunct="1"/>
            <a:r>
              <a:rPr lang="en-US"/>
              <a:t>2-D tables </a:t>
            </a:r>
            <a:r>
              <a:rPr lang="en-US" sz="2000">
                <a:solidFill>
                  <a:srgbClr val="FF6600"/>
                </a:solidFill>
              </a:rPr>
              <a:t>(rows and columns representing records/tuples and fields/attributes)</a:t>
            </a:r>
          </a:p>
          <a:p>
            <a:pPr eaLnBrk="1" hangingPunct="1"/>
            <a:endParaRPr lang="en-US" sz="2000">
              <a:solidFill>
                <a:srgbClr val="FF6600"/>
              </a:solidFill>
            </a:endParaRPr>
          </a:p>
          <a:p>
            <a:pPr eaLnBrk="1" hangingPunct="1"/>
            <a:r>
              <a:rPr lang="en-US">
                <a:solidFill>
                  <a:schemeClr val="tx1"/>
                </a:solidFill>
              </a:rPr>
              <a:t>Dynamic links among tables</a:t>
            </a:r>
          </a:p>
          <a:p>
            <a:pPr eaLnBrk="1" hangingPunct="1"/>
            <a:endParaRPr lang="en-US">
              <a:solidFill>
                <a:schemeClr val="tx1"/>
              </a:solidFill>
            </a:endParaRPr>
          </a:p>
          <a:p>
            <a:pPr eaLnBrk="1" hangingPunct="1"/>
            <a:r>
              <a:rPr lang="en-US">
                <a:solidFill>
                  <a:schemeClr val="tx1"/>
                </a:solidFill>
              </a:rPr>
              <a:t>Easy and flexible to design and use</a:t>
            </a:r>
          </a:p>
          <a:p>
            <a:pPr eaLnBrk="1" hangingPunct="1"/>
            <a:endParaRPr lang="en-US">
              <a:solidFill>
                <a:schemeClr val="tx1"/>
              </a:solidFill>
            </a:endParaRPr>
          </a:p>
          <a:p>
            <a:pPr eaLnBrk="1" hangingPunct="1"/>
            <a:r>
              <a:rPr lang="en-US">
                <a:solidFill>
                  <a:schemeClr val="tx1"/>
                </a:solidFill>
              </a:rPr>
              <a:t>Data independence</a:t>
            </a:r>
          </a:p>
          <a:p>
            <a:pPr eaLnBrk="1" hangingPunct="1"/>
            <a:endParaRPr lang="en-US">
              <a:solidFill>
                <a:schemeClr val="tx1"/>
              </a:solidFill>
            </a:endParaRPr>
          </a:p>
          <a:p>
            <a:pPr eaLnBrk="1" hangingPunct="1"/>
            <a:r>
              <a:rPr lang="en-US">
                <a:solidFill>
                  <a:schemeClr val="tx1"/>
                </a:solidFill>
              </a:rPr>
              <a:t>Generic manipulation language (SQL)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609600"/>
            <a:ext cx="8229600" cy="1143000"/>
          </a:xfrm>
        </p:spPr>
        <p:txBody>
          <a:bodyPr/>
          <a:lstStyle/>
          <a:p>
            <a:pPr eaLnBrk="1" hangingPunct="1"/>
            <a:r>
              <a:rPr lang="en-US"/>
              <a:t>Storing Data in a DBMS </a:t>
            </a:r>
            <a:r>
              <a:rPr lang="en-US" i="1"/>
              <a:t>(contd)</a:t>
            </a:r>
          </a:p>
        </p:txBody>
      </p:sp>
      <p:sp>
        <p:nvSpPr>
          <p:cNvPr id="30723" name="Rectangle 3"/>
          <p:cNvSpPr>
            <a:spLocks noGrp="1" noChangeArrowheads="1"/>
          </p:cNvSpPr>
          <p:nvPr>
            <p:ph idx="4294967295"/>
          </p:nvPr>
        </p:nvSpPr>
        <p:spPr>
          <a:xfrm>
            <a:off x="0" y="1524000"/>
            <a:ext cx="8686800" cy="4953000"/>
          </a:xfrm>
        </p:spPr>
        <p:txBody>
          <a:bodyPr/>
          <a:lstStyle/>
          <a:p>
            <a:pPr eaLnBrk="1" hangingPunct="1">
              <a:lnSpc>
                <a:spcPct val="90000"/>
              </a:lnSpc>
              <a:buClr>
                <a:schemeClr val="accent2"/>
              </a:buClr>
            </a:pPr>
            <a:r>
              <a:rPr lang="en-US" sz="2400"/>
              <a:t>In relational data model, the main construct is a </a:t>
            </a:r>
            <a:r>
              <a:rPr lang="en-US" sz="2400" b="1">
                <a:solidFill>
                  <a:srgbClr val="FF0066"/>
                </a:solidFill>
              </a:rPr>
              <a:t>relation</a:t>
            </a:r>
            <a:r>
              <a:rPr lang="en-US" sz="2400"/>
              <a:t>.</a:t>
            </a:r>
          </a:p>
          <a:p>
            <a:pPr eaLnBrk="1" hangingPunct="1">
              <a:lnSpc>
                <a:spcPct val="90000"/>
              </a:lnSpc>
              <a:buClr>
                <a:schemeClr val="accent2"/>
              </a:buClr>
            </a:pPr>
            <a:r>
              <a:rPr lang="en-US" sz="2400"/>
              <a:t>A relation has </a:t>
            </a:r>
            <a:r>
              <a:rPr lang="en-US" sz="2400" b="1">
                <a:solidFill>
                  <a:srgbClr val="008000"/>
                </a:solidFill>
              </a:rPr>
              <a:t>fields</a:t>
            </a:r>
            <a:r>
              <a:rPr lang="en-US" sz="2400"/>
              <a:t> that belong to it which contain the name &amp; data type of each field </a:t>
            </a:r>
          </a:p>
          <a:p>
            <a:pPr eaLnBrk="1" hangingPunct="1">
              <a:lnSpc>
                <a:spcPct val="90000"/>
              </a:lnSpc>
              <a:buClr>
                <a:schemeClr val="accent2"/>
              </a:buClr>
            </a:pPr>
            <a:endParaRPr lang="en-US" sz="2400"/>
          </a:p>
          <a:p>
            <a:pPr eaLnBrk="1" hangingPunct="1">
              <a:lnSpc>
                <a:spcPct val="90000"/>
              </a:lnSpc>
              <a:buClr>
                <a:schemeClr val="accent2"/>
              </a:buClr>
            </a:pPr>
            <a:r>
              <a:rPr lang="en-US" sz="2400"/>
              <a:t>A description of data in terms of a data model is called the </a:t>
            </a:r>
            <a:r>
              <a:rPr lang="en-US" sz="2400" b="1">
                <a:solidFill>
                  <a:srgbClr val="FF6600"/>
                </a:solidFill>
              </a:rPr>
              <a:t>schema</a:t>
            </a:r>
            <a:r>
              <a:rPr lang="en-US" sz="2400" b="1"/>
              <a:t>.</a:t>
            </a:r>
          </a:p>
          <a:p>
            <a:pPr lvl="1" eaLnBrk="1" hangingPunct="1">
              <a:lnSpc>
                <a:spcPct val="90000"/>
              </a:lnSpc>
              <a:buClr>
                <a:schemeClr val="accent2"/>
              </a:buClr>
              <a:buFont typeface="Symbol" pitchFamily="18" charset="2"/>
              <a:buChar char="-"/>
            </a:pPr>
            <a:r>
              <a:rPr lang="en-AU" sz="2200">
                <a:latin typeface="Book Antiqua" pitchFamily="18" charset="0"/>
              </a:rPr>
              <a:t>Every relation has a schema, which describes the name of the relation, name of each attribute (field or column),  and the type of each column.</a:t>
            </a:r>
          </a:p>
          <a:p>
            <a:pPr lvl="1" eaLnBrk="1" hangingPunct="1">
              <a:lnSpc>
                <a:spcPct val="90000"/>
              </a:lnSpc>
              <a:buClr>
                <a:schemeClr val="accent2"/>
              </a:buClr>
              <a:buFont typeface="Symbol" pitchFamily="18" charset="2"/>
              <a:buChar char="-"/>
            </a:pPr>
            <a:r>
              <a:rPr lang="en-AU" sz="2300">
                <a:latin typeface="Book Antiqua" pitchFamily="18" charset="0"/>
              </a:rPr>
              <a:t>e.g.</a:t>
            </a:r>
          </a:p>
          <a:p>
            <a:pPr lvl="1" eaLnBrk="1" hangingPunct="1">
              <a:lnSpc>
                <a:spcPct val="90000"/>
              </a:lnSpc>
              <a:buClr>
                <a:schemeClr val="accent2"/>
              </a:buClr>
              <a:buFont typeface="Symbol" pitchFamily="18" charset="2"/>
              <a:buChar char="-"/>
            </a:pPr>
            <a:r>
              <a:rPr lang="en-AU" sz="2300">
                <a:latin typeface="Book Antiqua" pitchFamily="18" charset="0"/>
              </a:rPr>
              <a:t>	Students(</a:t>
            </a:r>
            <a:r>
              <a:rPr lang="en-AU" sz="2300" i="1">
                <a:latin typeface="Book Antiqua" pitchFamily="18" charset="0"/>
              </a:rPr>
              <a:t>sid</a:t>
            </a:r>
            <a:r>
              <a:rPr lang="en-AU" sz="2300">
                <a:latin typeface="Book Antiqua" pitchFamily="18" charset="0"/>
              </a:rPr>
              <a:t>: string,</a:t>
            </a:r>
            <a:r>
              <a:rPr lang="en-AU" sz="2300" i="1">
                <a:latin typeface="Book Antiqua" pitchFamily="18" charset="0"/>
              </a:rPr>
              <a:t> name</a:t>
            </a:r>
            <a:r>
              <a:rPr lang="en-AU" sz="2300">
                <a:latin typeface="Book Antiqua" pitchFamily="18" charset="0"/>
              </a:rPr>
              <a:t>: string, </a:t>
            </a:r>
            <a:r>
              <a:rPr lang="en-AU" sz="2300" i="1">
                <a:latin typeface="Book Antiqua" pitchFamily="18" charset="0"/>
              </a:rPr>
              <a:t>login</a:t>
            </a:r>
            <a:r>
              <a:rPr lang="en-AU" sz="2300">
                <a:latin typeface="Book Antiqua" pitchFamily="18" charset="0"/>
              </a:rPr>
              <a:t>: string, </a:t>
            </a:r>
          </a:p>
          <a:p>
            <a:pPr lvl="2" eaLnBrk="1" hangingPunct="1">
              <a:lnSpc>
                <a:spcPct val="90000"/>
              </a:lnSpc>
              <a:buClr>
                <a:schemeClr val="tx1"/>
              </a:buClr>
              <a:buFont typeface="Symbol" pitchFamily="18" charset="2"/>
              <a:buNone/>
            </a:pPr>
            <a:r>
              <a:rPr lang="en-AU">
                <a:latin typeface="Book Antiqua" pitchFamily="18" charset="0"/>
              </a:rPr>
              <a:t>			  		</a:t>
            </a:r>
            <a:r>
              <a:rPr lang="en-AU" i="1">
                <a:latin typeface="Book Antiqua" pitchFamily="18" charset="0"/>
              </a:rPr>
              <a:t>age</a:t>
            </a:r>
            <a:r>
              <a:rPr lang="en-AU">
                <a:latin typeface="Book Antiqua" pitchFamily="18" charset="0"/>
              </a:rPr>
              <a:t>: integer, </a:t>
            </a:r>
            <a:r>
              <a:rPr lang="en-AU" i="1">
                <a:latin typeface="Book Antiqua" pitchFamily="18" charset="0"/>
              </a:rPr>
              <a:t>gpa</a:t>
            </a:r>
            <a:r>
              <a:rPr lang="en-AU">
                <a:latin typeface="Book Antiqua" pitchFamily="18" charset="0"/>
              </a:rPr>
              <a:t>: real)</a:t>
            </a:r>
            <a:endParaRPr lang="en-US">
              <a:latin typeface="Book Antiqua" pitchFamily="18" charset="0"/>
            </a:endParaRPr>
          </a:p>
        </p:txBody>
      </p:sp>
      <p:sp>
        <p:nvSpPr>
          <p:cNvPr id="30724" name="Date Placeholder 3"/>
          <p:cNvSpPr txBox="1">
            <a:spLocks noGrp="1"/>
          </p:cNvSpPr>
          <p:nvPr/>
        </p:nvSpPr>
        <p:spPr bwMode="auto">
          <a:xfrm>
            <a:off x="914400" y="6251575"/>
            <a:ext cx="1981200" cy="457200"/>
          </a:xfrm>
          <a:prstGeom prst="rect">
            <a:avLst/>
          </a:prstGeom>
          <a:noFill/>
          <a:ln w="9525">
            <a:noFill/>
            <a:miter lim="800000"/>
            <a:headEnd/>
            <a:tailEnd/>
          </a:ln>
        </p:spPr>
        <p:txBody>
          <a:bodyPr/>
          <a:lstStyle/>
          <a:p>
            <a:r>
              <a:rPr lang="en-US" sz="1000" b="0"/>
              <a:t>First Year</a:t>
            </a:r>
          </a:p>
        </p:txBody>
      </p:sp>
      <p:sp>
        <p:nvSpPr>
          <p:cNvPr id="30725" name="Slide Number Placeholder 5"/>
          <p:cNvSpPr txBox="1">
            <a:spLocks noGrp="1"/>
          </p:cNvSpPr>
          <p:nvPr/>
        </p:nvSpPr>
        <p:spPr bwMode="auto">
          <a:xfrm>
            <a:off x="6781800" y="6248400"/>
            <a:ext cx="1905000" cy="457200"/>
          </a:xfrm>
          <a:prstGeom prst="rect">
            <a:avLst/>
          </a:prstGeom>
          <a:noFill/>
          <a:ln w="9525">
            <a:noFill/>
            <a:miter lim="800000"/>
            <a:headEnd/>
            <a:tailEnd/>
          </a:ln>
        </p:spPr>
        <p:txBody>
          <a:bodyPr/>
          <a:lstStyle/>
          <a:p>
            <a:pPr algn="r"/>
            <a:fld id="{783B0246-B507-432A-8471-6E367D8B4B9B}" type="slidenum">
              <a:rPr lang="en-US" sz="1000" b="0"/>
              <a:pPr algn="r"/>
              <a:t>22</a:t>
            </a:fld>
            <a:endParaRPr lang="en-US" sz="1000"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buFont typeface="Times" pitchFamily="18" charset="0"/>
              <a:buNone/>
            </a:pPr>
            <a:r>
              <a:rPr lang="en-US"/>
              <a:t>Schemas versus Instances</a:t>
            </a:r>
            <a:endParaRPr lang="en-US" b="0">
              <a:solidFill>
                <a:srgbClr val="000000"/>
              </a:solidFill>
            </a:endParaRPr>
          </a:p>
        </p:txBody>
      </p:sp>
      <p:sp>
        <p:nvSpPr>
          <p:cNvPr id="31747" name="Rectangle 3"/>
          <p:cNvSpPr>
            <a:spLocks noGrp="1" noChangeArrowheads="1"/>
          </p:cNvSpPr>
          <p:nvPr>
            <p:ph idx="1"/>
          </p:nvPr>
        </p:nvSpPr>
        <p:spPr>
          <a:xfrm>
            <a:off x="457200" y="1600200"/>
            <a:ext cx="8458200" cy="4845050"/>
          </a:xfrm>
        </p:spPr>
        <p:txBody>
          <a:bodyPr>
            <a:normAutofit fontScale="92500"/>
          </a:bodyPr>
          <a:lstStyle/>
          <a:p>
            <a:pPr eaLnBrk="1" hangingPunct="1">
              <a:lnSpc>
                <a:spcPct val="90000"/>
              </a:lnSpc>
              <a:buFont typeface="Times" pitchFamily="18" charset="0"/>
              <a:buChar char="•"/>
            </a:pPr>
            <a:r>
              <a:rPr lang="en-US" sz="2400" b="1">
                <a:solidFill>
                  <a:srgbClr val="FF6600"/>
                </a:solidFill>
              </a:rPr>
              <a:t>Database Schema</a:t>
            </a:r>
            <a:r>
              <a:rPr lang="en-US" sz="2400"/>
              <a:t>: The </a:t>
            </a:r>
            <a:r>
              <a:rPr lang="en-US" sz="2400" i="1">
                <a:solidFill>
                  <a:srgbClr val="008000"/>
                </a:solidFill>
              </a:rPr>
              <a:t>description</a:t>
            </a:r>
            <a:r>
              <a:rPr lang="en-US" sz="2400"/>
              <a:t> of a database. Includes descriptions of the database structure and the constraints that should hold on the database.</a:t>
            </a:r>
          </a:p>
          <a:p>
            <a:pPr eaLnBrk="1" hangingPunct="1">
              <a:lnSpc>
                <a:spcPct val="90000"/>
              </a:lnSpc>
              <a:buFont typeface="Times" pitchFamily="18" charset="0"/>
              <a:buChar char="•"/>
            </a:pPr>
            <a:endParaRPr lang="en-US" sz="2400"/>
          </a:p>
          <a:p>
            <a:pPr eaLnBrk="1" hangingPunct="1">
              <a:lnSpc>
                <a:spcPct val="90000"/>
              </a:lnSpc>
              <a:buFont typeface="Times" pitchFamily="18" charset="0"/>
              <a:buChar char="•"/>
            </a:pPr>
            <a:r>
              <a:rPr lang="en-US" sz="2400" b="1">
                <a:solidFill>
                  <a:srgbClr val="FF6600"/>
                </a:solidFill>
              </a:rPr>
              <a:t>Schema Diagram</a:t>
            </a:r>
            <a:r>
              <a:rPr lang="en-US" sz="2400"/>
              <a:t>: A diagrammatic display of (some aspects of) a database schema.</a:t>
            </a:r>
          </a:p>
          <a:p>
            <a:pPr eaLnBrk="1" hangingPunct="1">
              <a:lnSpc>
                <a:spcPct val="90000"/>
              </a:lnSpc>
              <a:buFont typeface="Times" pitchFamily="18" charset="0"/>
              <a:buChar char="•"/>
            </a:pPr>
            <a:endParaRPr lang="en-US" sz="2400"/>
          </a:p>
          <a:p>
            <a:pPr eaLnBrk="1" hangingPunct="1">
              <a:lnSpc>
                <a:spcPct val="90000"/>
              </a:lnSpc>
              <a:buFont typeface="Times" pitchFamily="18" charset="0"/>
              <a:buChar char="•"/>
            </a:pPr>
            <a:r>
              <a:rPr lang="en-US" sz="2400" b="1">
                <a:solidFill>
                  <a:srgbClr val="FF6600"/>
                </a:solidFill>
              </a:rPr>
              <a:t>Schema Construct</a:t>
            </a:r>
            <a:r>
              <a:rPr lang="en-US" sz="2400"/>
              <a:t>: A component of the schema or an object within the schema, e.g., STUDENT, COURSE.</a:t>
            </a:r>
          </a:p>
          <a:p>
            <a:pPr eaLnBrk="1" hangingPunct="1">
              <a:lnSpc>
                <a:spcPct val="90000"/>
              </a:lnSpc>
              <a:buFont typeface="Times" pitchFamily="18" charset="0"/>
              <a:buChar char="•"/>
            </a:pPr>
            <a:endParaRPr lang="en-US" sz="2400"/>
          </a:p>
          <a:p>
            <a:pPr eaLnBrk="1" hangingPunct="1">
              <a:lnSpc>
                <a:spcPct val="90000"/>
              </a:lnSpc>
              <a:buFont typeface="Times" pitchFamily="18" charset="0"/>
              <a:buChar char="•"/>
            </a:pPr>
            <a:r>
              <a:rPr lang="en-US" sz="2400" b="1">
                <a:solidFill>
                  <a:srgbClr val="FF6600"/>
                </a:solidFill>
              </a:rPr>
              <a:t>Database Instance</a:t>
            </a:r>
            <a:r>
              <a:rPr lang="en-US" sz="2400"/>
              <a:t>: The actual data stored in a database at a </a:t>
            </a:r>
            <a:r>
              <a:rPr lang="en-US" sz="2400" i="1">
                <a:solidFill>
                  <a:srgbClr val="008000"/>
                </a:solidFill>
              </a:rPr>
              <a:t>particular moment in time</a:t>
            </a:r>
            <a:r>
              <a:rPr lang="en-US" sz="2400"/>
              <a:t>. Also called </a:t>
            </a:r>
            <a:r>
              <a:rPr lang="en-US" sz="2400" b="1"/>
              <a:t>database state</a:t>
            </a:r>
            <a:r>
              <a:rPr lang="en-US" sz="2400"/>
              <a:t> (or </a:t>
            </a:r>
            <a:r>
              <a:rPr lang="en-US" sz="2400" b="1"/>
              <a:t>occurrence</a:t>
            </a:r>
            <a:r>
              <a:rPr lang="en-US" sz="24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buFont typeface="Times" pitchFamily="18" charset="0"/>
              <a:buNone/>
            </a:pPr>
            <a:r>
              <a:rPr lang="en-US"/>
              <a:t>Database Schema Vs. Database State</a:t>
            </a:r>
            <a:endParaRPr lang="en-US" b="0">
              <a:solidFill>
                <a:srgbClr val="000000"/>
              </a:solidFill>
            </a:endParaRPr>
          </a:p>
        </p:txBody>
      </p:sp>
      <p:sp>
        <p:nvSpPr>
          <p:cNvPr id="33795" name="Rectangle 3"/>
          <p:cNvSpPr>
            <a:spLocks noGrp="1" noChangeArrowheads="1"/>
          </p:cNvSpPr>
          <p:nvPr>
            <p:ph idx="1"/>
          </p:nvPr>
        </p:nvSpPr>
        <p:spPr>
          <a:xfrm>
            <a:off x="685800" y="1752600"/>
            <a:ext cx="8229600" cy="4692650"/>
          </a:xfrm>
        </p:spPr>
        <p:txBody>
          <a:bodyPr/>
          <a:lstStyle/>
          <a:p>
            <a:pPr eaLnBrk="1" hangingPunct="1">
              <a:lnSpc>
                <a:spcPct val="90000"/>
              </a:lnSpc>
              <a:buFont typeface="Times" pitchFamily="18" charset="0"/>
              <a:buChar char="•"/>
            </a:pPr>
            <a:r>
              <a:rPr lang="en-US" sz="2400" b="1" dirty="0">
                <a:solidFill>
                  <a:srgbClr val="FF6600"/>
                </a:solidFill>
              </a:rPr>
              <a:t>Database State</a:t>
            </a:r>
            <a:r>
              <a:rPr lang="en-US" sz="2400" b="1" dirty="0"/>
              <a:t>:</a:t>
            </a:r>
            <a:r>
              <a:rPr lang="en-US" sz="2400" dirty="0"/>
              <a:t> Refers to the content of a database at a moment in time.</a:t>
            </a:r>
          </a:p>
          <a:p>
            <a:pPr eaLnBrk="1" hangingPunct="1">
              <a:lnSpc>
                <a:spcPct val="90000"/>
              </a:lnSpc>
              <a:buFont typeface="Times" pitchFamily="18" charset="0"/>
              <a:buChar char="•"/>
            </a:pPr>
            <a:r>
              <a:rPr lang="en-US" sz="2400" b="1" dirty="0">
                <a:solidFill>
                  <a:srgbClr val="FF6600"/>
                </a:solidFill>
              </a:rPr>
              <a:t>Initial Database State</a:t>
            </a:r>
            <a:r>
              <a:rPr lang="en-US" sz="2400" b="1" dirty="0"/>
              <a:t>:</a:t>
            </a:r>
            <a:r>
              <a:rPr lang="en-US" sz="2400" dirty="0"/>
              <a:t> Refers to the database when it is loaded</a:t>
            </a:r>
          </a:p>
          <a:p>
            <a:pPr eaLnBrk="1" hangingPunct="1">
              <a:lnSpc>
                <a:spcPct val="90000"/>
              </a:lnSpc>
              <a:buFont typeface="Times" pitchFamily="18" charset="0"/>
              <a:buChar char="•"/>
            </a:pPr>
            <a:r>
              <a:rPr lang="en-US" sz="2400" b="1" dirty="0">
                <a:solidFill>
                  <a:srgbClr val="FF6600"/>
                </a:solidFill>
              </a:rPr>
              <a:t>Valid State</a:t>
            </a:r>
            <a:r>
              <a:rPr lang="en-US" sz="2400" b="1" dirty="0"/>
              <a:t>:</a:t>
            </a:r>
            <a:r>
              <a:rPr lang="en-US" sz="2400" dirty="0"/>
              <a:t> A state that satisfies the structure and constraints of the database.</a:t>
            </a:r>
          </a:p>
          <a:p>
            <a:pPr eaLnBrk="1" hangingPunct="1">
              <a:lnSpc>
                <a:spcPct val="90000"/>
              </a:lnSpc>
              <a:buFont typeface="Times" pitchFamily="18" charset="0"/>
              <a:buChar char="•"/>
            </a:pPr>
            <a:endParaRPr lang="en-US" sz="2400" b="1" dirty="0">
              <a:solidFill>
                <a:srgbClr val="FF6600"/>
              </a:solidFill>
            </a:endParaRPr>
          </a:p>
          <a:p>
            <a:pPr lvl="1" eaLnBrk="1" hangingPunct="1">
              <a:lnSpc>
                <a:spcPct val="90000"/>
              </a:lnSpc>
              <a:buFont typeface="Times" pitchFamily="18" charset="0"/>
              <a:buChar char="•"/>
            </a:pPr>
            <a:r>
              <a:rPr lang="en-US" sz="2200" b="1" dirty="0">
                <a:solidFill>
                  <a:srgbClr val="008000"/>
                </a:solidFill>
              </a:rPr>
              <a:t>database schema</a:t>
            </a:r>
            <a:r>
              <a:rPr lang="en-US" sz="2200" dirty="0">
                <a:solidFill>
                  <a:srgbClr val="008000"/>
                </a:solidFill>
              </a:rPr>
              <a:t> :</a:t>
            </a:r>
            <a:r>
              <a:rPr lang="en-US" sz="2200" dirty="0"/>
              <a:t>  changes </a:t>
            </a:r>
            <a:r>
              <a:rPr lang="en-US" sz="2200" i="1" dirty="0">
                <a:solidFill>
                  <a:srgbClr val="CC6600"/>
                </a:solidFill>
              </a:rPr>
              <a:t>very </a:t>
            </a:r>
            <a:r>
              <a:rPr lang="en-US" sz="2400" i="1" dirty="0">
                <a:solidFill>
                  <a:srgbClr val="CC6600"/>
                </a:solidFill>
              </a:rPr>
              <a:t>infrequently</a:t>
            </a:r>
            <a:r>
              <a:rPr lang="en-US" sz="2400" dirty="0">
                <a:solidFill>
                  <a:srgbClr val="CC6600"/>
                </a:solidFill>
              </a:rPr>
              <a:t>.</a:t>
            </a:r>
            <a:r>
              <a:rPr lang="en-US" sz="2200" dirty="0">
                <a:solidFill>
                  <a:srgbClr val="CC6600"/>
                </a:solidFill>
              </a:rPr>
              <a:t> </a:t>
            </a:r>
          </a:p>
          <a:p>
            <a:pPr lvl="1" eaLnBrk="1" hangingPunct="1">
              <a:lnSpc>
                <a:spcPct val="90000"/>
              </a:lnSpc>
              <a:buFont typeface="Times" pitchFamily="18" charset="0"/>
              <a:buChar char="•"/>
            </a:pPr>
            <a:endParaRPr lang="en-US" sz="2200" dirty="0">
              <a:solidFill>
                <a:srgbClr val="CC6600"/>
              </a:solidFill>
            </a:endParaRPr>
          </a:p>
          <a:p>
            <a:pPr lvl="1" eaLnBrk="1" hangingPunct="1">
              <a:lnSpc>
                <a:spcPct val="90000"/>
              </a:lnSpc>
              <a:buFont typeface="Times" pitchFamily="18" charset="0"/>
              <a:buChar char="•"/>
            </a:pPr>
            <a:r>
              <a:rPr lang="en-US" sz="2200" b="1" dirty="0">
                <a:solidFill>
                  <a:srgbClr val="008000"/>
                </a:solidFill>
              </a:rPr>
              <a:t>database state       :</a:t>
            </a:r>
            <a:r>
              <a:rPr lang="en-US" sz="2200" b="1" dirty="0">
                <a:solidFill>
                  <a:srgbClr val="FF0066"/>
                </a:solidFill>
              </a:rPr>
              <a:t> </a:t>
            </a:r>
            <a:r>
              <a:rPr lang="en-US" sz="2200" dirty="0"/>
              <a:t> changes </a:t>
            </a:r>
            <a:r>
              <a:rPr lang="en-US" sz="2400" i="1" dirty="0">
                <a:solidFill>
                  <a:srgbClr val="CC6600"/>
                </a:solidFill>
              </a:rPr>
              <a:t>every time</a:t>
            </a:r>
            <a:r>
              <a:rPr lang="en-US" sz="2200" i="1" dirty="0"/>
              <a:t> the database is updated. </a:t>
            </a:r>
            <a:endParaRPr lang="en-US" sz="2200" dirty="0"/>
          </a:p>
          <a:p>
            <a:pPr marL="0" lvl="1" indent="0" eaLnBrk="1" hangingPunct="1">
              <a:lnSpc>
                <a:spcPct val="90000"/>
              </a:lnSpc>
              <a:buNone/>
            </a:pP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DCA3-9717-40C5-B9A2-D3D6F3E19C8E}"/>
              </a:ext>
            </a:extLst>
          </p:cNvPr>
          <p:cNvSpPr>
            <a:spLocks noGrp="1"/>
          </p:cNvSpPr>
          <p:nvPr>
            <p:ph type="title"/>
          </p:nvPr>
        </p:nvSpPr>
        <p:spPr>
          <a:xfrm>
            <a:off x="457200" y="2971800"/>
            <a:ext cx="8079581" cy="1658198"/>
          </a:xfrm>
        </p:spPr>
        <p:txBody>
          <a:bodyPr/>
          <a:lstStyle/>
          <a:p>
            <a:pPr algn="ctr"/>
            <a:r>
              <a:rPr lang="en-GB" dirty="0"/>
              <a:t>End</a:t>
            </a:r>
            <a:endParaRPr lang="en-US" dirty="0"/>
          </a:p>
        </p:txBody>
      </p:sp>
    </p:spTree>
    <p:extLst>
      <p:ext uri="{BB962C8B-B14F-4D97-AF65-F5344CB8AC3E}">
        <p14:creationId xmlns:p14="http://schemas.microsoft.com/office/powerpoint/2010/main" val="365332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lstStyle/>
          <a:p>
            <a:pPr algn="just"/>
            <a:r>
              <a:rPr lang="en-US" dirty="0"/>
              <a:t>The database architecture is the set of specifications, rules, and processes that dictate how data is stored in a database and how data is accessed by components of a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buFont typeface="Times" pitchFamily="18" charset="0"/>
              <a:buNone/>
            </a:pPr>
            <a:r>
              <a:rPr lang="en-US" dirty="0"/>
              <a:t>Basic Client-Server Architectures</a:t>
            </a:r>
            <a:endParaRPr lang="en-US" b="0" dirty="0">
              <a:solidFill>
                <a:srgbClr val="000000"/>
              </a:solidFill>
            </a:endParaRPr>
          </a:p>
        </p:txBody>
      </p:sp>
      <p:sp>
        <p:nvSpPr>
          <p:cNvPr id="50179" name="Rectangle 3"/>
          <p:cNvSpPr>
            <a:spLocks noGrp="1" noChangeArrowheads="1"/>
          </p:cNvSpPr>
          <p:nvPr>
            <p:ph idx="1"/>
          </p:nvPr>
        </p:nvSpPr>
        <p:spPr/>
        <p:txBody>
          <a:bodyPr/>
          <a:lstStyle/>
          <a:p>
            <a:pPr eaLnBrk="1" hangingPunct="1">
              <a:buFont typeface="Times" pitchFamily="18" charset="0"/>
              <a:buChar char="•"/>
            </a:pPr>
            <a:r>
              <a:rPr lang="en-US" b="1" dirty="0"/>
              <a:t>Specialized Servers with Specialized functions</a:t>
            </a:r>
          </a:p>
          <a:p>
            <a:pPr lvl="1" eaLnBrk="1" hangingPunct="1">
              <a:buFont typeface="Times" pitchFamily="18" charset="0"/>
              <a:buChar char="•"/>
            </a:pPr>
            <a:endParaRPr lang="en-US" b="1" dirty="0"/>
          </a:p>
          <a:p>
            <a:pPr lvl="1" eaLnBrk="1" hangingPunct="1">
              <a:buFont typeface="Times" pitchFamily="18" charset="0"/>
              <a:buChar char="•"/>
            </a:pPr>
            <a:r>
              <a:rPr lang="en-US" b="1" dirty="0"/>
              <a:t>Clients</a:t>
            </a:r>
          </a:p>
          <a:p>
            <a:pPr lvl="1" eaLnBrk="1" hangingPunct="1">
              <a:buFont typeface="Times" pitchFamily="18" charset="0"/>
              <a:buChar char="•"/>
            </a:pPr>
            <a:r>
              <a:rPr lang="en-US" b="1" dirty="0"/>
              <a:t>DBMS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buFont typeface="Times" pitchFamily="18" charset="0"/>
              <a:buNone/>
            </a:pPr>
            <a:r>
              <a:rPr lang="en-US"/>
              <a:t>Clients</a:t>
            </a:r>
            <a:endParaRPr lang="en-US">
              <a:solidFill>
                <a:srgbClr val="000000"/>
              </a:solidFill>
            </a:endParaRPr>
          </a:p>
        </p:txBody>
      </p:sp>
      <p:sp>
        <p:nvSpPr>
          <p:cNvPr id="51203" name="Rectangle 3"/>
          <p:cNvSpPr>
            <a:spLocks noGrp="1" noChangeArrowheads="1"/>
          </p:cNvSpPr>
          <p:nvPr>
            <p:ph idx="1"/>
          </p:nvPr>
        </p:nvSpPr>
        <p:spPr/>
        <p:txBody>
          <a:bodyPr/>
          <a:lstStyle/>
          <a:p>
            <a:pPr eaLnBrk="1" hangingPunct="1">
              <a:lnSpc>
                <a:spcPct val="90000"/>
              </a:lnSpc>
              <a:buFont typeface="Times" pitchFamily="18" charset="0"/>
              <a:buChar char="•"/>
            </a:pPr>
            <a:r>
              <a:rPr lang="en-US" sz="2400" dirty="0"/>
              <a:t>Provide appropriate interfaces and a client-version of the system to access and utilize the server resources. </a:t>
            </a:r>
          </a:p>
          <a:p>
            <a:pPr eaLnBrk="1" hangingPunct="1">
              <a:lnSpc>
                <a:spcPct val="90000"/>
              </a:lnSpc>
              <a:buFont typeface="Times" pitchFamily="18" charset="0"/>
              <a:buChar char="•"/>
            </a:pPr>
            <a:endParaRPr lang="en-US" sz="2400" dirty="0"/>
          </a:p>
          <a:p>
            <a:pPr eaLnBrk="1" hangingPunct="1">
              <a:lnSpc>
                <a:spcPct val="90000"/>
              </a:lnSpc>
              <a:buFont typeface="Times" pitchFamily="18" charset="0"/>
              <a:buChar char="•"/>
            </a:pPr>
            <a:r>
              <a:rPr lang="en-US" sz="2400" dirty="0"/>
              <a:t>Clients maybe diskless machines or PCs or Workstations with disks with only the client software installed.</a:t>
            </a:r>
          </a:p>
          <a:p>
            <a:pPr eaLnBrk="1" hangingPunct="1">
              <a:lnSpc>
                <a:spcPct val="90000"/>
              </a:lnSpc>
              <a:buFont typeface="Times" pitchFamily="18" charset="0"/>
              <a:buChar char="•"/>
            </a:pPr>
            <a:endParaRPr lang="en-US" sz="2400" dirty="0"/>
          </a:p>
          <a:p>
            <a:pPr eaLnBrk="1" hangingPunct="1">
              <a:lnSpc>
                <a:spcPct val="90000"/>
              </a:lnSpc>
              <a:buFont typeface="Times" pitchFamily="18" charset="0"/>
              <a:buChar char="•"/>
            </a:pPr>
            <a:r>
              <a:rPr lang="en-US" sz="2400" dirty="0"/>
              <a:t>Connected to the servers via some form of a network.</a:t>
            </a:r>
            <a:br>
              <a:rPr lang="en-US" sz="2400" dirty="0"/>
            </a:br>
            <a:r>
              <a:rPr lang="en-US" sz="2400" dirty="0"/>
              <a:t>      (LAN: local area network, wireless network,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buFont typeface="Times" pitchFamily="18" charset="0"/>
              <a:buNone/>
            </a:pPr>
            <a:r>
              <a:rPr lang="en-US"/>
              <a:t>DBMS Server</a:t>
            </a:r>
            <a:endParaRPr lang="en-US">
              <a:solidFill>
                <a:srgbClr val="000000"/>
              </a:solidFill>
            </a:endParaRPr>
          </a:p>
        </p:txBody>
      </p:sp>
      <p:sp>
        <p:nvSpPr>
          <p:cNvPr id="52227" name="Rectangle 3"/>
          <p:cNvSpPr>
            <a:spLocks noGrp="1" noChangeArrowheads="1"/>
          </p:cNvSpPr>
          <p:nvPr>
            <p:ph idx="1"/>
          </p:nvPr>
        </p:nvSpPr>
        <p:spPr/>
        <p:txBody>
          <a:bodyPr/>
          <a:lstStyle/>
          <a:p>
            <a:pPr eaLnBrk="1" hangingPunct="1">
              <a:buFont typeface="Times" pitchFamily="18" charset="0"/>
              <a:buChar char="•"/>
            </a:pPr>
            <a:r>
              <a:rPr lang="en-US" dirty="0"/>
              <a:t>Provides database query and transaction services to the clients.</a:t>
            </a:r>
          </a:p>
          <a:p>
            <a:pPr eaLnBrk="1" hangingPunct="1">
              <a:buFont typeface="Times" pitchFamily="18" charset="0"/>
              <a:buChar char="•"/>
            </a:pPr>
            <a:r>
              <a:rPr lang="en-US" dirty="0"/>
              <a:t>Called as query and transaction servers.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Architecture</a:t>
            </a:r>
          </a:p>
        </p:txBody>
      </p:sp>
      <p:sp>
        <p:nvSpPr>
          <p:cNvPr id="3" name="Content Placeholder 2"/>
          <p:cNvSpPr>
            <a:spLocks noGrp="1"/>
          </p:cNvSpPr>
          <p:nvPr>
            <p:ph idx="1"/>
          </p:nvPr>
        </p:nvSpPr>
        <p:spPr/>
        <p:txBody>
          <a:bodyPr/>
          <a:lstStyle/>
          <a:p>
            <a:r>
              <a:rPr lang="en-US" dirty="0"/>
              <a:t>Database architecture divided into  two types</a:t>
            </a:r>
          </a:p>
          <a:p>
            <a:pPr lvl="1"/>
            <a:r>
              <a:rPr lang="en-US" dirty="0"/>
              <a:t>Logical 2 tier client server architecture</a:t>
            </a:r>
          </a:p>
          <a:p>
            <a:pPr lvl="1"/>
            <a:r>
              <a:rPr lang="en-US" dirty="0"/>
              <a:t>Logical 3 tier client server architecture</a:t>
            </a:r>
          </a:p>
          <a:p>
            <a:pPr lvl="1"/>
            <a:endParaRPr lang="en-US" dirty="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4400" dirty="0"/>
              <a:t>Two tier client server architecture</a:t>
            </a:r>
            <a:br>
              <a:rPr lang="en-US" dirty="0"/>
            </a:br>
            <a:endParaRPr lang="en-US" dirty="0"/>
          </a:p>
        </p:txBody>
      </p:sp>
      <p:sp>
        <p:nvSpPr>
          <p:cNvPr id="3" name="Content Placeholder 2"/>
          <p:cNvSpPr>
            <a:spLocks noGrp="1"/>
          </p:cNvSpPr>
          <p:nvPr>
            <p:ph idx="1"/>
          </p:nvPr>
        </p:nvSpPr>
        <p:spPr/>
        <p:txBody>
          <a:bodyPr/>
          <a:lstStyle/>
          <a:p>
            <a:r>
              <a:rPr lang="en-US" dirty="0"/>
              <a:t>Is used for user interface programs and application programs that run on client side.</a:t>
            </a:r>
          </a:p>
        </p:txBody>
      </p:sp>
      <p:pic>
        <p:nvPicPr>
          <p:cNvPr id="47106" name="Picture 2" descr="two-tier client/server database architecture"/>
          <p:cNvPicPr>
            <a:picLocks noChangeAspect="1" noChangeArrowheads="1"/>
          </p:cNvPicPr>
          <p:nvPr/>
        </p:nvPicPr>
        <p:blipFill>
          <a:blip r:embed="rId2"/>
          <a:srcRect/>
          <a:stretch>
            <a:fillRect/>
          </a:stretch>
        </p:blipFill>
        <p:spPr bwMode="auto">
          <a:xfrm>
            <a:off x="1371600" y="2971800"/>
            <a:ext cx="7239000" cy="369237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tier client server architecture</a:t>
            </a:r>
          </a:p>
        </p:txBody>
      </p:sp>
      <p:sp>
        <p:nvSpPr>
          <p:cNvPr id="3" name="Content Placeholder 2"/>
          <p:cNvSpPr>
            <a:spLocks noGrp="1"/>
          </p:cNvSpPr>
          <p:nvPr>
            <p:ph idx="1"/>
          </p:nvPr>
        </p:nvSpPr>
        <p:spPr/>
        <p:txBody>
          <a:bodyPr/>
          <a:lstStyle/>
          <a:p>
            <a:r>
              <a:rPr lang="en-US" dirty="0"/>
              <a:t>This is used in web application</a:t>
            </a:r>
          </a:p>
          <a:p>
            <a:endParaRPr lang="en-US" dirty="0"/>
          </a:p>
        </p:txBody>
      </p:sp>
      <p:pic>
        <p:nvPicPr>
          <p:cNvPr id="49154" name="Picture 2" descr="three-tier client/server database architecture"/>
          <p:cNvPicPr>
            <a:picLocks noChangeAspect="1" noChangeArrowheads="1"/>
          </p:cNvPicPr>
          <p:nvPr/>
        </p:nvPicPr>
        <p:blipFill>
          <a:blip r:embed="rId2"/>
          <a:srcRect/>
          <a:stretch>
            <a:fillRect/>
          </a:stretch>
        </p:blipFill>
        <p:spPr bwMode="auto">
          <a:xfrm>
            <a:off x="304800" y="2438400"/>
            <a:ext cx="8534400" cy="4152900"/>
          </a:xfrm>
          <a:prstGeom prst="rect">
            <a:avLst/>
          </a:prstGeom>
          <a:noFill/>
        </p:spPr>
      </p:pic>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429</TotalTime>
  <Words>1118</Words>
  <Application>Microsoft Office PowerPoint</Application>
  <PresentationFormat>On-screen Show (4:3)</PresentationFormat>
  <Paragraphs>144</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 Antiqua</vt:lpstr>
      <vt:lpstr>Calibri</vt:lpstr>
      <vt:lpstr>Calibri Light</vt:lpstr>
      <vt:lpstr>Latha</vt:lpstr>
      <vt:lpstr>Symbol</vt:lpstr>
      <vt:lpstr>Times</vt:lpstr>
      <vt:lpstr>Wingdings</vt:lpstr>
      <vt:lpstr>Metropolitan</vt:lpstr>
      <vt:lpstr>COM1302-Database Management Systems</vt:lpstr>
      <vt:lpstr>Sub Topics</vt:lpstr>
      <vt:lpstr>Database architecture</vt:lpstr>
      <vt:lpstr>Basic Client-Server Architectures</vt:lpstr>
      <vt:lpstr>Clients</vt:lpstr>
      <vt:lpstr>DBMS Server</vt:lpstr>
      <vt:lpstr>Database Architecture</vt:lpstr>
      <vt:lpstr>Two tier client server architecture </vt:lpstr>
      <vt:lpstr>Three tier client server architecture</vt:lpstr>
      <vt:lpstr>A simplified database system environment </vt:lpstr>
      <vt:lpstr>What do we store in a Database?</vt:lpstr>
      <vt:lpstr>Data Models</vt:lpstr>
      <vt:lpstr>Database  (Implementation) Models</vt:lpstr>
      <vt:lpstr>Hierarchical Model</vt:lpstr>
      <vt:lpstr>Hierarchical Model</vt:lpstr>
      <vt:lpstr>Network Model</vt:lpstr>
      <vt:lpstr>Network Model</vt:lpstr>
      <vt:lpstr>Relational Model</vt:lpstr>
      <vt:lpstr>“Relations”</vt:lpstr>
      <vt:lpstr>PowerPoint Presentation</vt:lpstr>
      <vt:lpstr>Features of Relational DBMS</vt:lpstr>
      <vt:lpstr>Storing Data in a DBMS (contd)</vt:lpstr>
      <vt:lpstr>Schemas versus Instances</vt:lpstr>
      <vt:lpstr>Database Schema Vs. Database State</vt:lpstr>
      <vt:lpstr>End</vt:lpstr>
    </vt:vector>
  </TitlesOfParts>
  <Company>Jaffna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metropolitan</dc:creator>
  <cp:lastModifiedBy>USER</cp:lastModifiedBy>
  <cp:revision>33</cp:revision>
  <dcterms:created xsi:type="dcterms:W3CDTF">2014-03-23T18:35:13Z</dcterms:created>
  <dcterms:modified xsi:type="dcterms:W3CDTF">2023-09-15T03:44:07Z</dcterms:modified>
</cp:coreProperties>
</file>