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9" r:id="rId3"/>
    <p:sldId id="260" r:id="rId4"/>
    <p:sldId id="262" r:id="rId5"/>
    <p:sldId id="264" r:id="rId6"/>
    <p:sldId id="265" r:id="rId7"/>
    <p:sldId id="266" r:id="rId8"/>
    <p:sldId id="268" r:id="rId9"/>
    <p:sldId id="269" r:id="rId10"/>
    <p:sldId id="270" r:id="rId11"/>
    <p:sldId id="271" r:id="rId12"/>
    <p:sldId id="274" r:id="rId13"/>
    <p:sldId id="273" r:id="rId14"/>
    <p:sldId id="275" r:id="rId15"/>
    <p:sldId id="276"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CFC08-8C81-43E1-92F5-D7BDC51735F9}" type="datetimeFigureOut">
              <a:rPr lang="en-US" smtClean="0"/>
              <a:pPr/>
              <a:t>4/5/2024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FB39D-CAEB-4401-AE6B-F432B2937C71}" type="slidenum">
              <a:rPr lang="en-US" smtClean="0"/>
              <a:pPr/>
              <a:t>‹#›</a:t>
            </a:fld>
            <a:endParaRPr lang="en-US"/>
          </a:p>
        </p:txBody>
      </p:sp>
    </p:spTree>
    <p:extLst>
      <p:ext uri="{BB962C8B-B14F-4D97-AF65-F5344CB8AC3E}">
        <p14:creationId xmlns:p14="http://schemas.microsoft.com/office/powerpoint/2010/main" val="390150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1EAA71DD-D0EC-4926-8ED6-19B5D40D3F29}" type="datetimeFigureOut">
              <a:rPr lang="en-US" smtClean="0"/>
              <a:pPr/>
              <a:t>4/5/2024</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00D34B05-3558-49CA-9E94-A70F1820A0B2}" type="slidenum">
              <a:rPr lang="en-US" smtClean="0"/>
              <a:pPr/>
              <a:t>‹#›</a:t>
            </a:fld>
            <a:endParaRPr lang="en-US"/>
          </a:p>
        </p:txBody>
      </p:sp>
    </p:spTree>
    <p:extLst>
      <p:ext uri="{BB962C8B-B14F-4D97-AF65-F5344CB8AC3E}">
        <p14:creationId xmlns:p14="http://schemas.microsoft.com/office/powerpoint/2010/main" val="55617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A71DD-D0EC-4926-8ED6-19B5D40D3F2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125806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A71DD-D0EC-4926-8ED6-19B5D40D3F2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169632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A71DD-D0EC-4926-8ED6-19B5D40D3F2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329893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A71DD-D0EC-4926-8ED6-19B5D40D3F2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159030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A71DD-D0EC-4926-8ED6-19B5D40D3F2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375326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A71DD-D0EC-4926-8ED6-19B5D40D3F2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35433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A71DD-D0EC-4926-8ED6-19B5D40D3F2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25851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71DD-D0EC-4926-8ED6-19B5D40D3F2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67363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0D34B05-3558-49CA-9E94-A70F1820A0B2}" type="slidenum">
              <a:rPr lang="en-US" smtClean="0"/>
              <a:pPr/>
              <a:t>‹#›</a:t>
            </a:fld>
            <a:endParaRPr lang="en-US"/>
          </a:p>
        </p:txBody>
      </p:sp>
    </p:spTree>
    <p:extLst>
      <p:ext uri="{BB962C8B-B14F-4D97-AF65-F5344CB8AC3E}">
        <p14:creationId xmlns:p14="http://schemas.microsoft.com/office/powerpoint/2010/main" val="137512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1EAA71DD-D0EC-4926-8ED6-19B5D40D3F29}" type="datetimeFigureOut">
              <a:rPr lang="en-US" smtClean="0"/>
              <a:pPr/>
              <a:t>4/5/2024</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0D34B05-3558-49CA-9E94-A70F1820A0B2}" type="slidenum">
              <a:rPr lang="en-US" smtClean="0"/>
              <a:pPr/>
              <a:t>‹#›</a:t>
            </a:fld>
            <a:endParaRPr lang="en-US"/>
          </a:p>
        </p:txBody>
      </p:sp>
    </p:spTree>
    <p:extLst>
      <p:ext uri="{BB962C8B-B14F-4D97-AF65-F5344CB8AC3E}">
        <p14:creationId xmlns:p14="http://schemas.microsoft.com/office/powerpoint/2010/main" val="240609407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1EAA71DD-D0EC-4926-8ED6-19B5D40D3F29}" type="datetimeFigureOut">
              <a:rPr lang="en-US" smtClean="0"/>
              <a:pPr/>
              <a:t>4/5/2024</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00D34B05-3558-49CA-9E94-A70F1820A0B2}" type="slidenum">
              <a:rPr lang="en-US" smtClean="0"/>
              <a:pPr/>
              <a:t>‹#›</a:t>
            </a:fld>
            <a:endParaRPr lang="en-US"/>
          </a:p>
        </p:txBody>
      </p:sp>
    </p:spTree>
    <p:extLst>
      <p:ext uri="{BB962C8B-B14F-4D97-AF65-F5344CB8AC3E}">
        <p14:creationId xmlns:p14="http://schemas.microsoft.com/office/powerpoint/2010/main" val="3960712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628" y="770467"/>
            <a:ext cx="8386572" cy="1134533"/>
          </a:xfrm>
        </p:spPr>
        <p:txBody>
          <a:bodyPr>
            <a:normAutofit/>
          </a:bodyPr>
          <a:lstStyle/>
          <a:p>
            <a:r>
              <a:rPr lang="en-US" sz="4000" dirty="0"/>
              <a:t>COM1302-Database Management Systems</a:t>
            </a:r>
          </a:p>
        </p:txBody>
      </p:sp>
      <p:sp>
        <p:nvSpPr>
          <p:cNvPr id="3" name="Subtitle 2"/>
          <p:cNvSpPr>
            <a:spLocks noGrp="1"/>
          </p:cNvSpPr>
          <p:nvPr>
            <p:ph type="subTitle" idx="1"/>
          </p:nvPr>
        </p:nvSpPr>
        <p:spPr>
          <a:xfrm>
            <a:off x="810099" y="5181600"/>
            <a:ext cx="8033766" cy="754592"/>
          </a:xfrm>
        </p:spPr>
        <p:txBody>
          <a:bodyPr>
            <a:normAutofit/>
          </a:bodyPr>
          <a:lstStyle/>
          <a:p>
            <a:pPr algn="ctr"/>
            <a:r>
              <a:rPr lang="en-GB" sz="4000" dirty="0"/>
              <a:t>Database Design process</a:t>
            </a:r>
            <a:endParaRPr lang="en-US" sz="4000" dirty="0"/>
          </a:p>
        </p:txBody>
      </p:sp>
    </p:spTree>
    <p:extLst>
      <p:ext uri="{BB962C8B-B14F-4D97-AF65-F5344CB8AC3E}">
        <p14:creationId xmlns:p14="http://schemas.microsoft.com/office/powerpoint/2010/main" val="1726963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609600"/>
            <a:ext cx="8229600" cy="1143000"/>
          </a:xfrm>
        </p:spPr>
        <p:txBody>
          <a:bodyPr/>
          <a:lstStyle/>
          <a:p>
            <a:pPr marL="742950" indent="-742950" eaLnBrk="1" hangingPunct="1">
              <a:buFont typeface="+mj-lt"/>
              <a:buAutoNum type="arabicPeriod" startAt="5"/>
            </a:pPr>
            <a:r>
              <a:rPr lang="en-US" dirty="0"/>
              <a:t>Physical Database Design</a:t>
            </a:r>
          </a:p>
        </p:txBody>
      </p:sp>
      <p:sp>
        <p:nvSpPr>
          <p:cNvPr id="16387" name="Rectangle 3"/>
          <p:cNvSpPr>
            <a:spLocks noGrp="1" noChangeArrowheads="1"/>
          </p:cNvSpPr>
          <p:nvPr>
            <p:ph type="body" idx="4294967295"/>
          </p:nvPr>
        </p:nvSpPr>
        <p:spPr>
          <a:xfrm>
            <a:off x="457200" y="1752600"/>
            <a:ext cx="8229600" cy="4221163"/>
          </a:xfrm>
        </p:spPr>
        <p:txBody>
          <a:bodyPr/>
          <a:lstStyle/>
          <a:p>
            <a:pPr eaLnBrk="1" hangingPunct="1"/>
            <a:endParaRPr lang="en-US" dirty="0"/>
          </a:p>
          <a:p>
            <a:pPr>
              <a:buNone/>
            </a:pPr>
            <a:r>
              <a:rPr lang="en-US" dirty="0"/>
              <a:t>	</a:t>
            </a:r>
            <a:r>
              <a:rPr lang="en-US" dirty="0" smtClean="0"/>
              <a:t> </a:t>
            </a:r>
            <a:r>
              <a:rPr lang="en-US" dirty="0"/>
              <a:t>In the physical design phase, the logical model is transformed into a physical database schema. </a:t>
            </a:r>
            <a:endParaRPr lang="en-US" dirty="0" smtClean="0"/>
          </a:p>
          <a:p>
            <a:pPr>
              <a:buNone/>
            </a:pPr>
            <a:r>
              <a:rPr lang="en-US" dirty="0" smtClean="0"/>
              <a:t>This </a:t>
            </a:r>
            <a:r>
              <a:rPr lang="en-US" dirty="0"/>
              <a:t>includes specifying data types, indexes, storage structures, partitioning, and other physical implementation details</a:t>
            </a:r>
          </a:p>
        </p:txBody>
      </p:sp>
    </p:spTree>
    <p:extLst>
      <p:ext uri="{BB962C8B-B14F-4D97-AF65-F5344CB8AC3E}">
        <p14:creationId xmlns:p14="http://schemas.microsoft.com/office/powerpoint/2010/main" val="839977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09600"/>
            <a:ext cx="8229600" cy="1143000"/>
          </a:xfrm>
        </p:spPr>
        <p:txBody>
          <a:bodyPr/>
          <a:lstStyle/>
          <a:p>
            <a:pPr marL="742950" indent="-742950" eaLnBrk="1" hangingPunct="1">
              <a:buFont typeface="+mj-lt"/>
              <a:buAutoNum type="arabicPeriod" startAt="6"/>
            </a:pPr>
            <a:r>
              <a:rPr lang="en-US" dirty="0" smtClean="0"/>
              <a:t>Implementation</a:t>
            </a:r>
            <a:endParaRPr lang="en-US" dirty="0"/>
          </a:p>
        </p:txBody>
      </p:sp>
      <p:sp>
        <p:nvSpPr>
          <p:cNvPr id="17411" name="Rectangle 3"/>
          <p:cNvSpPr>
            <a:spLocks noGrp="1" noChangeArrowheads="1"/>
          </p:cNvSpPr>
          <p:nvPr>
            <p:ph type="body" idx="4294967295"/>
          </p:nvPr>
        </p:nvSpPr>
        <p:spPr>
          <a:xfrm>
            <a:off x="533400" y="1905000"/>
            <a:ext cx="8229600" cy="4221163"/>
          </a:xfrm>
        </p:spPr>
        <p:txBody>
          <a:bodyPr/>
          <a:lstStyle/>
          <a:p>
            <a:pPr eaLnBrk="1" hangingPunct="1">
              <a:lnSpc>
                <a:spcPct val="90000"/>
              </a:lnSpc>
              <a:buFontTx/>
              <a:buNone/>
            </a:pPr>
            <a:r>
              <a:rPr lang="en-US" dirty="0"/>
              <a:t>	</a:t>
            </a:r>
          </a:p>
          <a:p>
            <a:pPr algn="just"/>
            <a:r>
              <a:rPr lang="en-US" dirty="0" smtClean="0"/>
              <a:t>Once </a:t>
            </a:r>
            <a:r>
              <a:rPr lang="en-US" dirty="0"/>
              <a:t>the physical design is complete, the database schema is implemented in the chosen DBMS. This involves creating tables, defining relationships, setting up security, and optimizing performance.</a:t>
            </a:r>
          </a:p>
          <a:p>
            <a:pPr eaLnBrk="1" hangingPunct="1">
              <a:lnSpc>
                <a:spcPct val="90000"/>
              </a:lnSpc>
              <a:buFontTx/>
              <a:buNone/>
            </a:pPr>
            <a:endParaRPr lang="en-US" dirty="0"/>
          </a:p>
        </p:txBody>
      </p:sp>
    </p:spTree>
    <p:extLst>
      <p:ext uri="{BB962C8B-B14F-4D97-AF65-F5344CB8AC3E}">
        <p14:creationId xmlns:p14="http://schemas.microsoft.com/office/powerpoint/2010/main" val="1679355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609600" y="2362200"/>
            <a:ext cx="8065294" cy="3766185"/>
          </a:xfrm>
        </p:spPr>
        <p:txBody>
          <a:bodyPr/>
          <a:lstStyle/>
          <a:p>
            <a:pPr algn="just"/>
            <a:r>
              <a:rPr lang="en-US" dirty="0" smtClean="0"/>
              <a:t>After </a:t>
            </a:r>
            <a:r>
              <a:rPr lang="en-US" dirty="0"/>
              <a:t>implementation, the database is tested to ensure that it meets the requirements and performs as expected. Testing includes data validation, integrity checks, performance testing, and user acceptance testing.</a:t>
            </a:r>
          </a:p>
          <a:p>
            <a:endParaRPr lang="en-US" dirty="0"/>
          </a:p>
        </p:txBody>
      </p:sp>
    </p:spTree>
    <p:extLst>
      <p:ext uri="{BB962C8B-B14F-4D97-AF65-F5344CB8AC3E}">
        <p14:creationId xmlns:p14="http://schemas.microsoft.com/office/powerpoint/2010/main" val="34702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a:t>
            </a:r>
            <a:endParaRPr lang="en-US" dirty="0"/>
          </a:p>
        </p:txBody>
      </p:sp>
      <p:sp>
        <p:nvSpPr>
          <p:cNvPr id="4" name="Content Placeholder 3"/>
          <p:cNvSpPr>
            <a:spLocks noGrp="1"/>
          </p:cNvSpPr>
          <p:nvPr>
            <p:ph idx="1"/>
          </p:nvPr>
        </p:nvSpPr>
        <p:spPr>
          <a:xfrm>
            <a:off x="517940" y="2362200"/>
            <a:ext cx="8065294" cy="3766185"/>
          </a:xfrm>
        </p:spPr>
        <p:txBody>
          <a:bodyPr/>
          <a:lstStyle/>
          <a:p>
            <a:pPr algn="just"/>
            <a:r>
              <a:rPr lang="en-US" dirty="0" smtClean="0"/>
              <a:t>Once </a:t>
            </a:r>
            <a:r>
              <a:rPr lang="en-US" dirty="0"/>
              <a:t>testing is successful, the database is deployed for production use. This involves migrating data from existing systems, setting up backups, and configuring access controls.</a:t>
            </a:r>
          </a:p>
          <a:p>
            <a:endParaRPr lang="en-US" dirty="0"/>
          </a:p>
        </p:txBody>
      </p:sp>
    </p:spTree>
    <p:extLst>
      <p:ext uri="{BB962C8B-B14F-4D97-AF65-F5344CB8AC3E}">
        <p14:creationId xmlns:p14="http://schemas.microsoft.com/office/powerpoint/2010/main" val="1149666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and </a:t>
            </a:r>
            <a:r>
              <a:rPr lang="en-US" dirty="0" smtClean="0"/>
              <a:t>Optimization</a:t>
            </a:r>
            <a:endParaRPr lang="en-US" dirty="0"/>
          </a:p>
        </p:txBody>
      </p:sp>
      <p:sp>
        <p:nvSpPr>
          <p:cNvPr id="3" name="Content Placeholder 2"/>
          <p:cNvSpPr>
            <a:spLocks noGrp="1"/>
          </p:cNvSpPr>
          <p:nvPr>
            <p:ph idx="1"/>
          </p:nvPr>
        </p:nvSpPr>
        <p:spPr>
          <a:xfrm>
            <a:off x="492919" y="1981200"/>
            <a:ext cx="8065294" cy="3766185"/>
          </a:xfrm>
        </p:spPr>
        <p:txBody>
          <a:bodyPr/>
          <a:lstStyle/>
          <a:p>
            <a:pPr algn="just"/>
            <a:r>
              <a:rPr lang="en-US" dirty="0" smtClean="0"/>
              <a:t>Database </a:t>
            </a:r>
            <a:r>
              <a:rPr lang="en-US" dirty="0"/>
              <a:t>design is an ongoing process, and regular maintenance is required to ensure optimal performance and data integrity. This includes monitoring performance, tuning queries, applying updates, and making modifications as needed based on changing requirements.</a:t>
            </a:r>
          </a:p>
          <a:p>
            <a:endParaRPr lang="en-US" dirty="0"/>
          </a:p>
          <a:p>
            <a:endParaRPr lang="en-US" dirty="0"/>
          </a:p>
        </p:txBody>
      </p:sp>
    </p:spTree>
    <p:extLst>
      <p:ext uri="{BB962C8B-B14F-4D97-AF65-F5344CB8AC3E}">
        <p14:creationId xmlns:p14="http://schemas.microsoft.com/office/powerpoint/2010/main" val="465546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a:xfrm>
            <a:off x="492919" y="2171379"/>
            <a:ext cx="8065294" cy="3766185"/>
          </a:xfrm>
        </p:spPr>
        <p:txBody>
          <a:bodyPr/>
          <a:lstStyle/>
          <a:p>
            <a:pPr algn="just"/>
            <a:r>
              <a:rPr lang="en-US" dirty="0" smtClean="0"/>
              <a:t>Throughout </a:t>
            </a:r>
            <a:r>
              <a:rPr lang="en-US" dirty="0"/>
              <a:t>the design process, documentation should be created to record design decisions, data definitions, schema diagrams, and other relevant information. Good documentation helps with understanding and maintaining the database in the future</a:t>
            </a:r>
          </a:p>
        </p:txBody>
      </p:sp>
    </p:spTree>
    <p:extLst>
      <p:ext uri="{BB962C8B-B14F-4D97-AF65-F5344CB8AC3E}">
        <p14:creationId xmlns:p14="http://schemas.microsoft.com/office/powerpoint/2010/main" val="3466251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3124200"/>
            <a:ext cx="8229600" cy="1143000"/>
          </a:xfrm>
          <a:prstGeom prst="rect">
            <a:avLst/>
          </a:prstGeom>
        </p:spPr>
        <p:txBody>
          <a:bodyPr vert="horz" lIns="91440" tIns="45720" rIns="91440" bIns="45720" rtlCol="0" anchor="ctr">
            <a:normAutofit/>
          </a:bodyPr>
          <a:lstStyle/>
          <a:p>
            <a:pPr marL="742950" marR="0" lvl="0" indent="-742950" algn="ctr" defTabSz="914400" rtl="0" eaLnBrk="1" fontAlgn="auto" latinLnBrk="0" hangingPunct="1">
              <a:lnSpc>
                <a:spcPct val="100000"/>
              </a:lnSpc>
              <a:spcBef>
                <a:spcPct val="0"/>
              </a:spcBef>
              <a:spcAft>
                <a:spcPts val="0"/>
              </a:spcAft>
              <a:buClrTx/>
              <a:buSzTx/>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457200" y="1600200"/>
            <a:ext cx="8229600" cy="4800600"/>
          </a:xfrm>
        </p:spPr>
        <p:txBody>
          <a:bodyPr>
            <a:normAutofit lnSpcReduction="10000"/>
          </a:bodyPr>
          <a:lstStyle/>
          <a:p>
            <a:pPr eaLnBrk="1" hangingPunct="1">
              <a:lnSpc>
                <a:spcPct val="90000"/>
              </a:lnSpc>
            </a:pPr>
            <a:endParaRPr lang="en-US" dirty="0"/>
          </a:p>
          <a:p>
            <a:pPr eaLnBrk="1" hangingPunct="1">
              <a:lnSpc>
                <a:spcPct val="90000"/>
              </a:lnSpc>
            </a:pPr>
            <a:r>
              <a:rPr lang="en-US" dirty="0"/>
              <a:t>Database design process can be divided into </a:t>
            </a:r>
            <a:r>
              <a:rPr lang="en-US" dirty="0" smtClean="0"/>
              <a:t>following </a:t>
            </a:r>
            <a:r>
              <a:rPr lang="en-US" dirty="0"/>
              <a:t>major steps: </a:t>
            </a:r>
          </a:p>
          <a:p>
            <a:pPr lvl="1">
              <a:buFont typeface="Wingdings" panose="05000000000000000000" pitchFamily="2" charset="2"/>
              <a:buChar char="Ø"/>
            </a:pPr>
            <a:r>
              <a:rPr lang="en-US" dirty="0"/>
              <a:t>Requirements </a:t>
            </a:r>
            <a:r>
              <a:rPr lang="en-US" dirty="0" smtClean="0"/>
              <a:t>Analysis</a:t>
            </a:r>
            <a:endParaRPr lang="en-US" dirty="0" smtClean="0"/>
          </a:p>
          <a:p>
            <a:pPr lvl="1">
              <a:buFont typeface="Wingdings" panose="05000000000000000000" pitchFamily="2" charset="2"/>
              <a:buChar char="Ø"/>
            </a:pPr>
            <a:r>
              <a:rPr lang="en-US" dirty="0" smtClean="0"/>
              <a:t>Conceptual </a:t>
            </a:r>
            <a:r>
              <a:rPr lang="en-US" dirty="0" smtClean="0"/>
              <a:t>Design</a:t>
            </a:r>
            <a:endParaRPr lang="en-US" dirty="0"/>
          </a:p>
          <a:p>
            <a:pPr lvl="1">
              <a:buFont typeface="Wingdings" panose="05000000000000000000" pitchFamily="2" charset="2"/>
              <a:buChar char="Ø"/>
            </a:pPr>
            <a:r>
              <a:rPr lang="en-US" dirty="0"/>
              <a:t>Logical </a:t>
            </a:r>
            <a:r>
              <a:rPr lang="en-US" dirty="0" smtClean="0"/>
              <a:t>Design </a:t>
            </a:r>
            <a:endParaRPr lang="en-US" dirty="0" smtClean="0"/>
          </a:p>
          <a:p>
            <a:pPr lvl="1">
              <a:buFont typeface="Wingdings" panose="05000000000000000000" pitchFamily="2" charset="2"/>
              <a:buChar char="Ø"/>
            </a:pPr>
            <a:r>
              <a:rPr lang="en-US" dirty="0" smtClean="0"/>
              <a:t>Normalization</a:t>
            </a:r>
            <a:endParaRPr lang="en-US" dirty="0"/>
          </a:p>
          <a:p>
            <a:pPr lvl="1">
              <a:buFont typeface="Wingdings" panose="05000000000000000000" pitchFamily="2" charset="2"/>
              <a:buChar char="Ø"/>
            </a:pPr>
            <a:r>
              <a:rPr lang="en-US" dirty="0"/>
              <a:t>Physical </a:t>
            </a:r>
            <a:r>
              <a:rPr lang="en-US" dirty="0" smtClean="0"/>
              <a:t>Design</a:t>
            </a:r>
            <a:endParaRPr lang="en-US" dirty="0"/>
          </a:p>
          <a:p>
            <a:pPr lvl="1">
              <a:buFont typeface="Wingdings" panose="05000000000000000000" pitchFamily="2" charset="2"/>
              <a:buChar char="Ø"/>
            </a:pPr>
            <a:r>
              <a:rPr lang="en-US" dirty="0" smtClean="0"/>
              <a:t>Implementation</a:t>
            </a:r>
            <a:endParaRPr lang="en-US" dirty="0" smtClean="0"/>
          </a:p>
          <a:p>
            <a:pPr lvl="1">
              <a:buFont typeface="Wingdings" panose="05000000000000000000" pitchFamily="2" charset="2"/>
              <a:buChar char="Ø"/>
            </a:pPr>
            <a:r>
              <a:rPr lang="en-US" dirty="0" smtClean="0"/>
              <a:t>Testing</a:t>
            </a:r>
            <a:endParaRPr lang="en-US" dirty="0"/>
          </a:p>
          <a:p>
            <a:pPr lvl="1">
              <a:buFont typeface="Wingdings" panose="05000000000000000000" pitchFamily="2" charset="2"/>
              <a:buChar char="Ø"/>
            </a:pPr>
            <a:r>
              <a:rPr lang="en-US" dirty="0" smtClean="0"/>
              <a:t>Deployment </a:t>
            </a:r>
            <a:endParaRPr lang="en-US" dirty="0" smtClean="0"/>
          </a:p>
          <a:p>
            <a:pPr lvl="1">
              <a:buFont typeface="Wingdings" panose="05000000000000000000" pitchFamily="2" charset="2"/>
              <a:buChar char="Ø"/>
            </a:pPr>
            <a:r>
              <a:rPr lang="en-US" dirty="0" smtClean="0"/>
              <a:t>Maintenance </a:t>
            </a:r>
            <a:r>
              <a:rPr lang="en-US" dirty="0"/>
              <a:t>and </a:t>
            </a:r>
            <a:r>
              <a:rPr lang="en-US" dirty="0" smtClean="0"/>
              <a:t>Optimization</a:t>
            </a:r>
            <a:endParaRPr lang="en-US" dirty="0" smtClean="0"/>
          </a:p>
          <a:p>
            <a:pPr lvl="1">
              <a:buFont typeface="Wingdings" panose="05000000000000000000" pitchFamily="2" charset="2"/>
              <a:buChar char="Ø"/>
            </a:pPr>
            <a:r>
              <a:rPr lang="en-US" dirty="0" smtClean="0"/>
              <a:t>Documentation</a:t>
            </a:r>
            <a:endParaRPr lang="en-US" dirty="0"/>
          </a:p>
        </p:txBody>
      </p:sp>
      <p:sp>
        <p:nvSpPr>
          <p:cNvPr id="6147" name="Rectangle 2"/>
          <p:cNvSpPr>
            <a:spLocks noGrp="1" noChangeArrowheads="1"/>
          </p:cNvSpPr>
          <p:nvPr>
            <p:ph type="title" idx="4294967295"/>
          </p:nvPr>
        </p:nvSpPr>
        <p:spPr>
          <a:xfrm>
            <a:off x="0" y="609600"/>
            <a:ext cx="8229600" cy="1143000"/>
          </a:xfrm>
        </p:spPr>
        <p:txBody>
          <a:bodyPr/>
          <a:lstStyle/>
          <a:p>
            <a:pPr eaLnBrk="1" hangingPunct="1"/>
            <a:r>
              <a:rPr lang="en-US"/>
              <a:t>Database Design</a:t>
            </a:r>
          </a:p>
        </p:txBody>
      </p:sp>
    </p:spTree>
    <p:extLst>
      <p:ext uri="{BB962C8B-B14F-4D97-AF65-F5344CB8AC3E}">
        <p14:creationId xmlns:p14="http://schemas.microsoft.com/office/powerpoint/2010/main" val="1457864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09600"/>
            <a:ext cx="8229600" cy="914400"/>
          </a:xfrm>
        </p:spPr>
        <p:txBody>
          <a:bodyPr/>
          <a:lstStyle/>
          <a:p>
            <a:pPr eaLnBrk="1" hangingPunct="1"/>
            <a:r>
              <a:rPr lang="en-GB"/>
              <a:t>Database Design</a:t>
            </a:r>
          </a:p>
        </p:txBody>
      </p:sp>
      <p:sp>
        <p:nvSpPr>
          <p:cNvPr id="189443" name="Rectangle 3"/>
          <p:cNvSpPr>
            <a:spLocks noGrp="1" noChangeArrowheads="1"/>
          </p:cNvSpPr>
          <p:nvPr>
            <p:ph idx="1"/>
          </p:nvPr>
        </p:nvSpPr>
        <p:spPr/>
        <p:txBody>
          <a:bodyPr>
            <a:normAutofit/>
          </a:bodyPr>
          <a:lstStyle/>
          <a:p>
            <a:pPr eaLnBrk="1" hangingPunct="1">
              <a:lnSpc>
                <a:spcPct val="90000"/>
              </a:lnSpc>
            </a:pPr>
            <a:r>
              <a:rPr lang="en-GB" sz="2400" dirty="0"/>
              <a:t>Process of fitting a database solution to client’s requirements.</a:t>
            </a:r>
          </a:p>
          <a:p>
            <a:pPr lvl="1" eaLnBrk="1" hangingPunct="1">
              <a:lnSpc>
                <a:spcPct val="90000"/>
              </a:lnSpc>
            </a:pPr>
            <a:endParaRPr lang="en-GB" sz="2400" dirty="0"/>
          </a:p>
          <a:p>
            <a:pPr lvl="1" eaLnBrk="1" hangingPunct="1">
              <a:lnSpc>
                <a:spcPct val="90000"/>
              </a:lnSpc>
            </a:pPr>
            <a:r>
              <a:rPr lang="en-GB" sz="2400" dirty="0"/>
              <a:t>use semi-formal methods to arrive at an initial design.</a:t>
            </a:r>
          </a:p>
          <a:p>
            <a:pPr lvl="1" eaLnBrk="1" hangingPunct="1">
              <a:lnSpc>
                <a:spcPct val="90000"/>
              </a:lnSpc>
            </a:pPr>
            <a:r>
              <a:rPr lang="en-GB" sz="2400" dirty="0"/>
              <a:t>Use iterative refinement to improve the design.</a:t>
            </a:r>
          </a:p>
          <a:p>
            <a:pPr lvl="1" eaLnBrk="1" hangingPunct="1">
              <a:lnSpc>
                <a:spcPct val="90000"/>
              </a:lnSpc>
              <a:buFontTx/>
              <a:buNone/>
            </a:pPr>
            <a:endParaRPr lang="en-GB" sz="2400" dirty="0"/>
          </a:p>
        </p:txBody>
      </p:sp>
      <p:pic>
        <p:nvPicPr>
          <p:cNvPr id="7172" name="Picture 4" descr="001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25790" y="2971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564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3">
                                            <p:txEl>
                                              <p:pRg st="2" end="2"/>
                                            </p:txEl>
                                          </p:spTgt>
                                        </p:tgtEl>
                                        <p:attrNameLst>
                                          <p:attrName>style.visibility</p:attrName>
                                        </p:attrNameLst>
                                      </p:cBhvr>
                                      <p:to>
                                        <p:strVal val="visible"/>
                                      </p:to>
                                    </p:set>
                                    <p:anim calcmode="lin" valueType="num">
                                      <p:cBhvr additive="base">
                                        <p:cTn id="7"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9443">
                                            <p:txEl>
                                              <p:pRg st="3" end="3"/>
                                            </p:txEl>
                                          </p:spTgt>
                                        </p:tgtEl>
                                        <p:attrNameLst>
                                          <p:attrName>style.visibility</p:attrName>
                                        </p:attrNameLst>
                                      </p:cBhvr>
                                      <p:to>
                                        <p:strVal val="visible"/>
                                      </p:to>
                                    </p:set>
                                    <p:anim calcmode="lin" valueType="num">
                                      <p:cBhvr additive="base">
                                        <p:cTn id="11"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609600"/>
            <a:ext cx="8229600" cy="1143000"/>
          </a:xfrm>
        </p:spPr>
        <p:txBody>
          <a:bodyPr/>
          <a:lstStyle/>
          <a:p>
            <a:pPr marL="742950" indent="-742950" eaLnBrk="1" hangingPunct="1">
              <a:buFont typeface="+mj-lt"/>
              <a:buAutoNum type="arabicPeriod"/>
            </a:pPr>
            <a:r>
              <a:rPr lang="en-US" dirty="0"/>
              <a:t>Requirements Analysis</a:t>
            </a:r>
          </a:p>
        </p:txBody>
      </p:sp>
      <p:sp>
        <p:nvSpPr>
          <p:cNvPr id="8195" name="Rectangle 3"/>
          <p:cNvSpPr>
            <a:spLocks noGrp="1" noChangeArrowheads="1"/>
          </p:cNvSpPr>
          <p:nvPr>
            <p:ph type="body" idx="4294967295"/>
          </p:nvPr>
        </p:nvSpPr>
        <p:spPr>
          <a:xfrm>
            <a:off x="0" y="1905000"/>
            <a:ext cx="8229600" cy="4221163"/>
          </a:xfrm>
        </p:spPr>
        <p:txBody>
          <a:bodyPr>
            <a:normAutofit fontScale="92500" lnSpcReduction="10000"/>
          </a:bodyPr>
          <a:lstStyle/>
          <a:p>
            <a:pPr algn="just"/>
            <a:r>
              <a:rPr lang="en-US" dirty="0"/>
              <a:t>This initial step involves gathering requirements from stakeholders to understand what the database needs to accomplish. It includes identifying data entities, relationships, constraints, and business rules.</a:t>
            </a:r>
          </a:p>
          <a:p>
            <a:pPr eaLnBrk="1" hangingPunct="1"/>
            <a:endParaRPr lang="en-US" dirty="0"/>
          </a:p>
          <a:p>
            <a:pPr eaLnBrk="1" hangingPunct="1"/>
            <a:r>
              <a:rPr lang="en-US" dirty="0"/>
              <a:t>This step answers the following question:</a:t>
            </a:r>
          </a:p>
          <a:p>
            <a:pPr lvl="1" eaLnBrk="1" hangingPunct="1"/>
            <a:r>
              <a:rPr lang="en-US" b="1" dirty="0"/>
              <a:t>“What users want from the database?”</a:t>
            </a:r>
          </a:p>
          <a:p>
            <a:pPr lvl="1" eaLnBrk="1" hangingPunct="1">
              <a:buFontTx/>
              <a:buChar char="-"/>
            </a:pPr>
            <a:r>
              <a:rPr lang="en-US" b="1" dirty="0"/>
              <a:t>what is going to be stored in the database?</a:t>
            </a:r>
          </a:p>
          <a:p>
            <a:pPr lvl="1" eaLnBrk="1" hangingPunct="1">
              <a:buFontTx/>
              <a:buChar char="-"/>
            </a:pPr>
            <a:r>
              <a:rPr lang="en-US" b="1" dirty="0"/>
              <a:t>what applications are going to be built on top the database?</a:t>
            </a:r>
          </a:p>
          <a:p>
            <a:pPr lvl="1" eaLnBrk="1" hangingPunct="1">
              <a:buFontTx/>
              <a:buChar char="-"/>
            </a:pPr>
            <a:r>
              <a:rPr lang="en-US" b="1" dirty="0"/>
              <a:t>what are the most frequently asked queries?</a:t>
            </a:r>
          </a:p>
          <a:p>
            <a:pPr>
              <a:buNone/>
            </a:pPr>
            <a:r>
              <a:rPr lang="en-US" dirty="0"/>
              <a:t>Result:</a:t>
            </a:r>
          </a:p>
          <a:p>
            <a:pPr>
              <a:buNone/>
            </a:pPr>
            <a:r>
              <a:rPr lang="en-US" dirty="0"/>
              <a:t>	A well-written concise document enumerating </a:t>
            </a:r>
            <a:r>
              <a:rPr lang="en-US" dirty="0">
                <a:solidFill>
                  <a:srgbClr val="FF0000"/>
                </a:solidFill>
              </a:rPr>
              <a:t>the user’s requirements.</a:t>
            </a:r>
          </a:p>
          <a:p>
            <a:pPr lvl="1" eaLnBrk="1" hangingPunct="1">
              <a:buFontTx/>
              <a:buChar char="-"/>
            </a:pPr>
            <a:endParaRPr lang="en-US" dirty="0"/>
          </a:p>
        </p:txBody>
      </p:sp>
      <p:pic>
        <p:nvPicPr>
          <p:cNvPr id="8196" name="Picture 4" descr="book1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667000"/>
            <a:ext cx="1524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36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609600"/>
            <a:ext cx="8229600" cy="1143000"/>
          </a:xfrm>
        </p:spPr>
        <p:txBody>
          <a:bodyPr/>
          <a:lstStyle/>
          <a:p>
            <a:pPr eaLnBrk="1" hangingPunct="1"/>
            <a:r>
              <a:rPr lang="en-US"/>
              <a:t>Requirement Analysis (contd.)</a:t>
            </a:r>
          </a:p>
        </p:txBody>
      </p:sp>
      <p:sp>
        <p:nvSpPr>
          <p:cNvPr id="16387" name="Rectangle 3"/>
          <p:cNvSpPr>
            <a:spLocks noGrp="1" noChangeArrowheads="1"/>
          </p:cNvSpPr>
          <p:nvPr>
            <p:ph type="body" idx="4294967295"/>
          </p:nvPr>
        </p:nvSpPr>
        <p:spPr>
          <a:xfrm>
            <a:off x="0" y="1905000"/>
            <a:ext cx="8229600" cy="4221163"/>
          </a:xfrm>
        </p:spPr>
        <p:txBody>
          <a:bodyPr/>
          <a:lstStyle/>
          <a:p>
            <a:pPr eaLnBrk="1" hangingPunct="1">
              <a:lnSpc>
                <a:spcPct val="90000"/>
              </a:lnSpc>
            </a:pPr>
            <a:r>
              <a:rPr lang="en-US" dirty="0"/>
              <a:t>For example: a library database…</a:t>
            </a:r>
          </a:p>
          <a:p>
            <a:pPr eaLnBrk="1" hangingPunct="1">
              <a:lnSpc>
                <a:spcPct val="90000"/>
              </a:lnSpc>
            </a:pPr>
            <a:r>
              <a:rPr lang="en-US" dirty="0"/>
              <a:t>Data to be stored can be…</a:t>
            </a:r>
          </a:p>
          <a:p>
            <a:pPr lvl="1" eaLnBrk="1" hangingPunct="1">
              <a:lnSpc>
                <a:spcPct val="90000"/>
              </a:lnSpc>
            </a:pPr>
            <a:r>
              <a:rPr lang="en-US" dirty="0"/>
              <a:t>Record of all books in the library</a:t>
            </a:r>
          </a:p>
          <a:p>
            <a:pPr lvl="1" eaLnBrk="1" hangingPunct="1">
              <a:lnSpc>
                <a:spcPct val="90000"/>
              </a:lnSpc>
            </a:pPr>
            <a:r>
              <a:rPr lang="en-US" dirty="0"/>
              <a:t>Record of members of the library</a:t>
            </a:r>
          </a:p>
          <a:p>
            <a:pPr lvl="2" eaLnBrk="1" hangingPunct="1">
              <a:lnSpc>
                <a:spcPct val="90000"/>
              </a:lnSpc>
            </a:pPr>
            <a:r>
              <a:rPr lang="en-US" dirty="0"/>
              <a:t>Students</a:t>
            </a:r>
          </a:p>
          <a:p>
            <a:pPr lvl="2" eaLnBrk="1" hangingPunct="1">
              <a:lnSpc>
                <a:spcPct val="90000"/>
              </a:lnSpc>
            </a:pPr>
            <a:r>
              <a:rPr lang="en-US" dirty="0"/>
              <a:t>Faculty</a:t>
            </a:r>
          </a:p>
          <a:p>
            <a:pPr lvl="2" eaLnBrk="1" hangingPunct="1">
              <a:lnSpc>
                <a:spcPct val="90000"/>
              </a:lnSpc>
            </a:pPr>
            <a:r>
              <a:rPr lang="en-US" dirty="0"/>
              <a:t>Other members</a:t>
            </a:r>
          </a:p>
          <a:p>
            <a:pPr lvl="1" eaLnBrk="1" hangingPunct="1">
              <a:lnSpc>
                <a:spcPct val="90000"/>
              </a:lnSpc>
            </a:pPr>
            <a:r>
              <a:rPr lang="en-US" dirty="0"/>
              <a:t>Record members’ borrowing information</a:t>
            </a:r>
          </a:p>
          <a:p>
            <a:pPr lvl="1" eaLnBrk="1" hangingPunct="1">
              <a:lnSpc>
                <a:spcPct val="90000"/>
              </a:lnSpc>
            </a:pPr>
            <a:endParaRPr lang="en-US" dirty="0"/>
          </a:p>
        </p:txBody>
      </p:sp>
      <p:pic>
        <p:nvPicPr>
          <p:cNvPr id="5" name="Picture 4" descr="download (2).jpg"/>
          <p:cNvPicPr>
            <a:picLocks noChangeAspect="1"/>
          </p:cNvPicPr>
          <p:nvPr/>
        </p:nvPicPr>
        <p:blipFill>
          <a:blip r:embed="rId2"/>
          <a:stretch>
            <a:fillRect/>
          </a:stretch>
        </p:blipFill>
        <p:spPr>
          <a:xfrm>
            <a:off x="6524625" y="3276600"/>
            <a:ext cx="2619375" cy="1743075"/>
          </a:xfrm>
          <a:prstGeom prst="rect">
            <a:avLst/>
          </a:prstGeom>
        </p:spPr>
      </p:pic>
    </p:spTree>
    <p:extLst>
      <p:ext uri="{BB962C8B-B14F-4D97-AF65-F5344CB8AC3E}">
        <p14:creationId xmlns:p14="http://schemas.microsoft.com/office/powerpoint/2010/main" val="198556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 calcmode="lin" valueType="num">
                                      <p:cBhvr additive="base">
                                        <p:cTn id="7"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 calcmode="lin" valueType="num">
                                      <p:cBhvr additive="base">
                                        <p:cTn id="13"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 calcmode="lin" valueType="num">
                                      <p:cBhvr additive="base">
                                        <p:cTn id="19"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anim calcmode="lin" valueType="num">
                                      <p:cBhvr additive="base">
                                        <p:cTn id="23" dur="500" fill="hold"/>
                                        <p:tgtEl>
                                          <p:spTgt spid="1638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387">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 calcmode="lin" valueType="num">
                                      <p:cBhvr additive="base">
                                        <p:cTn id="27" dur="500" fill="hold"/>
                                        <p:tgtEl>
                                          <p:spTgt spid="16387">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6387">
                                            <p:txEl>
                                              <p:pRg st="7" end="7"/>
                                            </p:txEl>
                                          </p:spTgt>
                                        </p:tgtEl>
                                        <p:attrNameLst>
                                          <p:attrName>style.visibility</p:attrName>
                                        </p:attrNameLst>
                                      </p:cBhvr>
                                      <p:to>
                                        <p:strVal val="visible"/>
                                      </p:to>
                                    </p:set>
                                    <p:anim calcmode="lin" valueType="num">
                                      <p:cBhvr additive="base">
                                        <p:cTn id="33" dur="500" fill="hold"/>
                                        <p:tgtEl>
                                          <p:spTgt spid="16387">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38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609600"/>
            <a:ext cx="8229600" cy="1143000"/>
          </a:xfrm>
        </p:spPr>
        <p:txBody>
          <a:bodyPr/>
          <a:lstStyle/>
          <a:p>
            <a:pPr eaLnBrk="1" hangingPunct="1"/>
            <a:r>
              <a:rPr lang="en-US"/>
              <a:t>Requirements Analysis (contd.)</a:t>
            </a:r>
          </a:p>
        </p:txBody>
      </p:sp>
      <p:sp>
        <p:nvSpPr>
          <p:cNvPr id="17411" name="Rectangle 3"/>
          <p:cNvSpPr>
            <a:spLocks noGrp="1" noChangeArrowheads="1"/>
          </p:cNvSpPr>
          <p:nvPr>
            <p:ph type="body" idx="4294967295"/>
          </p:nvPr>
        </p:nvSpPr>
        <p:spPr>
          <a:xfrm>
            <a:off x="0" y="1905000"/>
            <a:ext cx="8229600" cy="4221163"/>
          </a:xfrm>
        </p:spPr>
        <p:txBody>
          <a:bodyPr>
            <a:normAutofit/>
          </a:bodyPr>
          <a:lstStyle/>
          <a:p>
            <a:pPr eaLnBrk="1" hangingPunct="1">
              <a:buFontTx/>
              <a:buNone/>
            </a:pPr>
            <a:r>
              <a:rPr lang="en-US" dirty="0"/>
              <a:t>	</a:t>
            </a:r>
          </a:p>
          <a:p>
            <a:pPr eaLnBrk="1" hangingPunct="1">
              <a:buFontTx/>
              <a:buNone/>
            </a:pPr>
            <a:r>
              <a:rPr lang="en-US" dirty="0"/>
              <a:t>Some applications on top of the database can be…</a:t>
            </a:r>
          </a:p>
          <a:p>
            <a:pPr lvl="1" eaLnBrk="1" hangingPunct="1"/>
            <a:r>
              <a:rPr lang="en-US" dirty="0"/>
              <a:t>Renewal service (may be on-line)</a:t>
            </a:r>
          </a:p>
          <a:p>
            <a:pPr lvl="1" eaLnBrk="1" hangingPunct="1"/>
            <a:r>
              <a:rPr lang="en-US" dirty="0"/>
              <a:t>Borrowing-Lending service</a:t>
            </a:r>
          </a:p>
          <a:p>
            <a:pPr lvl="1" eaLnBrk="1" hangingPunct="1"/>
            <a:r>
              <a:rPr lang="en-US" dirty="0"/>
              <a:t>Resource reservation system (may be on-line)</a:t>
            </a:r>
          </a:p>
          <a:p>
            <a:pPr lvl="1" eaLnBrk="1" hangingPunct="1"/>
            <a:r>
              <a:rPr lang="en-US" dirty="0"/>
              <a:t>Resource request service (may be on-line)</a:t>
            </a:r>
          </a:p>
        </p:txBody>
      </p:sp>
    </p:spTree>
    <p:extLst>
      <p:ext uri="{BB962C8B-B14F-4D97-AF65-F5344CB8AC3E}">
        <p14:creationId xmlns:p14="http://schemas.microsoft.com/office/powerpoint/2010/main" val="2446982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additive="base">
                                        <p:cTn id="7"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 calcmode="lin" valueType="num">
                                      <p:cBhvr additive="base">
                                        <p:cTn id="13"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 calcmode="lin" valueType="num">
                                      <p:cBhvr additive="base">
                                        <p:cTn id="19" dur="500" fill="hold"/>
                                        <p:tgtEl>
                                          <p:spTgt spid="1741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11">
                                            <p:txEl>
                                              <p:pRg st="5" end="5"/>
                                            </p:txEl>
                                          </p:spTgt>
                                        </p:tgtEl>
                                        <p:attrNameLst>
                                          <p:attrName>style.visibility</p:attrName>
                                        </p:attrNameLst>
                                      </p:cBhvr>
                                      <p:to>
                                        <p:strVal val="visible"/>
                                      </p:to>
                                    </p:set>
                                    <p:anim calcmode="lin" valueType="num">
                                      <p:cBhvr additive="base">
                                        <p:cTn id="25" dur="500" fill="hold"/>
                                        <p:tgtEl>
                                          <p:spTgt spid="174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609600"/>
            <a:ext cx="8229600" cy="1143000"/>
          </a:xfrm>
        </p:spPr>
        <p:txBody>
          <a:bodyPr/>
          <a:lstStyle/>
          <a:p>
            <a:pPr marL="742950" indent="-742950" eaLnBrk="1" hangingPunct="1">
              <a:buFont typeface="+mj-lt"/>
              <a:buAutoNum type="arabicPeriod" startAt="2"/>
            </a:pPr>
            <a:r>
              <a:rPr lang="en-US" dirty="0"/>
              <a:t>Conceptual Database Design</a:t>
            </a:r>
          </a:p>
        </p:txBody>
      </p:sp>
      <p:sp>
        <p:nvSpPr>
          <p:cNvPr id="12291" name="Rectangle 3"/>
          <p:cNvSpPr>
            <a:spLocks noGrp="1" noChangeArrowheads="1"/>
          </p:cNvSpPr>
          <p:nvPr>
            <p:ph type="body" idx="4294967295"/>
          </p:nvPr>
        </p:nvSpPr>
        <p:spPr>
          <a:xfrm>
            <a:off x="304800" y="1600200"/>
            <a:ext cx="8534400" cy="4495800"/>
          </a:xfrm>
        </p:spPr>
        <p:txBody>
          <a:bodyPr>
            <a:normAutofit/>
          </a:bodyPr>
          <a:lstStyle/>
          <a:p>
            <a:pPr marL="0" indent="0" algn="just">
              <a:buNone/>
            </a:pPr>
            <a:r>
              <a:rPr lang="en-US" dirty="0" smtClean="0"/>
              <a:t>In </a:t>
            </a:r>
            <a:r>
              <a:rPr lang="en-US" dirty="0"/>
              <a:t>this step, a high-level conceptual model of the database is created. </a:t>
            </a:r>
            <a:endParaRPr lang="en-US" dirty="0" smtClean="0"/>
          </a:p>
          <a:p>
            <a:pPr marL="0" indent="0" algn="just">
              <a:buNone/>
            </a:pPr>
            <a:r>
              <a:rPr lang="en-US" dirty="0" smtClean="0"/>
              <a:t>This </a:t>
            </a:r>
            <a:r>
              <a:rPr lang="en-US" dirty="0"/>
              <a:t>model represents the overall structure of the database without considering implementation details</a:t>
            </a:r>
            <a:r>
              <a:rPr lang="en-US" dirty="0" smtClean="0"/>
              <a:t>.</a:t>
            </a:r>
          </a:p>
          <a:p>
            <a:pPr marL="0" indent="0" algn="just">
              <a:buNone/>
            </a:pPr>
            <a:r>
              <a:rPr lang="en-US" dirty="0" smtClean="0"/>
              <a:t>Common </a:t>
            </a:r>
            <a:r>
              <a:rPr lang="en-US" dirty="0"/>
              <a:t>techniques for conceptual design include Entity-Relationship Diagrams (ERD) or Unified Modeling Language (UML) diagrams</a:t>
            </a:r>
          </a:p>
          <a:p>
            <a:pPr eaLnBrk="1" hangingPunct="1">
              <a:buFontTx/>
              <a:buNone/>
            </a:pPr>
            <a:r>
              <a:rPr lang="en-US" dirty="0"/>
              <a:t>	</a:t>
            </a:r>
          </a:p>
        </p:txBody>
      </p:sp>
    </p:spTree>
    <p:extLst>
      <p:ext uri="{BB962C8B-B14F-4D97-AF65-F5344CB8AC3E}">
        <p14:creationId xmlns:p14="http://schemas.microsoft.com/office/powerpoint/2010/main" val="5045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609600"/>
            <a:ext cx="8229600" cy="1143000"/>
          </a:xfrm>
        </p:spPr>
        <p:txBody>
          <a:bodyPr/>
          <a:lstStyle/>
          <a:p>
            <a:pPr marL="742950" indent="-742950" eaLnBrk="1" hangingPunct="1">
              <a:buFont typeface="+mj-lt"/>
              <a:buAutoNum type="arabicPeriod" startAt="3"/>
            </a:pPr>
            <a:r>
              <a:rPr lang="en-US" dirty="0"/>
              <a:t>Logical Database Design</a:t>
            </a:r>
          </a:p>
        </p:txBody>
      </p:sp>
      <p:sp>
        <p:nvSpPr>
          <p:cNvPr id="14339" name="Rectangle 3"/>
          <p:cNvSpPr>
            <a:spLocks noGrp="1" noChangeArrowheads="1"/>
          </p:cNvSpPr>
          <p:nvPr>
            <p:ph type="body" idx="4294967295"/>
          </p:nvPr>
        </p:nvSpPr>
        <p:spPr>
          <a:xfrm>
            <a:off x="381000" y="1905000"/>
            <a:ext cx="8229600" cy="4221163"/>
          </a:xfrm>
        </p:spPr>
        <p:txBody>
          <a:bodyPr>
            <a:normAutofit/>
          </a:bodyPr>
          <a:lstStyle/>
          <a:p>
            <a:pPr lvl="1" eaLnBrk="1" hangingPunct="1">
              <a:lnSpc>
                <a:spcPct val="90000"/>
              </a:lnSpc>
              <a:buFontTx/>
              <a:buNone/>
            </a:pPr>
            <a:r>
              <a:rPr lang="en-US" dirty="0"/>
              <a:t>	</a:t>
            </a:r>
          </a:p>
          <a:p>
            <a:r>
              <a:rPr lang="en-US" dirty="0"/>
              <a:t>During logical design, the conceptual model is translated into a logical model that can be implemented in a specific database management system (DBMS</a:t>
            </a:r>
            <a:r>
              <a:rPr lang="en-US" dirty="0" smtClean="0"/>
              <a:t>).</a:t>
            </a:r>
          </a:p>
          <a:p>
            <a:r>
              <a:rPr lang="en-US" dirty="0" smtClean="0"/>
              <a:t> </a:t>
            </a:r>
            <a:r>
              <a:rPr lang="en-US" dirty="0"/>
              <a:t>This involves defining tables, attributes, primary and foreign keys, normalization, and other data structures.</a:t>
            </a:r>
          </a:p>
          <a:p>
            <a:pPr lvl="1" eaLnBrk="1" hangingPunct="1">
              <a:lnSpc>
                <a:spcPct val="90000"/>
              </a:lnSpc>
              <a:buFontTx/>
              <a:buNone/>
            </a:pPr>
            <a:r>
              <a:rPr lang="en-US" dirty="0" smtClean="0"/>
              <a:t> </a:t>
            </a:r>
            <a:endParaRPr lang="en-US" dirty="0"/>
          </a:p>
        </p:txBody>
      </p:sp>
    </p:spTree>
    <p:extLst>
      <p:ext uri="{BB962C8B-B14F-4D97-AF65-F5344CB8AC3E}">
        <p14:creationId xmlns:p14="http://schemas.microsoft.com/office/powerpoint/2010/main" val="3907980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609600"/>
            <a:ext cx="8229600" cy="1143000"/>
          </a:xfrm>
        </p:spPr>
        <p:txBody>
          <a:bodyPr/>
          <a:lstStyle/>
          <a:p>
            <a:pPr marL="742950" indent="-742950">
              <a:buFont typeface="+mj-lt"/>
              <a:buAutoNum type="arabicPeriod" startAt="4"/>
            </a:pPr>
            <a:r>
              <a:rPr lang="en-US" dirty="0"/>
              <a:t>	</a:t>
            </a:r>
            <a:r>
              <a:rPr lang="en-US" dirty="0" smtClean="0"/>
              <a:t>Normalization</a:t>
            </a:r>
            <a:endParaRPr lang="en-US" dirty="0"/>
          </a:p>
        </p:txBody>
      </p:sp>
      <p:sp>
        <p:nvSpPr>
          <p:cNvPr id="15363" name="Rectangle 3"/>
          <p:cNvSpPr>
            <a:spLocks noGrp="1" noChangeArrowheads="1"/>
          </p:cNvSpPr>
          <p:nvPr>
            <p:ph type="body" idx="4294967295"/>
          </p:nvPr>
        </p:nvSpPr>
        <p:spPr>
          <a:xfrm>
            <a:off x="609600" y="2133600"/>
            <a:ext cx="8229600" cy="4221163"/>
          </a:xfrm>
        </p:spPr>
        <p:txBody>
          <a:bodyPr/>
          <a:lstStyle/>
          <a:p>
            <a:pPr>
              <a:buNone/>
            </a:pPr>
            <a:r>
              <a:rPr lang="en-US" dirty="0" smtClean="0"/>
              <a:t>This </a:t>
            </a:r>
            <a:r>
              <a:rPr lang="en-US" dirty="0"/>
              <a:t>step involves organizing the tables and attributes to minimize redundancy and dependency. </a:t>
            </a:r>
            <a:endParaRPr lang="en-US" dirty="0" smtClean="0"/>
          </a:p>
          <a:p>
            <a:pPr>
              <a:buNone/>
            </a:pPr>
            <a:r>
              <a:rPr lang="en-US" dirty="0" smtClean="0"/>
              <a:t>Normalization </a:t>
            </a:r>
            <a:r>
              <a:rPr lang="en-US" dirty="0"/>
              <a:t>ensures data integrity and reduces the chances of anomalies during database operations.</a:t>
            </a:r>
          </a:p>
          <a:p>
            <a:pPr eaLnBrk="1" hangingPunct="1">
              <a:buFontTx/>
              <a:buNone/>
            </a:pPr>
            <a:r>
              <a:rPr lang="en-US" dirty="0" smtClean="0"/>
              <a:t>.</a:t>
            </a:r>
            <a:endParaRPr lang="en-US" dirty="0"/>
          </a:p>
          <a:p>
            <a:pPr eaLnBrk="1" hangingPunct="1">
              <a:buFontTx/>
              <a:buNone/>
            </a:pPr>
            <a:endParaRPr lang="en-US" dirty="0"/>
          </a:p>
        </p:txBody>
      </p:sp>
    </p:spTree>
    <p:extLst>
      <p:ext uri="{BB962C8B-B14F-4D97-AF65-F5344CB8AC3E}">
        <p14:creationId xmlns:p14="http://schemas.microsoft.com/office/powerpoint/2010/main" val="4092468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175</TotalTime>
  <Words>428</Words>
  <Application>Microsoft Office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Metropolitan</vt:lpstr>
      <vt:lpstr>COM1302-Database Management Systems</vt:lpstr>
      <vt:lpstr>Database Design</vt:lpstr>
      <vt:lpstr>Database Design</vt:lpstr>
      <vt:lpstr>Requirements Analysis</vt:lpstr>
      <vt:lpstr>Requirement Analysis (contd.)</vt:lpstr>
      <vt:lpstr>Requirements Analysis (contd.)</vt:lpstr>
      <vt:lpstr>Conceptual Database Design</vt:lpstr>
      <vt:lpstr>Logical Database Design</vt:lpstr>
      <vt:lpstr> Normalization</vt:lpstr>
      <vt:lpstr>Physical Database Design</vt:lpstr>
      <vt:lpstr>Implementation</vt:lpstr>
      <vt:lpstr>Testing</vt:lpstr>
      <vt:lpstr>Deployment</vt:lpstr>
      <vt:lpstr>Maintenance and Optimization</vt:lpstr>
      <vt:lpstr>Documentation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2002 – Graphics &amp; Multimedia</dc:title>
  <dc:creator>Dell PC</dc:creator>
  <cp:lastModifiedBy>Acer</cp:lastModifiedBy>
  <cp:revision>25</cp:revision>
  <dcterms:created xsi:type="dcterms:W3CDTF">2013-10-16T01:16:09Z</dcterms:created>
  <dcterms:modified xsi:type="dcterms:W3CDTF">2024-04-04T22:40:10Z</dcterms:modified>
</cp:coreProperties>
</file>