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53"/>
  </p:notesMasterIdLst>
  <p:sldIdLst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15" r:id="rId48"/>
    <p:sldId id="416" r:id="rId49"/>
    <p:sldId id="417" r:id="rId50"/>
    <p:sldId id="418" r:id="rId51"/>
    <p:sldId id="41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8E2B9C55-B1F5-4DCD-B44C-56F4D10DFF02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0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9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3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5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69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01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28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3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40A478FA-CAA3-494E-AE22-6AE9783FAB5B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77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55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838200"/>
            <a:ext cx="8462772" cy="1295400"/>
          </a:xfrm>
        </p:spPr>
        <p:txBody>
          <a:bodyPr>
            <a:normAutofit/>
          </a:bodyPr>
          <a:lstStyle/>
          <a:p>
            <a:r>
              <a:rPr lang="en-US" sz="4000" smtClean="0"/>
              <a:t>Database </a:t>
            </a:r>
            <a:r>
              <a:rPr lang="en-US" sz="4000" dirty="0"/>
              <a:t>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>
                <a:solidFill>
                  <a:srgbClr val="008000"/>
                </a:solidFill>
              </a:rPr>
              <a:t>ER model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269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38"/>
          <p:cNvSpPr>
            <a:spLocks noChangeArrowheads="1"/>
          </p:cNvSpPr>
          <p:nvPr/>
        </p:nvSpPr>
        <p:spPr bwMode="auto">
          <a:xfrm>
            <a:off x="2819400" y="3276600"/>
            <a:ext cx="533400" cy="38100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29699" name="Oval 37"/>
          <p:cNvSpPr>
            <a:spLocks noChangeArrowheads="1"/>
          </p:cNvSpPr>
          <p:nvPr/>
        </p:nvSpPr>
        <p:spPr bwMode="auto">
          <a:xfrm>
            <a:off x="228600" y="3200400"/>
            <a:ext cx="838200" cy="38100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29700" name="Oval 34"/>
          <p:cNvSpPr>
            <a:spLocks noChangeArrowheads="1"/>
          </p:cNvSpPr>
          <p:nvPr/>
        </p:nvSpPr>
        <p:spPr bwMode="auto">
          <a:xfrm>
            <a:off x="304800" y="2514600"/>
            <a:ext cx="990600" cy="53340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29701" name="Oval 36"/>
          <p:cNvSpPr>
            <a:spLocks noChangeArrowheads="1"/>
          </p:cNvSpPr>
          <p:nvPr/>
        </p:nvSpPr>
        <p:spPr bwMode="auto">
          <a:xfrm>
            <a:off x="2514600" y="2667000"/>
            <a:ext cx="838200" cy="45720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297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Entity Set</a:t>
            </a:r>
          </a:p>
        </p:txBody>
      </p:sp>
      <p:sp>
        <p:nvSpPr>
          <p:cNvPr id="297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	Example: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id</a:t>
            </a:r>
            <a:r>
              <a:rPr lang="en-US" dirty="0" smtClean="0"/>
              <a:t>, </a:t>
            </a:r>
            <a:r>
              <a:rPr lang="en-US" i="1" dirty="0" smtClean="0"/>
              <a:t>age</a:t>
            </a:r>
            <a:r>
              <a:rPr lang="en-US" dirty="0" smtClean="0"/>
              <a:t> &amp; </a:t>
            </a:r>
            <a:r>
              <a:rPr lang="en-US" i="1" dirty="0" smtClean="0"/>
              <a:t>salary</a:t>
            </a:r>
            <a:r>
              <a:rPr lang="en-US" dirty="0" smtClean="0"/>
              <a:t> are attributes in EMPLOYEE entity  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551363" y="2133600"/>
            <a:ext cx="4364037" cy="4343400"/>
            <a:chOff x="2867" y="1344"/>
            <a:chExt cx="2749" cy="2736"/>
          </a:xfrm>
        </p:grpSpPr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4224" y="3504"/>
              <a:ext cx="960" cy="576"/>
              <a:chOff x="1488" y="3238"/>
              <a:chExt cx="960" cy="576"/>
            </a:xfrm>
          </p:grpSpPr>
          <p:sp>
            <p:nvSpPr>
              <p:cNvPr id="29735" name="Oval 5"/>
              <p:cNvSpPr>
                <a:spLocks noChangeArrowheads="1"/>
              </p:cNvSpPr>
              <p:nvPr/>
            </p:nvSpPr>
            <p:spPr bwMode="auto">
              <a:xfrm>
                <a:off x="1488" y="3238"/>
                <a:ext cx="960" cy="57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 b="0"/>
              </a:p>
            </p:txBody>
          </p:sp>
          <p:sp>
            <p:nvSpPr>
              <p:cNvPr id="29736" name="Text Box 6"/>
              <p:cNvSpPr txBox="1">
                <a:spLocks noChangeArrowheads="1"/>
              </p:cNvSpPr>
              <p:nvPr/>
            </p:nvSpPr>
            <p:spPr bwMode="auto">
              <a:xfrm>
                <a:off x="1680" y="3382"/>
                <a:ext cx="531" cy="288"/>
              </a:xfrm>
              <a:prstGeom prst="rect">
                <a:avLst/>
              </a:prstGeom>
              <a:solidFill>
                <a:srgbClr val="99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0">
                    <a:latin typeface="Times New Roman" charset="0"/>
                  </a:rPr>
                  <a:t>name</a:t>
                </a:r>
              </a:p>
            </p:txBody>
          </p: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4560" y="2784"/>
              <a:ext cx="960" cy="576"/>
              <a:chOff x="2832" y="3286"/>
              <a:chExt cx="960" cy="576"/>
            </a:xfrm>
          </p:grpSpPr>
          <p:sp>
            <p:nvSpPr>
              <p:cNvPr id="29733" name="Oval 7"/>
              <p:cNvSpPr>
                <a:spLocks noChangeArrowheads="1"/>
              </p:cNvSpPr>
              <p:nvPr/>
            </p:nvSpPr>
            <p:spPr bwMode="auto">
              <a:xfrm>
                <a:off x="2832" y="3286"/>
                <a:ext cx="960" cy="57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 b="0"/>
              </a:p>
            </p:txBody>
          </p:sp>
          <p:sp>
            <p:nvSpPr>
              <p:cNvPr id="29734" name="Text Box 8"/>
              <p:cNvSpPr txBox="1">
                <a:spLocks noChangeArrowheads="1"/>
              </p:cNvSpPr>
              <p:nvPr/>
            </p:nvSpPr>
            <p:spPr bwMode="auto">
              <a:xfrm>
                <a:off x="3216" y="3430"/>
                <a:ext cx="265" cy="288"/>
              </a:xfrm>
              <a:prstGeom prst="rect">
                <a:avLst/>
              </a:prstGeom>
              <a:solidFill>
                <a:srgbClr val="99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b="0">
                    <a:latin typeface="Times New Roman" charset="0"/>
                  </a:rPr>
                  <a:t>id</a:t>
                </a: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656" y="2064"/>
              <a:ext cx="960" cy="576"/>
              <a:chOff x="4176" y="3238"/>
              <a:chExt cx="960" cy="576"/>
            </a:xfrm>
          </p:grpSpPr>
          <p:sp>
            <p:nvSpPr>
              <p:cNvPr id="29731" name="Oval 9"/>
              <p:cNvSpPr>
                <a:spLocks noChangeArrowheads="1"/>
              </p:cNvSpPr>
              <p:nvPr/>
            </p:nvSpPr>
            <p:spPr bwMode="auto">
              <a:xfrm>
                <a:off x="4176" y="3238"/>
                <a:ext cx="960" cy="57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 b="0"/>
              </a:p>
            </p:txBody>
          </p:sp>
          <p:sp>
            <p:nvSpPr>
              <p:cNvPr id="29732" name="Text Box 10"/>
              <p:cNvSpPr txBox="1">
                <a:spLocks noChangeArrowheads="1"/>
              </p:cNvSpPr>
              <p:nvPr/>
            </p:nvSpPr>
            <p:spPr bwMode="auto">
              <a:xfrm>
                <a:off x="4368" y="3382"/>
                <a:ext cx="382" cy="288"/>
              </a:xfrm>
              <a:prstGeom prst="rect">
                <a:avLst/>
              </a:prstGeom>
              <a:solidFill>
                <a:srgbClr val="99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0">
                    <a:latin typeface="Times New Roman" charset="0"/>
                  </a:rPr>
                  <a:t>age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4272" y="1344"/>
              <a:ext cx="960" cy="576"/>
              <a:chOff x="4800" y="2230"/>
              <a:chExt cx="960" cy="576"/>
            </a:xfrm>
          </p:grpSpPr>
          <p:sp>
            <p:nvSpPr>
              <p:cNvPr id="29729" name="Oval 11"/>
              <p:cNvSpPr>
                <a:spLocks noChangeArrowheads="1"/>
              </p:cNvSpPr>
              <p:nvPr/>
            </p:nvSpPr>
            <p:spPr bwMode="auto">
              <a:xfrm>
                <a:off x="4800" y="2230"/>
                <a:ext cx="960" cy="57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 b="0"/>
              </a:p>
            </p:txBody>
          </p:sp>
          <p:sp>
            <p:nvSpPr>
              <p:cNvPr id="29730" name="Text Box 12"/>
              <p:cNvSpPr txBox="1">
                <a:spLocks noChangeArrowheads="1"/>
              </p:cNvSpPr>
              <p:nvPr/>
            </p:nvSpPr>
            <p:spPr bwMode="auto">
              <a:xfrm>
                <a:off x="4944" y="2400"/>
                <a:ext cx="574" cy="288"/>
              </a:xfrm>
              <a:prstGeom prst="rect">
                <a:avLst/>
              </a:prstGeom>
              <a:solidFill>
                <a:srgbClr val="99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0">
                    <a:latin typeface="Times New Roman" charset="0"/>
                  </a:rPr>
                  <a:t>salary</a:t>
                </a:r>
              </a:p>
            </p:txBody>
          </p:sp>
        </p:grpSp>
        <p:sp>
          <p:nvSpPr>
            <p:cNvPr id="29724" name="Line 13"/>
            <p:cNvSpPr>
              <a:spLocks noChangeShapeType="1"/>
            </p:cNvSpPr>
            <p:nvPr/>
          </p:nvSpPr>
          <p:spPr bwMode="auto">
            <a:xfrm flipV="1">
              <a:off x="4080" y="2400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Line 14"/>
            <p:cNvSpPr>
              <a:spLocks noChangeShapeType="1"/>
            </p:cNvSpPr>
            <p:nvPr/>
          </p:nvSpPr>
          <p:spPr bwMode="auto">
            <a:xfrm flipH="1" flipV="1">
              <a:off x="3600" y="2784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Line 15"/>
            <p:cNvSpPr>
              <a:spLocks noChangeShapeType="1"/>
            </p:cNvSpPr>
            <p:nvPr/>
          </p:nvSpPr>
          <p:spPr bwMode="auto">
            <a:xfrm flipH="1" flipV="1">
              <a:off x="3792" y="2758"/>
              <a:ext cx="768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Line 16"/>
            <p:cNvSpPr>
              <a:spLocks noChangeShapeType="1"/>
            </p:cNvSpPr>
            <p:nvPr/>
          </p:nvSpPr>
          <p:spPr bwMode="auto">
            <a:xfrm flipH="1">
              <a:off x="3504" y="1872"/>
              <a:ext cx="96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Text Box 4"/>
            <p:cNvSpPr txBox="1">
              <a:spLocks noChangeArrowheads="1"/>
            </p:cNvSpPr>
            <p:nvPr/>
          </p:nvSpPr>
          <p:spPr bwMode="auto">
            <a:xfrm>
              <a:off x="2867" y="2496"/>
              <a:ext cx="1213" cy="29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0">
                  <a:latin typeface="Times New Roman" charset="0"/>
                </a:rPr>
                <a:t>EMPLOYEE</a:t>
              </a:r>
            </a:p>
          </p:txBody>
        </p:sp>
      </p:grpSp>
      <p:sp>
        <p:nvSpPr>
          <p:cNvPr id="29705" name="AutoShape 29"/>
          <p:cNvSpPr>
            <a:spLocks noChangeArrowheads="1"/>
          </p:cNvSpPr>
          <p:nvPr/>
        </p:nvSpPr>
        <p:spPr bwMode="auto">
          <a:xfrm>
            <a:off x="3733800" y="39624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85800" y="2514600"/>
            <a:ext cx="3048000" cy="4267200"/>
            <a:chOff x="3264" y="1392"/>
            <a:chExt cx="1920" cy="2688"/>
          </a:xfrm>
        </p:grpSpPr>
        <p:sp>
          <p:nvSpPr>
            <p:cNvPr id="29717" name="Oval 26"/>
            <p:cNvSpPr>
              <a:spLocks noChangeArrowheads="1"/>
            </p:cNvSpPr>
            <p:nvPr/>
          </p:nvSpPr>
          <p:spPr bwMode="auto">
            <a:xfrm>
              <a:off x="3600" y="1392"/>
              <a:ext cx="960" cy="2256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29718" name="Text Box 27"/>
            <p:cNvSpPr txBox="1">
              <a:spLocks noChangeArrowheads="1"/>
            </p:cNvSpPr>
            <p:nvPr/>
          </p:nvSpPr>
          <p:spPr bwMode="auto">
            <a:xfrm>
              <a:off x="3936" y="1632"/>
              <a:ext cx="336" cy="1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/>
                <a:t>e1</a:t>
              </a:r>
            </a:p>
            <a:p>
              <a:pPr>
                <a:spcBef>
                  <a:spcPct val="50000"/>
                </a:spcBef>
              </a:pPr>
              <a:r>
                <a:rPr lang="en-US" sz="1800" b="0"/>
                <a:t>e2</a:t>
              </a:r>
            </a:p>
            <a:p>
              <a:pPr>
                <a:spcBef>
                  <a:spcPct val="50000"/>
                </a:spcBef>
              </a:pPr>
              <a:r>
                <a:rPr lang="en-US" sz="1800" b="0"/>
                <a:t>e3</a:t>
              </a:r>
            </a:p>
            <a:p>
              <a:pPr>
                <a:spcBef>
                  <a:spcPct val="50000"/>
                </a:spcBef>
              </a:pPr>
              <a:r>
                <a:rPr lang="en-US" sz="1800" b="0"/>
                <a:t>e4</a:t>
              </a:r>
            </a:p>
            <a:p>
              <a:pPr>
                <a:spcBef>
                  <a:spcPct val="50000"/>
                </a:spcBef>
              </a:pPr>
              <a:r>
                <a:rPr lang="en-US" sz="1800" b="0"/>
                <a:t>e5</a:t>
              </a:r>
            </a:p>
            <a:p>
              <a:pPr>
                <a:spcBef>
                  <a:spcPct val="50000"/>
                </a:spcBef>
              </a:pPr>
              <a:r>
                <a:rPr lang="en-US" sz="1800" b="0"/>
                <a:t>e6</a:t>
              </a:r>
            </a:p>
            <a:p>
              <a:pPr>
                <a:spcBef>
                  <a:spcPct val="50000"/>
                </a:spcBef>
              </a:pPr>
              <a:r>
                <a:rPr lang="en-US" sz="1800" b="0"/>
                <a:t>…</a:t>
              </a:r>
            </a:p>
          </p:txBody>
        </p:sp>
        <p:sp>
          <p:nvSpPr>
            <p:cNvPr id="29719" name="Text Box 28"/>
            <p:cNvSpPr txBox="1">
              <a:spLocks noChangeArrowheads="1"/>
            </p:cNvSpPr>
            <p:nvPr/>
          </p:nvSpPr>
          <p:spPr bwMode="auto">
            <a:xfrm>
              <a:off x="3264" y="3792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0">
                  <a:solidFill>
                    <a:srgbClr val="3333CC"/>
                  </a:solidFill>
                </a:rPr>
                <a:t>Employee Entity set</a:t>
              </a:r>
            </a:p>
          </p:txBody>
        </p:sp>
      </p:grpSp>
      <p:sp>
        <p:nvSpPr>
          <p:cNvPr id="29707" name="Text Box 30"/>
          <p:cNvSpPr txBox="1">
            <a:spLocks noChangeArrowheads="1"/>
          </p:cNvSpPr>
          <p:nvPr/>
        </p:nvSpPr>
        <p:spPr bwMode="auto">
          <a:xfrm>
            <a:off x="406400" y="2578100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salary</a:t>
            </a:r>
          </a:p>
        </p:txBody>
      </p:sp>
      <p:sp>
        <p:nvSpPr>
          <p:cNvPr id="29708" name="Text Box 31"/>
          <p:cNvSpPr txBox="1">
            <a:spLocks noChangeArrowheads="1"/>
          </p:cNvSpPr>
          <p:nvPr/>
        </p:nvSpPr>
        <p:spPr bwMode="auto">
          <a:xfrm>
            <a:off x="381000" y="3200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age</a:t>
            </a:r>
          </a:p>
        </p:txBody>
      </p:sp>
      <p:sp>
        <p:nvSpPr>
          <p:cNvPr id="29709" name="Text Box 32"/>
          <p:cNvSpPr txBox="1">
            <a:spLocks noChangeArrowheads="1"/>
          </p:cNvSpPr>
          <p:nvPr/>
        </p:nvSpPr>
        <p:spPr bwMode="auto">
          <a:xfrm>
            <a:off x="2819400" y="3276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id</a:t>
            </a:r>
          </a:p>
        </p:txBody>
      </p:sp>
      <p:sp>
        <p:nvSpPr>
          <p:cNvPr id="29710" name="Text Box 33"/>
          <p:cNvSpPr txBox="1">
            <a:spLocks noChangeArrowheads="1"/>
          </p:cNvSpPr>
          <p:nvPr/>
        </p:nvSpPr>
        <p:spPr bwMode="auto">
          <a:xfrm>
            <a:off x="2540000" y="26924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name</a:t>
            </a:r>
          </a:p>
        </p:txBody>
      </p:sp>
      <p:sp>
        <p:nvSpPr>
          <p:cNvPr id="29711" name="Line 39"/>
          <p:cNvSpPr>
            <a:spLocks noChangeShapeType="1"/>
          </p:cNvSpPr>
          <p:nvPr/>
        </p:nvSpPr>
        <p:spPr bwMode="auto">
          <a:xfrm>
            <a:off x="1295400" y="2819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40"/>
          <p:cNvSpPr>
            <a:spLocks noChangeShapeType="1"/>
          </p:cNvSpPr>
          <p:nvPr/>
        </p:nvSpPr>
        <p:spPr bwMode="auto">
          <a:xfrm flipV="1">
            <a:off x="1066800" y="3124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41"/>
          <p:cNvSpPr>
            <a:spLocks noChangeShapeType="1"/>
          </p:cNvSpPr>
          <p:nvPr/>
        </p:nvSpPr>
        <p:spPr bwMode="auto">
          <a:xfrm flipV="1">
            <a:off x="2057400" y="2895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4" name="Line 42"/>
          <p:cNvSpPr>
            <a:spLocks noChangeShapeType="1"/>
          </p:cNvSpPr>
          <p:nvPr/>
        </p:nvSpPr>
        <p:spPr bwMode="auto">
          <a:xfrm>
            <a:off x="2057400" y="3124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5" name="Line 43"/>
          <p:cNvSpPr>
            <a:spLocks noChangeShapeType="1"/>
          </p:cNvSpPr>
          <p:nvPr/>
        </p:nvSpPr>
        <p:spPr bwMode="auto">
          <a:xfrm flipH="1">
            <a:off x="914400" y="3505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6" name="Line 44"/>
          <p:cNvSpPr>
            <a:spLocks noChangeShapeType="1"/>
          </p:cNvSpPr>
          <p:nvPr/>
        </p:nvSpPr>
        <p:spPr bwMode="auto">
          <a:xfrm>
            <a:off x="2057400" y="3505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66"/>
                </a:solidFill>
              </a:rPr>
              <a:t>Composite attributes</a:t>
            </a:r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66"/>
                </a:solidFill>
              </a:rPr>
              <a:t>Composite attributes</a:t>
            </a:r>
            <a:r>
              <a:rPr lang="en-US" dirty="0" smtClean="0"/>
              <a:t> can be divided into subparts.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</a:p>
        </p:txBody>
      </p:sp>
      <p:sp>
        <p:nvSpPr>
          <p:cNvPr id="296964" name="Oval 4"/>
          <p:cNvSpPr>
            <a:spLocks noChangeArrowheads="1"/>
          </p:cNvSpPr>
          <p:nvPr/>
        </p:nvSpPr>
        <p:spPr bwMode="auto">
          <a:xfrm>
            <a:off x="914400" y="4800600"/>
            <a:ext cx="1524000" cy="914400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990600" y="4953000"/>
            <a:ext cx="121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charset="0"/>
              </a:rPr>
              <a:t>surname</a:t>
            </a:r>
          </a:p>
        </p:txBody>
      </p:sp>
      <p:sp>
        <p:nvSpPr>
          <p:cNvPr id="296966" name="Line 7"/>
          <p:cNvSpPr>
            <a:spLocks noChangeShapeType="1"/>
          </p:cNvSpPr>
          <p:nvPr/>
        </p:nvSpPr>
        <p:spPr bwMode="auto">
          <a:xfrm flipV="1">
            <a:off x="1981200" y="41148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67" name="Oval 9"/>
          <p:cNvSpPr>
            <a:spLocks noChangeArrowheads="1"/>
          </p:cNvSpPr>
          <p:nvPr/>
        </p:nvSpPr>
        <p:spPr bwMode="auto">
          <a:xfrm>
            <a:off x="3352800" y="4953000"/>
            <a:ext cx="1524000" cy="914400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296968" name="Text Box 10"/>
          <p:cNvSpPr txBox="1">
            <a:spLocks noChangeArrowheads="1"/>
          </p:cNvSpPr>
          <p:nvPr/>
        </p:nvSpPr>
        <p:spPr bwMode="auto">
          <a:xfrm>
            <a:off x="3352800" y="51054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dirty="0" err="1">
                <a:latin typeface="Times New Roman" charset="0"/>
              </a:rPr>
              <a:t>first_name</a:t>
            </a:r>
            <a:endParaRPr lang="en-US" sz="2400" b="0" dirty="0">
              <a:latin typeface="Times New Roman" charset="0"/>
            </a:endParaRPr>
          </a:p>
        </p:txBody>
      </p:sp>
      <p:sp>
        <p:nvSpPr>
          <p:cNvPr id="296969" name="Oval 11"/>
          <p:cNvSpPr>
            <a:spLocks noChangeArrowheads="1"/>
          </p:cNvSpPr>
          <p:nvPr/>
        </p:nvSpPr>
        <p:spPr bwMode="auto">
          <a:xfrm>
            <a:off x="5562600" y="4724400"/>
            <a:ext cx="2057400" cy="914400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296970" name="Text Box 12"/>
          <p:cNvSpPr txBox="1">
            <a:spLocks noChangeArrowheads="1"/>
          </p:cNvSpPr>
          <p:nvPr/>
        </p:nvSpPr>
        <p:spPr bwMode="auto">
          <a:xfrm>
            <a:off x="5703888" y="4953000"/>
            <a:ext cx="1839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charset="0"/>
              </a:rPr>
              <a:t>middle_name</a:t>
            </a:r>
          </a:p>
        </p:txBody>
      </p:sp>
      <p:sp>
        <p:nvSpPr>
          <p:cNvPr id="30731" name="Oval 14"/>
          <p:cNvSpPr>
            <a:spLocks noChangeArrowheads="1"/>
          </p:cNvSpPr>
          <p:nvPr/>
        </p:nvSpPr>
        <p:spPr bwMode="auto">
          <a:xfrm>
            <a:off x="3581400" y="3429000"/>
            <a:ext cx="1524000" cy="914400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30732" name="Text Box 15"/>
          <p:cNvSpPr txBox="1">
            <a:spLocks noChangeArrowheads="1"/>
          </p:cNvSpPr>
          <p:nvPr/>
        </p:nvSpPr>
        <p:spPr bwMode="auto">
          <a:xfrm>
            <a:off x="3962400" y="3581400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dirty="0">
                <a:latin typeface="Times New Roman" charset="0"/>
              </a:rPr>
              <a:t>name</a:t>
            </a:r>
          </a:p>
        </p:txBody>
      </p:sp>
      <p:sp>
        <p:nvSpPr>
          <p:cNvPr id="296973" name="Line 16"/>
          <p:cNvSpPr>
            <a:spLocks noChangeShapeType="1"/>
          </p:cNvSpPr>
          <p:nvPr/>
        </p:nvSpPr>
        <p:spPr bwMode="auto">
          <a:xfrm flipV="1">
            <a:off x="41910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74" name="Line 17"/>
          <p:cNvSpPr>
            <a:spLocks noChangeShapeType="1"/>
          </p:cNvSpPr>
          <p:nvPr/>
        </p:nvSpPr>
        <p:spPr bwMode="auto">
          <a:xfrm flipH="1" flipV="1">
            <a:off x="4876800" y="41910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Text Box 18"/>
          <p:cNvSpPr txBox="1">
            <a:spLocks noChangeArrowheads="1"/>
          </p:cNvSpPr>
          <p:nvPr/>
        </p:nvSpPr>
        <p:spPr bwMode="auto">
          <a:xfrm>
            <a:off x="5519951" y="2431256"/>
            <a:ext cx="2438400" cy="588963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0" dirty="0">
                <a:latin typeface="Times New Roman" charset="0"/>
              </a:rPr>
              <a:t>EMPLOYEE</a:t>
            </a:r>
          </a:p>
        </p:txBody>
      </p:sp>
      <p:sp>
        <p:nvSpPr>
          <p:cNvPr id="30736" name="Line 19"/>
          <p:cNvSpPr>
            <a:spLocks noChangeShapeType="1"/>
          </p:cNvSpPr>
          <p:nvPr/>
        </p:nvSpPr>
        <p:spPr bwMode="auto">
          <a:xfrm>
            <a:off x="4865688" y="3581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 animBg="1"/>
      <p:bldP spid="296965" grpId="0"/>
      <p:bldP spid="296966" grpId="0" animBg="1"/>
      <p:bldP spid="296967" grpId="0" animBg="1"/>
      <p:bldP spid="296968" grpId="0"/>
      <p:bldP spid="296969" grpId="0" animBg="1"/>
      <p:bldP spid="296970" grpId="0"/>
      <p:bldP spid="296973" grpId="0" animBg="1"/>
      <p:bldP spid="2969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Try!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Give an example of  composite attribute.</a:t>
            </a:r>
          </a:p>
          <a:p>
            <a:pPr eaLnBrk="1" hangingPunct="1"/>
            <a:r>
              <a:rPr lang="en-US" dirty="0" smtClean="0"/>
              <a:t>Sub divide it into atomic attributes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66"/>
                </a:solidFill>
              </a:rPr>
              <a:t>domain</a:t>
            </a:r>
            <a:r>
              <a:rPr lang="en-US" dirty="0" smtClean="0"/>
              <a:t>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solidFill>
                  <a:srgbClr val="FF0066"/>
                </a:solidFill>
              </a:rPr>
              <a:t>domain</a:t>
            </a:r>
            <a:r>
              <a:rPr lang="en-US" dirty="0" smtClean="0"/>
              <a:t> of an attribute specifies the set of possible values that the attribute can have.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For example, the domain for </a:t>
            </a:r>
            <a:r>
              <a:rPr lang="en-US" i="1" dirty="0" smtClean="0"/>
              <a:t>age</a:t>
            </a:r>
            <a:r>
              <a:rPr lang="en-US" dirty="0" smtClean="0"/>
              <a:t> could be values from 0 - 120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66"/>
                </a:solidFill>
              </a:rPr>
              <a:t>multivalued</a:t>
            </a:r>
            <a:r>
              <a:rPr lang="en-US" b="1" dirty="0" smtClean="0">
                <a:solidFill>
                  <a:srgbClr val="FF0066"/>
                </a:solidFill>
              </a:rPr>
              <a:t> attributes</a:t>
            </a:r>
            <a:endParaRPr lang="en-US" dirty="0" smtClean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Attributes containing multiple values  are called </a:t>
            </a:r>
            <a:r>
              <a:rPr lang="en-US" b="1" dirty="0" err="1" smtClean="0">
                <a:solidFill>
                  <a:srgbClr val="FF0066"/>
                </a:solidFill>
              </a:rPr>
              <a:t>multivalued</a:t>
            </a:r>
            <a:r>
              <a:rPr lang="en-US" b="1" dirty="0" smtClean="0">
                <a:solidFill>
                  <a:srgbClr val="FF0066"/>
                </a:solidFill>
              </a:rPr>
              <a:t> attributes</a:t>
            </a:r>
            <a:r>
              <a:rPr lang="en-US" dirty="0" smtClean="0"/>
              <a:t>. </a:t>
            </a:r>
          </a:p>
          <a:p>
            <a:pPr eaLnBrk="1" hangingPunct="1"/>
            <a:r>
              <a:rPr lang="en-US" dirty="0" smtClean="0">
                <a:solidFill>
                  <a:srgbClr val="008000"/>
                </a:solidFill>
              </a:rPr>
              <a:t>Double lines</a:t>
            </a:r>
          </a:p>
          <a:p>
            <a:pPr eaLnBrk="1" hangingPunct="1"/>
            <a:endParaRPr lang="en-US" dirty="0" smtClean="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Graphically,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(Direct phone ), extension, mobile no 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3352800" y="4114800"/>
            <a:ext cx="1524000" cy="914400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429000" y="42672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charset="0"/>
              </a:rPr>
              <a:t>first_name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5562600" y="3886200"/>
            <a:ext cx="2057400" cy="914400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635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019800" y="4114800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 dirty="0">
                <a:latin typeface="Times New Roman" charset="0"/>
              </a:rPr>
              <a:t>phone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1143000" y="4038600"/>
            <a:ext cx="1524000" cy="914400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371600" y="4267200"/>
            <a:ext cx="121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dirty="0">
                <a:latin typeface="Times New Roman" charset="0"/>
              </a:rPr>
              <a:t>surname</a:t>
            </a: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flipV="1">
            <a:off x="4191000" y="3276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H="1" flipV="1">
            <a:off x="4876800" y="32766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352800" y="2819400"/>
            <a:ext cx="1925638" cy="46672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imes New Roman" charset="0"/>
              </a:rPr>
              <a:t>EMPLOYEE</a:t>
            </a:r>
          </a:p>
        </p:txBody>
      </p:sp>
      <p:sp>
        <p:nvSpPr>
          <p:cNvPr id="33805" name="Line 14"/>
          <p:cNvSpPr>
            <a:spLocks noChangeShapeType="1"/>
          </p:cNvSpPr>
          <p:nvPr/>
        </p:nvSpPr>
        <p:spPr bwMode="auto">
          <a:xfrm flipV="1">
            <a:off x="19812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023" name="Arc 15"/>
          <p:cNvSpPr>
            <a:spLocks/>
          </p:cNvSpPr>
          <p:nvPr/>
        </p:nvSpPr>
        <p:spPr bwMode="auto">
          <a:xfrm>
            <a:off x="4419600" y="2514600"/>
            <a:ext cx="2743200" cy="1447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r>
              <a:rPr lang="en-US" dirty="0" smtClean="0"/>
              <a:t>Derived attribute 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3048000" y="3200400"/>
            <a:ext cx="1524000" cy="914400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424238" y="3352800"/>
            <a:ext cx="84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charset="0"/>
              </a:rPr>
              <a:t>name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5257800" y="2971800"/>
            <a:ext cx="2057400" cy="914400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222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019800" y="3200400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charset="0"/>
              </a:rPr>
              <a:t>age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V="1">
            <a:off x="3886200" y="2362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flipH="1" flipV="1">
            <a:off x="4572000" y="23622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3048000" y="1905000"/>
            <a:ext cx="1925638" cy="46672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imes New Roman" charset="0"/>
              </a:rPr>
              <a:t>EMPLOYEE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080125" y="5345113"/>
            <a:ext cx="2279650" cy="4064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Derived attribute </a:t>
            </a:r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6553200" y="3962400"/>
            <a:ext cx="914400" cy="12192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304800"/>
            <a:ext cx="7596187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An exercise</a:t>
            </a:r>
            <a:endParaRPr lang="en-AU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066800"/>
            <a:ext cx="8350250" cy="5038725"/>
            <a:chOff x="-3" y="-3"/>
            <a:chExt cx="4411" cy="307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4405" cy="3072"/>
              <a:chOff x="0" y="0"/>
              <a:chExt cx="4405" cy="3072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484" cy="384"/>
                <a:chOff x="0" y="0"/>
                <a:chExt cx="484" cy="384"/>
              </a:xfrm>
            </p:grpSpPr>
            <p:sp>
              <p:nvSpPr>
                <p:cNvPr id="39098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4" cy="384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84" cy="384"/>
                  <a:chOff x="0" y="0"/>
                  <a:chExt cx="484" cy="384"/>
                </a:xfrm>
              </p:grpSpPr>
              <p:sp>
                <p:nvSpPr>
                  <p:cNvPr id="3910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98" cy="384"/>
                  </a:xfrm>
                  <a:prstGeom prst="rect">
                    <a:avLst/>
                  </a:prstGeom>
                  <a:noFill/>
                  <a:ln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en-GB" sz="1300" dirty="0" err="1" smtClean="0">
                        <a:solidFill>
                          <a:srgbClr val="FFFFFF"/>
                        </a:solidFill>
                        <a:latin typeface="Times New Roman" charset="0"/>
                        <a:cs typeface="Times New Roman" charset="0"/>
                      </a:rPr>
                      <a:t>stuNO</a:t>
                    </a:r>
                    <a:endParaRPr lang="en-GB" sz="1300" dirty="0">
                      <a:solidFill>
                        <a:srgbClr val="3333CC"/>
                      </a:solidFill>
                      <a:latin typeface="Times New Roman" charset="0"/>
                      <a:cs typeface="Times New Roman" charset="0"/>
                    </a:endParaRPr>
                  </a:p>
                  <a:p>
                    <a:pPr eaLnBrk="0" hangingPunct="0"/>
                    <a:endParaRPr lang="en-GB" sz="1300" dirty="0">
                      <a:latin typeface="Times New Roman" charset="0"/>
                    </a:endParaRPr>
                  </a:p>
                </p:txBody>
              </p:sp>
              <p:sp>
                <p:nvSpPr>
                  <p:cNvPr id="3910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84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484" y="0"/>
                <a:ext cx="732" cy="384"/>
                <a:chOff x="484" y="0"/>
                <a:chExt cx="732" cy="384"/>
              </a:xfrm>
            </p:grpSpPr>
            <p:sp>
              <p:nvSpPr>
                <p:cNvPr id="39094" name="Rectangle 11"/>
                <p:cNvSpPr>
                  <a:spLocks noChangeArrowheads="1"/>
                </p:cNvSpPr>
                <p:nvPr/>
              </p:nvSpPr>
              <p:spPr bwMode="auto">
                <a:xfrm>
                  <a:off x="484" y="0"/>
                  <a:ext cx="732" cy="384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484" y="0"/>
                  <a:ext cx="732" cy="384"/>
                  <a:chOff x="484" y="0"/>
                  <a:chExt cx="732" cy="384"/>
                </a:xfrm>
              </p:grpSpPr>
              <p:sp>
                <p:nvSpPr>
                  <p:cNvPr id="3909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527" y="0"/>
                    <a:ext cx="646" cy="384"/>
                  </a:xfrm>
                  <a:prstGeom prst="rect">
                    <a:avLst/>
                  </a:prstGeom>
                  <a:noFill/>
                  <a:ln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en-GB" sz="1300" dirty="0" err="1">
                        <a:solidFill>
                          <a:srgbClr val="FFFFFF"/>
                        </a:solidFill>
                        <a:latin typeface="Times New Roman" charset="0"/>
                        <a:cs typeface="Times New Roman" charset="0"/>
                      </a:rPr>
                      <a:t>stuName</a:t>
                    </a:r>
                    <a:endParaRPr lang="en-GB" sz="1300" dirty="0">
                      <a:solidFill>
                        <a:srgbClr val="3333CC"/>
                      </a:solidFill>
                      <a:latin typeface="Times New Roman" charset="0"/>
                      <a:cs typeface="Times New Roman" charset="0"/>
                    </a:endParaRPr>
                  </a:p>
                  <a:p>
                    <a:pPr eaLnBrk="0" hangingPunct="0"/>
                    <a:endParaRPr lang="en-GB" sz="1300" dirty="0">
                      <a:latin typeface="Times New Roman" charset="0"/>
                    </a:endParaRPr>
                  </a:p>
                </p:txBody>
              </p:sp>
              <p:sp>
                <p:nvSpPr>
                  <p:cNvPr id="3909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84" y="0"/>
                    <a:ext cx="732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1216" y="0"/>
                <a:ext cx="672" cy="384"/>
                <a:chOff x="1216" y="0"/>
                <a:chExt cx="672" cy="384"/>
              </a:xfrm>
            </p:grpSpPr>
            <p:sp>
              <p:nvSpPr>
                <p:cNvPr id="39090" name="Rectangle 16"/>
                <p:cNvSpPr>
                  <a:spLocks noChangeArrowheads="1"/>
                </p:cNvSpPr>
                <p:nvPr/>
              </p:nvSpPr>
              <p:spPr bwMode="auto">
                <a:xfrm>
                  <a:off x="1216" y="0"/>
                  <a:ext cx="672" cy="384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" name="Group 17"/>
                <p:cNvGrpSpPr>
                  <a:grpSpLocks/>
                </p:cNvGrpSpPr>
                <p:nvPr/>
              </p:nvGrpSpPr>
              <p:grpSpPr bwMode="auto">
                <a:xfrm>
                  <a:off x="1216" y="0"/>
                  <a:ext cx="672" cy="384"/>
                  <a:chOff x="1216" y="0"/>
                  <a:chExt cx="672" cy="384"/>
                </a:xfrm>
              </p:grpSpPr>
              <p:sp>
                <p:nvSpPr>
                  <p:cNvPr id="3909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259" y="0"/>
                    <a:ext cx="586" cy="384"/>
                  </a:xfrm>
                  <a:prstGeom prst="rect">
                    <a:avLst/>
                  </a:prstGeom>
                  <a:noFill/>
                  <a:ln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en-GB" sz="1300" dirty="0" err="1" smtClean="0">
                        <a:solidFill>
                          <a:srgbClr val="FFFFFF"/>
                        </a:solidFill>
                        <a:latin typeface="Times New Roman" charset="0"/>
                        <a:cs typeface="Times New Roman" charset="0"/>
                      </a:rPr>
                      <a:t>stuSub</a:t>
                    </a:r>
                    <a:endParaRPr lang="en-GB" sz="1300" dirty="0">
                      <a:solidFill>
                        <a:srgbClr val="3333CC"/>
                      </a:solidFill>
                      <a:latin typeface="Times New Roman" charset="0"/>
                      <a:cs typeface="Times New Roman" charset="0"/>
                    </a:endParaRPr>
                  </a:p>
                  <a:p>
                    <a:pPr eaLnBrk="0" hangingPunct="0"/>
                    <a:endParaRPr lang="en-GB" sz="1300" dirty="0">
                      <a:latin typeface="Times New Roman" charset="0"/>
                    </a:endParaRPr>
                  </a:p>
                </p:txBody>
              </p:sp>
              <p:sp>
                <p:nvSpPr>
                  <p:cNvPr id="3909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216" y="0"/>
                    <a:ext cx="672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1888" y="0"/>
                <a:ext cx="596" cy="384"/>
                <a:chOff x="1888" y="0"/>
                <a:chExt cx="596" cy="384"/>
              </a:xfrm>
            </p:grpSpPr>
            <p:sp>
              <p:nvSpPr>
                <p:cNvPr id="39086" name="Rectangle 21"/>
                <p:cNvSpPr>
                  <a:spLocks noChangeArrowheads="1"/>
                </p:cNvSpPr>
                <p:nvPr/>
              </p:nvSpPr>
              <p:spPr bwMode="auto">
                <a:xfrm>
                  <a:off x="1888" y="0"/>
                  <a:ext cx="596" cy="384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" name="Group 22"/>
                <p:cNvGrpSpPr>
                  <a:grpSpLocks/>
                </p:cNvGrpSpPr>
                <p:nvPr/>
              </p:nvGrpSpPr>
              <p:grpSpPr bwMode="auto">
                <a:xfrm>
                  <a:off x="1888" y="0"/>
                  <a:ext cx="596" cy="384"/>
                  <a:chOff x="1888" y="0"/>
                  <a:chExt cx="596" cy="384"/>
                </a:xfrm>
              </p:grpSpPr>
              <p:sp>
                <p:nvSpPr>
                  <p:cNvPr id="39088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931" y="0"/>
                    <a:ext cx="510" cy="384"/>
                  </a:xfrm>
                  <a:prstGeom prst="rect">
                    <a:avLst/>
                  </a:prstGeom>
                  <a:noFill/>
                  <a:ln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en-GB" sz="1300">
                        <a:solidFill>
                          <a:srgbClr val="FFFFFF"/>
                        </a:solidFill>
                        <a:latin typeface="Times New Roman" charset="0"/>
                        <a:cs typeface="Times New Roman" charset="0"/>
                      </a:rPr>
                      <a:t>stuDob</a:t>
                    </a:r>
                    <a:endParaRPr lang="en-GB" sz="1300">
                      <a:solidFill>
                        <a:srgbClr val="3333CC"/>
                      </a:solidFill>
                      <a:latin typeface="Times New Roman" charset="0"/>
                      <a:cs typeface="Times New Roman" charset="0"/>
                    </a:endParaRPr>
                  </a:p>
                  <a:p>
                    <a:pPr eaLnBrk="0" hangingPunct="0"/>
                    <a:endParaRPr lang="en-GB" sz="1300">
                      <a:latin typeface="Times New Roman" charset="0"/>
                    </a:endParaRPr>
                  </a:p>
                </p:txBody>
              </p:sp>
              <p:sp>
                <p:nvSpPr>
                  <p:cNvPr id="39089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888" y="0"/>
                    <a:ext cx="596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2484" y="0"/>
                <a:ext cx="483" cy="384"/>
                <a:chOff x="2484" y="0"/>
                <a:chExt cx="483" cy="384"/>
              </a:xfrm>
            </p:grpSpPr>
            <p:sp>
              <p:nvSpPr>
                <p:cNvPr id="39082" name="Rectangle 26"/>
                <p:cNvSpPr>
                  <a:spLocks noChangeArrowheads="1"/>
                </p:cNvSpPr>
                <p:nvPr/>
              </p:nvSpPr>
              <p:spPr bwMode="auto">
                <a:xfrm>
                  <a:off x="2484" y="0"/>
                  <a:ext cx="483" cy="384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" name="Group 27"/>
                <p:cNvGrpSpPr>
                  <a:grpSpLocks/>
                </p:cNvGrpSpPr>
                <p:nvPr/>
              </p:nvGrpSpPr>
              <p:grpSpPr bwMode="auto">
                <a:xfrm>
                  <a:off x="2484" y="0"/>
                  <a:ext cx="483" cy="384"/>
                  <a:chOff x="2484" y="0"/>
                  <a:chExt cx="483" cy="384"/>
                </a:xfrm>
              </p:grpSpPr>
              <p:sp>
                <p:nvSpPr>
                  <p:cNvPr id="3908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527" y="0"/>
                    <a:ext cx="397" cy="384"/>
                  </a:xfrm>
                  <a:prstGeom prst="rect">
                    <a:avLst/>
                  </a:prstGeom>
                  <a:noFill/>
                  <a:ln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en-GB" sz="1300" dirty="0" err="1" smtClean="0">
                        <a:solidFill>
                          <a:srgbClr val="FFFFFF"/>
                        </a:solidFill>
                        <a:latin typeface="Times New Roman" charset="0"/>
                        <a:cs typeface="Times New Roman" charset="0"/>
                      </a:rPr>
                      <a:t>stuHrs</a:t>
                    </a:r>
                    <a:endParaRPr lang="en-GB" sz="1300" dirty="0">
                      <a:solidFill>
                        <a:srgbClr val="3333CC"/>
                      </a:solidFill>
                      <a:latin typeface="Times New Roman" charset="0"/>
                      <a:cs typeface="Times New Roman" charset="0"/>
                    </a:endParaRPr>
                  </a:p>
                  <a:p>
                    <a:pPr eaLnBrk="0" hangingPunct="0"/>
                    <a:endParaRPr lang="en-GB" sz="1300" dirty="0">
                      <a:latin typeface="Times New Roman" charset="0"/>
                    </a:endParaRPr>
                  </a:p>
                </p:txBody>
              </p:sp>
              <p:sp>
                <p:nvSpPr>
                  <p:cNvPr id="3908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0"/>
                    <a:ext cx="483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" name="Group 30"/>
              <p:cNvGrpSpPr>
                <a:grpSpLocks/>
              </p:cNvGrpSpPr>
              <p:nvPr/>
            </p:nvGrpSpPr>
            <p:grpSpPr bwMode="auto">
              <a:xfrm>
                <a:off x="2967" y="0"/>
                <a:ext cx="426" cy="384"/>
                <a:chOff x="2967" y="0"/>
                <a:chExt cx="426" cy="384"/>
              </a:xfrm>
            </p:grpSpPr>
            <p:sp>
              <p:nvSpPr>
                <p:cNvPr id="39078" name="Rectangle 31"/>
                <p:cNvSpPr>
                  <a:spLocks noChangeArrowheads="1"/>
                </p:cNvSpPr>
                <p:nvPr/>
              </p:nvSpPr>
              <p:spPr bwMode="auto">
                <a:xfrm>
                  <a:off x="2967" y="0"/>
                  <a:ext cx="426" cy="384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" name="Group 32"/>
                <p:cNvGrpSpPr>
                  <a:grpSpLocks/>
                </p:cNvGrpSpPr>
                <p:nvPr/>
              </p:nvGrpSpPr>
              <p:grpSpPr bwMode="auto">
                <a:xfrm>
                  <a:off x="2967" y="0"/>
                  <a:ext cx="426" cy="384"/>
                  <a:chOff x="2967" y="0"/>
                  <a:chExt cx="426" cy="384"/>
                </a:xfrm>
              </p:grpSpPr>
              <p:sp>
                <p:nvSpPr>
                  <p:cNvPr id="39080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010" y="0"/>
                    <a:ext cx="340" cy="384"/>
                  </a:xfrm>
                  <a:prstGeom prst="rect">
                    <a:avLst/>
                  </a:prstGeom>
                  <a:noFill/>
                  <a:ln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en-GB" sz="1300">
                        <a:solidFill>
                          <a:srgbClr val="FFFFFF"/>
                        </a:solidFill>
                        <a:latin typeface="Times New Roman" charset="0"/>
                        <a:cs typeface="Times New Roman" charset="0"/>
                      </a:rPr>
                      <a:t>stuYr</a:t>
                    </a:r>
                    <a:endParaRPr lang="en-GB" sz="1300">
                      <a:solidFill>
                        <a:srgbClr val="3333CC"/>
                      </a:solidFill>
                      <a:latin typeface="Times New Roman" charset="0"/>
                      <a:cs typeface="Times New Roman" charset="0"/>
                    </a:endParaRPr>
                  </a:p>
                  <a:p>
                    <a:pPr eaLnBrk="0" hangingPunct="0"/>
                    <a:endParaRPr lang="en-GB" sz="1300">
                      <a:latin typeface="Times New Roman" charset="0"/>
                    </a:endParaRPr>
                  </a:p>
                </p:txBody>
              </p:sp>
              <p:sp>
                <p:nvSpPr>
                  <p:cNvPr id="39081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967" y="0"/>
                    <a:ext cx="426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" name="Group 35"/>
              <p:cNvGrpSpPr>
                <a:grpSpLocks/>
              </p:cNvGrpSpPr>
              <p:nvPr/>
            </p:nvGrpSpPr>
            <p:grpSpPr bwMode="auto">
              <a:xfrm>
                <a:off x="3393" y="0"/>
                <a:ext cx="479" cy="384"/>
                <a:chOff x="3393" y="0"/>
                <a:chExt cx="479" cy="384"/>
              </a:xfrm>
            </p:grpSpPr>
            <p:sp>
              <p:nvSpPr>
                <p:cNvPr id="39074" name="Rectangle 36"/>
                <p:cNvSpPr>
                  <a:spLocks noChangeArrowheads="1"/>
                </p:cNvSpPr>
                <p:nvPr/>
              </p:nvSpPr>
              <p:spPr bwMode="auto">
                <a:xfrm>
                  <a:off x="3393" y="0"/>
                  <a:ext cx="479" cy="384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" name="Group 37"/>
                <p:cNvGrpSpPr>
                  <a:grpSpLocks/>
                </p:cNvGrpSpPr>
                <p:nvPr/>
              </p:nvGrpSpPr>
              <p:grpSpPr bwMode="auto">
                <a:xfrm>
                  <a:off x="3393" y="0"/>
                  <a:ext cx="479" cy="384"/>
                  <a:chOff x="3393" y="0"/>
                  <a:chExt cx="479" cy="384"/>
                </a:xfrm>
              </p:grpSpPr>
              <p:sp>
                <p:nvSpPr>
                  <p:cNvPr id="3907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436" y="0"/>
                    <a:ext cx="393" cy="384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r>
                      <a:rPr lang="en-GB" sz="1300">
                        <a:solidFill>
                          <a:srgbClr val="FFFFFF"/>
                        </a:solidFill>
                        <a:latin typeface="Times New Roman" charset="0"/>
                        <a:cs typeface="Times New Roman" charset="0"/>
                      </a:rPr>
                      <a:t>stuGpa</a:t>
                    </a:r>
                    <a:endParaRPr lang="en-GB" sz="1300">
                      <a:solidFill>
                        <a:srgbClr val="3333CC"/>
                      </a:solidFill>
                      <a:latin typeface="Times New Roman" charset="0"/>
                      <a:cs typeface="Times New Roman" charset="0"/>
                    </a:endParaRPr>
                  </a:p>
                  <a:p>
                    <a:pPr eaLnBrk="0" hangingPunct="0"/>
                    <a:endParaRPr lang="en-GB" sz="1300">
                      <a:latin typeface="Times New Roman" charset="0"/>
                    </a:endParaRPr>
                  </a:p>
                </p:txBody>
              </p:sp>
              <p:sp>
                <p:nvSpPr>
                  <p:cNvPr id="3907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393" y="0"/>
                    <a:ext cx="479" cy="384"/>
                  </a:xfrm>
                  <a:prstGeom prst="rect">
                    <a:avLst/>
                  </a:prstGeom>
                  <a:ln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en-US" sz="1400" dirty="0" err="1" smtClean="0"/>
                      <a:t>stuGpa</a:t>
                    </a:r>
                    <a:endParaRPr lang="en-US" sz="1400" dirty="0"/>
                  </a:p>
                </p:txBody>
              </p:sp>
            </p:grpSp>
          </p:grpSp>
          <p:grpSp>
            <p:nvGrpSpPr>
              <p:cNvPr id="18" name="Group 40"/>
              <p:cNvGrpSpPr>
                <a:grpSpLocks/>
              </p:cNvGrpSpPr>
              <p:nvPr/>
            </p:nvGrpSpPr>
            <p:grpSpPr bwMode="auto">
              <a:xfrm>
                <a:off x="3872" y="0"/>
                <a:ext cx="533" cy="384"/>
                <a:chOff x="3872" y="0"/>
                <a:chExt cx="533" cy="384"/>
              </a:xfrm>
            </p:grpSpPr>
            <p:sp>
              <p:nvSpPr>
                <p:cNvPr id="39070" name="Rectangle 41"/>
                <p:cNvSpPr>
                  <a:spLocks noChangeArrowheads="1"/>
                </p:cNvSpPr>
                <p:nvPr/>
              </p:nvSpPr>
              <p:spPr bwMode="auto">
                <a:xfrm>
                  <a:off x="3872" y="0"/>
                  <a:ext cx="533" cy="384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" name="Group 42"/>
                <p:cNvGrpSpPr>
                  <a:grpSpLocks/>
                </p:cNvGrpSpPr>
                <p:nvPr/>
              </p:nvGrpSpPr>
              <p:grpSpPr bwMode="auto">
                <a:xfrm>
                  <a:off x="3872" y="0"/>
                  <a:ext cx="533" cy="384"/>
                  <a:chOff x="3872" y="0"/>
                  <a:chExt cx="533" cy="384"/>
                </a:xfrm>
              </p:grpSpPr>
              <p:sp>
                <p:nvSpPr>
                  <p:cNvPr id="39072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15" y="0"/>
                    <a:ext cx="447" cy="384"/>
                  </a:xfrm>
                  <a:prstGeom prst="rect">
                    <a:avLst/>
                  </a:prstGeom>
                  <a:noFill/>
                  <a:ln>
                    <a:headEnd type="none" w="sm" len="sm"/>
                    <a:tailEnd type="none" w="sm" len="sm"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en-GB" sz="1300">
                        <a:solidFill>
                          <a:srgbClr val="FFFFFF"/>
                        </a:solidFill>
                        <a:latin typeface="Times New Roman" charset="0"/>
                        <a:cs typeface="Times New Roman" charset="0"/>
                      </a:rPr>
                      <a:t>stuAge</a:t>
                    </a:r>
                    <a:endParaRPr lang="en-GB" sz="1300">
                      <a:solidFill>
                        <a:srgbClr val="3333CC"/>
                      </a:solidFill>
                      <a:latin typeface="Times New Roman" charset="0"/>
                      <a:cs typeface="Times New Roman" charset="0"/>
                    </a:endParaRPr>
                  </a:p>
                  <a:p>
                    <a:pPr eaLnBrk="0" hangingPunct="0"/>
                    <a:endParaRPr lang="en-GB" sz="1300">
                      <a:latin typeface="Times New Roman" charset="0"/>
                    </a:endParaRPr>
                  </a:p>
                </p:txBody>
              </p:sp>
              <p:sp>
                <p:nvSpPr>
                  <p:cNvPr id="39073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872" y="0"/>
                    <a:ext cx="533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" name="Group 45"/>
              <p:cNvGrpSpPr>
                <a:grpSpLocks/>
              </p:cNvGrpSpPr>
              <p:nvPr/>
            </p:nvGrpSpPr>
            <p:grpSpPr bwMode="auto">
              <a:xfrm>
                <a:off x="0" y="384"/>
                <a:ext cx="484" cy="480"/>
                <a:chOff x="0" y="384"/>
                <a:chExt cx="484" cy="480"/>
              </a:xfrm>
            </p:grpSpPr>
            <p:sp>
              <p:nvSpPr>
                <p:cNvPr id="39068" name="Rectangle 46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398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1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69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48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48"/>
              <p:cNvGrpSpPr>
                <a:grpSpLocks/>
              </p:cNvGrpSpPr>
              <p:nvPr/>
            </p:nvGrpSpPr>
            <p:grpSpPr bwMode="auto">
              <a:xfrm>
                <a:off x="484" y="384"/>
                <a:ext cx="732" cy="480"/>
                <a:chOff x="484" y="384"/>
                <a:chExt cx="732" cy="480"/>
              </a:xfrm>
            </p:grpSpPr>
            <p:sp>
              <p:nvSpPr>
                <p:cNvPr id="39066" name="Rectangle 49"/>
                <p:cNvSpPr>
                  <a:spLocks noChangeArrowheads="1"/>
                </p:cNvSpPr>
                <p:nvPr/>
              </p:nvSpPr>
              <p:spPr bwMode="auto">
                <a:xfrm>
                  <a:off x="527" y="384"/>
                  <a:ext cx="646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Anne Joy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67" name="Rectangle 50"/>
                <p:cNvSpPr>
                  <a:spLocks noChangeArrowheads="1"/>
                </p:cNvSpPr>
                <p:nvPr/>
              </p:nvSpPr>
              <p:spPr bwMode="auto">
                <a:xfrm>
                  <a:off x="484" y="384"/>
                  <a:ext cx="73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51"/>
              <p:cNvGrpSpPr>
                <a:grpSpLocks/>
              </p:cNvGrpSpPr>
              <p:nvPr/>
            </p:nvGrpSpPr>
            <p:grpSpPr bwMode="auto">
              <a:xfrm>
                <a:off x="1216" y="384"/>
                <a:ext cx="672" cy="480"/>
                <a:chOff x="1216" y="384"/>
                <a:chExt cx="672" cy="480"/>
              </a:xfrm>
            </p:grpSpPr>
            <p:sp>
              <p:nvSpPr>
                <p:cNvPr id="39064" name="Rectangle 52"/>
                <p:cNvSpPr>
                  <a:spLocks noChangeArrowheads="1"/>
                </p:cNvSpPr>
                <p:nvPr/>
              </p:nvSpPr>
              <p:spPr bwMode="auto">
                <a:xfrm>
                  <a:off x="1259" y="384"/>
                  <a:ext cx="586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>
                      <a:latin typeface="Times New Roman" charset="0"/>
                      <a:cs typeface="Times New Roman" charset="0"/>
                    </a:rPr>
                    <a:t>IT, Fine Art</a:t>
                  </a:r>
                </a:p>
                <a:p>
                  <a:pPr eaLnBrk="0" hangingPunct="0"/>
                  <a:endParaRPr lang="en-GB" sz="1300">
                    <a:latin typeface="Times New Roman" charset="0"/>
                  </a:endParaRPr>
                </a:p>
              </p:txBody>
            </p:sp>
            <p:sp>
              <p:nvSpPr>
                <p:cNvPr id="39065" name="Rectangle 53"/>
                <p:cNvSpPr>
                  <a:spLocks noChangeArrowheads="1"/>
                </p:cNvSpPr>
                <p:nvPr/>
              </p:nvSpPr>
              <p:spPr bwMode="auto">
                <a:xfrm>
                  <a:off x="1216" y="384"/>
                  <a:ext cx="67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54"/>
              <p:cNvGrpSpPr>
                <a:grpSpLocks/>
              </p:cNvGrpSpPr>
              <p:nvPr/>
            </p:nvGrpSpPr>
            <p:grpSpPr bwMode="auto">
              <a:xfrm>
                <a:off x="1888" y="384"/>
                <a:ext cx="596" cy="480"/>
                <a:chOff x="1888" y="384"/>
                <a:chExt cx="596" cy="480"/>
              </a:xfrm>
            </p:grpSpPr>
            <p:sp>
              <p:nvSpPr>
                <p:cNvPr id="39062" name="Rectangle 55"/>
                <p:cNvSpPr>
                  <a:spLocks noChangeArrowheads="1"/>
                </p:cNvSpPr>
                <p:nvPr/>
              </p:nvSpPr>
              <p:spPr bwMode="auto">
                <a:xfrm>
                  <a:off x="1931" y="384"/>
                  <a:ext cx="510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22 Feb 1990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63" name="Rectangle 56"/>
                <p:cNvSpPr>
                  <a:spLocks noChangeArrowheads="1"/>
                </p:cNvSpPr>
                <p:nvPr/>
              </p:nvSpPr>
              <p:spPr bwMode="auto">
                <a:xfrm>
                  <a:off x="1888" y="384"/>
                  <a:ext cx="59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57"/>
              <p:cNvGrpSpPr>
                <a:grpSpLocks/>
              </p:cNvGrpSpPr>
              <p:nvPr/>
            </p:nvGrpSpPr>
            <p:grpSpPr bwMode="auto">
              <a:xfrm>
                <a:off x="2484" y="384"/>
                <a:ext cx="483" cy="480"/>
                <a:chOff x="2484" y="384"/>
                <a:chExt cx="483" cy="480"/>
              </a:xfrm>
            </p:grpSpPr>
            <p:sp>
              <p:nvSpPr>
                <p:cNvPr id="39060" name="Rectangle 58"/>
                <p:cNvSpPr>
                  <a:spLocks noChangeArrowheads="1"/>
                </p:cNvSpPr>
                <p:nvPr/>
              </p:nvSpPr>
              <p:spPr bwMode="auto">
                <a:xfrm>
                  <a:off x="2527" y="384"/>
                  <a:ext cx="397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>
                      <a:latin typeface="Times New Roman" charset="0"/>
                      <a:cs typeface="Times New Roman" charset="0"/>
                    </a:rPr>
                    <a:t>23</a:t>
                  </a:r>
                </a:p>
                <a:p>
                  <a:pPr eaLnBrk="0" hangingPunct="0"/>
                  <a:endParaRPr lang="en-GB" sz="1300">
                    <a:latin typeface="Times New Roman" charset="0"/>
                  </a:endParaRPr>
                </a:p>
              </p:txBody>
            </p:sp>
            <p:sp>
              <p:nvSpPr>
                <p:cNvPr id="39061" name="Rectangle 59"/>
                <p:cNvSpPr>
                  <a:spLocks noChangeArrowheads="1"/>
                </p:cNvSpPr>
                <p:nvPr/>
              </p:nvSpPr>
              <p:spPr bwMode="auto">
                <a:xfrm>
                  <a:off x="2484" y="384"/>
                  <a:ext cx="48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60"/>
              <p:cNvGrpSpPr>
                <a:grpSpLocks/>
              </p:cNvGrpSpPr>
              <p:nvPr/>
            </p:nvGrpSpPr>
            <p:grpSpPr bwMode="auto">
              <a:xfrm>
                <a:off x="2967" y="384"/>
                <a:ext cx="426" cy="480"/>
                <a:chOff x="2967" y="384"/>
                <a:chExt cx="426" cy="480"/>
              </a:xfrm>
            </p:grpSpPr>
            <p:sp>
              <p:nvSpPr>
                <p:cNvPr id="39058" name="Rectangle 61"/>
                <p:cNvSpPr>
                  <a:spLocks noChangeArrowheads="1"/>
                </p:cNvSpPr>
                <p:nvPr/>
              </p:nvSpPr>
              <p:spPr bwMode="auto">
                <a:xfrm>
                  <a:off x="3010" y="384"/>
                  <a:ext cx="340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>
                      <a:latin typeface="Times New Roman" charset="0"/>
                      <a:cs typeface="Times New Roman" charset="0"/>
                    </a:rPr>
                    <a:t>2</a:t>
                  </a:r>
                </a:p>
                <a:p>
                  <a:pPr eaLnBrk="0" hangingPunct="0"/>
                  <a:endParaRPr lang="en-GB" sz="1300">
                    <a:latin typeface="Times New Roman" charset="0"/>
                  </a:endParaRPr>
                </a:p>
              </p:txBody>
            </p:sp>
            <p:sp>
              <p:nvSpPr>
                <p:cNvPr id="39059" name="Rectangle 62"/>
                <p:cNvSpPr>
                  <a:spLocks noChangeArrowheads="1"/>
                </p:cNvSpPr>
                <p:nvPr/>
              </p:nvSpPr>
              <p:spPr bwMode="auto">
                <a:xfrm>
                  <a:off x="2967" y="384"/>
                  <a:ext cx="42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63"/>
              <p:cNvGrpSpPr>
                <a:grpSpLocks/>
              </p:cNvGrpSpPr>
              <p:nvPr/>
            </p:nvGrpSpPr>
            <p:grpSpPr bwMode="auto">
              <a:xfrm>
                <a:off x="3393" y="384"/>
                <a:ext cx="479" cy="480"/>
                <a:chOff x="3393" y="384"/>
                <a:chExt cx="479" cy="480"/>
              </a:xfrm>
            </p:grpSpPr>
            <p:sp>
              <p:nvSpPr>
                <p:cNvPr id="39056" name="Rectangle 64"/>
                <p:cNvSpPr>
                  <a:spLocks noChangeArrowheads="1"/>
                </p:cNvSpPr>
                <p:nvPr/>
              </p:nvSpPr>
              <p:spPr bwMode="auto">
                <a:xfrm>
                  <a:off x="3436" y="384"/>
                  <a:ext cx="393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2.26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57" name="Rectangle 65"/>
                <p:cNvSpPr>
                  <a:spLocks noChangeArrowheads="1"/>
                </p:cNvSpPr>
                <p:nvPr/>
              </p:nvSpPr>
              <p:spPr bwMode="auto">
                <a:xfrm>
                  <a:off x="3393" y="384"/>
                  <a:ext cx="479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66"/>
              <p:cNvGrpSpPr>
                <a:grpSpLocks/>
              </p:cNvGrpSpPr>
              <p:nvPr/>
            </p:nvGrpSpPr>
            <p:grpSpPr bwMode="auto">
              <a:xfrm>
                <a:off x="3872" y="384"/>
                <a:ext cx="533" cy="480"/>
                <a:chOff x="3872" y="384"/>
                <a:chExt cx="533" cy="480"/>
              </a:xfrm>
            </p:grpSpPr>
            <p:sp>
              <p:nvSpPr>
                <p:cNvPr id="39054" name="Rectangle 67"/>
                <p:cNvSpPr>
                  <a:spLocks noChangeArrowheads="1"/>
                </p:cNvSpPr>
                <p:nvPr/>
              </p:nvSpPr>
              <p:spPr bwMode="auto">
                <a:xfrm>
                  <a:off x="3915" y="384"/>
                  <a:ext cx="447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300" dirty="0" smtClean="0">
                      <a:latin typeface="Times New Roman" charset="0"/>
                    </a:rPr>
                    <a:t>24</a:t>
                  </a:r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55" name="Rectangle 68"/>
                <p:cNvSpPr>
                  <a:spLocks noChangeArrowheads="1"/>
                </p:cNvSpPr>
                <p:nvPr/>
              </p:nvSpPr>
              <p:spPr bwMode="auto">
                <a:xfrm>
                  <a:off x="3872" y="384"/>
                  <a:ext cx="53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69"/>
              <p:cNvGrpSpPr>
                <a:grpSpLocks/>
              </p:cNvGrpSpPr>
              <p:nvPr/>
            </p:nvGrpSpPr>
            <p:grpSpPr bwMode="auto">
              <a:xfrm>
                <a:off x="0" y="864"/>
                <a:ext cx="484" cy="384"/>
                <a:chOff x="0" y="864"/>
                <a:chExt cx="484" cy="384"/>
              </a:xfrm>
            </p:grpSpPr>
            <p:sp>
              <p:nvSpPr>
                <p:cNvPr id="39052" name="Rectangle 70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398" cy="38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r>
                    <a:rPr lang="en-GB" sz="1300" dirty="0" smtClean="0">
                      <a:latin typeface="Times New Roman" charset="0"/>
                    </a:rPr>
                    <a:t>2</a:t>
                  </a:r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53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72"/>
              <p:cNvGrpSpPr>
                <a:grpSpLocks/>
              </p:cNvGrpSpPr>
              <p:nvPr/>
            </p:nvGrpSpPr>
            <p:grpSpPr bwMode="auto">
              <a:xfrm>
                <a:off x="484" y="864"/>
                <a:ext cx="732" cy="384"/>
                <a:chOff x="484" y="864"/>
                <a:chExt cx="732" cy="384"/>
              </a:xfrm>
            </p:grpSpPr>
            <p:sp>
              <p:nvSpPr>
                <p:cNvPr id="39050" name="Rectangle 73"/>
                <p:cNvSpPr>
                  <a:spLocks noChangeArrowheads="1"/>
                </p:cNvSpPr>
                <p:nvPr/>
              </p:nvSpPr>
              <p:spPr bwMode="auto">
                <a:xfrm>
                  <a:off x="527" y="864"/>
                  <a:ext cx="646" cy="38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Boon  </a:t>
                  </a:r>
                  <a:r>
                    <a:rPr lang="en-GB" sz="1300" dirty="0" err="1" smtClean="0">
                      <a:latin typeface="Times New Roman" charset="0"/>
                      <a:cs typeface="Times New Roman" charset="0"/>
                    </a:rPr>
                    <a:t>yugan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51" name="Rectangle 74"/>
                <p:cNvSpPr>
                  <a:spLocks noChangeArrowheads="1"/>
                </p:cNvSpPr>
                <p:nvPr/>
              </p:nvSpPr>
              <p:spPr bwMode="auto">
                <a:xfrm>
                  <a:off x="484" y="864"/>
                  <a:ext cx="73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75"/>
              <p:cNvGrpSpPr>
                <a:grpSpLocks/>
              </p:cNvGrpSpPr>
              <p:nvPr/>
            </p:nvGrpSpPr>
            <p:grpSpPr bwMode="auto">
              <a:xfrm>
                <a:off x="1216" y="864"/>
                <a:ext cx="672" cy="384"/>
                <a:chOff x="1216" y="864"/>
                <a:chExt cx="672" cy="384"/>
              </a:xfrm>
            </p:grpSpPr>
            <p:sp>
              <p:nvSpPr>
                <p:cNvPr id="39048" name="Rectangle 76"/>
                <p:cNvSpPr>
                  <a:spLocks noChangeArrowheads="1"/>
                </p:cNvSpPr>
                <p:nvPr/>
              </p:nvSpPr>
              <p:spPr bwMode="auto">
                <a:xfrm>
                  <a:off x="1259" y="864"/>
                  <a:ext cx="586" cy="38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>
                      <a:latin typeface="Times New Roman" charset="0"/>
                      <a:cs typeface="Times New Roman" charset="0"/>
                    </a:rPr>
                    <a:t>IT</a:t>
                  </a:r>
                </a:p>
                <a:p>
                  <a:pPr eaLnBrk="0" hangingPunct="0"/>
                  <a:endParaRPr lang="en-GB" sz="1300">
                    <a:latin typeface="Times New Roman" charset="0"/>
                  </a:endParaRPr>
                </a:p>
              </p:txBody>
            </p:sp>
            <p:sp>
              <p:nvSpPr>
                <p:cNvPr id="39049" name="Rectangle 77"/>
                <p:cNvSpPr>
                  <a:spLocks noChangeArrowheads="1"/>
                </p:cNvSpPr>
                <p:nvPr/>
              </p:nvSpPr>
              <p:spPr bwMode="auto">
                <a:xfrm>
                  <a:off x="1216" y="864"/>
                  <a:ext cx="6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78"/>
              <p:cNvGrpSpPr>
                <a:grpSpLocks/>
              </p:cNvGrpSpPr>
              <p:nvPr/>
            </p:nvGrpSpPr>
            <p:grpSpPr bwMode="auto">
              <a:xfrm>
                <a:off x="1888" y="864"/>
                <a:ext cx="596" cy="384"/>
                <a:chOff x="1888" y="864"/>
                <a:chExt cx="596" cy="384"/>
              </a:xfrm>
            </p:grpSpPr>
            <p:sp>
              <p:nvSpPr>
                <p:cNvPr id="39046" name="Rectangle 79"/>
                <p:cNvSpPr>
                  <a:spLocks noChangeArrowheads="1"/>
                </p:cNvSpPr>
                <p:nvPr/>
              </p:nvSpPr>
              <p:spPr bwMode="auto">
                <a:xfrm>
                  <a:off x="1931" y="864"/>
                  <a:ext cx="510" cy="38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30 </a:t>
                  </a:r>
                  <a:r>
                    <a:rPr lang="en-GB" sz="1300" dirty="0">
                      <a:latin typeface="Times New Roman" charset="0"/>
                      <a:cs typeface="Times New Roman" charset="0"/>
                    </a:rPr>
                    <a:t>Jun </a:t>
                  </a:r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1990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47" name="Rectangle 80"/>
                <p:cNvSpPr>
                  <a:spLocks noChangeArrowheads="1"/>
                </p:cNvSpPr>
                <p:nvPr/>
              </p:nvSpPr>
              <p:spPr bwMode="auto">
                <a:xfrm>
                  <a:off x="1888" y="864"/>
                  <a:ext cx="5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071" name="Group 81"/>
              <p:cNvGrpSpPr>
                <a:grpSpLocks/>
              </p:cNvGrpSpPr>
              <p:nvPr/>
            </p:nvGrpSpPr>
            <p:grpSpPr bwMode="auto">
              <a:xfrm>
                <a:off x="2484" y="864"/>
                <a:ext cx="483" cy="384"/>
                <a:chOff x="2484" y="864"/>
                <a:chExt cx="483" cy="384"/>
              </a:xfrm>
            </p:grpSpPr>
            <p:sp>
              <p:nvSpPr>
                <p:cNvPr id="39044" name="Rectangle 82"/>
                <p:cNvSpPr>
                  <a:spLocks noChangeArrowheads="1"/>
                </p:cNvSpPr>
                <p:nvPr/>
              </p:nvSpPr>
              <p:spPr bwMode="auto">
                <a:xfrm>
                  <a:off x="2527" y="864"/>
                  <a:ext cx="397" cy="38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>
                      <a:latin typeface="Times New Roman" charset="0"/>
                      <a:cs typeface="Times New Roman" charset="0"/>
                    </a:rPr>
                    <a:t>33</a:t>
                  </a:r>
                </a:p>
                <a:p>
                  <a:pPr eaLnBrk="0" hangingPunct="0"/>
                  <a:endParaRPr lang="en-GB" sz="1300">
                    <a:latin typeface="Times New Roman" charset="0"/>
                  </a:endParaRPr>
                </a:p>
              </p:txBody>
            </p:sp>
            <p:sp>
              <p:nvSpPr>
                <p:cNvPr id="39045" name="Rectangle 83"/>
                <p:cNvSpPr>
                  <a:spLocks noChangeArrowheads="1"/>
                </p:cNvSpPr>
                <p:nvPr/>
              </p:nvSpPr>
              <p:spPr bwMode="auto">
                <a:xfrm>
                  <a:off x="2484" y="864"/>
                  <a:ext cx="48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075" name="Group 84"/>
              <p:cNvGrpSpPr>
                <a:grpSpLocks/>
              </p:cNvGrpSpPr>
              <p:nvPr/>
            </p:nvGrpSpPr>
            <p:grpSpPr bwMode="auto">
              <a:xfrm>
                <a:off x="2967" y="864"/>
                <a:ext cx="426" cy="384"/>
                <a:chOff x="2967" y="864"/>
                <a:chExt cx="426" cy="384"/>
              </a:xfrm>
            </p:grpSpPr>
            <p:sp>
              <p:nvSpPr>
                <p:cNvPr id="39042" name="Rectangle 85"/>
                <p:cNvSpPr>
                  <a:spLocks noChangeArrowheads="1"/>
                </p:cNvSpPr>
                <p:nvPr/>
              </p:nvSpPr>
              <p:spPr bwMode="auto">
                <a:xfrm>
                  <a:off x="3010" y="864"/>
                  <a:ext cx="340" cy="38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>
                      <a:latin typeface="Times New Roman" charset="0"/>
                      <a:cs typeface="Times New Roman" charset="0"/>
                    </a:rPr>
                    <a:t>3</a:t>
                  </a:r>
                </a:p>
                <a:p>
                  <a:pPr eaLnBrk="0" hangingPunct="0"/>
                  <a:endParaRPr lang="en-GB" sz="1300">
                    <a:latin typeface="Times New Roman" charset="0"/>
                  </a:endParaRPr>
                </a:p>
              </p:txBody>
            </p:sp>
            <p:sp>
              <p:nvSpPr>
                <p:cNvPr id="39043" name="Rectangle 86"/>
                <p:cNvSpPr>
                  <a:spLocks noChangeArrowheads="1"/>
                </p:cNvSpPr>
                <p:nvPr/>
              </p:nvSpPr>
              <p:spPr bwMode="auto">
                <a:xfrm>
                  <a:off x="2967" y="864"/>
                  <a:ext cx="42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079" name="Group 87"/>
              <p:cNvGrpSpPr>
                <a:grpSpLocks/>
              </p:cNvGrpSpPr>
              <p:nvPr/>
            </p:nvGrpSpPr>
            <p:grpSpPr bwMode="auto">
              <a:xfrm>
                <a:off x="3393" y="864"/>
                <a:ext cx="479" cy="384"/>
                <a:chOff x="3393" y="864"/>
                <a:chExt cx="479" cy="384"/>
              </a:xfrm>
            </p:grpSpPr>
            <p:sp>
              <p:nvSpPr>
                <p:cNvPr id="39040" name="Rectangle 88"/>
                <p:cNvSpPr>
                  <a:spLocks noChangeArrowheads="1"/>
                </p:cNvSpPr>
                <p:nvPr/>
              </p:nvSpPr>
              <p:spPr bwMode="auto">
                <a:xfrm>
                  <a:off x="3436" y="864"/>
                  <a:ext cx="393" cy="38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>
                      <a:latin typeface="Times New Roman" charset="0"/>
                      <a:cs typeface="Times New Roman" charset="0"/>
                    </a:rPr>
                    <a:t>2.59</a:t>
                  </a:r>
                </a:p>
                <a:p>
                  <a:pPr eaLnBrk="0" hangingPunct="0"/>
                  <a:endParaRPr lang="en-GB" sz="1300">
                    <a:latin typeface="Times New Roman" charset="0"/>
                  </a:endParaRPr>
                </a:p>
              </p:txBody>
            </p:sp>
            <p:sp>
              <p:nvSpPr>
                <p:cNvPr id="39041" name="Rectangle 89"/>
                <p:cNvSpPr>
                  <a:spLocks noChangeArrowheads="1"/>
                </p:cNvSpPr>
                <p:nvPr/>
              </p:nvSpPr>
              <p:spPr bwMode="auto">
                <a:xfrm>
                  <a:off x="3393" y="864"/>
                  <a:ext cx="47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083" name="Group 90"/>
              <p:cNvGrpSpPr>
                <a:grpSpLocks/>
              </p:cNvGrpSpPr>
              <p:nvPr/>
            </p:nvGrpSpPr>
            <p:grpSpPr bwMode="auto">
              <a:xfrm>
                <a:off x="3872" y="864"/>
                <a:ext cx="533" cy="384"/>
                <a:chOff x="3872" y="864"/>
                <a:chExt cx="533" cy="384"/>
              </a:xfrm>
            </p:grpSpPr>
            <p:sp>
              <p:nvSpPr>
                <p:cNvPr id="39038" name="Rectangle 91"/>
                <p:cNvSpPr>
                  <a:spLocks noChangeArrowheads="1"/>
                </p:cNvSpPr>
                <p:nvPr/>
              </p:nvSpPr>
              <p:spPr bwMode="auto">
                <a:xfrm>
                  <a:off x="3915" y="864"/>
                  <a:ext cx="447" cy="38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23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39" name="Rectangle 92"/>
                <p:cNvSpPr>
                  <a:spLocks noChangeArrowheads="1"/>
                </p:cNvSpPr>
                <p:nvPr/>
              </p:nvSpPr>
              <p:spPr bwMode="auto">
                <a:xfrm>
                  <a:off x="3872" y="864"/>
                  <a:ext cx="53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087" name="Group 93"/>
              <p:cNvGrpSpPr>
                <a:grpSpLocks/>
              </p:cNvGrpSpPr>
              <p:nvPr/>
            </p:nvGrpSpPr>
            <p:grpSpPr bwMode="auto">
              <a:xfrm>
                <a:off x="0" y="1248"/>
                <a:ext cx="484" cy="480"/>
                <a:chOff x="0" y="1248"/>
                <a:chExt cx="484" cy="480"/>
              </a:xfrm>
            </p:grpSpPr>
            <p:sp>
              <p:nvSpPr>
                <p:cNvPr id="39036" name="Rectangle 94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398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3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37" name="Rectangle 95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48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091" name="Group 96"/>
              <p:cNvGrpSpPr>
                <a:grpSpLocks/>
              </p:cNvGrpSpPr>
              <p:nvPr/>
            </p:nvGrpSpPr>
            <p:grpSpPr bwMode="auto">
              <a:xfrm>
                <a:off x="484" y="1248"/>
                <a:ext cx="732" cy="480"/>
                <a:chOff x="484" y="1248"/>
                <a:chExt cx="732" cy="480"/>
              </a:xfrm>
            </p:grpSpPr>
            <p:sp>
              <p:nvSpPr>
                <p:cNvPr id="39034" name="Rectangle 97"/>
                <p:cNvSpPr>
                  <a:spLocks noChangeArrowheads="1"/>
                </p:cNvSpPr>
                <p:nvPr/>
              </p:nvSpPr>
              <p:spPr bwMode="auto">
                <a:xfrm>
                  <a:off x="527" y="1248"/>
                  <a:ext cx="646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err="1" smtClean="0">
                      <a:latin typeface="Times New Roman" charset="0"/>
                      <a:cs typeface="Times New Roman" charset="0"/>
                    </a:rPr>
                    <a:t>Chlaiga</a:t>
                  </a:r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 </a:t>
                  </a:r>
                  <a:r>
                    <a:rPr lang="en-GB" sz="1300" dirty="0" err="1" smtClean="0">
                      <a:latin typeface="Times New Roman" charset="0"/>
                      <a:cs typeface="Times New Roman" charset="0"/>
                    </a:rPr>
                    <a:t>Puvana</a:t>
                  </a:r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 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35" name="Rectangle 98"/>
                <p:cNvSpPr>
                  <a:spLocks noChangeArrowheads="1"/>
                </p:cNvSpPr>
                <p:nvPr/>
              </p:nvSpPr>
              <p:spPr bwMode="auto">
                <a:xfrm>
                  <a:off x="484" y="1248"/>
                  <a:ext cx="73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095" name="Group 99"/>
              <p:cNvGrpSpPr>
                <a:grpSpLocks/>
              </p:cNvGrpSpPr>
              <p:nvPr/>
            </p:nvGrpSpPr>
            <p:grpSpPr bwMode="auto">
              <a:xfrm>
                <a:off x="1216" y="1248"/>
                <a:ext cx="672" cy="480"/>
                <a:chOff x="1216" y="1248"/>
                <a:chExt cx="672" cy="480"/>
              </a:xfrm>
            </p:grpSpPr>
            <p:sp>
              <p:nvSpPr>
                <p:cNvPr id="39032" name="Rectangle 100"/>
                <p:cNvSpPr>
                  <a:spLocks noChangeArrowheads="1"/>
                </p:cNvSpPr>
                <p:nvPr/>
              </p:nvSpPr>
              <p:spPr bwMode="auto">
                <a:xfrm>
                  <a:off x="1259" y="1248"/>
                  <a:ext cx="586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>
                      <a:latin typeface="Times New Roman" charset="0"/>
                      <a:cs typeface="Times New Roman" charset="0"/>
                    </a:rPr>
                    <a:t>IT, Education</a:t>
                  </a:r>
                </a:p>
                <a:p>
                  <a:pPr eaLnBrk="0" hangingPunct="0"/>
                  <a:endParaRPr lang="en-GB" sz="1300">
                    <a:latin typeface="Times New Roman" charset="0"/>
                  </a:endParaRPr>
                </a:p>
              </p:txBody>
            </p:sp>
            <p:sp>
              <p:nvSpPr>
                <p:cNvPr id="3903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216" y="1248"/>
                  <a:ext cx="67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099" name="Group 102"/>
              <p:cNvGrpSpPr>
                <a:grpSpLocks/>
              </p:cNvGrpSpPr>
              <p:nvPr/>
            </p:nvGrpSpPr>
            <p:grpSpPr bwMode="auto">
              <a:xfrm>
                <a:off x="1888" y="1248"/>
                <a:ext cx="596" cy="480"/>
                <a:chOff x="1888" y="1248"/>
                <a:chExt cx="596" cy="480"/>
              </a:xfrm>
            </p:grpSpPr>
            <p:sp>
              <p:nvSpPr>
                <p:cNvPr id="39030" name="Rectangle 103"/>
                <p:cNvSpPr>
                  <a:spLocks noChangeArrowheads="1"/>
                </p:cNvSpPr>
                <p:nvPr/>
              </p:nvSpPr>
              <p:spPr bwMode="auto">
                <a:xfrm>
                  <a:off x="1931" y="1248"/>
                  <a:ext cx="510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9 </a:t>
                  </a:r>
                  <a:r>
                    <a:rPr lang="en-GB" sz="1300" dirty="0">
                      <a:latin typeface="Times New Roman" charset="0"/>
                      <a:cs typeface="Times New Roman" charset="0"/>
                    </a:rPr>
                    <a:t>Oct 1981</a:t>
                  </a: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31" name="Rectangle 104"/>
                <p:cNvSpPr>
                  <a:spLocks noChangeArrowheads="1"/>
                </p:cNvSpPr>
                <p:nvPr/>
              </p:nvSpPr>
              <p:spPr bwMode="auto">
                <a:xfrm>
                  <a:off x="1888" y="1248"/>
                  <a:ext cx="59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102" name="Group 105"/>
              <p:cNvGrpSpPr>
                <a:grpSpLocks/>
              </p:cNvGrpSpPr>
              <p:nvPr/>
            </p:nvGrpSpPr>
            <p:grpSpPr bwMode="auto">
              <a:xfrm>
                <a:off x="2484" y="1248"/>
                <a:ext cx="483" cy="480"/>
                <a:chOff x="2484" y="1248"/>
                <a:chExt cx="483" cy="480"/>
              </a:xfrm>
            </p:grpSpPr>
            <p:sp>
              <p:nvSpPr>
                <p:cNvPr id="39028" name="Rectangle 106"/>
                <p:cNvSpPr>
                  <a:spLocks noChangeArrowheads="1"/>
                </p:cNvSpPr>
                <p:nvPr/>
              </p:nvSpPr>
              <p:spPr bwMode="auto">
                <a:xfrm>
                  <a:off x="2527" y="1248"/>
                  <a:ext cx="397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>
                      <a:latin typeface="Times New Roman" charset="0"/>
                      <a:cs typeface="Times New Roman" charset="0"/>
                    </a:rPr>
                    <a:t>27</a:t>
                  </a:r>
                </a:p>
                <a:p>
                  <a:pPr eaLnBrk="0" hangingPunct="0"/>
                  <a:endParaRPr lang="en-GB" sz="1300">
                    <a:latin typeface="Times New Roman" charset="0"/>
                  </a:endParaRPr>
                </a:p>
              </p:txBody>
            </p:sp>
            <p:sp>
              <p:nvSpPr>
                <p:cNvPr id="39029" name="Rectangle 107"/>
                <p:cNvSpPr>
                  <a:spLocks noChangeArrowheads="1"/>
                </p:cNvSpPr>
                <p:nvPr/>
              </p:nvSpPr>
              <p:spPr bwMode="auto">
                <a:xfrm>
                  <a:off x="2484" y="1248"/>
                  <a:ext cx="48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103" name="Group 108"/>
              <p:cNvGrpSpPr>
                <a:grpSpLocks/>
              </p:cNvGrpSpPr>
              <p:nvPr/>
            </p:nvGrpSpPr>
            <p:grpSpPr bwMode="auto">
              <a:xfrm>
                <a:off x="2967" y="1248"/>
                <a:ext cx="426" cy="480"/>
                <a:chOff x="2967" y="1248"/>
                <a:chExt cx="426" cy="480"/>
              </a:xfrm>
            </p:grpSpPr>
            <p:sp>
              <p:nvSpPr>
                <p:cNvPr id="39026" name="Rectangle 109"/>
                <p:cNvSpPr>
                  <a:spLocks noChangeArrowheads="1"/>
                </p:cNvSpPr>
                <p:nvPr/>
              </p:nvSpPr>
              <p:spPr bwMode="auto">
                <a:xfrm>
                  <a:off x="3010" y="1248"/>
                  <a:ext cx="340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>
                      <a:latin typeface="Times New Roman" charset="0"/>
                      <a:cs typeface="Times New Roman" charset="0"/>
                    </a:rPr>
                    <a:t>1</a:t>
                  </a:r>
                </a:p>
                <a:p>
                  <a:pPr eaLnBrk="0" hangingPunct="0"/>
                  <a:endParaRPr lang="en-GB" sz="1300">
                    <a:latin typeface="Times New Roman" charset="0"/>
                  </a:endParaRPr>
                </a:p>
              </p:txBody>
            </p:sp>
            <p:sp>
              <p:nvSpPr>
                <p:cNvPr id="39027" name="Rectangle 110"/>
                <p:cNvSpPr>
                  <a:spLocks noChangeArrowheads="1"/>
                </p:cNvSpPr>
                <p:nvPr/>
              </p:nvSpPr>
              <p:spPr bwMode="auto">
                <a:xfrm>
                  <a:off x="2967" y="1248"/>
                  <a:ext cx="42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12" name="Group 111"/>
              <p:cNvGrpSpPr>
                <a:grpSpLocks/>
              </p:cNvGrpSpPr>
              <p:nvPr/>
            </p:nvGrpSpPr>
            <p:grpSpPr bwMode="auto">
              <a:xfrm>
                <a:off x="3393" y="1248"/>
                <a:ext cx="479" cy="480"/>
                <a:chOff x="3393" y="1248"/>
                <a:chExt cx="479" cy="480"/>
              </a:xfrm>
            </p:grpSpPr>
            <p:sp>
              <p:nvSpPr>
                <p:cNvPr id="39024" name="Rectangle 112"/>
                <p:cNvSpPr>
                  <a:spLocks noChangeArrowheads="1"/>
                </p:cNvSpPr>
                <p:nvPr/>
              </p:nvSpPr>
              <p:spPr bwMode="auto">
                <a:xfrm>
                  <a:off x="3436" y="1248"/>
                  <a:ext cx="393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3.87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25" name="Rectangle 113"/>
                <p:cNvSpPr>
                  <a:spLocks noChangeArrowheads="1"/>
                </p:cNvSpPr>
                <p:nvPr/>
              </p:nvSpPr>
              <p:spPr bwMode="auto">
                <a:xfrm>
                  <a:off x="3393" y="1248"/>
                  <a:ext cx="479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13" name="Group 114"/>
              <p:cNvGrpSpPr>
                <a:grpSpLocks/>
              </p:cNvGrpSpPr>
              <p:nvPr/>
            </p:nvGrpSpPr>
            <p:grpSpPr bwMode="auto">
              <a:xfrm>
                <a:off x="3872" y="1248"/>
                <a:ext cx="533" cy="480"/>
                <a:chOff x="3872" y="1248"/>
                <a:chExt cx="533" cy="480"/>
              </a:xfrm>
            </p:grpSpPr>
            <p:sp>
              <p:nvSpPr>
                <p:cNvPr id="39022" name="Rectangle 115"/>
                <p:cNvSpPr>
                  <a:spLocks noChangeArrowheads="1"/>
                </p:cNvSpPr>
                <p:nvPr/>
              </p:nvSpPr>
              <p:spPr bwMode="auto">
                <a:xfrm>
                  <a:off x="3915" y="1248"/>
                  <a:ext cx="447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33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23" name="Rectangle 116"/>
                <p:cNvSpPr>
                  <a:spLocks noChangeArrowheads="1"/>
                </p:cNvSpPr>
                <p:nvPr/>
              </p:nvSpPr>
              <p:spPr bwMode="auto">
                <a:xfrm>
                  <a:off x="3872" y="1248"/>
                  <a:ext cx="53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15" name="Group 117"/>
              <p:cNvGrpSpPr>
                <a:grpSpLocks/>
              </p:cNvGrpSpPr>
              <p:nvPr/>
            </p:nvGrpSpPr>
            <p:grpSpPr bwMode="auto">
              <a:xfrm>
                <a:off x="0" y="1728"/>
                <a:ext cx="484" cy="480"/>
                <a:chOff x="0" y="1728"/>
                <a:chExt cx="484" cy="480"/>
              </a:xfrm>
            </p:grpSpPr>
            <p:sp>
              <p:nvSpPr>
                <p:cNvPr id="39020" name="Rectangle 118"/>
                <p:cNvSpPr>
                  <a:spLocks noChangeArrowheads="1"/>
                </p:cNvSpPr>
                <p:nvPr/>
              </p:nvSpPr>
              <p:spPr bwMode="auto">
                <a:xfrm>
                  <a:off x="43" y="1728"/>
                  <a:ext cx="398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3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21" name="Rectangle 119"/>
                <p:cNvSpPr>
                  <a:spLocks noChangeArrowheads="1"/>
                </p:cNvSpPr>
                <p:nvPr/>
              </p:nvSpPr>
              <p:spPr bwMode="auto">
                <a:xfrm>
                  <a:off x="0" y="1728"/>
                  <a:ext cx="48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16" name="Group 120"/>
              <p:cNvGrpSpPr>
                <a:grpSpLocks/>
              </p:cNvGrpSpPr>
              <p:nvPr/>
            </p:nvGrpSpPr>
            <p:grpSpPr bwMode="auto">
              <a:xfrm>
                <a:off x="484" y="1728"/>
                <a:ext cx="732" cy="480"/>
                <a:chOff x="484" y="1728"/>
                <a:chExt cx="732" cy="480"/>
              </a:xfrm>
            </p:grpSpPr>
            <p:sp>
              <p:nvSpPr>
                <p:cNvPr id="39018" name="Rectangle 121"/>
                <p:cNvSpPr>
                  <a:spLocks noChangeArrowheads="1"/>
                </p:cNvSpPr>
                <p:nvPr/>
              </p:nvSpPr>
              <p:spPr bwMode="auto">
                <a:xfrm>
                  <a:off x="527" y="1728"/>
                  <a:ext cx="646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19" name="Rectangle 122"/>
                <p:cNvSpPr>
                  <a:spLocks noChangeArrowheads="1"/>
                </p:cNvSpPr>
                <p:nvPr/>
              </p:nvSpPr>
              <p:spPr bwMode="auto">
                <a:xfrm>
                  <a:off x="484" y="1728"/>
                  <a:ext cx="73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18" name="Group 123"/>
              <p:cNvGrpSpPr>
                <a:grpSpLocks/>
              </p:cNvGrpSpPr>
              <p:nvPr/>
            </p:nvGrpSpPr>
            <p:grpSpPr bwMode="auto">
              <a:xfrm>
                <a:off x="1216" y="1728"/>
                <a:ext cx="672" cy="480"/>
                <a:chOff x="1216" y="1728"/>
                <a:chExt cx="672" cy="480"/>
              </a:xfrm>
            </p:grpSpPr>
            <p:sp>
              <p:nvSpPr>
                <p:cNvPr id="39016" name="Rectangle 124"/>
                <p:cNvSpPr>
                  <a:spLocks noChangeArrowheads="1"/>
                </p:cNvSpPr>
                <p:nvPr/>
              </p:nvSpPr>
              <p:spPr bwMode="auto">
                <a:xfrm>
                  <a:off x="1259" y="1728"/>
                  <a:ext cx="586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>
                      <a:latin typeface="Times New Roman" charset="0"/>
                      <a:cs typeface="Times New Roman" charset="0"/>
                    </a:rPr>
                    <a:t>Arts</a:t>
                  </a:r>
                </a:p>
                <a:p>
                  <a:pPr eaLnBrk="0" hangingPunct="0"/>
                  <a:endParaRPr lang="en-GB" sz="1300">
                    <a:latin typeface="Times New Roman" charset="0"/>
                  </a:endParaRPr>
                </a:p>
              </p:txBody>
            </p:sp>
            <p:sp>
              <p:nvSpPr>
                <p:cNvPr id="39017" name="Rectangle 125"/>
                <p:cNvSpPr>
                  <a:spLocks noChangeArrowheads="1"/>
                </p:cNvSpPr>
                <p:nvPr/>
              </p:nvSpPr>
              <p:spPr bwMode="auto">
                <a:xfrm>
                  <a:off x="1216" y="1728"/>
                  <a:ext cx="67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19" name="Group 126"/>
              <p:cNvGrpSpPr>
                <a:grpSpLocks/>
              </p:cNvGrpSpPr>
              <p:nvPr/>
            </p:nvGrpSpPr>
            <p:grpSpPr bwMode="auto">
              <a:xfrm>
                <a:off x="1888" y="1728"/>
                <a:ext cx="596" cy="480"/>
                <a:chOff x="1888" y="1728"/>
                <a:chExt cx="596" cy="480"/>
              </a:xfrm>
            </p:grpSpPr>
            <p:sp>
              <p:nvSpPr>
                <p:cNvPr id="39014" name="Rectangle 127"/>
                <p:cNvSpPr>
                  <a:spLocks noChangeArrowheads="1"/>
                </p:cNvSpPr>
                <p:nvPr/>
              </p:nvSpPr>
              <p:spPr bwMode="auto">
                <a:xfrm>
                  <a:off x="1931" y="1728"/>
                  <a:ext cx="510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18 </a:t>
                  </a:r>
                  <a:r>
                    <a:rPr lang="en-GB" sz="1300" dirty="0">
                      <a:latin typeface="Times New Roman" charset="0"/>
                      <a:cs typeface="Times New Roman" charset="0"/>
                    </a:rPr>
                    <a:t>Aug </a:t>
                  </a:r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1995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15" name="Rectangle 128"/>
                <p:cNvSpPr>
                  <a:spLocks noChangeArrowheads="1"/>
                </p:cNvSpPr>
                <p:nvPr/>
              </p:nvSpPr>
              <p:spPr bwMode="auto">
                <a:xfrm>
                  <a:off x="1888" y="1728"/>
                  <a:ext cx="59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20" name="Group 129"/>
              <p:cNvGrpSpPr>
                <a:grpSpLocks/>
              </p:cNvGrpSpPr>
              <p:nvPr/>
            </p:nvGrpSpPr>
            <p:grpSpPr bwMode="auto">
              <a:xfrm>
                <a:off x="2484" y="1728"/>
                <a:ext cx="483" cy="480"/>
                <a:chOff x="2484" y="1728"/>
                <a:chExt cx="483" cy="480"/>
              </a:xfrm>
            </p:grpSpPr>
            <p:sp>
              <p:nvSpPr>
                <p:cNvPr id="39012" name="Rectangle 130"/>
                <p:cNvSpPr>
                  <a:spLocks noChangeArrowheads="1"/>
                </p:cNvSpPr>
                <p:nvPr/>
              </p:nvSpPr>
              <p:spPr bwMode="auto">
                <a:xfrm>
                  <a:off x="2527" y="1728"/>
                  <a:ext cx="397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>
                      <a:latin typeface="Times New Roman" charset="0"/>
                      <a:cs typeface="Times New Roman" charset="0"/>
                    </a:rPr>
                    <a:t>16</a:t>
                  </a:r>
                </a:p>
                <a:p>
                  <a:pPr eaLnBrk="0" hangingPunct="0"/>
                  <a:endParaRPr lang="en-GB" sz="1300">
                    <a:latin typeface="Times New Roman" charset="0"/>
                  </a:endParaRPr>
                </a:p>
              </p:txBody>
            </p:sp>
            <p:sp>
              <p:nvSpPr>
                <p:cNvPr id="39013" name="Rectangle 131"/>
                <p:cNvSpPr>
                  <a:spLocks noChangeArrowheads="1"/>
                </p:cNvSpPr>
                <p:nvPr/>
              </p:nvSpPr>
              <p:spPr bwMode="auto">
                <a:xfrm>
                  <a:off x="2484" y="1728"/>
                  <a:ext cx="48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21" name="Group 132"/>
              <p:cNvGrpSpPr>
                <a:grpSpLocks/>
              </p:cNvGrpSpPr>
              <p:nvPr/>
            </p:nvGrpSpPr>
            <p:grpSpPr bwMode="auto">
              <a:xfrm>
                <a:off x="2967" y="1728"/>
                <a:ext cx="426" cy="480"/>
                <a:chOff x="2967" y="1728"/>
                <a:chExt cx="426" cy="480"/>
              </a:xfrm>
            </p:grpSpPr>
            <p:sp>
              <p:nvSpPr>
                <p:cNvPr id="39010" name="Rectangle 133"/>
                <p:cNvSpPr>
                  <a:spLocks noChangeArrowheads="1"/>
                </p:cNvSpPr>
                <p:nvPr/>
              </p:nvSpPr>
              <p:spPr bwMode="auto">
                <a:xfrm>
                  <a:off x="3010" y="1728"/>
                  <a:ext cx="340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>
                      <a:latin typeface="Times New Roman" charset="0"/>
                      <a:cs typeface="Times New Roman" charset="0"/>
                    </a:rPr>
                    <a:t>1</a:t>
                  </a:r>
                </a:p>
                <a:p>
                  <a:pPr eaLnBrk="0" hangingPunct="0"/>
                  <a:endParaRPr lang="en-GB" sz="1300">
                    <a:latin typeface="Times New Roman" charset="0"/>
                  </a:endParaRPr>
                </a:p>
              </p:txBody>
            </p:sp>
            <p:sp>
              <p:nvSpPr>
                <p:cNvPr id="39011" name="Rectangle 134"/>
                <p:cNvSpPr>
                  <a:spLocks noChangeArrowheads="1"/>
                </p:cNvSpPr>
                <p:nvPr/>
              </p:nvSpPr>
              <p:spPr bwMode="auto">
                <a:xfrm>
                  <a:off x="2967" y="1728"/>
                  <a:ext cx="42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22" name="Group 135"/>
              <p:cNvGrpSpPr>
                <a:grpSpLocks/>
              </p:cNvGrpSpPr>
              <p:nvPr/>
            </p:nvGrpSpPr>
            <p:grpSpPr bwMode="auto">
              <a:xfrm>
                <a:off x="3393" y="1728"/>
                <a:ext cx="479" cy="480"/>
                <a:chOff x="3393" y="1728"/>
                <a:chExt cx="479" cy="480"/>
              </a:xfrm>
            </p:grpSpPr>
            <p:sp>
              <p:nvSpPr>
                <p:cNvPr id="39008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36" y="1728"/>
                  <a:ext cx="393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>
                      <a:latin typeface="Times New Roman" charset="0"/>
                      <a:cs typeface="Times New Roman" charset="0"/>
                    </a:rPr>
                    <a:t>0</a:t>
                  </a: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09" name="Rectangle 137"/>
                <p:cNvSpPr>
                  <a:spLocks noChangeArrowheads="1"/>
                </p:cNvSpPr>
                <p:nvPr/>
              </p:nvSpPr>
              <p:spPr bwMode="auto">
                <a:xfrm>
                  <a:off x="3393" y="1728"/>
                  <a:ext cx="479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23" name="Group 138"/>
              <p:cNvGrpSpPr>
                <a:grpSpLocks/>
              </p:cNvGrpSpPr>
              <p:nvPr/>
            </p:nvGrpSpPr>
            <p:grpSpPr bwMode="auto">
              <a:xfrm>
                <a:off x="3872" y="1728"/>
                <a:ext cx="533" cy="480"/>
                <a:chOff x="3872" y="1728"/>
                <a:chExt cx="533" cy="480"/>
              </a:xfrm>
            </p:grpSpPr>
            <p:sp>
              <p:nvSpPr>
                <p:cNvPr id="39006" name="Rectangle 139"/>
                <p:cNvSpPr>
                  <a:spLocks noChangeArrowheads="1"/>
                </p:cNvSpPr>
                <p:nvPr/>
              </p:nvSpPr>
              <p:spPr bwMode="auto">
                <a:xfrm>
                  <a:off x="3915" y="1728"/>
                  <a:ext cx="447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19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07" name="Rectangle 140"/>
                <p:cNvSpPr>
                  <a:spLocks noChangeArrowheads="1"/>
                </p:cNvSpPr>
                <p:nvPr/>
              </p:nvSpPr>
              <p:spPr bwMode="auto">
                <a:xfrm>
                  <a:off x="3872" y="1728"/>
                  <a:ext cx="53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24" name="Group 141"/>
              <p:cNvGrpSpPr>
                <a:grpSpLocks/>
              </p:cNvGrpSpPr>
              <p:nvPr/>
            </p:nvGrpSpPr>
            <p:grpSpPr bwMode="auto">
              <a:xfrm>
                <a:off x="0" y="2208"/>
                <a:ext cx="484" cy="480"/>
                <a:chOff x="0" y="2208"/>
                <a:chExt cx="484" cy="480"/>
              </a:xfrm>
            </p:grpSpPr>
            <p:sp>
              <p:nvSpPr>
                <p:cNvPr id="39004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" y="2208"/>
                  <a:ext cx="398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4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05" name="Rectangle 143"/>
                <p:cNvSpPr>
                  <a:spLocks noChangeArrowheads="1"/>
                </p:cNvSpPr>
                <p:nvPr/>
              </p:nvSpPr>
              <p:spPr bwMode="auto">
                <a:xfrm>
                  <a:off x="0" y="2208"/>
                  <a:ext cx="48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25" name="Group 144"/>
              <p:cNvGrpSpPr>
                <a:grpSpLocks/>
              </p:cNvGrpSpPr>
              <p:nvPr/>
            </p:nvGrpSpPr>
            <p:grpSpPr bwMode="auto">
              <a:xfrm>
                <a:off x="484" y="2208"/>
                <a:ext cx="732" cy="480"/>
                <a:chOff x="484" y="2208"/>
                <a:chExt cx="732" cy="480"/>
              </a:xfrm>
            </p:grpSpPr>
            <p:sp>
              <p:nvSpPr>
                <p:cNvPr id="39002" name="Rectangle 145"/>
                <p:cNvSpPr>
                  <a:spLocks noChangeArrowheads="1"/>
                </p:cNvSpPr>
                <p:nvPr/>
              </p:nvSpPr>
              <p:spPr bwMode="auto">
                <a:xfrm>
                  <a:off x="527" y="2208"/>
                  <a:ext cx="646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err="1" smtClean="0">
                      <a:latin typeface="Times New Roman" charset="0"/>
                      <a:cs typeface="Times New Roman" charset="0"/>
                    </a:rPr>
                    <a:t>Gunaratna</a:t>
                  </a:r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 Silva</a:t>
                  </a:r>
                </a:p>
                <a:p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9003" name="Rectangle 146"/>
                <p:cNvSpPr>
                  <a:spLocks noChangeArrowheads="1"/>
                </p:cNvSpPr>
                <p:nvPr/>
              </p:nvSpPr>
              <p:spPr bwMode="auto">
                <a:xfrm>
                  <a:off x="484" y="2208"/>
                  <a:ext cx="73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26" name="Group 147"/>
              <p:cNvGrpSpPr>
                <a:grpSpLocks/>
              </p:cNvGrpSpPr>
              <p:nvPr/>
            </p:nvGrpSpPr>
            <p:grpSpPr bwMode="auto">
              <a:xfrm>
                <a:off x="1216" y="2208"/>
                <a:ext cx="672" cy="480"/>
                <a:chOff x="1216" y="2208"/>
                <a:chExt cx="672" cy="480"/>
              </a:xfrm>
            </p:grpSpPr>
            <p:sp>
              <p:nvSpPr>
                <p:cNvPr id="39000" name="Rectangle 148"/>
                <p:cNvSpPr>
                  <a:spLocks noChangeArrowheads="1"/>
                </p:cNvSpPr>
                <p:nvPr/>
              </p:nvSpPr>
              <p:spPr bwMode="auto">
                <a:xfrm>
                  <a:off x="1259" y="2208"/>
                  <a:ext cx="586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>
                      <a:latin typeface="Times New Roman" charset="0"/>
                      <a:cs typeface="Times New Roman" charset="0"/>
                    </a:rPr>
                    <a:t>Arts, Teaching</a:t>
                  </a:r>
                </a:p>
                <a:p>
                  <a:pPr eaLnBrk="0" hangingPunct="0"/>
                  <a:endParaRPr lang="en-GB" sz="1300">
                    <a:latin typeface="Times New Roman" charset="0"/>
                  </a:endParaRPr>
                </a:p>
              </p:txBody>
            </p:sp>
            <p:sp>
              <p:nvSpPr>
                <p:cNvPr id="39001" name="Rectangle 149"/>
                <p:cNvSpPr>
                  <a:spLocks noChangeArrowheads="1"/>
                </p:cNvSpPr>
                <p:nvPr/>
              </p:nvSpPr>
              <p:spPr bwMode="auto">
                <a:xfrm>
                  <a:off x="1216" y="2208"/>
                  <a:ext cx="67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27" name="Group 150"/>
              <p:cNvGrpSpPr>
                <a:grpSpLocks/>
              </p:cNvGrpSpPr>
              <p:nvPr/>
            </p:nvGrpSpPr>
            <p:grpSpPr bwMode="auto">
              <a:xfrm>
                <a:off x="1888" y="2208"/>
                <a:ext cx="596" cy="480"/>
                <a:chOff x="1888" y="2208"/>
                <a:chExt cx="596" cy="480"/>
              </a:xfrm>
            </p:grpSpPr>
            <p:sp>
              <p:nvSpPr>
                <p:cNvPr id="38998" name="Rectangle 151"/>
                <p:cNvSpPr>
                  <a:spLocks noChangeArrowheads="1"/>
                </p:cNvSpPr>
                <p:nvPr/>
              </p:nvSpPr>
              <p:spPr bwMode="auto">
                <a:xfrm>
                  <a:off x="1931" y="2208"/>
                  <a:ext cx="510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25 </a:t>
                  </a:r>
                  <a:r>
                    <a:rPr lang="en-GB" sz="1300" dirty="0">
                      <a:latin typeface="Times New Roman" charset="0"/>
                      <a:cs typeface="Times New Roman" charset="0"/>
                    </a:rPr>
                    <a:t>Nov </a:t>
                  </a:r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1992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89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1888" y="2208"/>
                  <a:ext cx="59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28" name="Group 153"/>
              <p:cNvGrpSpPr>
                <a:grpSpLocks/>
              </p:cNvGrpSpPr>
              <p:nvPr/>
            </p:nvGrpSpPr>
            <p:grpSpPr bwMode="auto">
              <a:xfrm>
                <a:off x="2484" y="2208"/>
                <a:ext cx="483" cy="480"/>
                <a:chOff x="2484" y="2208"/>
                <a:chExt cx="483" cy="480"/>
              </a:xfrm>
            </p:grpSpPr>
            <p:sp>
              <p:nvSpPr>
                <p:cNvPr id="38996" name="Rectangle 154"/>
                <p:cNvSpPr>
                  <a:spLocks noChangeArrowheads="1"/>
                </p:cNvSpPr>
                <p:nvPr/>
              </p:nvSpPr>
              <p:spPr bwMode="auto">
                <a:xfrm>
                  <a:off x="2527" y="2208"/>
                  <a:ext cx="397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>
                      <a:latin typeface="Times New Roman" charset="0"/>
                      <a:cs typeface="Times New Roman" charset="0"/>
                    </a:rPr>
                    <a:t>35</a:t>
                  </a:r>
                </a:p>
                <a:p>
                  <a:pPr eaLnBrk="0" hangingPunct="0"/>
                  <a:endParaRPr lang="en-GB" sz="1300">
                    <a:latin typeface="Times New Roman" charset="0"/>
                  </a:endParaRPr>
                </a:p>
              </p:txBody>
            </p:sp>
            <p:sp>
              <p:nvSpPr>
                <p:cNvPr id="38997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84" y="2208"/>
                  <a:ext cx="48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29" name="Group 156"/>
              <p:cNvGrpSpPr>
                <a:grpSpLocks/>
              </p:cNvGrpSpPr>
              <p:nvPr/>
            </p:nvGrpSpPr>
            <p:grpSpPr bwMode="auto">
              <a:xfrm>
                <a:off x="2967" y="2208"/>
                <a:ext cx="426" cy="480"/>
                <a:chOff x="2967" y="2208"/>
                <a:chExt cx="426" cy="480"/>
              </a:xfrm>
            </p:grpSpPr>
            <p:sp>
              <p:nvSpPr>
                <p:cNvPr id="38994" name="Rectangle 157"/>
                <p:cNvSpPr>
                  <a:spLocks noChangeArrowheads="1"/>
                </p:cNvSpPr>
                <p:nvPr/>
              </p:nvSpPr>
              <p:spPr bwMode="auto">
                <a:xfrm>
                  <a:off x="3010" y="2208"/>
                  <a:ext cx="340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>
                      <a:latin typeface="Times New Roman" charset="0"/>
                      <a:cs typeface="Times New Roman" charset="0"/>
                    </a:rPr>
                    <a:t>2</a:t>
                  </a:r>
                </a:p>
                <a:p>
                  <a:pPr eaLnBrk="0" hangingPunct="0"/>
                  <a:endParaRPr lang="en-GB" sz="1300">
                    <a:latin typeface="Times New Roman" charset="0"/>
                  </a:endParaRPr>
                </a:p>
              </p:txBody>
            </p:sp>
            <p:sp>
              <p:nvSpPr>
                <p:cNvPr id="38995" name="Rectangle 158"/>
                <p:cNvSpPr>
                  <a:spLocks noChangeArrowheads="1"/>
                </p:cNvSpPr>
                <p:nvPr/>
              </p:nvSpPr>
              <p:spPr bwMode="auto">
                <a:xfrm>
                  <a:off x="2967" y="2208"/>
                  <a:ext cx="42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30" name="Group 159"/>
              <p:cNvGrpSpPr>
                <a:grpSpLocks/>
              </p:cNvGrpSpPr>
              <p:nvPr/>
            </p:nvGrpSpPr>
            <p:grpSpPr bwMode="auto">
              <a:xfrm>
                <a:off x="3393" y="2208"/>
                <a:ext cx="479" cy="480"/>
                <a:chOff x="3393" y="2208"/>
                <a:chExt cx="479" cy="480"/>
              </a:xfrm>
            </p:grpSpPr>
            <p:sp>
              <p:nvSpPr>
                <p:cNvPr id="38992" name="Rectangle 160"/>
                <p:cNvSpPr>
                  <a:spLocks noChangeArrowheads="1"/>
                </p:cNvSpPr>
                <p:nvPr/>
              </p:nvSpPr>
              <p:spPr bwMode="auto">
                <a:xfrm>
                  <a:off x="3436" y="2208"/>
                  <a:ext cx="393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2.83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8993" name="Rectangle 161"/>
                <p:cNvSpPr>
                  <a:spLocks noChangeArrowheads="1"/>
                </p:cNvSpPr>
                <p:nvPr/>
              </p:nvSpPr>
              <p:spPr bwMode="auto">
                <a:xfrm>
                  <a:off x="3393" y="2208"/>
                  <a:ext cx="479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31" name="Group 162"/>
              <p:cNvGrpSpPr>
                <a:grpSpLocks/>
              </p:cNvGrpSpPr>
              <p:nvPr/>
            </p:nvGrpSpPr>
            <p:grpSpPr bwMode="auto">
              <a:xfrm>
                <a:off x="3872" y="2208"/>
                <a:ext cx="533" cy="480"/>
                <a:chOff x="3872" y="2208"/>
                <a:chExt cx="533" cy="480"/>
              </a:xfrm>
            </p:grpSpPr>
            <p:sp>
              <p:nvSpPr>
                <p:cNvPr id="38990" name="Rectangle 163"/>
                <p:cNvSpPr>
                  <a:spLocks noChangeArrowheads="1"/>
                </p:cNvSpPr>
                <p:nvPr/>
              </p:nvSpPr>
              <p:spPr bwMode="auto">
                <a:xfrm>
                  <a:off x="3915" y="2208"/>
                  <a:ext cx="447" cy="4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22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8991" name="Rectangle 164"/>
                <p:cNvSpPr>
                  <a:spLocks noChangeArrowheads="1"/>
                </p:cNvSpPr>
                <p:nvPr/>
              </p:nvSpPr>
              <p:spPr bwMode="auto">
                <a:xfrm>
                  <a:off x="3872" y="2208"/>
                  <a:ext cx="53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32" name="Group 165"/>
              <p:cNvGrpSpPr>
                <a:grpSpLocks/>
              </p:cNvGrpSpPr>
              <p:nvPr/>
            </p:nvGrpSpPr>
            <p:grpSpPr bwMode="auto">
              <a:xfrm>
                <a:off x="0" y="2688"/>
                <a:ext cx="484" cy="384"/>
                <a:chOff x="0" y="2688"/>
                <a:chExt cx="484" cy="384"/>
              </a:xfrm>
            </p:grpSpPr>
            <p:sp>
              <p:nvSpPr>
                <p:cNvPr id="38988" name="Rectangle 166"/>
                <p:cNvSpPr>
                  <a:spLocks noChangeArrowheads="1"/>
                </p:cNvSpPr>
                <p:nvPr/>
              </p:nvSpPr>
              <p:spPr bwMode="auto">
                <a:xfrm>
                  <a:off x="43" y="2688"/>
                  <a:ext cx="398" cy="38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5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8989" name="Rectangle 167"/>
                <p:cNvSpPr>
                  <a:spLocks noChangeArrowheads="1"/>
                </p:cNvSpPr>
                <p:nvPr/>
              </p:nvSpPr>
              <p:spPr bwMode="auto">
                <a:xfrm>
                  <a:off x="0" y="2688"/>
                  <a:ext cx="4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33" name="Group 168"/>
              <p:cNvGrpSpPr>
                <a:grpSpLocks/>
              </p:cNvGrpSpPr>
              <p:nvPr/>
            </p:nvGrpSpPr>
            <p:grpSpPr bwMode="auto">
              <a:xfrm>
                <a:off x="484" y="2688"/>
                <a:ext cx="732" cy="384"/>
                <a:chOff x="484" y="2688"/>
                <a:chExt cx="732" cy="384"/>
              </a:xfrm>
            </p:grpSpPr>
            <p:sp>
              <p:nvSpPr>
                <p:cNvPr id="38986" name="Rectangle 169"/>
                <p:cNvSpPr>
                  <a:spLocks noChangeArrowheads="1"/>
                </p:cNvSpPr>
                <p:nvPr/>
              </p:nvSpPr>
              <p:spPr bwMode="auto">
                <a:xfrm>
                  <a:off x="527" y="2688"/>
                  <a:ext cx="646" cy="38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err="1" smtClean="0">
                      <a:latin typeface="Times New Roman" charset="0"/>
                      <a:cs typeface="Times New Roman" charset="0"/>
                    </a:rPr>
                    <a:t>loy</a:t>
                  </a:r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 </a:t>
                  </a:r>
                  <a:r>
                    <a:rPr lang="en-GB" sz="1300" dirty="0" err="1" smtClean="0">
                      <a:latin typeface="Times New Roman" charset="0"/>
                      <a:cs typeface="Times New Roman" charset="0"/>
                    </a:rPr>
                    <a:t>Perera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8987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4" y="2688"/>
                  <a:ext cx="73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34" name="Group 171"/>
              <p:cNvGrpSpPr>
                <a:grpSpLocks/>
              </p:cNvGrpSpPr>
              <p:nvPr/>
            </p:nvGrpSpPr>
            <p:grpSpPr bwMode="auto">
              <a:xfrm>
                <a:off x="1216" y="2688"/>
                <a:ext cx="672" cy="384"/>
                <a:chOff x="1216" y="2688"/>
                <a:chExt cx="672" cy="384"/>
              </a:xfrm>
            </p:grpSpPr>
            <p:sp>
              <p:nvSpPr>
                <p:cNvPr id="38984" name="Rectangle 172"/>
                <p:cNvSpPr>
                  <a:spLocks noChangeArrowheads="1"/>
                </p:cNvSpPr>
                <p:nvPr/>
              </p:nvSpPr>
              <p:spPr bwMode="auto">
                <a:xfrm>
                  <a:off x="1259" y="2688"/>
                  <a:ext cx="586" cy="38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>
                      <a:latin typeface="Times New Roman" charset="0"/>
                      <a:cs typeface="Times New Roman" charset="0"/>
                    </a:rPr>
                    <a:t>IT</a:t>
                  </a:r>
                </a:p>
                <a:p>
                  <a:pPr eaLnBrk="0" hangingPunct="0"/>
                  <a:endParaRPr lang="en-GB" sz="1300">
                    <a:latin typeface="Times New Roman" charset="0"/>
                  </a:endParaRPr>
                </a:p>
              </p:txBody>
            </p:sp>
            <p:sp>
              <p:nvSpPr>
                <p:cNvPr id="38985" name="Rectangle 173"/>
                <p:cNvSpPr>
                  <a:spLocks noChangeArrowheads="1"/>
                </p:cNvSpPr>
                <p:nvPr/>
              </p:nvSpPr>
              <p:spPr bwMode="auto">
                <a:xfrm>
                  <a:off x="1216" y="2688"/>
                  <a:ext cx="6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35" name="Group 174"/>
              <p:cNvGrpSpPr>
                <a:grpSpLocks/>
              </p:cNvGrpSpPr>
              <p:nvPr/>
            </p:nvGrpSpPr>
            <p:grpSpPr bwMode="auto">
              <a:xfrm>
                <a:off x="1888" y="2688"/>
                <a:ext cx="596" cy="384"/>
                <a:chOff x="1888" y="2688"/>
                <a:chExt cx="596" cy="384"/>
              </a:xfrm>
            </p:grpSpPr>
            <p:sp>
              <p:nvSpPr>
                <p:cNvPr id="38982" name="Rectangle 175"/>
                <p:cNvSpPr>
                  <a:spLocks noChangeArrowheads="1"/>
                </p:cNvSpPr>
                <p:nvPr/>
              </p:nvSpPr>
              <p:spPr bwMode="auto">
                <a:xfrm>
                  <a:off x="1931" y="2688"/>
                  <a:ext cx="510" cy="38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30 </a:t>
                  </a:r>
                  <a:r>
                    <a:rPr lang="en-GB" sz="1300" dirty="0">
                      <a:latin typeface="Times New Roman" charset="0"/>
                      <a:cs typeface="Times New Roman" charset="0"/>
                    </a:rPr>
                    <a:t>Jul </a:t>
                  </a:r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1991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8983" name="Rectangle 176"/>
                <p:cNvSpPr>
                  <a:spLocks noChangeArrowheads="1"/>
                </p:cNvSpPr>
                <p:nvPr/>
              </p:nvSpPr>
              <p:spPr bwMode="auto">
                <a:xfrm>
                  <a:off x="1888" y="2688"/>
                  <a:ext cx="59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36" name="Group 177"/>
              <p:cNvGrpSpPr>
                <a:grpSpLocks/>
              </p:cNvGrpSpPr>
              <p:nvPr/>
            </p:nvGrpSpPr>
            <p:grpSpPr bwMode="auto">
              <a:xfrm>
                <a:off x="2484" y="2688"/>
                <a:ext cx="483" cy="384"/>
                <a:chOff x="2484" y="2688"/>
                <a:chExt cx="483" cy="384"/>
              </a:xfrm>
            </p:grpSpPr>
            <p:sp>
              <p:nvSpPr>
                <p:cNvPr id="38980" name="Rectangle 178"/>
                <p:cNvSpPr>
                  <a:spLocks noChangeArrowheads="1"/>
                </p:cNvSpPr>
                <p:nvPr/>
              </p:nvSpPr>
              <p:spPr bwMode="auto">
                <a:xfrm>
                  <a:off x="2527" y="2688"/>
                  <a:ext cx="397" cy="38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>
                      <a:latin typeface="Times New Roman" charset="0"/>
                      <a:cs typeface="Times New Roman" charset="0"/>
                    </a:rPr>
                    <a:t>28</a:t>
                  </a:r>
                </a:p>
                <a:p>
                  <a:pPr eaLnBrk="0" hangingPunct="0"/>
                  <a:endParaRPr lang="en-GB" sz="1300">
                    <a:latin typeface="Times New Roman" charset="0"/>
                  </a:endParaRPr>
                </a:p>
              </p:txBody>
            </p:sp>
            <p:sp>
              <p:nvSpPr>
                <p:cNvPr id="38981" name="Rectangle 179"/>
                <p:cNvSpPr>
                  <a:spLocks noChangeArrowheads="1"/>
                </p:cNvSpPr>
                <p:nvPr/>
              </p:nvSpPr>
              <p:spPr bwMode="auto">
                <a:xfrm>
                  <a:off x="2484" y="2688"/>
                  <a:ext cx="48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37" name="Group 180"/>
              <p:cNvGrpSpPr>
                <a:grpSpLocks/>
              </p:cNvGrpSpPr>
              <p:nvPr/>
            </p:nvGrpSpPr>
            <p:grpSpPr bwMode="auto">
              <a:xfrm>
                <a:off x="2967" y="2688"/>
                <a:ext cx="426" cy="384"/>
                <a:chOff x="2967" y="2688"/>
                <a:chExt cx="426" cy="384"/>
              </a:xfrm>
            </p:grpSpPr>
            <p:sp>
              <p:nvSpPr>
                <p:cNvPr id="38978" name="Rectangle 181"/>
                <p:cNvSpPr>
                  <a:spLocks noChangeArrowheads="1"/>
                </p:cNvSpPr>
                <p:nvPr/>
              </p:nvSpPr>
              <p:spPr bwMode="auto">
                <a:xfrm>
                  <a:off x="3010" y="2688"/>
                  <a:ext cx="340" cy="38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>
                      <a:latin typeface="Times New Roman" charset="0"/>
                      <a:cs typeface="Times New Roman" charset="0"/>
                    </a:rPr>
                    <a:t>2</a:t>
                  </a:r>
                </a:p>
                <a:p>
                  <a:pPr eaLnBrk="0" hangingPunct="0"/>
                  <a:endParaRPr lang="en-GB" sz="1300">
                    <a:latin typeface="Times New Roman" charset="0"/>
                  </a:endParaRPr>
                </a:p>
              </p:txBody>
            </p:sp>
            <p:sp>
              <p:nvSpPr>
                <p:cNvPr id="38979" name="Rectangle 182"/>
                <p:cNvSpPr>
                  <a:spLocks noChangeArrowheads="1"/>
                </p:cNvSpPr>
                <p:nvPr/>
              </p:nvSpPr>
              <p:spPr bwMode="auto">
                <a:xfrm>
                  <a:off x="2967" y="2688"/>
                  <a:ext cx="42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38" name="Group 183"/>
              <p:cNvGrpSpPr>
                <a:grpSpLocks/>
              </p:cNvGrpSpPr>
              <p:nvPr/>
            </p:nvGrpSpPr>
            <p:grpSpPr bwMode="auto">
              <a:xfrm>
                <a:off x="3393" y="2688"/>
                <a:ext cx="479" cy="384"/>
                <a:chOff x="3393" y="2688"/>
                <a:chExt cx="479" cy="384"/>
              </a:xfrm>
            </p:grpSpPr>
            <p:sp>
              <p:nvSpPr>
                <p:cNvPr id="38976" name="Rectangle 184"/>
                <p:cNvSpPr>
                  <a:spLocks noChangeArrowheads="1"/>
                </p:cNvSpPr>
                <p:nvPr/>
              </p:nvSpPr>
              <p:spPr bwMode="auto">
                <a:xfrm>
                  <a:off x="3436" y="2688"/>
                  <a:ext cx="393" cy="38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3.67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8977" name="Rectangle 185"/>
                <p:cNvSpPr>
                  <a:spLocks noChangeArrowheads="1"/>
                </p:cNvSpPr>
                <p:nvPr/>
              </p:nvSpPr>
              <p:spPr bwMode="auto">
                <a:xfrm>
                  <a:off x="3393" y="2688"/>
                  <a:ext cx="47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39" name="Group 186"/>
              <p:cNvGrpSpPr>
                <a:grpSpLocks/>
              </p:cNvGrpSpPr>
              <p:nvPr/>
            </p:nvGrpSpPr>
            <p:grpSpPr bwMode="auto">
              <a:xfrm>
                <a:off x="3872" y="2688"/>
                <a:ext cx="533" cy="384"/>
                <a:chOff x="3872" y="2688"/>
                <a:chExt cx="533" cy="384"/>
              </a:xfrm>
            </p:grpSpPr>
            <p:sp>
              <p:nvSpPr>
                <p:cNvPr id="38974" name="Rectangle 187"/>
                <p:cNvSpPr>
                  <a:spLocks noChangeArrowheads="1"/>
                </p:cNvSpPr>
                <p:nvPr/>
              </p:nvSpPr>
              <p:spPr bwMode="auto">
                <a:xfrm>
                  <a:off x="3915" y="2688"/>
                  <a:ext cx="447" cy="38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300" dirty="0" smtClean="0">
                      <a:latin typeface="Times New Roman" charset="0"/>
                      <a:cs typeface="Times New Roman" charset="0"/>
                    </a:rPr>
                    <a:t>23</a:t>
                  </a:r>
                  <a:endParaRPr lang="en-GB" sz="1300" dirty="0">
                    <a:latin typeface="Times New Roman" charset="0"/>
                    <a:cs typeface="Times New Roman" charset="0"/>
                  </a:endParaRPr>
                </a:p>
                <a:p>
                  <a:pPr eaLnBrk="0" hangingPunct="0"/>
                  <a:endParaRPr lang="en-GB" sz="1300" dirty="0">
                    <a:latin typeface="Times New Roman" charset="0"/>
                  </a:endParaRPr>
                </a:p>
              </p:txBody>
            </p:sp>
            <p:sp>
              <p:nvSpPr>
                <p:cNvPr id="38975" name="Rectangle 188"/>
                <p:cNvSpPr>
                  <a:spLocks noChangeArrowheads="1"/>
                </p:cNvSpPr>
                <p:nvPr/>
              </p:nvSpPr>
              <p:spPr bwMode="auto">
                <a:xfrm>
                  <a:off x="3872" y="2688"/>
                  <a:ext cx="53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8917" name="Rectangle 189"/>
            <p:cNvSpPr>
              <a:spLocks noChangeArrowheads="1"/>
            </p:cNvSpPr>
            <p:nvPr/>
          </p:nvSpPr>
          <p:spPr bwMode="auto">
            <a:xfrm>
              <a:off x="-3" y="-3"/>
              <a:ext cx="4411" cy="307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1371600" y="4038600"/>
            <a:ext cx="112082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1300" dirty="0" err="1" smtClean="0">
                <a:solidFill>
                  <a:prstClr val="black"/>
                </a:solidFill>
                <a:latin typeface="Times New Roman" charset="0"/>
                <a:cs typeface="Times New Roman" charset="0"/>
              </a:rPr>
              <a:t>Emldenmeery</a:t>
            </a:r>
            <a:endParaRPr lang="en-GB" sz="1300" dirty="0" smtClean="0">
              <a:solidFill>
                <a:prstClr val="black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95388" y="1219200"/>
            <a:ext cx="7037387" cy="4648200"/>
            <a:chOff x="-3" y="-3"/>
            <a:chExt cx="4464" cy="363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4458" cy="3627"/>
              <a:chOff x="0" y="0"/>
              <a:chExt cx="4458" cy="3627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403"/>
                <a:chOff x="0" y="0"/>
                <a:chExt cx="743" cy="403"/>
              </a:xfrm>
            </p:grpSpPr>
            <p:sp>
              <p:nvSpPr>
                <p:cNvPr id="40102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/>
                  <a:r>
                    <a:rPr lang="en-GB" sz="1600">
                      <a:latin typeface="Times New Roman" charset="0"/>
                      <a:cs typeface="Times New Roman" charset="0"/>
                    </a:rPr>
                    <a:t>Attribute</a:t>
                  </a:r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103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>
                <a:off x="743" y="0"/>
                <a:ext cx="743" cy="403"/>
                <a:chOff x="743" y="0"/>
                <a:chExt cx="743" cy="403"/>
              </a:xfrm>
            </p:grpSpPr>
            <p:sp>
              <p:nvSpPr>
                <p:cNvPr id="40100" name="Rectangle 8"/>
                <p:cNvSpPr>
                  <a:spLocks noChangeArrowheads="1"/>
                </p:cNvSpPr>
                <p:nvPr/>
              </p:nvSpPr>
              <p:spPr bwMode="auto">
                <a:xfrm>
                  <a:off x="786" y="0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/>
                  <a:r>
                    <a:rPr lang="en-GB" sz="1600" dirty="0" smtClean="0">
                      <a:latin typeface="Times New Roman" charset="0"/>
                      <a:cs typeface="Times New Roman" charset="0"/>
                    </a:rPr>
                    <a:t>simple</a:t>
                  </a:r>
                  <a:endParaRPr lang="en-GB" sz="1600" dirty="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GB" sz="1600" dirty="0">
                    <a:latin typeface="Times New Roman" charset="0"/>
                  </a:endParaRPr>
                </a:p>
              </p:txBody>
            </p:sp>
            <p:sp>
              <p:nvSpPr>
                <p:cNvPr id="40101" name="Rectangle 9"/>
                <p:cNvSpPr>
                  <a:spLocks noChangeArrowheads="1"/>
                </p:cNvSpPr>
                <p:nvPr/>
              </p:nvSpPr>
              <p:spPr bwMode="auto">
                <a:xfrm>
                  <a:off x="743" y="0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1486" y="0"/>
                <a:ext cx="743" cy="403"/>
                <a:chOff x="1486" y="0"/>
                <a:chExt cx="743" cy="403"/>
              </a:xfrm>
            </p:grpSpPr>
            <p:sp>
              <p:nvSpPr>
                <p:cNvPr id="40098" name="Rectangle 11"/>
                <p:cNvSpPr>
                  <a:spLocks noChangeArrowheads="1"/>
                </p:cNvSpPr>
                <p:nvPr/>
              </p:nvSpPr>
              <p:spPr bwMode="auto">
                <a:xfrm>
                  <a:off x="1529" y="0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/>
                  <a:r>
                    <a:rPr lang="en-GB" sz="1600" dirty="0" smtClean="0">
                      <a:latin typeface="Times New Roman" charset="0"/>
                      <a:cs typeface="Times New Roman" charset="0"/>
                    </a:rPr>
                    <a:t>unique-valued</a:t>
                  </a:r>
                  <a:endParaRPr lang="en-GB" sz="1600" dirty="0">
                    <a:latin typeface="Times New Roman" charset="0"/>
                    <a:cs typeface="Times New Roman" charset="0"/>
                  </a:endParaRPr>
                </a:p>
                <a:p>
                  <a:pPr algn="ctr" eaLnBrk="0" hangingPunct="0"/>
                  <a:endParaRPr lang="en-GB" sz="1600" dirty="0">
                    <a:latin typeface="Times New Roman" charset="0"/>
                  </a:endParaRPr>
                </a:p>
              </p:txBody>
            </p:sp>
            <p:sp>
              <p:nvSpPr>
                <p:cNvPr id="40099" name="Rectangle 12"/>
                <p:cNvSpPr>
                  <a:spLocks noChangeArrowheads="1"/>
                </p:cNvSpPr>
                <p:nvPr/>
              </p:nvSpPr>
              <p:spPr bwMode="auto">
                <a:xfrm>
                  <a:off x="1486" y="0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2229" y="0"/>
                <a:ext cx="743" cy="403"/>
                <a:chOff x="2229" y="0"/>
                <a:chExt cx="743" cy="403"/>
              </a:xfrm>
            </p:grpSpPr>
            <p:sp>
              <p:nvSpPr>
                <p:cNvPr id="40096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2" y="0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/>
                  <a:r>
                    <a:rPr lang="en-GB" sz="1600">
                      <a:latin typeface="Times New Roman" charset="0"/>
                      <a:cs typeface="Times New Roman" charset="0"/>
                    </a:rPr>
                    <a:t>composite</a:t>
                  </a:r>
                </a:p>
                <a:p>
                  <a:pPr algn="ctr"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97" name="Rectangle 15"/>
                <p:cNvSpPr>
                  <a:spLocks noChangeArrowheads="1"/>
                </p:cNvSpPr>
                <p:nvPr/>
              </p:nvSpPr>
              <p:spPr bwMode="auto">
                <a:xfrm>
                  <a:off x="2229" y="0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2972" y="0"/>
                <a:ext cx="743" cy="403"/>
                <a:chOff x="2972" y="0"/>
                <a:chExt cx="743" cy="403"/>
              </a:xfrm>
            </p:grpSpPr>
            <p:sp>
              <p:nvSpPr>
                <p:cNvPr id="40094" name="Rectangle 17"/>
                <p:cNvSpPr>
                  <a:spLocks noChangeArrowheads="1"/>
                </p:cNvSpPr>
                <p:nvPr/>
              </p:nvSpPr>
              <p:spPr bwMode="auto">
                <a:xfrm>
                  <a:off x="3015" y="0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/>
                  <a:r>
                    <a:rPr lang="en-GB" sz="1600">
                      <a:latin typeface="Times New Roman" charset="0"/>
                      <a:cs typeface="Times New Roman" charset="0"/>
                    </a:rPr>
                    <a:t>multivalued</a:t>
                  </a:r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95" name="Rectangle 18"/>
                <p:cNvSpPr>
                  <a:spLocks noChangeArrowheads="1"/>
                </p:cNvSpPr>
                <p:nvPr/>
              </p:nvSpPr>
              <p:spPr bwMode="auto">
                <a:xfrm>
                  <a:off x="2972" y="0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3715" y="0"/>
                <a:ext cx="743" cy="403"/>
                <a:chOff x="3715" y="0"/>
                <a:chExt cx="743" cy="403"/>
              </a:xfrm>
            </p:grpSpPr>
            <p:sp>
              <p:nvSpPr>
                <p:cNvPr id="40092" name="Rectangle 20"/>
                <p:cNvSpPr>
                  <a:spLocks noChangeArrowheads="1"/>
                </p:cNvSpPr>
                <p:nvPr/>
              </p:nvSpPr>
              <p:spPr bwMode="auto">
                <a:xfrm>
                  <a:off x="3758" y="0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algn="ctr"/>
                  <a:r>
                    <a:rPr lang="en-GB" sz="1600">
                      <a:latin typeface="Times New Roman" charset="0"/>
                      <a:cs typeface="Times New Roman" charset="0"/>
                    </a:rPr>
                    <a:t>derived</a:t>
                  </a:r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93" name="Rectangle 21"/>
                <p:cNvSpPr>
                  <a:spLocks noChangeArrowheads="1"/>
                </p:cNvSpPr>
                <p:nvPr/>
              </p:nvSpPr>
              <p:spPr bwMode="auto">
                <a:xfrm>
                  <a:off x="3715" y="0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2"/>
              <p:cNvGrpSpPr>
                <a:grpSpLocks/>
              </p:cNvGrpSpPr>
              <p:nvPr/>
            </p:nvGrpSpPr>
            <p:grpSpPr bwMode="auto">
              <a:xfrm>
                <a:off x="0" y="403"/>
                <a:ext cx="743" cy="403"/>
                <a:chOff x="0" y="403"/>
                <a:chExt cx="743" cy="403"/>
              </a:xfrm>
            </p:grpSpPr>
            <p:sp>
              <p:nvSpPr>
                <p:cNvPr id="40090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stuNum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91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5"/>
              <p:cNvGrpSpPr>
                <a:grpSpLocks/>
              </p:cNvGrpSpPr>
              <p:nvPr/>
            </p:nvGrpSpPr>
            <p:grpSpPr bwMode="auto">
              <a:xfrm>
                <a:off x="743" y="403"/>
                <a:ext cx="743" cy="403"/>
                <a:chOff x="743" y="403"/>
                <a:chExt cx="743" cy="403"/>
              </a:xfrm>
            </p:grpSpPr>
            <p:sp>
              <p:nvSpPr>
                <p:cNvPr id="40088" name="Rectangle 26"/>
                <p:cNvSpPr>
                  <a:spLocks noChangeArrowheads="1"/>
                </p:cNvSpPr>
                <p:nvPr/>
              </p:nvSpPr>
              <p:spPr bwMode="auto">
                <a:xfrm>
                  <a:off x="786" y="403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89" name="Rectangle 27"/>
                <p:cNvSpPr>
                  <a:spLocks noChangeArrowheads="1"/>
                </p:cNvSpPr>
                <p:nvPr/>
              </p:nvSpPr>
              <p:spPr bwMode="auto">
                <a:xfrm>
                  <a:off x="743" y="403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1486" y="403"/>
                <a:ext cx="743" cy="403"/>
                <a:chOff x="1486" y="403"/>
                <a:chExt cx="743" cy="403"/>
              </a:xfrm>
            </p:grpSpPr>
            <p:sp>
              <p:nvSpPr>
                <p:cNvPr id="40086" name="Rectangle 29"/>
                <p:cNvSpPr>
                  <a:spLocks noChangeArrowheads="1"/>
                </p:cNvSpPr>
                <p:nvPr/>
              </p:nvSpPr>
              <p:spPr bwMode="auto">
                <a:xfrm>
                  <a:off x="1529" y="403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87" name="Rectangle 30"/>
                <p:cNvSpPr>
                  <a:spLocks noChangeArrowheads="1"/>
                </p:cNvSpPr>
                <p:nvPr/>
              </p:nvSpPr>
              <p:spPr bwMode="auto">
                <a:xfrm>
                  <a:off x="1486" y="403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2229" y="403"/>
                <a:ext cx="743" cy="403"/>
                <a:chOff x="2229" y="403"/>
                <a:chExt cx="743" cy="403"/>
              </a:xfrm>
            </p:grpSpPr>
            <p:sp>
              <p:nvSpPr>
                <p:cNvPr id="40084" name="Rectangle 32"/>
                <p:cNvSpPr>
                  <a:spLocks noChangeArrowheads="1"/>
                </p:cNvSpPr>
                <p:nvPr/>
              </p:nvSpPr>
              <p:spPr bwMode="auto">
                <a:xfrm>
                  <a:off x="2272" y="403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85" name="Rectangle 33"/>
                <p:cNvSpPr>
                  <a:spLocks noChangeArrowheads="1"/>
                </p:cNvSpPr>
                <p:nvPr/>
              </p:nvSpPr>
              <p:spPr bwMode="auto">
                <a:xfrm>
                  <a:off x="2229" y="403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4"/>
              <p:cNvGrpSpPr>
                <a:grpSpLocks/>
              </p:cNvGrpSpPr>
              <p:nvPr/>
            </p:nvGrpSpPr>
            <p:grpSpPr bwMode="auto">
              <a:xfrm>
                <a:off x="2972" y="403"/>
                <a:ext cx="743" cy="403"/>
                <a:chOff x="2972" y="403"/>
                <a:chExt cx="743" cy="403"/>
              </a:xfrm>
            </p:grpSpPr>
            <p:sp>
              <p:nvSpPr>
                <p:cNvPr id="40082" name="Rectangle 35"/>
                <p:cNvSpPr>
                  <a:spLocks noChangeArrowheads="1"/>
                </p:cNvSpPr>
                <p:nvPr/>
              </p:nvSpPr>
              <p:spPr bwMode="auto">
                <a:xfrm>
                  <a:off x="3015" y="403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83" name="Rectangle 36"/>
                <p:cNvSpPr>
                  <a:spLocks noChangeArrowheads="1"/>
                </p:cNvSpPr>
                <p:nvPr/>
              </p:nvSpPr>
              <p:spPr bwMode="auto">
                <a:xfrm>
                  <a:off x="2972" y="403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7"/>
              <p:cNvGrpSpPr>
                <a:grpSpLocks/>
              </p:cNvGrpSpPr>
              <p:nvPr/>
            </p:nvGrpSpPr>
            <p:grpSpPr bwMode="auto">
              <a:xfrm>
                <a:off x="3715" y="403"/>
                <a:ext cx="743" cy="403"/>
                <a:chOff x="3715" y="403"/>
                <a:chExt cx="743" cy="403"/>
              </a:xfrm>
            </p:grpSpPr>
            <p:sp>
              <p:nvSpPr>
                <p:cNvPr id="40080" name="Rectangle 38"/>
                <p:cNvSpPr>
                  <a:spLocks noChangeArrowheads="1"/>
                </p:cNvSpPr>
                <p:nvPr/>
              </p:nvSpPr>
              <p:spPr bwMode="auto">
                <a:xfrm>
                  <a:off x="3758" y="403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81" name="Rectangle 39"/>
                <p:cNvSpPr>
                  <a:spLocks noChangeArrowheads="1"/>
                </p:cNvSpPr>
                <p:nvPr/>
              </p:nvSpPr>
              <p:spPr bwMode="auto">
                <a:xfrm>
                  <a:off x="3715" y="403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0" y="806"/>
                <a:ext cx="743" cy="403"/>
                <a:chOff x="0" y="806"/>
                <a:chExt cx="743" cy="403"/>
              </a:xfrm>
            </p:grpSpPr>
            <p:sp>
              <p:nvSpPr>
                <p:cNvPr id="4007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stuName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79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3"/>
              <p:cNvGrpSpPr>
                <a:grpSpLocks/>
              </p:cNvGrpSpPr>
              <p:nvPr/>
            </p:nvGrpSpPr>
            <p:grpSpPr bwMode="auto">
              <a:xfrm>
                <a:off x="743" y="806"/>
                <a:ext cx="743" cy="403"/>
                <a:chOff x="743" y="806"/>
                <a:chExt cx="743" cy="403"/>
              </a:xfrm>
            </p:grpSpPr>
            <p:sp>
              <p:nvSpPr>
                <p:cNvPr id="40076" name="Rectangle 44"/>
                <p:cNvSpPr>
                  <a:spLocks noChangeArrowheads="1"/>
                </p:cNvSpPr>
                <p:nvPr/>
              </p:nvSpPr>
              <p:spPr bwMode="auto">
                <a:xfrm>
                  <a:off x="786" y="806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77" name="Rectangle 45"/>
                <p:cNvSpPr>
                  <a:spLocks noChangeArrowheads="1"/>
                </p:cNvSpPr>
                <p:nvPr/>
              </p:nvSpPr>
              <p:spPr bwMode="auto">
                <a:xfrm>
                  <a:off x="743" y="806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46"/>
              <p:cNvGrpSpPr>
                <a:grpSpLocks/>
              </p:cNvGrpSpPr>
              <p:nvPr/>
            </p:nvGrpSpPr>
            <p:grpSpPr bwMode="auto">
              <a:xfrm>
                <a:off x="1486" y="806"/>
                <a:ext cx="743" cy="403"/>
                <a:chOff x="1486" y="806"/>
                <a:chExt cx="743" cy="403"/>
              </a:xfrm>
            </p:grpSpPr>
            <p:sp>
              <p:nvSpPr>
                <p:cNvPr id="40074" name="Rectangle 47"/>
                <p:cNvSpPr>
                  <a:spLocks noChangeArrowheads="1"/>
                </p:cNvSpPr>
                <p:nvPr/>
              </p:nvSpPr>
              <p:spPr bwMode="auto">
                <a:xfrm>
                  <a:off x="1529" y="806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75" name="Rectangle 48"/>
                <p:cNvSpPr>
                  <a:spLocks noChangeArrowheads="1"/>
                </p:cNvSpPr>
                <p:nvPr/>
              </p:nvSpPr>
              <p:spPr bwMode="auto">
                <a:xfrm>
                  <a:off x="1486" y="806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49"/>
              <p:cNvGrpSpPr>
                <a:grpSpLocks/>
              </p:cNvGrpSpPr>
              <p:nvPr/>
            </p:nvGrpSpPr>
            <p:grpSpPr bwMode="auto">
              <a:xfrm>
                <a:off x="2229" y="806"/>
                <a:ext cx="743" cy="403"/>
                <a:chOff x="2229" y="806"/>
                <a:chExt cx="743" cy="403"/>
              </a:xfrm>
            </p:grpSpPr>
            <p:sp>
              <p:nvSpPr>
                <p:cNvPr id="40072" name="Rectangle 50"/>
                <p:cNvSpPr>
                  <a:spLocks noChangeArrowheads="1"/>
                </p:cNvSpPr>
                <p:nvPr/>
              </p:nvSpPr>
              <p:spPr bwMode="auto">
                <a:xfrm>
                  <a:off x="2272" y="806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73" name="Rectangle 51"/>
                <p:cNvSpPr>
                  <a:spLocks noChangeArrowheads="1"/>
                </p:cNvSpPr>
                <p:nvPr/>
              </p:nvSpPr>
              <p:spPr bwMode="auto">
                <a:xfrm>
                  <a:off x="2229" y="806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52"/>
              <p:cNvGrpSpPr>
                <a:grpSpLocks/>
              </p:cNvGrpSpPr>
              <p:nvPr/>
            </p:nvGrpSpPr>
            <p:grpSpPr bwMode="auto">
              <a:xfrm>
                <a:off x="2972" y="806"/>
                <a:ext cx="743" cy="403"/>
                <a:chOff x="2972" y="806"/>
                <a:chExt cx="743" cy="403"/>
              </a:xfrm>
            </p:grpSpPr>
            <p:sp>
              <p:nvSpPr>
                <p:cNvPr id="40070" name="Rectangle 53"/>
                <p:cNvSpPr>
                  <a:spLocks noChangeArrowheads="1"/>
                </p:cNvSpPr>
                <p:nvPr/>
              </p:nvSpPr>
              <p:spPr bwMode="auto">
                <a:xfrm>
                  <a:off x="3015" y="806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71" name="Rectangle 54"/>
                <p:cNvSpPr>
                  <a:spLocks noChangeArrowheads="1"/>
                </p:cNvSpPr>
                <p:nvPr/>
              </p:nvSpPr>
              <p:spPr bwMode="auto">
                <a:xfrm>
                  <a:off x="2972" y="806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55"/>
              <p:cNvGrpSpPr>
                <a:grpSpLocks/>
              </p:cNvGrpSpPr>
              <p:nvPr/>
            </p:nvGrpSpPr>
            <p:grpSpPr bwMode="auto">
              <a:xfrm>
                <a:off x="3715" y="806"/>
                <a:ext cx="743" cy="403"/>
                <a:chOff x="3715" y="806"/>
                <a:chExt cx="743" cy="403"/>
              </a:xfrm>
            </p:grpSpPr>
            <p:sp>
              <p:nvSpPr>
                <p:cNvPr id="40068" name="Rectangle 56"/>
                <p:cNvSpPr>
                  <a:spLocks noChangeArrowheads="1"/>
                </p:cNvSpPr>
                <p:nvPr/>
              </p:nvSpPr>
              <p:spPr bwMode="auto">
                <a:xfrm>
                  <a:off x="3758" y="806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69" name="Rectangle 57"/>
                <p:cNvSpPr>
                  <a:spLocks noChangeArrowheads="1"/>
                </p:cNvSpPr>
                <p:nvPr/>
              </p:nvSpPr>
              <p:spPr bwMode="auto">
                <a:xfrm>
                  <a:off x="3715" y="806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58"/>
              <p:cNvGrpSpPr>
                <a:grpSpLocks/>
              </p:cNvGrpSpPr>
              <p:nvPr/>
            </p:nvGrpSpPr>
            <p:grpSpPr bwMode="auto">
              <a:xfrm>
                <a:off x="0" y="1209"/>
                <a:ext cx="743" cy="403"/>
                <a:chOff x="0" y="1209"/>
                <a:chExt cx="743" cy="403"/>
              </a:xfrm>
            </p:grpSpPr>
            <p:sp>
              <p:nvSpPr>
                <p:cNvPr id="40066" name="Rectangle 59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stuMajor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67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743" y="1209"/>
                <a:ext cx="743" cy="403"/>
                <a:chOff x="743" y="1209"/>
                <a:chExt cx="743" cy="403"/>
              </a:xfrm>
            </p:grpSpPr>
            <p:sp>
              <p:nvSpPr>
                <p:cNvPr id="40064" name="Rectangle 62"/>
                <p:cNvSpPr>
                  <a:spLocks noChangeArrowheads="1"/>
                </p:cNvSpPr>
                <p:nvPr/>
              </p:nvSpPr>
              <p:spPr bwMode="auto">
                <a:xfrm>
                  <a:off x="786" y="1209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65" name="Rectangle 63"/>
                <p:cNvSpPr>
                  <a:spLocks noChangeArrowheads="1"/>
                </p:cNvSpPr>
                <p:nvPr/>
              </p:nvSpPr>
              <p:spPr bwMode="auto">
                <a:xfrm>
                  <a:off x="743" y="1209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1486" y="1209"/>
                <a:ext cx="743" cy="403"/>
                <a:chOff x="1486" y="1209"/>
                <a:chExt cx="743" cy="403"/>
              </a:xfrm>
            </p:grpSpPr>
            <p:sp>
              <p:nvSpPr>
                <p:cNvPr id="40062" name="Rectangle 65"/>
                <p:cNvSpPr>
                  <a:spLocks noChangeArrowheads="1"/>
                </p:cNvSpPr>
                <p:nvPr/>
              </p:nvSpPr>
              <p:spPr bwMode="auto">
                <a:xfrm>
                  <a:off x="1529" y="1209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63" name="Rectangle 66"/>
                <p:cNvSpPr>
                  <a:spLocks noChangeArrowheads="1"/>
                </p:cNvSpPr>
                <p:nvPr/>
              </p:nvSpPr>
              <p:spPr bwMode="auto">
                <a:xfrm>
                  <a:off x="1486" y="1209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2229" y="1209"/>
                <a:ext cx="743" cy="403"/>
                <a:chOff x="2229" y="1209"/>
                <a:chExt cx="743" cy="403"/>
              </a:xfrm>
            </p:grpSpPr>
            <p:sp>
              <p:nvSpPr>
                <p:cNvPr id="40060" name="Rectangle 68"/>
                <p:cNvSpPr>
                  <a:spLocks noChangeArrowheads="1"/>
                </p:cNvSpPr>
                <p:nvPr/>
              </p:nvSpPr>
              <p:spPr bwMode="auto">
                <a:xfrm>
                  <a:off x="2272" y="1209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61" name="Rectangle 69"/>
                <p:cNvSpPr>
                  <a:spLocks noChangeArrowheads="1"/>
                </p:cNvSpPr>
                <p:nvPr/>
              </p:nvSpPr>
              <p:spPr bwMode="auto">
                <a:xfrm>
                  <a:off x="2229" y="1209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2972" y="1209"/>
                <a:ext cx="743" cy="403"/>
                <a:chOff x="2972" y="1209"/>
                <a:chExt cx="743" cy="403"/>
              </a:xfrm>
            </p:grpSpPr>
            <p:sp>
              <p:nvSpPr>
                <p:cNvPr id="40058" name="Rectangle 71"/>
                <p:cNvSpPr>
                  <a:spLocks noChangeArrowheads="1"/>
                </p:cNvSpPr>
                <p:nvPr/>
              </p:nvSpPr>
              <p:spPr bwMode="auto">
                <a:xfrm>
                  <a:off x="3015" y="1209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59" name="Rectangle 72"/>
                <p:cNvSpPr>
                  <a:spLocks noChangeArrowheads="1"/>
                </p:cNvSpPr>
                <p:nvPr/>
              </p:nvSpPr>
              <p:spPr bwMode="auto">
                <a:xfrm>
                  <a:off x="2972" y="1209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73"/>
              <p:cNvGrpSpPr>
                <a:grpSpLocks/>
              </p:cNvGrpSpPr>
              <p:nvPr/>
            </p:nvGrpSpPr>
            <p:grpSpPr bwMode="auto">
              <a:xfrm>
                <a:off x="3715" y="1209"/>
                <a:ext cx="743" cy="403"/>
                <a:chOff x="3715" y="1209"/>
                <a:chExt cx="743" cy="403"/>
              </a:xfrm>
            </p:grpSpPr>
            <p:sp>
              <p:nvSpPr>
                <p:cNvPr id="40056" name="Rectangle 74"/>
                <p:cNvSpPr>
                  <a:spLocks noChangeArrowheads="1"/>
                </p:cNvSpPr>
                <p:nvPr/>
              </p:nvSpPr>
              <p:spPr bwMode="auto">
                <a:xfrm>
                  <a:off x="3758" y="1209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57" name="Rectangle 75"/>
                <p:cNvSpPr>
                  <a:spLocks noChangeArrowheads="1"/>
                </p:cNvSpPr>
                <p:nvPr/>
              </p:nvSpPr>
              <p:spPr bwMode="auto">
                <a:xfrm>
                  <a:off x="3715" y="1209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76"/>
              <p:cNvGrpSpPr>
                <a:grpSpLocks/>
              </p:cNvGrpSpPr>
              <p:nvPr/>
            </p:nvGrpSpPr>
            <p:grpSpPr bwMode="auto">
              <a:xfrm>
                <a:off x="0" y="1612"/>
                <a:ext cx="743" cy="403"/>
                <a:chOff x="0" y="1612"/>
                <a:chExt cx="743" cy="403"/>
              </a:xfrm>
            </p:grpSpPr>
            <p:sp>
              <p:nvSpPr>
                <p:cNvPr id="40054" name="Rectangle 77"/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stuDob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55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79"/>
              <p:cNvGrpSpPr>
                <a:grpSpLocks/>
              </p:cNvGrpSpPr>
              <p:nvPr/>
            </p:nvGrpSpPr>
            <p:grpSpPr bwMode="auto">
              <a:xfrm>
                <a:off x="743" y="1612"/>
                <a:ext cx="743" cy="403"/>
                <a:chOff x="743" y="1612"/>
                <a:chExt cx="743" cy="403"/>
              </a:xfrm>
            </p:grpSpPr>
            <p:sp>
              <p:nvSpPr>
                <p:cNvPr id="40052" name="Rectangle 80"/>
                <p:cNvSpPr>
                  <a:spLocks noChangeArrowheads="1"/>
                </p:cNvSpPr>
                <p:nvPr/>
              </p:nvSpPr>
              <p:spPr bwMode="auto">
                <a:xfrm>
                  <a:off x="786" y="1612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53" name="Rectangle 81"/>
                <p:cNvSpPr>
                  <a:spLocks noChangeArrowheads="1"/>
                </p:cNvSpPr>
                <p:nvPr/>
              </p:nvSpPr>
              <p:spPr bwMode="auto">
                <a:xfrm>
                  <a:off x="743" y="1612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82"/>
              <p:cNvGrpSpPr>
                <a:grpSpLocks/>
              </p:cNvGrpSpPr>
              <p:nvPr/>
            </p:nvGrpSpPr>
            <p:grpSpPr bwMode="auto">
              <a:xfrm>
                <a:off x="1486" y="1612"/>
                <a:ext cx="743" cy="403"/>
                <a:chOff x="1486" y="1612"/>
                <a:chExt cx="743" cy="403"/>
              </a:xfrm>
            </p:grpSpPr>
            <p:sp>
              <p:nvSpPr>
                <p:cNvPr id="40050" name="Rectangle 83"/>
                <p:cNvSpPr>
                  <a:spLocks noChangeArrowheads="1"/>
                </p:cNvSpPr>
                <p:nvPr/>
              </p:nvSpPr>
              <p:spPr bwMode="auto">
                <a:xfrm>
                  <a:off x="1529" y="1612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51" name="Rectangle 84"/>
                <p:cNvSpPr>
                  <a:spLocks noChangeArrowheads="1"/>
                </p:cNvSpPr>
                <p:nvPr/>
              </p:nvSpPr>
              <p:spPr bwMode="auto">
                <a:xfrm>
                  <a:off x="1486" y="1612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85"/>
              <p:cNvGrpSpPr>
                <a:grpSpLocks/>
              </p:cNvGrpSpPr>
              <p:nvPr/>
            </p:nvGrpSpPr>
            <p:grpSpPr bwMode="auto">
              <a:xfrm>
                <a:off x="2229" y="1612"/>
                <a:ext cx="743" cy="403"/>
                <a:chOff x="2229" y="1612"/>
                <a:chExt cx="743" cy="403"/>
              </a:xfrm>
            </p:grpSpPr>
            <p:sp>
              <p:nvSpPr>
                <p:cNvPr id="40048" name="Rectangle 86"/>
                <p:cNvSpPr>
                  <a:spLocks noChangeArrowheads="1"/>
                </p:cNvSpPr>
                <p:nvPr/>
              </p:nvSpPr>
              <p:spPr bwMode="auto">
                <a:xfrm>
                  <a:off x="2272" y="1612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49" name="Rectangle 87"/>
                <p:cNvSpPr>
                  <a:spLocks noChangeArrowheads="1"/>
                </p:cNvSpPr>
                <p:nvPr/>
              </p:nvSpPr>
              <p:spPr bwMode="auto">
                <a:xfrm>
                  <a:off x="2229" y="1612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04" name="Group 88"/>
              <p:cNvGrpSpPr>
                <a:grpSpLocks/>
              </p:cNvGrpSpPr>
              <p:nvPr/>
            </p:nvGrpSpPr>
            <p:grpSpPr bwMode="auto">
              <a:xfrm>
                <a:off x="2972" y="1612"/>
                <a:ext cx="743" cy="403"/>
                <a:chOff x="2972" y="1612"/>
                <a:chExt cx="743" cy="403"/>
              </a:xfrm>
            </p:grpSpPr>
            <p:sp>
              <p:nvSpPr>
                <p:cNvPr id="40046" name="Rectangle 89"/>
                <p:cNvSpPr>
                  <a:spLocks noChangeArrowheads="1"/>
                </p:cNvSpPr>
                <p:nvPr/>
              </p:nvSpPr>
              <p:spPr bwMode="auto">
                <a:xfrm>
                  <a:off x="3015" y="1612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47" name="Rectangle 90"/>
                <p:cNvSpPr>
                  <a:spLocks noChangeArrowheads="1"/>
                </p:cNvSpPr>
                <p:nvPr/>
              </p:nvSpPr>
              <p:spPr bwMode="auto">
                <a:xfrm>
                  <a:off x="2972" y="1612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05" name="Group 91"/>
              <p:cNvGrpSpPr>
                <a:grpSpLocks/>
              </p:cNvGrpSpPr>
              <p:nvPr/>
            </p:nvGrpSpPr>
            <p:grpSpPr bwMode="auto">
              <a:xfrm>
                <a:off x="3715" y="1612"/>
                <a:ext cx="743" cy="403"/>
                <a:chOff x="3715" y="1612"/>
                <a:chExt cx="743" cy="403"/>
              </a:xfrm>
            </p:grpSpPr>
            <p:sp>
              <p:nvSpPr>
                <p:cNvPr id="40044" name="Rectangle 92"/>
                <p:cNvSpPr>
                  <a:spLocks noChangeArrowheads="1"/>
                </p:cNvSpPr>
                <p:nvPr/>
              </p:nvSpPr>
              <p:spPr bwMode="auto">
                <a:xfrm>
                  <a:off x="3758" y="1612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45" name="Rectangle 93"/>
                <p:cNvSpPr>
                  <a:spLocks noChangeArrowheads="1"/>
                </p:cNvSpPr>
                <p:nvPr/>
              </p:nvSpPr>
              <p:spPr bwMode="auto">
                <a:xfrm>
                  <a:off x="3715" y="1612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06" name="Group 94"/>
              <p:cNvGrpSpPr>
                <a:grpSpLocks/>
              </p:cNvGrpSpPr>
              <p:nvPr/>
            </p:nvGrpSpPr>
            <p:grpSpPr bwMode="auto">
              <a:xfrm>
                <a:off x="0" y="2015"/>
                <a:ext cx="743" cy="403"/>
                <a:chOff x="0" y="2015"/>
                <a:chExt cx="743" cy="403"/>
              </a:xfrm>
            </p:grpSpPr>
            <p:sp>
              <p:nvSpPr>
                <p:cNvPr id="40042" name="Rectangle 95"/>
                <p:cNvSpPr>
                  <a:spLocks noChangeArrowheads="1"/>
                </p:cNvSpPr>
                <p:nvPr/>
              </p:nvSpPr>
              <p:spPr bwMode="auto">
                <a:xfrm>
                  <a:off x="43" y="2015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stuHrs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43" name="Rectangle 96"/>
                <p:cNvSpPr>
                  <a:spLocks noChangeArrowheads="1"/>
                </p:cNvSpPr>
                <p:nvPr/>
              </p:nvSpPr>
              <p:spPr bwMode="auto">
                <a:xfrm>
                  <a:off x="0" y="2015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07" name="Group 97"/>
              <p:cNvGrpSpPr>
                <a:grpSpLocks/>
              </p:cNvGrpSpPr>
              <p:nvPr/>
            </p:nvGrpSpPr>
            <p:grpSpPr bwMode="auto">
              <a:xfrm>
                <a:off x="743" y="2015"/>
                <a:ext cx="743" cy="403"/>
                <a:chOff x="743" y="2015"/>
                <a:chExt cx="743" cy="403"/>
              </a:xfrm>
            </p:grpSpPr>
            <p:sp>
              <p:nvSpPr>
                <p:cNvPr id="40040" name="Rectangle 98"/>
                <p:cNvSpPr>
                  <a:spLocks noChangeArrowheads="1"/>
                </p:cNvSpPr>
                <p:nvPr/>
              </p:nvSpPr>
              <p:spPr bwMode="auto">
                <a:xfrm>
                  <a:off x="786" y="2015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41" name="Rectangle 99"/>
                <p:cNvSpPr>
                  <a:spLocks noChangeArrowheads="1"/>
                </p:cNvSpPr>
                <p:nvPr/>
              </p:nvSpPr>
              <p:spPr bwMode="auto">
                <a:xfrm>
                  <a:off x="743" y="2015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08" name="Group 100"/>
              <p:cNvGrpSpPr>
                <a:grpSpLocks/>
              </p:cNvGrpSpPr>
              <p:nvPr/>
            </p:nvGrpSpPr>
            <p:grpSpPr bwMode="auto">
              <a:xfrm>
                <a:off x="1486" y="2015"/>
                <a:ext cx="743" cy="403"/>
                <a:chOff x="1486" y="2015"/>
                <a:chExt cx="743" cy="403"/>
              </a:xfrm>
            </p:grpSpPr>
            <p:sp>
              <p:nvSpPr>
                <p:cNvPr id="40038" name="Rectangle 101"/>
                <p:cNvSpPr>
                  <a:spLocks noChangeArrowheads="1"/>
                </p:cNvSpPr>
                <p:nvPr/>
              </p:nvSpPr>
              <p:spPr bwMode="auto">
                <a:xfrm>
                  <a:off x="1529" y="2015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39" name="Rectangle 102"/>
                <p:cNvSpPr>
                  <a:spLocks noChangeArrowheads="1"/>
                </p:cNvSpPr>
                <p:nvPr/>
              </p:nvSpPr>
              <p:spPr bwMode="auto">
                <a:xfrm>
                  <a:off x="1486" y="2015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09" name="Group 103"/>
              <p:cNvGrpSpPr>
                <a:grpSpLocks/>
              </p:cNvGrpSpPr>
              <p:nvPr/>
            </p:nvGrpSpPr>
            <p:grpSpPr bwMode="auto">
              <a:xfrm>
                <a:off x="2229" y="2015"/>
                <a:ext cx="743" cy="403"/>
                <a:chOff x="2229" y="2015"/>
                <a:chExt cx="743" cy="403"/>
              </a:xfrm>
            </p:grpSpPr>
            <p:sp>
              <p:nvSpPr>
                <p:cNvPr id="40036" name="Rectangle 104"/>
                <p:cNvSpPr>
                  <a:spLocks noChangeArrowheads="1"/>
                </p:cNvSpPr>
                <p:nvPr/>
              </p:nvSpPr>
              <p:spPr bwMode="auto">
                <a:xfrm>
                  <a:off x="2272" y="2015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37" name="Rectangle 105"/>
                <p:cNvSpPr>
                  <a:spLocks noChangeArrowheads="1"/>
                </p:cNvSpPr>
                <p:nvPr/>
              </p:nvSpPr>
              <p:spPr bwMode="auto">
                <a:xfrm>
                  <a:off x="2229" y="2015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10" name="Group 106"/>
              <p:cNvGrpSpPr>
                <a:grpSpLocks/>
              </p:cNvGrpSpPr>
              <p:nvPr/>
            </p:nvGrpSpPr>
            <p:grpSpPr bwMode="auto">
              <a:xfrm>
                <a:off x="2972" y="2015"/>
                <a:ext cx="743" cy="403"/>
                <a:chOff x="2972" y="2015"/>
                <a:chExt cx="743" cy="403"/>
              </a:xfrm>
            </p:grpSpPr>
            <p:sp>
              <p:nvSpPr>
                <p:cNvPr id="40034" name="Rectangle 107"/>
                <p:cNvSpPr>
                  <a:spLocks noChangeArrowheads="1"/>
                </p:cNvSpPr>
                <p:nvPr/>
              </p:nvSpPr>
              <p:spPr bwMode="auto">
                <a:xfrm>
                  <a:off x="3015" y="2015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35" name="Rectangle 108"/>
                <p:cNvSpPr>
                  <a:spLocks noChangeArrowheads="1"/>
                </p:cNvSpPr>
                <p:nvPr/>
              </p:nvSpPr>
              <p:spPr bwMode="auto">
                <a:xfrm>
                  <a:off x="2972" y="2015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11" name="Group 109"/>
              <p:cNvGrpSpPr>
                <a:grpSpLocks/>
              </p:cNvGrpSpPr>
              <p:nvPr/>
            </p:nvGrpSpPr>
            <p:grpSpPr bwMode="auto">
              <a:xfrm>
                <a:off x="3715" y="2015"/>
                <a:ext cx="743" cy="403"/>
                <a:chOff x="3715" y="2015"/>
                <a:chExt cx="743" cy="403"/>
              </a:xfrm>
            </p:grpSpPr>
            <p:sp>
              <p:nvSpPr>
                <p:cNvPr id="40032" name="Rectangle 110"/>
                <p:cNvSpPr>
                  <a:spLocks noChangeArrowheads="1"/>
                </p:cNvSpPr>
                <p:nvPr/>
              </p:nvSpPr>
              <p:spPr bwMode="auto">
                <a:xfrm>
                  <a:off x="3758" y="2015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33" name="Rectangle 111"/>
                <p:cNvSpPr>
                  <a:spLocks noChangeArrowheads="1"/>
                </p:cNvSpPr>
                <p:nvPr/>
              </p:nvSpPr>
              <p:spPr bwMode="auto">
                <a:xfrm>
                  <a:off x="3715" y="2015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12" name="Group 112"/>
              <p:cNvGrpSpPr>
                <a:grpSpLocks/>
              </p:cNvGrpSpPr>
              <p:nvPr/>
            </p:nvGrpSpPr>
            <p:grpSpPr bwMode="auto">
              <a:xfrm>
                <a:off x="0" y="2418"/>
                <a:ext cx="743" cy="403"/>
                <a:chOff x="0" y="2418"/>
                <a:chExt cx="743" cy="403"/>
              </a:xfrm>
            </p:grpSpPr>
            <p:sp>
              <p:nvSpPr>
                <p:cNvPr id="40030" name="Rectangle 113"/>
                <p:cNvSpPr>
                  <a:spLocks noChangeArrowheads="1"/>
                </p:cNvSpPr>
                <p:nvPr/>
              </p:nvSpPr>
              <p:spPr bwMode="auto">
                <a:xfrm>
                  <a:off x="43" y="2418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stuYr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31" name="Rectangle 114"/>
                <p:cNvSpPr>
                  <a:spLocks noChangeArrowheads="1"/>
                </p:cNvSpPr>
                <p:nvPr/>
              </p:nvSpPr>
              <p:spPr bwMode="auto">
                <a:xfrm>
                  <a:off x="0" y="2418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13" name="Group 115"/>
              <p:cNvGrpSpPr>
                <a:grpSpLocks/>
              </p:cNvGrpSpPr>
              <p:nvPr/>
            </p:nvGrpSpPr>
            <p:grpSpPr bwMode="auto">
              <a:xfrm>
                <a:off x="743" y="2418"/>
                <a:ext cx="743" cy="403"/>
                <a:chOff x="743" y="2418"/>
                <a:chExt cx="743" cy="403"/>
              </a:xfrm>
            </p:grpSpPr>
            <p:sp>
              <p:nvSpPr>
                <p:cNvPr id="40028" name="Rectangle 116"/>
                <p:cNvSpPr>
                  <a:spLocks noChangeArrowheads="1"/>
                </p:cNvSpPr>
                <p:nvPr/>
              </p:nvSpPr>
              <p:spPr bwMode="auto">
                <a:xfrm>
                  <a:off x="786" y="2418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29" name="Rectangle 117"/>
                <p:cNvSpPr>
                  <a:spLocks noChangeArrowheads="1"/>
                </p:cNvSpPr>
                <p:nvPr/>
              </p:nvSpPr>
              <p:spPr bwMode="auto">
                <a:xfrm>
                  <a:off x="743" y="2418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14" name="Group 118"/>
              <p:cNvGrpSpPr>
                <a:grpSpLocks/>
              </p:cNvGrpSpPr>
              <p:nvPr/>
            </p:nvGrpSpPr>
            <p:grpSpPr bwMode="auto">
              <a:xfrm>
                <a:off x="1486" y="2418"/>
                <a:ext cx="743" cy="403"/>
                <a:chOff x="1486" y="2418"/>
                <a:chExt cx="743" cy="403"/>
              </a:xfrm>
            </p:grpSpPr>
            <p:sp>
              <p:nvSpPr>
                <p:cNvPr id="40026" name="Rectangle 119"/>
                <p:cNvSpPr>
                  <a:spLocks noChangeArrowheads="1"/>
                </p:cNvSpPr>
                <p:nvPr/>
              </p:nvSpPr>
              <p:spPr bwMode="auto">
                <a:xfrm>
                  <a:off x="1529" y="2418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27" name="Rectangle 120"/>
                <p:cNvSpPr>
                  <a:spLocks noChangeArrowheads="1"/>
                </p:cNvSpPr>
                <p:nvPr/>
              </p:nvSpPr>
              <p:spPr bwMode="auto">
                <a:xfrm>
                  <a:off x="1486" y="2418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15" name="Group 121"/>
              <p:cNvGrpSpPr>
                <a:grpSpLocks/>
              </p:cNvGrpSpPr>
              <p:nvPr/>
            </p:nvGrpSpPr>
            <p:grpSpPr bwMode="auto">
              <a:xfrm>
                <a:off x="2229" y="2418"/>
                <a:ext cx="743" cy="403"/>
                <a:chOff x="2229" y="2418"/>
                <a:chExt cx="743" cy="403"/>
              </a:xfrm>
            </p:grpSpPr>
            <p:sp>
              <p:nvSpPr>
                <p:cNvPr id="40024" name="Rectangle 122"/>
                <p:cNvSpPr>
                  <a:spLocks noChangeArrowheads="1"/>
                </p:cNvSpPr>
                <p:nvPr/>
              </p:nvSpPr>
              <p:spPr bwMode="auto">
                <a:xfrm>
                  <a:off x="2272" y="2418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25" name="Rectangle 123"/>
                <p:cNvSpPr>
                  <a:spLocks noChangeArrowheads="1"/>
                </p:cNvSpPr>
                <p:nvPr/>
              </p:nvSpPr>
              <p:spPr bwMode="auto">
                <a:xfrm>
                  <a:off x="2229" y="2418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16" name="Group 124"/>
              <p:cNvGrpSpPr>
                <a:grpSpLocks/>
              </p:cNvGrpSpPr>
              <p:nvPr/>
            </p:nvGrpSpPr>
            <p:grpSpPr bwMode="auto">
              <a:xfrm>
                <a:off x="2972" y="2418"/>
                <a:ext cx="743" cy="403"/>
                <a:chOff x="2972" y="2418"/>
                <a:chExt cx="743" cy="403"/>
              </a:xfrm>
            </p:grpSpPr>
            <p:sp>
              <p:nvSpPr>
                <p:cNvPr id="40022" name="Rectangle 125"/>
                <p:cNvSpPr>
                  <a:spLocks noChangeArrowheads="1"/>
                </p:cNvSpPr>
                <p:nvPr/>
              </p:nvSpPr>
              <p:spPr bwMode="auto">
                <a:xfrm>
                  <a:off x="3015" y="2418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23" name="Rectangle 126"/>
                <p:cNvSpPr>
                  <a:spLocks noChangeArrowheads="1"/>
                </p:cNvSpPr>
                <p:nvPr/>
              </p:nvSpPr>
              <p:spPr bwMode="auto">
                <a:xfrm>
                  <a:off x="2972" y="2418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17" name="Group 127"/>
              <p:cNvGrpSpPr>
                <a:grpSpLocks/>
              </p:cNvGrpSpPr>
              <p:nvPr/>
            </p:nvGrpSpPr>
            <p:grpSpPr bwMode="auto">
              <a:xfrm>
                <a:off x="3715" y="2418"/>
                <a:ext cx="743" cy="403"/>
                <a:chOff x="3715" y="2418"/>
                <a:chExt cx="743" cy="403"/>
              </a:xfrm>
            </p:grpSpPr>
            <p:sp>
              <p:nvSpPr>
                <p:cNvPr id="40020" name="Rectangle 128"/>
                <p:cNvSpPr>
                  <a:spLocks noChangeArrowheads="1"/>
                </p:cNvSpPr>
                <p:nvPr/>
              </p:nvSpPr>
              <p:spPr bwMode="auto">
                <a:xfrm>
                  <a:off x="3758" y="2418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21" name="Rectangle 129"/>
                <p:cNvSpPr>
                  <a:spLocks noChangeArrowheads="1"/>
                </p:cNvSpPr>
                <p:nvPr/>
              </p:nvSpPr>
              <p:spPr bwMode="auto">
                <a:xfrm>
                  <a:off x="3715" y="2418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18" name="Group 130"/>
              <p:cNvGrpSpPr>
                <a:grpSpLocks/>
              </p:cNvGrpSpPr>
              <p:nvPr/>
            </p:nvGrpSpPr>
            <p:grpSpPr bwMode="auto">
              <a:xfrm>
                <a:off x="0" y="2821"/>
                <a:ext cx="743" cy="403"/>
                <a:chOff x="0" y="2821"/>
                <a:chExt cx="743" cy="403"/>
              </a:xfrm>
            </p:grpSpPr>
            <p:sp>
              <p:nvSpPr>
                <p:cNvPr id="40018" name="Rectangle 131"/>
                <p:cNvSpPr>
                  <a:spLocks noChangeArrowheads="1"/>
                </p:cNvSpPr>
                <p:nvPr/>
              </p:nvSpPr>
              <p:spPr bwMode="auto">
                <a:xfrm>
                  <a:off x="43" y="2821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stuGpa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19" name="Rectangle 132"/>
                <p:cNvSpPr>
                  <a:spLocks noChangeArrowheads="1"/>
                </p:cNvSpPr>
                <p:nvPr/>
              </p:nvSpPr>
              <p:spPr bwMode="auto">
                <a:xfrm>
                  <a:off x="0" y="2821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19" name="Group 133"/>
              <p:cNvGrpSpPr>
                <a:grpSpLocks/>
              </p:cNvGrpSpPr>
              <p:nvPr/>
            </p:nvGrpSpPr>
            <p:grpSpPr bwMode="auto">
              <a:xfrm>
                <a:off x="743" y="2821"/>
                <a:ext cx="743" cy="403"/>
                <a:chOff x="743" y="2821"/>
                <a:chExt cx="743" cy="403"/>
              </a:xfrm>
            </p:grpSpPr>
            <p:sp>
              <p:nvSpPr>
                <p:cNvPr id="40016" name="Rectangle 134"/>
                <p:cNvSpPr>
                  <a:spLocks noChangeArrowheads="1"/>
                </p:cNvSpPr>
                <p:nvPr/>
              </p:nvSpPr>
              <p:spPr bwMode="auto">
                <a:xfrm>
                  <a:off x="786" y="2821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17" name="Rectangle 135"/>
                <p:cNvSpPr>
                  <a:spLocks noChangeArrowheads="1"/>
                </p:cNvSpPr>
                <p:nvPr/>
              </p:nvSpPr>
              <p:spPr bwMode="auto">
                <a:xfrm>
                  <a:off x="743" y="2821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20" name="Group 136"/>
              <p:cNvGrpSpPr>
                <a:grpSpLocks/>
              </p:cNvGrpSpPr>
              <p:nvPr/>
            </p:nvGrpSpPr>
            <p:grpSpPr bwMode="auto">
              <a:xfrm>
                <a:off x="1486" y="2821"/>
                <a:ext cx="743" cy="403"/>
                <a:chOff x="1486" y="2821"/>
                <a:chExt cx="743" cy="403"/>
              </a:xfrm>
            </p:grpSpPr>
            <p:sp>
              <p:nvSpPr>
                <p:cNvPr id="40014" name="Rectangle 137"/>
                <p:cNvSpPr>
                  <a:spLocks noChangeArrowheads="1"/>
                </p:cNvSpPr>
                <p:nvPr/>
              </p:nvSpPr>
              <p:spPr bwMode="auto">
                <a:xfrm>
                  <a:off x="1529" y="2821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15" name="Rectangle 138"/>
                <p:cNvSpPr>
                  <a:spLocks noChangeArrowheads="1"/>
                </p:cNvSpPr>
                <p:nvPr/>
              </p:nvSpPr>
              <p:spPr bwMode="auto">
                <a:xfrm>
                  <a:off x="1486" y="2821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21" name="Group 139"/>
              <p:cNvGrpSpPr>
                <a:grpSpLocks/>
              </p:cNvGrpSpPr>
              <p:nvPr/>
            </p:nvGrpSpPr>
            <p:grpSpPr bwMode="auto">
              <a:xfrm>
                <a:off x="2229" y="2821"/>
                <a:ext cx="743" cy="403"/>
                <a:chOff x="2229" y="2821"/>
                <a:chExt cx="743" cy="403"/>
              </a:xfrm>
            </p:grpSpPr>
            <p:sp>
              <p:nvSpPr>
                <p:cNvPr id="40012" name="Rectangle 140"/>
                <p:cNvSpPr>
                  <a:spLocks noChangeArrowheads="1"/>
                </p:cNvSpPr>
                <p:nvPr/>
              </p:nvSpPr>
              <p:spPr bwMode="auto">
                <a:xfrm>
                  <a:off x="2272" y="2821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13" name="Rectangle 141"/>
                <p:cNvSpPr>
                  <a:spLocks noChangeArrowheads="1"/>
                </p:cNvSpPr>
                <p:nvPr/>
              </p:nvSpPr>
              <p:spPr bwMode="auto">
                <a:xfrm>
                  <a:off x="2229" y="2821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22" name="Group 142"/>
              <p:cNvGrpSpPr>
                <a:grpSpLocks/>
              </p:cNvGrpSpPr>
              <p:nvPr/>
            </p:nvGrpSpPr>
            <p:grpSpPr bwMode="auto">
              <a:xfrm>
                <a:off x="2972" y="2821"/>
                <a:ext cx="743" cy="403"/>
                <a:chOff x="2972" y="2821"/>
                <a:chExt cx="743" cy="403"/>
              </a:xfrm>
            </p:grpSpPr>
            <p:sp>
              <p:nvSpPr>
                <p:cNvPr id="40010" name="Rectangle 143"/>
                <p:cNvSpPr>
                  <a:spLocks noChangeArrowheads="1"/>
                </p:cNvSpPr>
                <p:nvPr/>
              </p:nvSpPr>
              <p:spPr bwMode="auto">
                <a:xfrm>
                  <a:off x="3015" y="2821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11" name="Rectangle 144"/>
                <p:cNvSpPr>
                  <a:spLocks noChangeArrowheads="1"/>
                </p:cNvSpPr>
                <p:nvPr/>
              </p:nvSpPr>
              <p:spPr bwMode="auto">
                <a:xfrm>
                  <a:off x="2972" y="2821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23" name="Group 145"/>
              <p:cNvGrpSpPr>
                <a:grpSpLocks/>
              </p:cNvGrpSpPr>
              <p:nvPr/>
            </p:nvGrpSpPr>
            <p:grpSpPr bwMode="auto">
              <a:xfrm>
                <a:off x="3715" y="2821"/>
                <a:ext cx="743" cy="403"/>
                <a:chOff x="3715" y="2821"/>
                <a:chExt cx="743" cy="403"/>
              </a:xfrm>
            </p:grpSpPr>
            <p:sp>
              <p:nvSpPr>
                <p:cNvPr id="40008" name="Rectangle 146"/>
                <p:cNvSpPr>
                  <a:spLocks noChangeArrowheads="1"/>
                </p:cNvSpPr>
                <p:nvPr/>
              </p:nvSpPr>
              <p:spPr bwMode="auto">
                <a:xfrm>
                  <a:off x="3758" y="2821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09" name="Rectangle 147"/>
                <p:cNvSpPr>
                  <a:spLocks noChangeArrowheads="1"/>
                </p:cNvSpPr>
                <p:nvPr/>
              </p:nvSpPr>
              <p:spPr bwMode="auto">
                <a:xfrm>
                  <a:off x="3715" y="2821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24" name="Group 148"/>
              <p:cNvGrpSpPr>
                <a:grpSpLocks/>
              </p:cNvGrpSpPr>
              <p:nvPr/>
            </p:nvGrpSpPr>
            <p:grpSpPr bwMode="auto">
              <a:xfrm>
                <a:off x="0" y="3224"/>
                <a:ext cx="743" cy="403"/>
                <a:chOff x="0" y="3224"/>
                <a:chExt cx="743" cy="403"/>
              </a:xfrm>
            </p:grpSpPr>
            <p:sp>
              <p:nvSpPr>
                <p:cNvPr id="40006" name="Rectangle 149"/>
                <p:cNvSpPr>
                  <a:spLocks noChangeArrowheads="1"/>
                </p:cNvSpPr>
                <p:nvPr/>
              </p:nvSpPr>
              <p:spPr bwMode="auto">
                <a:xfrm>
                  <a:off x="43" y="3224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stuAge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07" name="Rectangle 150"/>
                <p:cNvSpPr>
                  <a:spLocks noChangeArrowheads="1"/>
                </p:cNvSpPr>
                <p:nvPr/>
              </p:nvSpPr>
              <p:spPr bwMode="auto">
                <a:xfrm>
                  <a:off x="0" y="3224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25" name="Group 151"/>
              <p:cNvGrpSpPr>
                <a:grpSpLocks/>
              </p:cNvGrpSpPr>
              <p:nvPr/>
            </p:nvGrpSpPr>
            <p:grpSpPr bwMode="auto">
              <a:xfrm>
                <a:off x="743" y="3224"/>
                <a:ext cx="743" cy="403"/>
                <a:chOff x="743" y="3224"/>
                <a:chExt cx="743" cy="403"/>
              </a:xfrm>
            </p:grpSpPr>
            <p:sp>
              <p:nvSpPr>
                <p:cNvPr id="40004" name="Rectangle 152"/>
                <p:cNvSpPr>
                  <a:spLocks noChangeArrowheads="1"/>
                </p:cNvSpPr>
                <p:nvPr/>
              </p:nvSpPr>
              <p:spPr bwMode="auto">
                <a:xfrm>
                  <a:off x="786" y="3224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05" name="Rectangle 153"/>
                <p:cNvSpPr>
                  <a:spLocks noChangeArrowheads="1"/>
                </p:cNvSpPr>
                <p:nvPr/>
              </p:nvSpPr>
              <p:spPr bwMode="auto">
                <a:xfrm>
                  <a:off x="743" y="3224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26" name="Group 154"/>
              <p:cNvGrpSpPr>
                <a:grpSpLocks/>
              </p:cNvGrpSpPr>
              <p:nvPr/>
            </p:nvGrpSpPr>
            <p:grpSpPr bwMode="auto">
              <a:xfrm>
                <a:off x="1486" y="3224"/>
                <a:ext cx="743" cy="403"/>
                <a:chOff x="1486" y="3224"/>
                <a:chExt cx="743" cy="403"/>
              </a:xfrm>
            </p:grpSpPr>
            <p:sp>
              <p:nvSpPr>
                <p:cNvPr id="40002" name="Rectangle 155"/>
                <p:cNvSpPr>
                  <a:spLocks noChangeArrowheads="1"/>
                </p:cNvSpPr>
                <p:nvPr/>
              </p:nvSpPr>
              <p:spPr bwMode="auto">
                <a:xfrm>
                  <a:off x="1529" y="3224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03" name="Rectangle 156"/>
                <p:cNvSpPr>
                  <a:spLocks noChangeArrowheads="1"/>
                </p:cNvSpPr>
                <p:nvPr/>
              </p:nvSpPr>
              <p:spPr bwMode="auto">
                <a:xfrm>
                  <a:off x="1486" y="3224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27" name="Group 157"/>
              <p:cNvGrpSpPr>
                <a:grpSpLocks/>
              </p:cNvGrpSpPr>
              <p:nvPr/>
            </p:nvGrpSpPr>
            <p:grpSpPr bwMode="auto">
              <a:xfrm>
                <a:off x="2229" y="3224"/>
                <a:ext cx="743" cy="403"/>
                <a:chOff x="2229" y="3224"/>
                <a:chExt cx="743" cy="403"/>
              </a:xfrm>
            </p:grpSpPr>
            <p:sp>
              <p:nvSpPr>
                <p:cNvPr id="400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272" y="3224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4000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229" y="3224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36" name="Group 160"/>
              <p:cNvGrpSpPr>
                <a:grpSpLocks/>
              </p:cNvGrpSpPr>
              <p:nvPr/>
            </p:nvGrpSpPr>
            <p:grpSpPr bwMode="auto">
              <a:xfrm>
                <a:off x="2972" y="3224"/>
                <a:ext cx="743" cy="403"/>
                <a:chOff x="2972" y="3224"/>
                <a:chExt cx="743" cy="403"/>
              </a:xfrm>
            </p:grpSpPr>
            <p:sp>
              <p:nvSpPr>
                <p:cNvPr id="39998" name="Rectangle 161"/>
                <p:cNvSpPr>
                  <a:spLocks noChangeArrowheads="1"/>
                </p:cNvSpPr>
                <p:nvPr/>
              </p:nvSpPr>
              <p:spPr bwMode="auto">
                <a:xfrm>
                  <a:off x="3015" y="3224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39999" name="Rectangle 162"/>
                <p:cNvSpPr>
                  <a:spLocks noChangeArrowheads="1"/>
                </p:cNvSpPr>
                <p:nvPr/>
              </p:nvSpPr>
              <p:spPr bwMode="auto">
                <a:xfrm>
                  <a:off x="2972" y="3224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37" name="Group 163"/>
              <p:cNvGrpSpPr>
                <a:grpSpLocks/>
              </p:cNvGrpSpPr>
              <p:nvPr/>
            </p:nvGrpSpPr>
            <p:grpSpPr bwMode="auto">
              <a:xfrm>
                <a:off x="3715" y="3224"/>
                <a:ext cx="743" cy="403"/>
                <a:chOff x="3715" y="3224"/>
                <a:chExt cx="743" cy="403"/>
              </a:xfrm>
            </p:grpSpPr>
            <p:sp>
              <p:nvSpPr>
                <p:cNvPr id="39996" name="Rectangle 164"/>
                <p:cNvSpPr>
                  <a:spLocks noChangeArrowheads="1"/>
                </p:cNvSpPr>
                <p:nvPr/>
              </p:nvSpPr>
              <p:spPr bwMode="auto">
                <a:xfrm>
                  <a:off x="3758" y="3224"/>
                  <a:ext cx="657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 sz="1600">
                      <a:latin typeface="Times New Roman" charset="0"/>
                      <a:cs typeface="Times New Roman" charset="0"/>
                    </a:rPr>
                    <a:t> </a:t>
                  </a:r>
                </a:p>
                <a:p>
                  <a:pPr eaLnBrk="0" hangingPunct="0"/>
                  <a:endParaRPr lang="en-GB" sz="1600">
                    <a:latin typeface="Times New Roman" charset="0"/>
                  </a:endParaRPr>
                </a:p>
              </p:txBody>
            </p:sp>
            <p:sp>
              <p:nvSpPr>
                <p:cNvPr id="39997" name="Rectangle 165"/>
                <p:cNvSpPr>
                  <a:spLocks noChangeArrowheads="1"/>
                </p:cNvSpPr>
                <p:nvPr/>
              </p:nvSpPr>
              <p:spPr bwMode="auto">
                <a:xfrm>
                  <a:off x="3715" y="3224"/>
                  <a:ext cx="74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9941" name="Rectangle 166"/>
            <p:cNvSpPr>
              <a:spLocks noChangeArrowheads="1"/>
            </p:cNvSpPr>
            <p:nvPr/>
          </p:nvSpPr>
          <p:spPr bwMode="auto">
            <a:xfrm>
              <a:off x="-3" y="-3"/>
              <a:ext cx="4464" cy="3633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39" name="Rectangle 167"/>
          <p:cNvSpPr>
            <a:spLocks noGrp="1" noChangeArrowheads="1"/>
          </p:cNvSpPr>
          <p:nvPr>
            <p:ph type="title"/>
          </p:nvPr>
        </p:nvSpPr>
        <p:spPr>
          <a:xfrm>
            <a:off x="1055688" y="304800"/>
            <a:ext cx="7596187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Tick where applicable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val 21"/>
          <p:cNvSpPr>
            <a:spLocks noChangeArrowheads="1"/>
          </p:cNvSpPr>
          <p:nvPr/>
        </p:nvSpPr>
        <p:spPr bwMode="auto">
          <a:xfrm>
            <a:off x="8001000" y="3200400"/>
            <a:ext cx="533400" cy="381000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40963" name="Oval 20"/>
          <p:cNvSpPr>
            <a:spLocks noChangeArrowheads="1"/>
          </p:cNvSpPr>
          <p:nvPr/>
        </p:nvSpPr>
        <p:spPr bwMode="auto">
          <a:xfrm>
            <a:off x="5410200" y="3124200"/>
            <a:ext cx="838200" cy="381000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40964" name="Oval 19"/>
          <p:cNvSpPr>
            <a:spLocks noChangeArrowheads="1"/>
          </p:cNvSpPr>
          <p:nvPr/>
        </p:nvSpPr>
        <p:spPr bwMode="auto">
          <a:xfrm>
            <a:off x="7696200" y="2590800"/>
            <a:ext cx="838200" cy="457200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40965" name="Oval 18"/>
          <p:cNvSpPr>
            <a:spLocks noChangeArrowheads="1"/>
          </p:cNvSpPr>
          <p:nvPr/>
        </p:nvSpPr>
        <p:spPr bwMode="auto">
          <a:xfrm>
            <a:off x="5486400" y="2438400"/>
            <a:ext cx="990600" cy="533400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66"/>
                </a:solidFill>
              </a:rPr>
              <a:t>key attribute</a:t>
            </a:r>
            <a:r>
              <a:rPr lang="en-US" dirty="0" smtClean="0"/>
              <a:t> uniquely identifies an entity in the entity set. 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8000"/>
                </a:solidFill>
              </a:rPr>
              <a:t>Underlined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409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66"/>
                </a:solidFill>
              </a:rPr>
              <a:t>key attribute</a:t>
            </a:r>
            <a:endParaRPr lang="en-US" dirty="0" smtClean="0"/>
          </a:p>
        </p:txBody>
      </p:sp>
      <p:sp>
        <p:nvSpPr>
          <p:cNvPr id="40967" name="Text Box 14"/>
          <p:cNvSpPr txBox="1">
            <a:spLocks noChangeArrowheads="1"/>
          </p:cNvSpPr>
          <p:nvPr/>
        </p:nvSpPr>
        <p:spPr bwMode="auto">
          <a:xfrm>
            <a:off x="5562600" y="2514600"/>
            <a:ext cx="990600" cy="366713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salary</a:t>
            </a:r>
          </a:p>
        </p:txBody>
      </p:sp>
      <p:sp>
        <p:nvSpPr>
          <p:cNvPr id="40968" name="Text Box 15"/>
          <p:cNvSpPr txBox="1">
            <a:spLocks noChangeArrowheads="1"/>
          </p:cNvSpPr>
          <p:nvPr/>
        </p:nvSpPr>
        <p:spPr bwMode="auto">
          <a:xfrm>
            <a:off x="5562600" y="3124200"/>
            <a:ext cx="685800" cy="366713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age</a:t>
            </a:r>
          </a:p>
        </p:txBody>
      </p:sp>
      <p:sp>
        <p:nvSpPr>
          <p:cNvPr id="40969" name="Text Box 16"/>
          <p:cNvSpPr txBox="1">
            <a:spLocks noChangeArrowheads="1"/>
          </p:cNvSpPr>
          <p:nvPr/>
        </p:nvSpPr>
        <p:spPr bwMode="auto">
          <a:xfrm>
            <a:off x="8077200" y="3200400"/>
            <a:ext cx="685800" cy="366713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id</a:t>
            </a:r>
          </a:p>
        </p:txBody>
      </p:sp>
      <p:sp>
        <p:nvSpPr>
          <p:cNvPr id="40970" name="Text Box 17"/>
          <p:cNvSpPr txBox="1">
            <a:spLocks noChangeArrowheads="1"/>
          </p:cNvSpPr>
          <p:nvPr/>
        </p:nvSpPr>
        <p:spPr bwMode="auto">
          <a:xfrm>
            <a:off x="7747000" y="2628900"/>
            <a:ext cx="1066800" cy="366713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name</a:t>
            </a:r>
          </a:p>
        </p:txBody>
      </p:sp>
      <p:sp>
        <p:nvSpPr>
          <p:cNvPr id="40971" name="Line 22"/>
          <p:cNvSpPr>
            <a:spLocks noChangeShapeType="1"/>
          </p:cNvSpPr>
          <p:nvPr/>
        </p:nvSpPr>
        <p:spPr bwMode="auto">
          <a:xfrm>
            <a:off x="6477000" y="2743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2" name="Line 23"/>
          <p:cNvSpPr>
            <a:spLocks noChangeShapeType="1"/>
          </p:cNvSpPr>
          <p:nvPr/>
        </p:nvSpPr>
        <p:spPr bwMode="auto">
          <a:xfrm flipV="1">
            <a:off x="6248400" y="30480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3" name="Line 24"/>
          <p:cNvSpPr>
            <a:spLocks noChangeShapeType="1"/>
          </p:cNvSpPr>
          <p:nvPr/>
        </p:nvSpPr>
        <p:spPr bwMode="auto">
          <a:xfrm flipV="1">
            <a:off x="7239000" y="28194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Line 25"/>
          <p:cNvSpPr>
            <a:spLocks noChangeShapeType="1"/>
          </p:cNvSpPr>
          <p:nvPr/>
        </p:nvSpPr>
        <p:spPr bwMode="auto">
          <a:xfrm>
            <a:off x="7239000" y="30480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Line 26"/>
          <p:cNvSpPr>
            <a:spLocks noChangeShapeType="1"/>
          </p:cNvSpPr>
          <p:nvPr/>
        </p:nvSpPr>
        <p:spPr bwMode="auto">
          <a:xfrm flipH="1">
            <a:off x="2590800" y="4572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6" name="Line 27"/>
          <p:cNvSpPr>
            <a:spLocks noChangeShapeType="1"/>
          </p:cNvSpPr>
          <p:nvPr/>
        </p:nvSpPr>
        <p:spPr bwMode="auto">
          <a:xfrm>
            <a:off x="7239000" y="3429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7" name="Oval 10"/>
          <p:cNvSpPr>
            <a:spLocks noChangeArrowheads="1"/>
          </p:cNvSpPr>
          <p:nvPr/>
        </p:nvSpPr>
        <p:spPr bwMode="auto">
          <a:xfrm>
            <a:off x="6400800" y="2438400"/>
            <a:ext cx="1524000" cy="3581400"/>
          </a:xfrm>
          <a:prstGeom prst="ellips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40978" name="Text Box 11"/>
          <p:cNvSpPr txBox="1">
            <a:spLocks noChangeArrowheads="1"/>
          </p:cNvSpPr>
          <p:nvPr/>
        </p:nvSpPr>
        <p:spPr bwMode="auto">
          <a:xfrm>
            <a:off x="6934200" y="2819400"/>
            <a:ext cx="533400" cy="2843213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e1</a:t>
            </a:r>
          </a:p>
          <a:p>
            <a:pPr>
              <a:spcBef>
                <a:spcPct val="50000"/>
              </a:spcBef>
            </a:pPr>
            <a:r>
              <a:rPr lang="en-US" sz="1800"/>
              <a:t>e2</a:t>
            </a:r>
          </a:p>
          <a:p>
            <a:pPr>
              <a:spcBef>
                <a:spcPct val="50000"/>
              </a:spcBef>
            </a:pPr>
            <a:r>
              <a:rPr lang="en-US" sz="1800"/>
              <a:t>e3</a:t>
            </a:r>
          </a:p>
          <a:p>
            <a:pPr>
              <a:spcBef>
                <a:spcPct val="50000"/>
              </a:spcBef>
            </a:pPr>
            <a:r>
              <a:rPr lang="en-US" sz="1800"/>
              <a:t>e4</a:t>
            </a:r>
          </a:p>
          <a:p>
            <a:pPr>
              <a:spcBef>
                <a:spcPct val="50000"/>
              </a:spcBef>
            </a:pPr>
            <a:r>
              <a:rPr lang="en-US" sz="1800"/>
              <a:t>e5</a:t>
            </a:r>
          </a:p>
          <a:p>
            <a:pPr>
              <a:spcBef>
                <a:spcPct val="50000"/>
              </a:spcBef>
            </a:pPr>
            <a:r>
              <a:rPr lang="en-US" sz="1800"/>
              <a:t>e6</a:t>
            </a:r>
          </a:p>
          <a:p>
            <a:pPr>
              <a:spcBef>
                <a:spcPct val="50000"/>
              </a:spcBef>
            </a:pPr>
            <a:r>
              <a:rPr lang="en-US" sz="1800"/>
              <a:t>…</a:t>
            </a:r>
          </a:p>
        </p:txBody>
      </p:sp>
      <p:sp>
        <p:nvSpPr>
          <p:cNvPr id="40979" name="Text Box 12"/>
          <p:cNvSpPr txBox="1">
            <a:spLocks noChangeArrowheads="1"/>
          </p:cNvSpPr>
          <p:nvPr/>
        </p:nvSpPr>
        <p:spPr bwMode="auto">
          <a:xfrm>
            <a:off x="5867400" y="6248400"/>
            <a:ext cx="3048000" cy="45720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rgbClr val="3333CC"/>
                </a:solidFill>
              </a:rPr>
              <a:t>Employee Entity set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828800" y="4953000"/>
            <a:ext cx="1447800" cy="45720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rgbClr val="3333CC"/>
                </a:solidFill>
              </a:rPr>
              <a:t>Employee </a:t>
            </a:r>
          </a:p>
        </p:txBody>
      </p:sp>
      <p:sp>
        <p:nvSpPr>
          <p:cNvPr id="22" name="Oval 21"/>
          <p:cNvSpPr/>
          <p:nvPr/>
        </p:nvSpPr>
        <p:spPr>
          <a:xfrm>
            <a:off x="3352800" y="4191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EmpId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There can be multiple key attributes called </a:t>
            </a:r>
            <a:r>
              <a:rPr lang="en-US" b="1" dirty="0" smtClean="0">
                <a:solidFill>
                  <a:srgbClr val="FF0066"/>
                </a:solidFill>
              </a:rPr>
              <a:t>candidate keys</a:t>
            </a:r>
            <a:r>
              <a:rPr lang="en-US" b="1" dirty="0" smtClean="0"/>
              <a:t> </a:t>
            </a:r>
            <a:r>
              <a:rPr lang="en-US" dirty="0" smtClean="0"/>
              <a:t>in a single entity.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single candidate key is designated as the </a:t>
            </a:r>
            <a:r>
              <a:rPr lang="en-US" b="1" dirty="0" smtClean="0">
                <a:solidFill>
                  <a:srgbClr val="008000"/>
                </a:solidFill>
              </a:rPr>
              <a:t>primary key.</a:t>
            </a:r>
          </a:p>
          <a:p>
            <a:pPr eaLnBrk="1" hangingPunct="1"/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rgbClr val="FF0066"/>
                </a:solidFill>
              </a:rPr>
              <a:t>candidate keys-</a:t>
            </a:r>
            <a:r>
              <a:rPr lang="en-US" b="1" dirty="0" smtClean="0">
                <a:solidFill>
                  <a:srgbClr val="008000"/>
                </a:solidFill>
              </a:rPr>
              <a:t> primary key.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ER Diagrams</a:t>
            </a:r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1295400"/>
            <a:ext cx="8686800" cy="5181600"/>
          </a:xfrm>
        </p:spPr>
      </p:pic>
      <p:sp>
        <p:nvSpPr>
          <p:cNvPr id="21508" name="Line 4"/>
          <p:cNvSpPr>
            <a:spLocks noChangeShapeType="1"/>
          </p:cNvSpPr>
          <p:nvPr/>
        </p:nvSpPr>
        <p:spPr bwMode="auto">
          <a:xfrm flipH="1">
            <a:off x="2895600" y="1752600"/>
            <a:ext cx="1066800" cy="1752600"/>
          </a:xfrm>
          <a:prstGeom prst="line">
            <a:avLst/>
          </a:prstGeom>
          <a:noFill/>
          <a:ln w="2222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 flipV="1">
            <a:off x="2819400" y="5562600"/>
            <a:ext cx="1828800" cy="3810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V="1">
            <a:off x="4648200" y="5486400"/>
            <a:ext cx="1371600" cy="4572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419600" y="1600200"/>
            <a:ext cx="1143000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5562600" y="1600200"/>
            <a:ext cx="0" cy="19050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>
            <a:off x="5562600" y="3505200"/>
            <a:ext cx="1066800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H="1">
            <a:off x="4572000" y="2667000"/>
            <a:ext cx="152400" cy="685800"/>
          </a:xfrm>
          <a:prstGeom prst="line">
            <a:avLst/>
          </a:prstGeom>
          <a:noFill/>
          <a:ln w="2222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E-R Model (contd.)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Graphically,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Primary key is underlined</a:t>
            </a:r>
          </a:p>
          <a:p>
            <a:pPr eaLnBrk="1" hangingPunct="1"/>
            <a:r>
              <a:rPr lang="en-US" smtClean="0"/>
              <a:t>NID – </a:t>
            </a:r>
            <a:r>
              <a:rPr lang="en-US" smtClean="0">
                <a:solidFill>
                  <a:srgbClr val="FF6600"/>
                </a:solidFill>
              </a:rPr>
              <a:t>candidate key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6600"/>
              </a:solidFill>
            </a:endParaRPr>
          </a:p>
        </p:txBody>
      </p:sp>
      <p:sp>
        <p:nvSpPr>
          <p:cNvPr id="43012" name="Text Box 10"/>
          <p:cNvSpPr txBox="1">
            <a:spLocks noChangeArrowheads="1"/>
          </p:cNvSpPr>
          <p:nvPr/>
        </p:nvSpPr>
        <p:spPr bwMode="auto">
          <a:xfrm>
            <a:off x="3657600" y="2286000"/>
            <a:ext cx="1925638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imes New Roman" charset="0"/>
              </a:rPr>
              <a:t>EMPLOYEE</a:t>
            </a:r>
          </a:p>
        </p:txBody>
      </p:sp>
      <p:sp>
        <p:nvSpPr>
          <p:cNvPr id="43013" name="Oval 11"/>
          <p:cNvSpPr>
            <a:spLocks noChangeArrowheads="1"/>
          </p:cNvSpPr>
          <p:nvPr/>
        </p:nvSpPr>
        <p:spPr bwMode="auto">
          <a:xfrm>
            <a:off x="1905000" y="3200400"/>
            <a:ext cx="1524000" cy="91440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43014" name="Text Box 12"/>
          <p:cNvSpPr txBox="1">
            <a:spLocks noChangeArrowheads="1"/>
          </p:cNvSpPr>
          <p:nvPr/>
        </p:nvSpPr>
        <p:spPr bwMode="auto">
          <a:xfrm>
            <a:off x="2286000" y="3429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 u="sng">
                <a:latin typeface="Times New Roman" charset="0"/>
              </a:rPr>
              <a:t>eid</a:t>
            </a:r>
          </a:p>
        </p:txBody>
      </p:sp>
      <p:sp>
        <p:nvSpPr>
          <p:cNvPr id="43015" name="Line 13"/>
          <p:cNvSpPr>
            <a:spLocks noChangeShapeType="1"/>
          </p:cNvSpPr>
          <p:nvPr/>
        </p:nvSpPr>
        <p:spPr bwMode="auto">
          <a:xfrm flipV="1">
            <a:off x="3352800" y="2743200"/>
            <a:ext cx="838200" cy="6858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Oval 11"/>
          <p:cNvSpPr>
            <a:spLocks noChangeArrowheads="1"/>
          </p:cNvSpPr>
          <p:nvPr/>
        </p:nvSpPr>
        <p:spPr bwMode="auto">
          <a:xfrm>
            <a:off x="5867400" y="3200400"/>
            <a:ext cx="1524000" cy="91440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NID</a:t>
            </a: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4953000" y="2743200"/>
            <a:ext cx="1219200" cy="5334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8" name="Oval 11"/>
          <p:cNvSpPr>
            <a:spLocks noChangeArrowheads="1"/>
          </p:cNvSpPr>
          <p:nvPr/>
        </p:nvSpPr>
        <p:spPr bwMode="auto">
          <a:xfrm>
            <a:off x="6096000" y="1524000"/>
            <a:ext cx="1524000" cy="91440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Name</a:t>
            </a:r>
            <a:r>
              <a:rPr lang="en-US" sz="1800" b="0"/>
              <a:t> </a:t>
            </a: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>
            <a:off x="5181600" y="2057400"/>
            <a:ext cx="990600" cy="2286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E-R Model (contd.)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Sometimes, a group of attributes make up the key. This is called a </a:t>
            </a:r>
            <a:r>
              <a:rPr lang="en-US" b="1" smtClean="0">
                <a:solidFill>
                  <a:srgbClr val="008000"/>
                </a:solidFill>
              </a:rPr>
              <a:t>composite key</a:t>
            </a:r>
            <a:r>
              <a:rPr lang="en-US" smtClean="0"/>
              <a:t>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Always, the minimal set of attributes are considered for the key.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Therefore,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i="1" smtClean="0"/>
              <a:t>A </a:t>
            </a:r>
            <a:r>
              <a:rPr lang="en-US" b="1" i="1" smtClean="0">
                <a:solidFill>
                  <a:srgbClr val="FF6600"/>
                </a:solidFill>
              </a:rPr>
              <a:t>key</a:t>
            </a:r>
            <a:r>
              <a:rPr lang="en-US" i="1" smtClean="0"/>
              <a:t> is a </a:t>
            </a:r>
            <a:r>
              <a:rPr lang="en-US" smtClean="0">
                <a:solidFill>
                  <a:srgbClr val="008000"/>
                </a:solidFill>
              </a:rPr>
              <a:t>minimal set of attributes</a:t>
            </a:r>
            <a:r>
              <a:rPr lang="en-US" smtClean="0"/>
              <a:t> whose values uniquely identify an entity in the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Relationship Types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GB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</a:t>
            </a:r>
            <a:r>
              <a:rPr lang="en-US" sz="2400" b="1" smtClean="0">
                <a:solidFill>
                  <a:srgbClr val="FF6600"/>
                </a:solidFill>
              </a:rPr>
              <a:t>relationship</a:t>
            </a:r>
            <a:r>
              <a:rPr lang="en-US" sz="2400" smtClean="0"/>
              <a:t> is an association among two or more entities.     </a:t>
            </a:r>
            <a:r>
              <a:rPr lang="en-US" sz="2400" b="1" smtClean="0">
                <a:solidFill>
                  <a:srgbClr val="008000"/>
                </a:solidFill>
              </a:rPr>
              <a:t>diamond</a:t>
            </a:r>
          </a:p>
          <a:p>
            <a:pPr eaLnBrk="1" hangingPunct="1">
              <a:lnSpc>
                <a:spcPct val="90000"/>
              </a:lnSpc>
            </a:pPr>
            <a:endParaRPr lang="en-US" sz="2400" b="1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collection of similar relationships is called a </a:t>
            </a:r>
            <a:r>
              <a:rPr lang="en-US" sz="2400" b="1" smtClean="0">
                <a:solidFill>
                  <a:srgbClr val="FF6600"/>
                </a:solidFill>
              </a:rPr>
              <a:t>relationship set</a:t>
            </a:r>
            <a:r>
              <a:rPr lang="en-US" sz="2400" smtClean="0"/>
              <a:t> .</a:t>
            </a:r>
          </a:p>
          <a:p>
            <a:pPr eaLnBrk="1" hangingPunct="1">
              <a:lnSpc>
                <a:spcPct val="90000"/>
              </a:lnSpc>
            </a:pPr>
            <a:endParaRPr lang="en-GB" sz="2400" smtClean="0">
              <a:solidFill>
                <a:srgbClr val="FF66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For example, ‘Branch’ and ‘Staff’ can be associated with a relationship ‘Has’.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rgbClr val="FF0066"/>
                </a:solidFill>
              </a:rPr>
              <a:t>Relationship occurrence</a:t>
            </a:r>
            <a:r>
              <a:rPr lang="en-GB" sz="2400" smtClean="0"/>
              <a:t> – a uniquely identifiable association, which includes one occurrence from each participating entity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Relationship type – diagrammatic representation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25876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GB" sz="2000" smtClean="0"/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Shown as a line connecting the associated entity types, labelled with the name of the relationship.</a:t>
            </a:r>
          </a:p>
          <a:p>
            <a:pPr eaLnBrk="1" hangingPunct="1">
              <a:lnSpc>
                <a:spcPct val="90000"/>
              </a:lnSpc>
            </a:pPr>
            <a:endParaRPr lang="en-GB" sz="2000" smtClean="0"/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First letter of each word in the entity name is uppercase.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Normally a relationship is named using a </a:t>
            </a:r>
            <a:r>
              <a:rPr lang="en-GB" sz="2000" smtClean="0">
                <a:solidFill>
                  <a:srgbClr val="FF6600"/>
                </a:solidFill>
              </a:rPr>
              <a:t>‘verb’ or ‘verb group’.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The direction in which the relationship makes sense is marked using an ‘arrow’.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62000" y="3962400"/>
            <a:ext cx="7543800" cy="1371600"/>
            <a:chOff x="480" y="1920"/>
            <a:chExt cx="4752" cy="864"/>
          </a:xfrm>
        </p:grpSpPr>
        <p:sp>
          <p:nvSpPr>
            <p:cNvPr id="46089" name="Text Box 9"/>
            <p:cNvSpPr txBox="1">
              <a:spLocks noChangeArrowheads="1"/>
            </p:cNvSpPr>
            <p:nvPr/>
          </p:nvSpPr>
          <p:spPr bwMode="auto">
            <a:xfrm>
              <a:off x="480" y="2256"/>
              <a:ext cx="1213" cy="29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0">
                  <a:latin typeface="Times New Roman" charset="0"/>
                </a:rPr>
                <a:t>EMPLOYEE</a:t>
              </a:r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3792" y="2256"/>
              <a:ext cx="1440" cy="29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0">
                  <a:latin typeface="Times New Roman" charset="0"/>
                </a:rPr>
                <a:t>DEPARTMENT</a:t>
              </a:r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>
              <a:off x="1680" y="23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Line 12"/>
            <p:cNvSpPr>
              <a:spLocks noChangeShapeType="1"/>
            </p:cNvSpPr>
            <p:nvPr/>
          </p:nvSpPr>
          <p:spPr bwMode="auto">
            <a:xfrm>
              <a:off x="3216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AutoShape 16"/>
            <p:cNvSpPr>
              <a:spLocks noChangeArrowheads="1"/>
            </p:cNvSpPr>
            <p:nvPr/>
          </p:nvSpPr>
          <p:spPr bwMode="auto">
            <a:xfrm>
              <a:off x="2208" y="1920"/>
              <a:ext cx="1008" cy="864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Works in</a:t>
              </a:r>
            </a:p>
          </p:txBody>
        </p:sp>
      </p:grpSp>
      <p:sp>
        <p:nvSpPr>
          <p:cNvPr id="46085" name="Text Box 17"/>
          <p:cNvSpPr txBox="1">
            <a:spLocks noChangeArrowheads="1"/>
          </p:cNvSpPr>
          <p:nvPr/>
        </p:nvSpPr>
        <p:spPr bwMode="auto">
          <a:xfrm>
            <a:off x="2955925" y="42021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46086" name="Text Box 18"/>
          <p:cNvSpPr txBox="1">
            <a:spLocks noChangeArrowheads="1"/>
          </p:cNvSpPr>
          <p:nvPr/>
        </p:nvSpPr>
        <p:spPr bwMode="auto">
          <a:xfrm>
            <a:off x="5241925" y="41259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3260725" y="6030913"/>
            <a:ext cx="1622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relationship</a:t>
            </a:r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V="1">
            <a:off x="4038600" y="5334000"/>
            <a:ext cx="152400" cy="7620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1" grpId="0"/>
      <p:bldP spid="2027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Degree of Relationship type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507206" y="1524000"/>
            <a:ext cx="8065294" cy="50291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n-GB" sz="1800" dirty="0" smtClean="0"/>
          </a:p>
          <a:p>
            <a:pPr eaLnBrk="1" hangingPunct="1">
              <a:lnSpc>
                <a:spcPct val="90000"/>
              </a:lnSpc>
            </a:pPr>
            <a:r>
              <a:rPr lang="en-GB" sz="2000" dirty="0" smtClean="0"/>
              <a:t>The number of participating entity types in a relationship.</a:t>
            </a:r>
          </a:p>
          <a:p>
            <a:pPr eaLnBrk="1" hangingPunct="1">
              <a:lnSpc>
                <a:spcPct val="90000"/>
              </a:lnSpc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000" dirty="0" smtClean="0"/>
              <a:t>Relationships can be classified based on their degree into</a:t>
            </a:r>
          </a:p>
          <a:p>
            <a:pPr eaLnBrk="1" hangingPunct="1">
              <a:lnSpc>
                <a:spcPct val="90000"/>
              </a:lnSpc>
            </a:pPr>
            <a:endParaRPr lang="en-GB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sz="1800" b="1" dirty="0" smtClean="0">
                <a:solidFill>
                  <a:srgbClr val="FF6600"/>
                </a:solidFill>
              </a:rPr>
              <a:t>Binary</a:t>
            </a:r>
            <a:r>
              <a:rPr lang="en-GB" sz="1800" b="1" dirty="0" smtClean="0"/>
              <a:t> – relationship with </a:t>
            </a:r>
            <a:r>
              <a:rPr lang="en-GB" sz="1800" b="1" u="sng" dirty="0" smtClean="0"/>
              <a:t>two</a:t>
            </a:r>
            <a:r>
              <a:rPr lang="en-GB" sz="1800" b="1" dirty="0" smtClean="0"/>
              <a:t> participants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b="1" dirty="0" smtClean="0">
                <a:solidFill>
                  <a:srgbClr val="FF6600"/>
                </a:solidFill>
              </a:rPr>
              <a:t>Ternary </a:t>
            </a:r>
            <a:r>
              <a:rPr lang="en-GB" sz="1800" b="1" dirty="0" smtClean="0"/>
              <a:t>– relationship with </a:t>
            </a:r>
            <a:r>
              <a:rPr lang="en-GB" sz="1800" b="1" u="sng" dirty="0" smtClean="0"/>
              <a:t>three</a:t>
            </a:r>
            <a:r>
              <a:rPr lang="en-GB" sz="1800" b="1" dirty="0" smtClean="0"/>
              <a:t> participants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b="1" dirty="0" smtClean="0">
                <a:solidFill>
                  <a:srgbClr val="FF6600"/>
                </a:solidFill>
              </a:rPr>
              <a:t>Quaternary</a:t>
            </a:r>
            <a:r>
              <a:rPr lang="en-GB" sz="1800" b="1" dirty="0" smtClean="0"/>
              <a:t> – relationship with </a:t>
            </a:r>
            <a:r>
              <a:rPr lang="en-GB" sz="1800" b="1" u="sng" dirty="0" smtClean="0"/>
              <a:t>four</a:t>
            </a:r>
            <a:r>
              <a:rPr lang="en-GB" sz="1800" b="1" dirty="0" smtClean="0"/>
              <a:t> participants</a:t>
            </a:r>
          </a:p>
          <a:p>
            <a:pPr lvl="1" eaLnBrk="1" hangingPunct="1">
              <a:lnSpc>
                <a:spcPct val="90000"/>
              </a:lnSpc>
            </a:pPr>
            <a:endParaRPr lang="en-GB" sz="1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FF0066"/>
                </a:solidFill>
              </a:rPr>
              <a:t>Degree</a:t>
            </a:r>
            <a:r>
              <a:rPr lang="en-US" sz="2000" dirty="0" smtClean="0"/>
              <a:t> of a relationship is the number of participating entities in the relationship.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relationship of degree two is called a </a:t>
            </a:r>
            <a:r>
              <a:rPr lang="en-US" sz="2000" b="1" dirty="0" smtClean="0">
                <a:solidFill>
                  <a:srgbClr val="FF6600"/>
                </a:solidFill>
              </a:rPr>
              <a:t>binary</a:t>
            </a:r>
            <a:r>
              <a:rPr lang="en-US" sz="2000" dirty="0" smtClean="0">
                <a:solidFill>
                  <a:srgbClr val="FF6600"/>
                </a:solidFill>
              </a:rPr>
              <a:t> </a:t>
            </a:r>
            <a:r>
              <a:rPr lang="en-US" sz="2000" dirty="0" smtClean="0"/>
              <a:t>relationship (e.g. </a:t>
            </a:r>
            <a:r>
              <a:rPr lang="en-US" sz="2000" i="1" dirty="0" smtClean="0"/>
              <a:t>Works In</a:t>
            </a:r>
            <a:r>
              <a:rPr lang="en-US" sz="2000" dirty="0" smtClean="0"/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relationship with degree three is called </a:t>
            </a:r>
            <a:r>
              <a:rPr lang="en-US" sz="2000" b="1" dirty="0" smtClean="0">
                <a:solidFill>
                  <a:srgbClr val="008000"/>
                </a:solidFill>
              </a:rPr>
              <a:t>ternary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3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Diagrammatic representation of relationships with degree &gt; 2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1268413"/>
          </a:xfrm>
        </p:spPr>
        <p:txBody>
          <a:bodyPr/>
          <a:lstStyle/>
          <a:p>
            <a:pPr eaLnBrk="1" hangingPunct="1"/>
            <a:endParaRPr lang="en-GB" sz="2400" smtClean="0"/>
          </a:p>
          <a:p>
            <a:pPr eaLnBrk="1" hangingPunct="1"/>
            <a:r>
              <a:rPr lang="en-GB" sz="2400" smtClean="0"/>
              <a:t>A diamond is used to represent </a:t>
            </a:r>
            <a:r>
              <a:rPr lang="en-GB" sz="2400" smtClean="0">
                <a:solidFill>
                  <a:srgbClr val="FF0066"/>
                </a:solidFill>
              </a:rPr>
              <a:t>ternary </a:t>
            </a:r>
            <a:r>
              <a:rPr lang="en-GB" sz="2400" smtClean="0"/>
              <a:t>and </a:t>
            </a:r>
            <a:r>
              <a:rPr lang="en-GB" sz="2400" smtClean="0">
                <a:solidFill>
                  <a:srgbClr val="008000"/>
                </a:solidFill>
              </a:rPr>
              <a:t>quaternary </a:t>
            </a:r>
            <a:r>
              <a:rPr lang="en-GB" sz="2400" smtClean="0"/>
              <a:t>relationships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62000" y="2590800"/>
            <a:ext cx="7543800" cy="2971800"/>
            <a:chOff x="480" y="1536"/>
            <a:chExt cx="4752" cy="1872"/>
          </a:xfrm>
        </p:grpSpPr>
        <p:sp>
          <p:nvSpPr>
            <p:cNvPr id="48134" name="Text Box 9"/>
            <p:cNvSpPr txBox="1">
              <a:spLocks noChangeArrowheads="1"/>
            </p:cNvSpPr>
            <p:nvPr/>
          </p:nvSpPr>
          <p:spPr bwMode="auto">
            <a:xfrm>
              <a:off x="480" y="1818"/>
              <a:ext cx="1213" cy="29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0">
                  <a:latin typeface="Times New Roman" charset="0"/>
                </a:rPr>
                <a:t>EMPLOYEE</a:t>
              </a:r>
            </a:p>
          </p:txBody>
        </p:sp>
        <p:sp>
          <p:nvSpPr>
            <p:cNvPr id="48135" name="Text Box 10"/>
            <p:cNvSpPr txBox="1">
              <a:spLocks noChangeArrowheads="1"/>
            </p:cNvSpPr>
            <p:nvPr/>
          </p:nvSpPr>
          <p:spPr bwMode="auto">
            <a:xfrm>
              <a:off x="3792" y="1818"/>
              <a:ext cx="1440" cy="29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0">
                  <a:latin typeface="Times New Roman" charset="0"/>
                </a:rPr>
                <a:t>DEPARTMENT</a:t>
              </a:r>
            </a:p>
          </p:txBody>
        </p:sp>
        <p:sp>
          <p:nvSpPr>
            <p:cNvPr id="48136" name="Line 11"/>
            <p:cNvSpPr>
              <a:spLocks noChangeShapeType="1"/>
            </p:cNvSpPr>
            <p:nvPr/>
          </p:nvSpPr>
          <p:spPr bwMode="auto">
            <a:xfrm>
              <a:off x="1680" y="191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Line 12"/>
            <p:cNvSpPr>
              <a:spLocks noChangeShapeType="1"/>
            </p:cNvSpPr>
            <p:nvPr/>
          </p:nvSpPr>
          <p:spPr bwMode="auto">
            <a:xfrm>
              <a:off x="3216" y="191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8" name="Text Box 13"/>
            <p:cNvSpPr txBox="1">
              <a:spLocks noChangeArrowheads="1"/>
            </p:cNvSpPr>
            <p:nvPr/>
          </p:nvSpPr>
          <p:spPr bwMode="auto">
            <a:xfrm>
              <a:off x="2112" y="3114"/>
              <a:ext cx="1213" cy="29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0">
                  <a:latin typeface="Times New Roman" charset="0"/>
                </a:rPr>
                <a:t>LOCATION</a:t>
              </a:r>
            </a:p>
          </p:txBody>
        </p:sp>
        <p:sp>
          <p:nvSpPr>
            <p:cNvPr id="48139" name="Line 14"/>
            <p:cNvSpPr>
              <a:spLocks noChangeShapeType="1"/>
            </p:cNvSpPr>
            <p:nvPr/>
          </p:nvSpPr>
          <p:spPr bwMode="auto">
            <a:xfrm>
              <a:off x="2784" y="234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0" name="AutoShape 19"/>
            <p:cNvSpPr>
              <a:spLocks noChangeArrowheads="1"/>
            </p:cNvSpPr>
            <p:nvPr/>
          </p:nvSpPr>
          <p:spPr bwMode="auto">
            <a:xfrm>
              <a:off x="2352" y="1536"/>
              <a:ext cx="864" cy="81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Works in</a:t>
              </a:r>
            </a:p>
          </p:txBody>
        </p:sp>
      </p:grpSp>
      <p:sp>
        <p:nvSpPr>
          <p:cNvPr id="48133" name="Line 20"/>
          <p:cNvSpPr>
            <a:spLocks noChangeShapeType="1"/>
          </p:cNvSpPr>
          <p:nvPr/>
        </p:nvSpPr>
        <p:spPr bwMode="auto">
          <a:xfrm flipH="1">
            <a:off x="4724400" y="2057400"/>
            <a:ext cx="609600" cy="7620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686800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Sometimes, relationships can also have attributes called </a:t>
            </a:r>
            <a:r>
              <a:rPr lang="en-US" b="1" dirty="0" smtClean="0">
                <a:solidFill>
                  <a:srgbClr val="FF0066"/>
                </a:solidFill>
              </a:rPr>
              <a:t>descriptive attributes</a:t>
            </a:r>
            <a:r>
              <a:rPr lang="en-US" b="1" dirty="0" smtClean="0"/>
              <a:t> </a:t>
            </a:r>
            <a:r>
              <a:rPr lang="en-US" dirty="0" smtClean="0"/>
              <a:t>that record information about the relationship.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66"/>
                </a:solidFill>
              </a:rPr>
              <a:t>descriptive attributes</a:t>
            </a:r>
            <a:endParaRPr lang="en-US" dirty="0" smtClean="0"/>
          </a:p>
        </p:txBody>
      </p:sp>
      <p:sp>
        <p:nvSpPr>
          <p:cNvPr id="49155" name="Oval 14"/>
          <p:cNvSpPr>
            <a:spLocks noChangeArrowheads="1"/>
          </p:cNvSpPr>
          <p:nvPr/>
        </p:nvSpPr>
        <p:spPr bwMode="auto">
          <a:xfrm>
            <a:off x="5257800" y="3200400"/>
            <a:ext cx="1981200" cy="53340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49157" name="Text Box 9"/>
          <p:cNvSpPr txBox="1">
            <a:spLocks noChangeArrowheads="1"/>
          </p:cNvSpPr>
          <p:nvPr/>
        </p:nvSpPr>
        <p:spPr bwMode="auto">
          <a:xfrm>
            <a:off x="1066800" y="4572000"/>
            <a:ext cx="1925638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imes New Roman" charset="0"/>
              </a:rPr>
              <a:t>EMPLOYEE</a:t>
            </a:r>
          </a:p>
        </p:txBody>
      </p:sp>
      <p:sp>
        <p:nvSpPr>
          <p:cNvPr id="49158" name="Text Box 10"/>
          <p:cNvSpPr txBox="1">
            <a:spLocks noChangeArrowheads="1"/>
          </p:cNvSpPr>
          <p:nvPr/>
        </p:nvSpPr>
        <p:spPr bwMode="auto">
          <a:xfrm>
            <a:off x="6324600" y="4572000"/>
            <a:ext cx="2286000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imes New Roman" charset="0"/>
              </a:rPr>
              <a:t>DEPARTMENT</a:t>
            </a:r>
          </a:p>
        </p:txBody>
      </p:sp>
      <p:sp>
        <p:nvSpPr>
          <p:cNvPr id="49159" name="Line 11"/>
          <p:cNvSpPr>
            <a:spLocks noChangeShapeType="1"/>
          </p:cNvSpPr>
          <p:nvPr/>
        </p:nvSpPr>
        <p:spPr bwMode="auto">
          <a:xfrm>
            <a:off x="2971800" y="4724400"/>
            <a:ext cx="10668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0" name="Line 12"/>
          <p:cNvSpPr>
            <a:spLocks noChangeShapeType="1"/>
          </p:cNvSpPr>
          <p:nvPr/>
        </p:nvSpPr>
        <p:spPr bwMode="auto">
          <a:xfrm>
            <a:off x="5410200" y="4724400"/>
            <a:ext cx="91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1" name="Text Box 13"/>
          <p:cNvSpPr txBox="1">
            <a:spLocks noChangeArrowheads="1"/>
          </p:cNvSpPr>
          <p:nvPr/>
        </p:nvSpPr>
        <p:spPr bwMode="auto">
          <a:xfrm>
            <a:off x="5775325" y="3241675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charset="0"/>
              </a:rPr>
              <a:t>since</a:t>
            </a:r>
          </a:p>
        </p:txBody>
      </p:sp>
      <p:sp>
        <p:nvSpPr>
          <p:cNvPr id="49162" name="Line 15"/>
          <p:cNvSpPr>
            <a:spLocks noChangeShapeType="1"/>
          </p:cNvSpPr>
          <p:nvPr/>
        </p:nvSpPr>
        <p:spPr bwMode="auto">
          <a:xfrm flipH="1">
            <a:off x="4953000" y="3733800"/>
            <a:ext cx="914400" cy="6858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3" name="AutoShape 11"/>
          <p:cNvSpPr>
            <a:spLocks noChangeArrowheads="1"/>
          </p:cNvSpPr>
          <p:nvPr/>
        </p:nvSpPr>
        <p:spPr bwMode="auto">
          <a:xfrm>
            <a:off x="3962400" y="4191000"/>
            <a:ext cx="1447800" cy="10668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Works in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5622925" y="42021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3336925" y="4278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66"/>
                </a:solidFill>
              </a:rPr>
              <a:t>cardinality ratio</a:t>
            </a:r>
            <a:endParaRPr lang="en-US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0066"/>
                </a:solidFill>
              </a:rPr>
              <a:t>cardinality ratio</a:t>
            </a:r>
            <a:r>
              <a:rPr lang="en-US" dirty="0" smtClean="0"/>
              <a:t> for a binary relationship specifies the number of relationship instances that an entity can participate in.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There are three types of </a:t>
            </a:r>
            <a:r>
              <a:rPr lang="en-US" dirty="0" smtClean="0">
                <a:solidFill>
                  <a:srgbClr val="FF0000"/>
                </a:solidFill>
              </a:rPr>
              <a:t>cardinality ratios </a:t>
            </a:r>
            <a:r>
              <a:rPr lang="en-US" dirty="0" smtClean="0"/>
              <a:t>for binary relationships. 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 </a:t>
            </a:r>
            <a:r>
              <a:rPr lang="en-US" b="1" dirty="0" smtClean="0">
                <a:solidFill>
                  <a:srgbClr val="008000"/>
                </a:solidFill>
              </a:rPr>
              <a:t>one-to-one          (1: 1)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b="1" dirty="0" smtClean="0">
                <a:solidFill>
                  <a:srgbClr val="008000"/>
                </a:solidFill>
              </a:rPr>
              <a:t>one-to-many</a:t>
            </a: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8000"/>
                </a:solidFill>
              </a:rPr>
              <a:t>(1 : N)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b="1" dirty="0" smtClean="0">
                <a:solidFill>
                  <a:srgbClr val="008000"/>
                </a:solidFill>
              </a:rPr>
              <a:t>many-to-many</a:t>
            </a:r>
            <a:r>
              <a:rPr lang="en-US" dirty="0" smtClean="0"/>
              <a:t>.   </a:t>
            </a:r>
            <a:r>
              <a:rPr lang="en-US" b="1" dirty="0" smtClean="0">
                <a:solidFill>
                  <a:srgbClr val="008000"/>
                </a:solidFill>
              </a:rPr>
              <a:t>(N : M)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For example, an employee works in at most one department.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Graphically,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This is a </a:t>
            </a:r>
            <a:r>
              <a:rPr lang="en-US" sz="2400" b="1" dirty="0" smtClean="0">
                <a:solidFill>
                  <a:srgbClr val="FF0066"/>
                </a:solidFill>
              </a:rPr>
              <a:t>one-to-many</a:t>
            </a:r>
            <a:r>
              <a:rPr lang="en-US" sz="2400" b="1" dirty="0" smtClean="0"/>
              <a:t> </a:t>
            </a:r>
            <a:r>
              <a:rPr lang="en-US" sz="2400" dirty="0" smtClean="0"/>
              <a:t>(or</a:t>
            </a:r>
            <a:r>
              <a:rPr lang="en-US" sz="2400" b="1" dirty="0" smtClean="0"/>
              <a:t> many-to-one</a:t>
            </a:r>
            <a:r>
              <a:rPr lang="en-US" sz="2400" dirty="0" smtClean="0"/>
              <a:t>) relationship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66"/>
                </a:solidFill>
              </a:rPr>
              <a:t>one-to-many</a:t>
            </a:r>
            <a:endParaRPr lang="en-US" dirty="0" smtClean="0"/>
          </a:p>
        </p:txBody>
      </p:sp>
      <p:sp>
        <p:nvSpPr>
          <p:cNvPr id="51204" name="Text Box 9"/>
          <p:cNvSpPr txBox="1">
            <a:spLocks noChangeArrowheads="1"/>
          </p:cNvSpPr>
          <p:nvPr/>
        </p:nvSpPr>
        <p:spPr bwMode="auto">
          <a:xfrm>
            <a:off x="990600" y="3352800"/>
            <a:ext cx="1925638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imes New Roman" charset="0"/>
              </a:rPr>
              <a:t>EMPLOYEE</a:t>
            </a:r>
          </a:p>
        </p:txBody>
      </p:sp>
      <p:sp>
        <p:nvSpPr>
          <p:cNvPr id="51205" name="Text Box 10"/>
          <p:cNvSpPr txBox="1">
            <a:spLocks noChangeArrowheads="1"/>
          </p:cNvSpPr>
          <p:nvPr/>
        </p:nvSpPr>
        <p:spPr bwMode="auto">
          <a:xfrm>
            <a:off x="6248400" y="3429000"/>
            <a:ext cx="2286000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imes New Roman" charset="0"/>
              </a:rPr>
              <a:t>DEPARTMENT</a:t>
            </a:r>
          </a:p>
        </p:txBody>
      </p:sp>
      <p:sp>
        <p:nvSpPr>
          <p:cNvPr id="51206" name="Line 12"/>
          <p:cNvSpPr>
            <a:spLocks noChangeShapeType="1"/>
          </p:cNvSpPr>
          <p:nvPr/>
        </p:nvSpPr>
        <p:spPr bwMode="auto">
          <a:xfrm>
            <a:off x="53340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1207" name="Straight Arrow Connector 19"/>
          <p:cNvCxnSpPr>
            <a:cxnSpLocks noChangeShapeType="1"/>
          </p:cNvCxnSpPr>
          <p:nvPr/>
        </p:nvCxnSpPr>
        <p:spPr bwMode="auto">
          <a:xfrm>
            <a:off x="2895600" y="3579813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208" name="AutoShape 8"/>
          <p:cNvSpPr>
            <a:spLocks noChangeArrowheads="1"/>
          </p:cNvSpPr>
          <p:nvPr/>
        </p:nvSpPr>
        <p:spPr bwMode="auto">
          <a:xfrm>
            <a:off x="3967163" y="2971800"/>
            <a:ext cx="1366837" cy="121443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Works in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3108325" y="30591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5470525" y="3048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Your Turn !!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Give an example of a 1:N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50900"/>
          </a:xfrm>
        </p:spPr>
        <p:txBody>
          <a:bodyPr/>
          <a:lstStyle/>
          <a:p>
            <a:pPr eaLnBrk="1" hangingPunct="1"/>
            <a:r>
              <a:rPr lang="en-GB" dirty="0" smtClean="0"/>
              <a:t>Conceptual Design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686800" cy="50736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endParaRPr lang="en-GB" sz="2000" smtClean="0"/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Model data independent of DBMS, application programs, programming languages, hardware platform etc.</a:t>
            </a:r>
          </a:p>
          <a:p>
            <a:pPr eaLnBrk="1" hangingPunct="1">
              <a:lnSpc>
                <a:spcPct val="80000"/>
              </a:lnSpc>
            </a:pPr>
            <a:endParaRPr lang="en-GB" sz="2000" smtClean="0"/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We want to have a common understanding of how data is viewed and used by different people in client’s organization.</a:t>
            </a:r>
          </a:p>
          <a:p>
            <a:pPr eaLnBrk="1" hangingPunct="1">
              <a:lnSpc>
                <a:spcPct val="80000"/>
              </a:lnSpc>
            </a:pPr>
            <a:endParaRPr lang="en-GB" sz="2000" smtClean="0"/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Understanding the structure and meaning of data in the domain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Each user’s perspective of the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Nature of the data itself, independent of its physical representations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Use of data across user views</a:t>
            </a:r>
          </a:p>
          <a:p>
            <a:pPr lvl="1" eaLnBrk="1" hangingPunct="1">
              <a:lnSpc>
                <a:spcPct val="80000"/>
              </a:lnSpc>
            </a:pPr>
            <a:endParaRPr lang="en-GB" sz="2000" smtClean="0"/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The output model may well be used for other purposes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Such as offering a paper based data management!!!!</a:t>
            </a:r>
          </a:p>
          <a:p>
            <a:pPr lvl="1" eaLnBrk="1" hangingPunct="1">
              <a:lnSpc>
                <a:spcPct val="80000"/>
              </a:lnSpc>
            </a:pPr>
            <a:endParaRPr lang="en-GB" sz="2000" smtClean="0"/>
          </a:p>
          <a:p>
            <a:pPr eaLnBrk="1" hangingPunct="1">
              <a:lnSpc>
                <a:spcPct val="80000"/>
              </a:lnSpc>
            </a:pPr>
            <a:r>
              <a:rPr lang="en-GB" sz="2000" b="1" smtClean="0">
                <a:solidFill>
                  <a:srgbClr val="FF0066"/>
                </a:solidFill>
              </a:rPr>
              <a:t>Conceptual design</a:t>
            </a:r>
            <a:r>
              <a:rPr lang="en-GB" sz="2000" b="1" smtClean="0"/>
              <a:t> = </a:t>
            </a:r>
            <a:r>
              <a:rPr lang="en-GB" sz="2000" b="1" smtClean="0">
                <a:solidFill>
                  <a:srgbClr val="008000"/>
                </a:solidFill>
              </a:rPr>
              <a:t>ER Modelling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7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7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7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7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E-R Model (contd.)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FF0066"/>
                </a:solidFill>
              </a:rPr>
              <a:t>One-to-One</a:t>
            </a:r>
            <a:r>
              <a:rPr lang="en-US" b="1" smtClean="0"/>
              <a:t> </a:t>
            </a:r>
            <a:r>
              <a:rPr lang="en-US" smtClean="0"/>
              <a:t>relationship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Example: An employee manages at most one department. A department can have only one manager managing it.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3252" name="Text Box 9"/>
          <p:cNvSpPr txBox="1">
            <a:spLocks noChangeArrowheads="1"/>
          </p:cNvSpPr>
          <p:nvPr/>
        </p:nvSpPr>
        <p:spPr bwMode="auto">
          <a:xfrm>
            <a:off x="838200" y="4381500"/>
            <a:ext cx="1925638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imes New Roman" charset="0"/>
              </a:rPr>
              <a:t>EMPLOYEE</a:t>
            </a:r>
          </a:p>
        </p:txBody>
      </p:sp>
      <p:sp>
        <p:nvSpPr>
          <p:cNvPr id="53253" name="Text Box 10"/>
          <p:cNvSpPr txBox="1">
            <a:spLocks noChangeArrowheads="1"/>
          </p:cNvSpPr>
          <p:nvPr/>
        </p:nvSpPr>
        <p:spPr bwMode="auto">
          <a:xfrm>
            <a:off x="6096000" y="4381500"/>
            <a:ext cx="2286000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imes New Roman" charset="0"/>
              </a:rPr>
              <a:t>DEPARTMENT</a:t>
            </a:r>
          </a:p>
        </p:txBody>
      </p:sp>
      <p:cxnSp>
        <p:nvCxnSpPr>
          <p:cNvPr id="53254" name="Straight Arrow Connector 14"/>
          <p:cNvCxnSpPr>
            <a:cxnSpLocks noChangeShapeType="1"/>
            <a:stCxn id="53252" idx="3"/>
          </p:cNvCxnSpPr>
          <p:nvPr/>
        </p:nvCxnSpPr>
        <p:spPr bwMode="auto">
          <a:xfrm flipV="1">
            <a:off x="2763838" y="4610100"/>
            <a:ext cx="1046162" cy="4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255" name="Straight Arrow Connector 19"/>
          <p:cNvCxnSpPr>
            <a:cxnSpLocks noChangeShapeType="1"/>
            <a:stCxn id="53253" idx="1"/>
          </p:cNvCxnSpPr>
          <p:nvPr/>
        </p:nvCxnSpPr>
        <p:spPr bwMode="auto">
          <a:xfrm rot="10800000">
            <a:off x="5181600" y="4610100"/>
            <a:ext cx="914400" cy="4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256" name="AutoShape 8"/>
          <p:cNvSpPr>
            <a:spLocks noChangeArrowheads="1"/>
          </p:cNvSpPr>
          <p:nvPr/>
        </p:nvSpPr>
        <p:spPr bwMode="auto">
          <a:xfrm>
            <a:off x="3810000" y="3962400"/>
            <a:ext cx="1371600" cy="12954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Manage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3124200" y="41148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410200" y="41148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r>
              <a:rPr lang="en-US" dirty="0" smtClean="0">
                <a:solidFill>
                  <a:srgbClr val="008000"/>
                </a:solidFill>
              </a:rPr>
              <a:t>!!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Give an example of a 1:1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66"/>
                </a:solidFill>
              </a:rPr>
              <a:t>Many-to-many</a:t>
            </a:r>
            <a:endParaRPr lang="en-US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66"/>
                </a:solidFill>
              </a:rPr>
              <a:t>Many-to-many</a:t>
            </a:r>
            <a:r>
              <a:rPr lang="en-US" dirty="0" smtClean="0"/>
              <a:t> relationship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Example: An employee can work on several projects. A project can have many employees working on it.</a:t>
            </a:r>
          </a:p>
        </p:txBody>
      </p:sp>
      <p:sp>
        <p:nvSpPr>
          <p:cNvPr id="55300" name="Text Box 9"/>
          <p:cNvSpPr txBox="1">
            <a:spLocks noChangeArrowheads="1"/>
          </p:cNvSpPr>
          <p:nvPr/>
        </p:nvSpPr>
        <p:spPr bwMode="auto">
          <a:xfrm>
            <a:off x="990600" y="5934075"/>
            <a:ext cx="1925638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imes New Roman" charset="0"/>
              </a:rPr>
              <a:t>EMPLOYEE</a:t>
            </a:r>
          </a:p>
        </p:txBody>
      </p:sp>
      <p:sp>
        <p:nvSpPr>
          <p:cNvPr id="55301" name="Text Box 10"/>
          <p:cNvSpPr txBox="1">
            <a:spLocks noChangeArrowheads="1"/>
          </p:cNvSpPr>
          <p:nvPr/>
        </p:nvSpPr>
        <p:spPr bwMode="auto">
          <a:xfrm>
            <a:off x="6248400" y="5934075"/>
            <a:ext cx="2286000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Times New Roman" charset="0"/>
              </a:rPr>
              <a:t>PROJECT</a:t>
            </a:r>
          </a:p>
        </p:txBody>
      </p:sp>
      <p:sp>
        <p:nvSpPr>
          <p:cNvPr id="55302" name="Line 11"/>
          <p:cNvSpPr>
            <a:spLocks noChangeShapeType="1"/>
          </p:cNvSpPr>
          <p:nvPr/>
        </p:nvSpPr>
        <p:spPr bwMode="auto">
          <a:xfrm>
            <a:off x="2895600" y="616267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3" name="Line 12"/>
          <p:cNvSpPr>
            <a:spLocks noChangeShapeType="1"/>
          </p:cNvSpPr>
          <p:nvPr/>
        </p:nvSpPr>
        <p:spPr bwMode="auto">
          <a:xfrm>
            <a:off x="5334000" y="61626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4" name="AutoShape 8"/>
          <p:cNvSpPr>
            <a:spLocks noChangeArrowheads="1"/>
          </p:cNvSpPr>
          <p:nvPr/>
        </p:nvSpPr>
        <p:spPr bwMode="auto">
          <a:xfrm>
            <a:off x="3962400" y="5572125"/>
            <a:ext cx="1447800" cy="1219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Works on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3413125" y="5640388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548313" y="56435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8000"/>
                </a:solidFill>
              </a:rPr>
              <a:t>try!!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Give an example of a N:M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Cardinality </a:t>
            </a:r>
          </a:p>
        </p:txBody>
      </p:sp>
      <p:pic>
        <p:nvPicPr>
          <p:cNvPr id="573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1642978"/>
            <a:ext cx="7848600" cy="46816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Participating constraint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	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Participating constraint </a:t>
            </a:r>
            <a:r>
              <a:rPr lang="en-US" dirty="0" smtClean="0"/>
              <a:t>specifies whether the existence of an entity depends on its being related to another entity via the relationship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66"/>
                </a:solidFill>
              </a:rPr>
              <a:t>Total participation</a:t>
            </a:r>
            <a:endParaRPr lang="en-US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For example, if we specify that an employee </a:t>
            </a:r>
            <a:r>
              <a:rPr lang="en-US" dirty="0" smtClean="0">
                <a:solidFill>
                  <a:srgbClr val="FF6600"/>
                </a:solidFill>
              </a:rPr>
              <a:t>must </a:t>
            </a:r>
            <a:r>
              <a:rPr lang="en-US" dirty="0" smtClean="0"/>
              <a:t>always work for a department.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Then we say that the relationship “works in” is in </a:t>
            </a:r>
            <a:r>
              <a:rPr lang="en-US" b="1" dirty="0" smtClean="0">
                <a:solidFill>
                  <a:srgbClr val="FF0066"/>
                </a:solidFill>
              </a:rPr>
              <a:t>total participation</a:t>
            </a:r>
            <a:r>
              <a:rPr lang="en-US" dirty="0" smtClean="0"/>
              <a:t> from employee entity to department entity.  </a:t>
            </a:r>
            <a:r>
              <a:rPr lang="en-US" dirty="0" smtClean="0">
                <a:solidFill>
                  <a:srgbClr val="008000"/>
                </a:solidFill>
              </a:rPr>
              <a:t>(double lines)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Graphically,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</a:t>
            </a:r>
            <a:r>
              <a:rPr lang="en-US" b="1" dirty="0" smtClean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59396" name="Text Box 9"/>
          <p:cNvSpPr txBox="1">
            <a:spLocks noChangeArrowheads="1"/>
          </p:cNvSpPr>
          <p:nvPr/>
        </p:nvSpPr>
        <p:spPr bwMode="auto">
          <a:xfrm>
            <a:off x="1066800" y="4572000"/>
            <a:ext cx="1925638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imes New Roman" charset="0"/>
              </a:rPr>
              <a:t>EMPLOYEE</a:t>
            </a:r>
          </a:p>
        </p:txBody>
      </p:sp>
      <p:sp>
        <p:nvSpPr>
          <p:cNvPr id="59397" name="Line 13"/>
          <p:cNvSpPr>
            <a:spLocks noChangeShapeType="1"/>
          </p:cNvSpPr>
          <p:nvPr/>
        </p:nvSpPr>
        <p:spPr bwMode="auto">
          <a:xfrm>
            <a:off x="2971800" y="4767263"/>
            <a:ext cx="1066800" cy="0"/>
          </a:xfrm>
          <a:prstGeom prst="line">
            <a:avLst/>
          </a:prstGeom>
          <a:noFill/>
          <a:ln w="889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398" name="Line 14"/>
          <p:cNvSpPr>
            <a:spLocks noChangeShapeType="1"/>
          </p:cNvSpPr>
          <p:nvPr/>
        </p:nvSpPr>
        <p:spPr bwMode="auto">
          <a:xfrm>
            <a:off x="54102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399" name="Text Box 10"/>
          <p:cNvSpPr txBox="1">
            <a:spLocks noChangeArrowheads="1"/>
          </p:cNvSpPr>
          <p:nvPr/>
        </p:nvSpPr>
        <p:spPr bwMode="auto">
          <a:xfrm>
            <a:off x="6324600" y="4572000"/>
            <a:ext cx="2286000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imes New Roman" charset="0"/>
              </a:rPr>
              <a:t>DEPARTMENT</a:t>
            </a:r>
          </a:p>
        </p:txBody>
      </p:sp>
      <p:sp>
        <p:nvSpPr>
          <p:cNvPr id="59400" name="AutoShape 8"/>
          <p:cNvSpPr>
            <a:spLocks noChangeArrowheads="1"/>
          </p:cNvSpPr>
          <p:nvPr/>
        </p:nvSpPr>
        <p:spPr bwMode="auto">
          <a:xfrm>
            <a:off x="4038600" y="4267200"/>
            <a:ext cx="1447800" cy="990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Works in</a:t>
            </a:r>
          </a:p>
        </p:txBody>
      </p:sp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1279525" y="5802313"/>
            <a:ext cx="5572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Employee must work in a department</a:t>
            </a:r>
          </a:p>
          <a:p>
            <a:r>
              <a:rPr lang="en-US"/>
              <a:t>Department may or may not have employees</a:t>
            </a:r>
          </a:p>
        </p:txBody>
      </p:sp>
      <p:sp>
        <p:nvSpPr>
          <p:cNvPr id="59402" name="Arc 10"/>
          <p:cNvSpPr>
            <a:spLocks/>
          </p:cNvSpPr>
          <p:nvPr/>
        </p:nvSpPr>
        <p:spPr bwMode="auto">
          <a:xfrm flipH="1">
            <a:off x="3581400" y="3429000"/>
            <a:ext cx="609600" cy="1219200"/>
          </a:xfrm>
          <a:custGeom>
            <a:avLst/>
            <a:gdLst>
              <a:gd name="T0" fmla="*/ 0 w 21600"/>
              <a:gd name="T1" fmla="*/ 0 h 21600"/>
              <a:gd name="T2" fmla="*/ 948325308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66"/>
                </a:solidFill>
              </a:rPr>
              <a:t>partial</a:t>
            </a:r>
            <a:endParaRPr lang="en-US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If the relationship is not in total participation, then it is known as in </a:t>
            </a:r>
            <a:r>
              <a:rPr lang="en-US" b="1" dirty="0" smtClean="0">
                <a:solidFill>
                  <a:srgbClr val="FF0066"/>
                </a:solidFill>
              </a:rPr>
              <a:t>partial</a:t>
            </a:r>
            <a:r>
              <a:rPr lang="en-US" dirty="0" smtClean="0"/>
              <a:t>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For example, from DEPARTMENT to EMPLOYEE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8000"/>
                </a:solidFill>
              </a:rPr>
              <a:t>Department may or may not have employees</a:t>
            </a:r>
          </a:p>
          <a:p>
            <a:pPr eaLnBrk="1" hangingPunct="1"/>
            <a:endParaRPr lang="en-US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Participation Constraints</a:t>
            </a:r>
            <a:r>
              <a:rPr lang="en-US" smtClean="0"/>
              <a:t> </a:t>
            </a:r>
          </a:p>
        </p:txBody>
      </p:sp>
      <p:pic>
        <p:nvPicPr>
          <p:cNvPr id="614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1461167"/>
            <a:ext cx="8153400" cy="4863432"/>
          </a:xfrm>
        </p:spPr>
      </p:pic>
      <p:sp>
        <p:nvSpPr>
          <p:cNvPr id="332804" name="Text Box 4"/>
          <p:cNvSpPr txBox="1">
            <a:spLocks noChangeArrowheads="1"/>
          </p:cNvSpPr>
          <p:nvPr/>
        </p:nvSpPr>
        <p:spPr bwMode="auto">
          <a:xfrm>
            <a:off x="5775325" y="3211513"/>
            <a:ext cx="3086100" cy="727075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Participation Constraint</a:t>
            </a:r>
          </a:p>
          <a:p>
            <a:r>
              <a:rPr lang="en-US"/>
              <a:t>Student?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6600"/>
                </a:solidFill>
              </a:rPr>
              <a:t>Composite Entity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M:N relationships </a:t>
            </a:r>
          </a:p>
          <a:p>
            <a:pPr eaLnBrk="1" hangingPunct="1"/>
            <a:r>
              <a:rPr lang="en-US" smtClean="0"/>
              <a:t>Relational model can not handle M:N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composite entity or  bridge entity</a:t>
            </a:r>
          </a:p>
          <a:p>
            <a:pPr eaLnBrk="1" hangingPunct="1"/>
            <a:r>
              <a:rPr lang="en-US" smtClean="0"/>
              <a:t>used to transform M:N relationships into sets of 1:M relationships. </a:t>
            </a:r>
          </a:p>
          <a:p>
            <a:pPr eaLnBrk="1" hangingPunct="1"/>
            <a:r>
              <a:rPr lang="en-US" smtClean="0"/>
              <a:t>The composite entity's primary key consists of the combination of primary keys from the entities it connects.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ER Modelling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008000"/>
            </a:solidFill>
          </a:ln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000" dirty="0" smtClean="0"/>
              <a:t>Models a domain of discourse</a:t>
            </a:r>
          </a:p>
          <a:p>
            <a:pPr eaLnBrk="1" hangingPunct="1">
              <a:lnSpc>
                <a:spcPct val="90000"/>
              </a:lnSpc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solidFill>
                  <a:srgbClr val="FF6600"/>
                </a:solidFill>
              </a:rPr>
              <a:t>Central Ideas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solidFill>
                  <a:srgbClr val="FF6600"/>
                </a:solidFill>
              </a:rPr>
              <a:t>Domains are made up of entities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solidFill>
                  <a:srgbClr val="FF6600"/>
                </a:solidFill>
              </a:rPr>
              <a:t>Relationships link associated Entities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solidFill>
                  <a:srgbClr val="FF6600"/>
                </a:solidFill>
              </a:rPr>
              <a:t>Entities and relationships have properties called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solidFill>
                  <a:srgbClr val="FF6600"/>
                </a:solidFill>
              </a:rPr>
              <a:t>Certain attributes are special, call them primary keys and alternate keys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solidFill>
                  <a:srgbClr val="FF6600"/>
                </a:solidFill>
              </a:rPr>
              <a:t>Need integrity constraints to preserve domain consistency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solidFill>
                  <a:srgbClr val="008000"/>
                </a:solidFill>
              </a:rPr>
              <a:t>Deliverables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solidFill>
                  <a:srgbClr val="008000"/>
                </a:solidFill>
              </a:rPr>
              <a:t>ER Models - documented diagrammatically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solidFill>
                  <a:srgbClr val="008000"/>
                </a:solidFill>
              </a:rPr>
              <a:t>Data dictionary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>
                <a:solidFill>
                  <a:srgbClr val="008000"/>
                </a:solidFill>
              </a:rPr>
              <a:t>Documentation is an important component of ER modelling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8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8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8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8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8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8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906001"/>
            <a:ext cx="4819650" cy="2856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914400" y="47244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Student 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idx="1"/>
          </p:nvPr>
        </p:nvSpPr>
        <p:spPr>
          <a:xfrm>
            <a:off x="6858000" y="4648200"/>
            <a:ext cx="1066800" cy="685800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b="1" smtClean="0"/>
              <a:t>Class</a:t>
            </a:r>
            <a:r>
              <a:rPr lang="en-US" sz="2400" smtClean="0"/>
              <a:t> </a:t>
            </a:r>
          </a:p>
        </p:txBody>
      </p:sp>
      <p:sp>
        <p:nvSpPr>
          <p:cNvPr id="342023" name="Rectangle 7"/>
          <p:cNvSpPr>
            <a:spLocks noChangeArrowheads="1"/>
          </p:cNvSpPr>
          <p:nvPr/>
        </p:nvSpPr>
        <p:spPr bwMode="auto">
          <a:xfrm>
            <a:off x="3505200" y="4572000"/>
            <a:ext cx="1828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/>
            <a:r>
              <a:rPr lang="en-US" sz="2400">
                <a:solidFill>
                  <a:srgbClr val="3333CC"/>
                </a:solidFill>
              </a:rPr>
              <a:t>Class-students</a:t>
            </a:r>
            <a:r>
              <a:rPr lang="en-US" sz="2400" b="0">
                <a:solidFill>
                  <a:srgbClr val="3333CC"/>
                </a:solidFill>
              </a:rPr>
              <a:t> </a:t>
            </a:r>
          </a:p>
        </p:txBody>
      </p:sp>
      <p:sp>
        <p:nvSpPr>
          <p:cNvPr id="342024" name="Line 8"/>
          <p:cNvSpPr>
            <a:spLocks noChangeShapeType="1"/>
          </p:cNvSpPr>
          <p:nvPr/>
        </p:nvSpPr>
        <p:spPr bwMode="auto">
          <a:xfrm>
            <a:off x="2133600" y="5105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2025" name="Line 9"/>
          <p:cNvSpPr>
            <a:spLocks noChangeShapeType="1"/>
          </p:cNvSpPr>
          <p:nvPr/>
        </p:nvSpPr>
        <p:spPr bwMode="auto">
          <a:xfrm>
            <a:off x="5334000" y="5029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2026" name="Text Box 10"/>
          <p:cNvSpPr txBox="1">
            <a:spLocks noChangeArrowheads="1"/>
          </p:cNvSpPr>
          <p:nvPr/>
        </p:nvSpPr>
        <p:spPr bwMode="auto">
          <a:xfrm>
            <a:off x="1889125" y="5497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42027" name="Text Box 11"/>
          <p:cNvSpPr txBox="1">
            <a:spLocks noChangeArrowheads="1"/>
          </p:cNvSpPr>
          <p:nvPr/>
        </p:nvSpPr>
        <p:spPr bwMode="auto">
          <a:xfrm>
            <a:off x="6934200" y="5715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42028" name="Text Box 12"/>
          <p:cNvSpPr txBox="1">
            <a:spLocks noChangeArrowheads="1"/>
          </p:cNvSpPr>
          <p:nvPr/>
        </p:nvSpPr>
        <p:spPr bwMode="auto">
          <a:xfrm>
            <a:off x="3276600" y="5562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342030" name="Text Box 14"/>
          <p:cNvSpPr txBox="1">
            <a:spLocks noChangeArrowheads="1"/>
          </p:cNvSpPr>
          <p:nvPr/>
        </p:nvSpPr>
        <p:spPr bwMode="auto">
          <a:xfrm>
            <a:off x="5257800" y="5562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342031" name="Text Box 15"/>
          <p:cNvSpPr txBox="1">
            <a:spLocks noChangeArrowheads="1"/>
          </p:cNvSpPr>
          <p:nvPr/>
        </p:nvSpPr>
        <p:spPr bwMode="auto">
          <a:xfrm>
            <a:off x="2514600" y="3505200"/>
            <a:ext cx="2271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Composite Entity</a:t>
            </a:r>
          </a:p>
        </p:txBody>
      </p:sp>
      <p:sp>
        <p:nvSpPr>
          <p:cNvPr id="342032" name="Line 16"/>
          <p:cNvSpPr>
            <a:spLocks noChangeShapeType="1"/>
          </p:cNvSpPr>
          <p:nvPr/>
        </p:nvSpPr>
        <p:spPr bwMode="auto">
          <a:xfrm>
            <a:off x="3276600" y="3886200"/>
            <a:ext cx="106680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2033" name="Text Box 17"/>
          <p:cNvSpPr txBox="1">
            <a:spLocks noChangeArrowheads="1"/>
          </p:cNvSpPr>
          <p:nvPr/>
        </p:nvSpPr>
        <p:spPr bwMode="auto">
          <a:xfrm>
            <a:off x="2193925" y="6259513"/>
            <a:ext cx="352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Key = student No + Class Id</a:t>
            </a:r>
          </a:p>
        </p:txBody>
      </p:sp>
      <p:sp>
        <p:nvSpPr>
          <p:cNvPr id="342034" name="Oval 18"/>
          <p:cNvSpPr>
            <a:spLocks noChangeArrowheads="1"/>
          </p:cNvSpPr>
          <p:nvPr/>
        </p:nvSpPr>
        <p:spPr bwMode="auto">
          <a:xfrm>
            <a:off x="304800" y="55626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stno</a:t>
            </a:r>
          </a:p>
        </p:txBody>
      </p:sp>
      <p:sp>
        <p:nvSpPr>
          <p:cNvPr id="342035" name="Line 19"/>
          <p:cNvSpPr>
            <a:spLocks noChangeShapeType="1"/>
          </p:cNvSpPr>
          <p:nvPr/>
        </p:nvSpPr>
        <p:spPr bwMode="auto">
          <a:xfrm flipV="1">
            <a:off x="914400" y="5334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2036" name="Oval 20"/>
          <p:cNvSpPr>
            <a:spLocks noChangeArrowheads="1"/>
          </p:cNvSpPr>
          <p:nvPr/>
        </p:nvSpPr>
        <p:spPr bwMode="auto">
          <a:xfrm>
            <a:off x="7543800" y="5638800"/>
            <a:ext cx="1066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classid</a:t>
            </a:r>
          </a:p>
        </p:txBody>
      </p:sp>
      <p:sp>
        <p:nvSpPr>
          <p:cNvPr id="342037" name="Line 21"/>
          <p:cNvSpPr>
            <a:spLocks noChangeShapeType="1"/>
          </p:cNvSpPr>
          <p:nvPr/>
        </p:nvSpPr>
        <p:spPr bwMode="auto">
          <a:xfrm>
            <a:off x="76962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2038" name="Line 22"/>
          <p:cNvSpPr>
            <a:spLocks noChangeShapeType="1"/>
          </p:cNvSpPr>
          <p:nvPr/>
        </p:nvSpPr>
        <p:spPr bwMode="auto">
          <a:xfrm flipV="1">
            <a:off x="4114800" y="54102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20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20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2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2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2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2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2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2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2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2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2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2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1" grpId="0" animBg="1"/>
      <p:bldP spid="342022" grpId="0" build="p" animBg="1"/>
      <p:bldP spid="342023" grpId="0" animBg="1"/>
      <p:bldP spid="342024" grpId="0" animBg="1"/>
      <p:bldP spid="342025" grpId="0" animBg="1"/>
      <p:bldP spid="342026" grpId="0"/>
      <p:bldP spid="342027" grpId="0"/>
      <p:bldP spid="342028" grpId="0"/>
      <p:bldP spid="342030" grpId="0"/>
      <p:bldP spid="342031" grpId="0"/>
      <p:bldP spid="342032" grpId="0" animBg="1"/>
      <p:bldP spid="342033" grpId="0"/>
      <p:bldP spid="342034" grpId="0" animBg="1"/>
      <p:bldP spid="342035" grpId="0" animBg="1"/>
      <p:bldP spid="342036" grpId="0" animBg="1"/>
      <p:bldP spid="342037" grpId="0" animBg="1"/>
      <p:bldP spid="34203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Exercise!</a:t>
            </a:r>
          </a:p>
        </p:txBody>
      </p:sp>
      <p:pic>
        <p:nvPicPr>
          <p:cNvPr id="645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447800"/>
            <a:ext cx="7924800" cy="4727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Turn !!!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Identify the entities          -&gt; nouns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Identify the relationships  -&gt;  verbs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Determine </a:t>
            </a:r>
          </a:p>
          <a:p>
            <a:pPr lvl="1" eaLnBrk="1" hangingPunct="1"/>
            <a:r>
              <a:rPr lang="en-US" smtClean="0"/>
              <a:t>Cardinality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Participation  (total / partial)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E-R Model (contd.)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Entity types without any key attributes is called </a:t>
            </a:r>
            <a:r>
              <a:rPr lang="en-US" sz="2400" b="1" dirty="0" smtClean="0">
                <a:solidFill>
                  <a:srgbClr val="FF0066"/>
                </a:solidFill>
              </a:rPr>
              <a:t>weak entity types</a:t>
            </a:r>
            <a:r>
              <a:rPr lang="en-US" sz="2400" dirty="0" smtClean="0">
                <a:solidFill>
                  <a:srgbClr val="FF0066"/>
                </a:solidFill>
              </a:rPr>
              <a:t>.  </a:t>
            </a:r>
            <a:r>
              <a:rPr lang="en-US" sz="2400" dirty="0" smtClean="0">
                <a:solidFill>
                  <a:srgbClr val="008000"/>
                </a:solidFill>
              </a:rPr>
              <a:t>Double lined box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weak entity is uniquely identified by considering some of its attributes with the primary key of another entity called the </a:t>
            </a:r>
            <a:r>
              <a:rPr lang="en-US" sz="2400" b="1" dirty="0" smtClean="0">
                <a:solidFill>
                  <a:srgbClr val="FF6600"/>
                </a:solidFill>
              </a:rPr>
              <a:t>identifying owner</a:t>
            </a:r>
            <a:r>
              <a:rPr lang="en-US" sz="2400" dirty="0" smtClean="0">
                <a:solidFill>
                  <a:srgbClr val="FF66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olidFill>
                <a:srgbClr val="FF66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attributes in the weak entity participating in the key are called </a:t>
            </a:r>
            <a:r>
              <a:rPr lang="en-US" sz="2400" b="1" dirty="0" smtClean="0">
                <a:solidFill>
                  <a:srgbClr val="FF9900"/>
                </a:solidFill>
              </a:rPr>
              <a:t>partial keys</a:t>
            </a:r>
            <a:r>
              <a:rPr lang="en-US" sz="2400" dirty="0" smtClean="0">
                <a:solidFill>
                  <a:srgbClr val="FF99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A weak entity is one that has TWO identifying characteristics:</a:t>
            </a:r>
          </a:p>
          <a:p>
            <a:pPr eaLnBrk="1" hangingPunct="1"/>
            <a:endParaRPr lang="en-US" smtClean="0">
              <a:solidFill>
                <a:srgbClr val="008000"/>
              </a:solidFill>
            </a:endParaRPr>
          </a:p>
          <a:p>
            <a:pPr eaLnBrk="1" hangingPunct="1"/>
            <a:r>
              <a:rPr lang="en-US" smtClean="0">
                <a:solidFill>
                  <a:srgbClr val="FF6600"/>
                </a:solidFill>
              </a:rPr>
              <a:t>It is existence-dependent on another entity, i.e., it cannot exist without the entity with which it has a relationship.</a:t>
            </a:r>
          </a:p>
          <a:p>
            <a:pPr eaLnBrk="1" hangingPunct="1"/>
            <a:endParaRPr lang="en-US" smtClean="0">
              <a:solidFill>
                <a:srgbClr val="FF6600"/>
              </a:solidFill>
            </a:endParaRPr>
          </a:p>
          <a:p>
            <a:pPr eaLnBrk="1" hangingPunct="1"/>
            <a:r>
              <a:rPr lang="en-US" smtClean="0">
                <a:solidFill>
                  <a:srgbClr val="6600CC"/>
                </a:solidFill>
              </a:rPr>
              <a:t>It inherits at least part of their primary key from the entity to which it is related.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E-R Model (contd.)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endParaRPr lang="en-US" sz="240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smtClean="0"/>
              <a:t>The owner entity and the </a:t>
            </a:r>
            <a:r>
              <a:rPr lang="en-US" sz="2400" b="1" smtClean="0">
                <a:solidFill>
                  <a:srgbClr val="008000"/>
                </a:solidFill>
              </a:rPr>
              <a:t>weak entity</a:t>
            </a:r>
            <a:r>
              <a:rPr lang="en-US" sz="2400" smtClean="0"/>
              <a:t> participates in an </a:t>
            </a:r>
            <a:r>
              <a:rPr lang="en-US" sz="2400" b="1" smtClean="0">
                <a:solidFill>
                  <a:srgbClr val="FF0066"/>
                </a:solidFill>
              </a:rPr>
              <a:t>identifying relationship</a:t>
            </a:r>
            <a:r>
              <a:rPr lang="en-US" sz="2400" smtClean="0"/>
              <a:t>.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smtClean="0"/>
              <a:t>The cardinality of the identifying relationship is either </a:t>
            </a:r>
            <a:r>
              <a:rPr lang="en-US" sz="2400" b="1" smtClean="0"/>
              <a:t>one-to-one</a:t>
            </a:r>
            <a:r>
              <a:rPr lang="en-US" sz="2400" smtClean="0"/>
              <a:t> or </a:t>
            </a:r>
            <a:r>
              <a:rPr lang="en-US" sz="2400" b="1" smtClean="0"/>
              <a:t>one-to-many</a:t>
            </a:r>
            <a:r>
              <a:rPr lang="en-US" sz="2400" smtClean="0"/>
              <a:t> from owner entity to weak entity.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smtClean="0"/>
              <a:t>The weak entity must have </a:t>
            </a:r>
            <a:r>
              <a:rPr lang="en-US" sz="2400" b="1" smtClean="0">
                <a:solidFill>
                  <a:srgbClr val="FF0066"/>
                </a:solidFill>
              </a:rPr>
              <a:t>total participation</a:t>
            </a:r>
            <a:r>
              <a:rPr lang="en-US" sz="2400" smtClean="0"/>
              <a:t> in the identifying relationship.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0"/>
          <p:cNvSpPr txBox="1">
            <a:spLocks noChangeArrowheads="1"/>
          </p:cNvSpPr>
          <p:nvPr/>
        </p:nvSpPr>
        <p:spPr bwMode="auto">
          <a:xfrm>
            <a:off x="838200" y="3124200"/>
            <a:ext cx="1925638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imes New Roman" charset="0"/>
              </a:rPr>
              <a:t>EMPLOYEE</a:t>
            </a:r>
          </a:p>
        </p:txBody>
      </p:sp>
      <p:sp>
        <p:nvSpPr>
          <p:cNvPr id="69635" name="Oval 18"/>
          <p:cNvSpPr>
            <a:spLocks noChangeArrowheads="1"/>
          </p:cNvSpPr>
          <p:nvPr/>
        </p:nvSpPr>
        <p:spPr bwMode="auto">
          <a:xfrm>
            <a:off x="4343400" y="4648200"/>
            <a:ext cx="1219200" cy="60960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69636" name="Oval 19"/>
          <p:cNvSpPr>
            <a:spLocks noChangeArrowheads="1"/>
          </p:cNvSpPr>
          <p:nvPr/>
        </p:nvSpPr>
        <p:spPr bwMode="auto">
          <a:xfrm>
            <a:off x="5943600" y="4572000"/>
            <a:ext cx="1219200" cy="60960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69637" name="Oval 24"/>
          <p:cNvSpPr>
            <a:spLocks noChangeArrowheads="1"/>
          </p:cNvSpPr>
          <p:nvPr/>
        </p:nvSpPr>
        <p:spPr bwMode="auto">
          <a:xfrm>
            <a:off x="838200" y="4648200"/>
            <a:ext cx="838200" cy="60960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696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E-R Model (contd.)</a:t>
            </a:r>
          </a:p>
        </p:txBody>
      </p:sp>
      <p:sp>
        <p:nvSpPr>
          <p:cNvPr id="69639" name="Line 14"/>
          <p:cNvSpPr>
            <a:spLocks noChangeShapeType="1"/>
          </p:cNvSpPr>
          <p:nvPr/>
        </p:nvSpPr>
        <p:spPr bwMode="auto">
          <a:xfrm>
            <a:off x="2743200" y="3352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0" name="Text Box 16"/>
          <p:cNvSpPr txBox="1">
            <a:spLocks noChangeArrowheads="1"/>
          </p:cNvSpPr>
          <p:nvPr/>
        </p:nvSpPr>
        <p:spPr bwMode="auto">
          <a:xfrm>
            <a:off x="4556125" y="4689475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charset="0"/>
              </a:rPr>
              <a:t>name</a:t>
            </a:r>
          </a:p>
        </p:txBody>
      </p:sp>
      <p:sp>
        <p:nvSpPr>
          <p:cNvPr id="69641" name="Text Box 17"/>
          <p:cNvSpPr txBox="1">
            <a:spLocks noChangeArrowheads="1"/>
          </p:cNvSpPr>
          <p:nvPr/>
        </p:nvSpPr>
        <p:spPr bwMode="auto">
          <a:xfrm>
            <a:off x="6324600" y="4648200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charset="0"/>
              </a:rPr>
              <a:t>age</a:t>
            </a:r>
          </a:p>
        </p:txBody>
      </p:sp>
      <p:sp>
        <p:nvSpPr>
          <p:cNvPr id="69642" name="Line 20"/>
          <p:cNvSpPr>
            <a:spLocks noChangeShapeType="1"/>
          </p:cNvSpPr>
          <p:nvPr/>
        </p:nvSpPr>
        <p:spPr bwMode="auto">
          <a:xfrm>
            <a:off x="46482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3" name="Line 21"/>
          <p:cNvSpPr>
            <a:spLocks noChangeShapeType="1"/>
          </p:cNvSpPr>
          <p:nvPr/>
        </p:nvSpPr>
        <p:spPr bwMode="auto">
          <a:xfrm flipV="1">
            <a:off x="5181600" y="35814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4" name="Line 22"/>
          <p:cNvSpPr>
            <a:spLocks noChangeShapeType="1"/>
          </p:cNvSpPr>
          <p:nvPr/>
        </p:nvSpPr>
        <p:spPr bwMode="auto">
          <a:xfrm flipV="1">
            <a:off x="6934200" y="3581400"/>
            <a:ext cx="381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5" name="Text Box 23"/>
          <p:cNvSpPr txBox="1">
            <a:spLocks noChangeArrowheads="1"/>
          </p:cNvSpPr>
          <p:nvPr/>
        </p:nvSpPr>
        <p:spPr bwMode="auto">
          <a:xfrm>
            <a:off x="1066800" y="47244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u="sng">
                <a:latin typeface="Times New Roman" charset="0"/>
              </a:rPr>
              <a:t>id</a:t>
            </a:r>
          </a:p>
        </p:txBody>
      </p:sp>
      <p:sp>
        <p:nvSpPr>
          <p:cNvPr id="69646" name="Line 25"/>
          <p:cNvSpPr>
            <a:spLocks noChangeShapeType="1"/>
          </p:cNvSpPr>
          <p:nvPr/>
        </p:nvSpPr>
        <p:spPr bwMode="auto">
          <a:xfrm flipV="1">
            <a:off x="1219200" y="36576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7" name="Line 27"/>
          <p:cNvSpPr>
            <a:spLocks noChangeShapeType="1"/>
          </p:cNvSpPr>
          <p:nvPr/>
        </p:nvSpPr>
        <p:spPr bwMode="auto">
          <a:xfrm>
            <a:off x="5029200" y="3352800"/>
            <a:ext cx="990600" cy="0"/>
          </a:xfrm>
          <a:prstGeom prst="lin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8" name="Text Box 28"/>
          <p:cNvSpPr txBox="1">
            <a:spLocks noChangeArrowheads="1"/>
          </p:cNvSpPr>
          <p:nvPr/>
        </p:nvSpPr>
        <p:spPr bwMode="auto">
          <a:xfrm>
            <a:off x="3032125" y="2860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charset="0"/>
              </a:rPr>
              <a:t>1</a:t>
            </a:r>
          </a:p>
        </p:txBody>
      </p:sp>
      <p:sp>
        <p:nvSpPr>
          <p:cNvPr id="69649" name="Text Box 29"/>
          <p:cNvSpPr txBox="1">
            <a:spLocks noChangeArrowheads="1"/>
          </p:cNvSpPr>
          <p:nvPr/>
        </p:nvSpPr>
        <p:spPr bwMode="auto">
          <a:xfrm>
            <a:off x="5394325" y="2860675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charset="0"/>
              </a:rPr>
              <a:t>M</a:t>
            </a:r>
          </a:p>
        </p:txBody>
      </p:sp>
      <p:sp>
        <p:nvSpPr>
          <p:cNvPr id="69650" name="AutoShape 20"/>
          <p:cNvSpPr>
            <a:spLocks noChangeArrowheads="1"/>
          </p:cNvSpPr>
          <p:nvPr/>
        </p:nvSpPr>
        <p:spPr bwMode="auto">
          <a:xfrm>
            <a:off x="3581400" y="2819400"/>
            <a:ext cx="1524000" cy="1066800"/>
          </a:xfrm>
          <a:prstGeom prst="diamond">
            <a:avLst/>
          </a:prstGeom>
          <a:solidFill>
            <a:schemeClr val="accent1"/>
          </a:solidFill>
          <a:ln w="635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Policy</a:t>
            </a:r>
          </a:p>
        </p:txBody>
      </p:sp>
      <p:sp>
        <p:nvSpPr>
          <p:cNvPr id="69651" name="Text Box 11"/>
          <p:cNvSpPr txBox="1">
            <a:spLocks noChangeArrowheads="1"/>
          </p:cNvSpPr>
          <p:nvPr/>
        </p:nvSpPr>
        <p:spPr bwMode="auto">
          <a:xfrm>
            <a:off x="6019800" y="3143250"/>
            <a:ext cx="2438400" cy="520700"/>
          </a:xfrm>
          <a:prstGeom prst="rect">
            <a:avLst/>
          </a:prstGeom>
          <a:solidFill>
            <a:srgbClr val="9999FF"/>
          </a:solidFill>
          <a:ln w="635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Times New Roman" charset="0"/>
              </a:rPr>
              <a:t>DEPENDENTS</a:t>
            </a:r>
          </a:p>
        </p:txBody>
      </p:sp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1203325" y="6030913"/>
            <a:ext cx="174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Strong entity</a:t>
            </a:r>
          </a:p>
        </p:txBody>
      </p:sp>
      <p:sp>
        <p:nvSpPr>
          <p:cNvPr id="317463" name="Text Box 23"/>
          <p:cNvSpPr txBox="1">
            <a:spLocks noChangeArrowheads="1"/>
          </p:cNvSpPr>
          <p:nvPr/>
        </p:nvSpPr>
        <p:spPr bwMode="auto">
          <a:xfrm>
            <a:off x="2895600" y="1600200"/>
            <a:ext cx="297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Identifying relationship</a:t>
            </a:r>
          </a:p>
        </p:txBody>
      </p:sp>
      <p:sp>
        <p:nvSpPr>
          <p:cNvPr id="317464" name="Text Box 24"/>
          <p:cNvSpPr txBox="1">
            <a:spLocks noChangeArrowheads="1"/>
          </p:cNvSpPr>
          <p:nvPr/>
        </p:nvSpPr>
        <p:spPr bwMode="auto">
          <a:xfrm>
            <a:off x="6629400" y="1981200"/>
            <a:ext cx="159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Weak entity</a:t>
            </a:r>
          </a:p>
        </p:txBody>
      </p:sp>
      <p:sp>
        <p:nvSpPr>
          <p:cNvPr id="317466" name="Text Box 26"/>
          <p:cNvSpPr txBox="1">
            <a:spLocks noChangeArrowheads="1"/>
          </p:cNvSpPr>
          <p:nvPr/>
        </p:nvSpPr>
        <p:spPr bwMode="auto">
          <a:xfrm>
            <a:off x="4876800" y="5943600"/>
            <a:ext cx="1452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Partial key</a:t>
            </a:r>
          </a:p>
        </p:txBody>
      </p:sp>
      <p:sp>
        <p:nvSpPr>
          <p:cNvPr id="317467" name="Line 27"/>
          <p:cNvSpPr>
            <a:spLocks noChangeShapeType="1"/>
          </p:cNvSpPr>
          <p:nvPr/>
        </p:nvSpPr>
        <p:spPr bwMode="auto">
          <a:xfrm flipH="1" flipV="1">
            <a:off x="5029200" y="5257800"/>
            <a:ext cx="381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468" name="Line 28"/>
          <p:cNvSpPr>
            <a:spLocks noChangeShapeType="1"/>
          </p:cNvSpPr>
          <p:nvPr/>
        </p:nvSpPr>
        <p:spPr bwMode="auto">
          <a:xfrm>
            <a:off x="4114800" y="1981200"/>
            <a:ext cx="228600" cy="762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2" grpId="0"/>
      <p:bldP spid="317463" grpId="0"/>
      <p:bldP spid="317464" grpId="0"/>
      <p:bldP spid="317466" grpId="0"/>
      <p:bldP spid="317467" grpId="0" animBg="1"/>
      <p:bldP spid="31746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66"/>
                </a:solidFill>
              </a:rPr>
              <a:t>Recursive relationships</a:t>
            </a:r>
            <a:endParaRPr lang="en-US" dirty="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>
            <a:normAutofit/>
          </a:bodyPr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Entities participating in a relationship need not be distinct. Such relationships are called </a:t>
            </a:r>
            <a:r>
              <a:rPr lang="en-US" b="1" dirty="0" smtClean="0">
                <a:solidFill>
                  <a:srgbClr val="FF0066"/>
                </a:solidFill>
              </a:rPr>
              <a:t>recursive relationships</a:t>
            </a:r>
            <a:r>
              <a:rPr lang="en-US" dirty="0" smtClean="0"/>
              <a:t>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Each entity in the relationship play a </a:t>
            </a:r>
            <a:r>
              <a:rPr lang="en-US" b="1" dirty="0" smtClean="0">
                <a:solidFill>
                  <a:srgbClr val="FF0066"/>
                </a:solidFill>
              </a:rPr>
              <a:t>role</a:t>
            </a:r>
            <a:r>
              <a:rPr lang="en-US" dirty="0" smtClean="0"/>
              <a:t> in the relationship. It is recommended to state the role in recursive relationships.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E-R Model (contd.)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Example, </a:t>
            </a:r>
          </a:p>
        </p:txBody>
      </p:sp>
      <p:sp>
        <p:nvSpPr>
          <p:cNvPr id="71684" name="Text Box 9"/>
          <p:cNvSpPr txBox="1">
            <a:spLocks noChangeArrowheads="1"/>
          </p:cNvSpPr>
          <p:nvPr/>
        </p:nvSpPr>
        <p:spPr bwMode="auto">
          <a:xfrm>
            <a:off x="3581400" y="4800600"/>
            <a:ext cx="1925638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imes New Roman" charset="0"/>
              </a:rPr>
              <a:t>EMPLOYEE</a:t>
            </a:r>
          </a:p>
        </p:txBody>
      </p:sp>
      <p:sp>
        <p:nvSpPr>
          <p:cNvPr id="71685" name="Line 10"/>
          <p:cNvSpPr>
            <a:spLocks noChangeShapeType="1"/>
          </p:cNvSpPr>
          <p:nvPr/>
        </p:nvSpPr>
        <p:spPr bwMode="auto">
          <a:xfrm flipV="1">
            <a:off x="3581400" y="2514600"/>
            <a:ext cx="228600" cy="22860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6" name="Line 11"/>
          <p:cNvSpPr>
            <a:spLocks noChangeShapeType="1"/>
          </p:cNvSpPr>
          <p:nvPr/>
        </p:nvSpPr>
        <p:spPr bwMode="auto">
          <a:xfrm>
            <a:off x="5181600" y="2514600"/>
            <a:ext cx="304800" cy="22860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7" name="Text Box 12"/>
          <p:cNvSpPr txBox="1">
            <a:spLocks noChangeArrowheads="1"/>
          </p:cNvSpPr>
          <p:nvPr/>
        </p:nvSpPr>
        <p:spPr bwMode="auto">
          <a:xfrm>
            <a:off x="2286000" y="33528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charset="0"/>
              </a:rPr>
              <a:t>supervisor</a:t>
            </a:r>
          </a:p>
        </p:txBody>
      </p:sp>
      <p:sp>
        <p:nvSpPr>
          <p:cNvPr id="71688" name="Text Box 13"/>
          <p:cNvSpPr txBox="1">
            <a:spLocks noChangeArrowheads="1"/>
          </p:cNvSpPr>
          <p:nvPr/>
        </p:nvSpPr>
        <p:spPr bwMode="auto">
          <a:xfrm>
            <a:off x="5410200" y="3429000"/>
            <a:ext cx="160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charset="0"/>
              </a:rPr>
              <a:t>subordinate</a:t>
            </a:r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3810000" y="1981200"/>
            <a:ext cx="1371600" cy="10668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manages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smtClean="0"/>
              <a:t>When does an attribute become an entity?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smtClean="0"/>
          </a:p>
          <a:p>
            <a:pPr eaLnBrk="1" hangingPunct="1"/>
            <a:r>
              <a:rPr lang="en-GB" smtClean="0">
                <a:solidFill>
                  <a:srgbClr val="008000"/>
                </a:solidFill>
              </a:rPr>
              <a:t>An attribute has key importance to the organisation/model </a:t>
            </a:r>
          </a:p>
          <a:p>
            <a:pPr eaLnBrk="1" hangingPunct="1"/>
            <a:endParaRPr lang="en-GB" smtClean="0">
              <a:solidFill>
                <a:srgbClr val="008000"/>
              </a:solidFill>
            </a:endParaRPr>
          </a:p>
          <a:p>
            <a:pPr eaLnBrk="1" hangingPunct="1"/>
            <a:r>
              <a:rPr lang="en-GB" smtClean="0">
                <a:solidFill>
                  <a:srgbClr val="008000"/>
                </a:solidFill>
              </a:rPr>
              <a:t>When an attribute is multi valued</a:t>
            </a:r>
          </a:p>
          <a:p>
            <a:pPr eaLnBrk="1" hangingPunct="1"/>
            <a:endParaRPr lang="en-GB" smtClean="0">
              <a:solidFill>
                <a:srgbClr val="008000"/>
              </a:solidFill>
            </a:endParaRPr>
          </a:p>
          <a:p>
            <a:pPr eaLnBrk="1" hangingPunct="1"/>
            <a:endParaRPr lang="en-GB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Entity-Relationship (ER) Model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	The two main constructs of the Entity-Relationship model are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entities</a:t>
            </a:r>
            <a:r>
              <a:rPr lang="en-US" dirty="0" smtClean="0"/>
              <a:t> &amp;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relationships</a:t>
            </a:r>
            <a:r>
              <a:rPr lang="en-US" dirty="0" smtClean="0"/>
              <a:t>.*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* different author use different graphical notation.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Exercise 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Draw an ER diagram for the following requirements.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company database needs to store information about employees (identified by NIC, salary, position, phone, office);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departments (identified by </a:t>
            </a:r>
            <a:r>
              <a:rPr lang="en-US" sz="2400" dirty="0" err="1" smtClean="0">
                <a:solidFill>
                  <a:srgbClr val="008000"/>
                </a:solidFill>
              </a:rPr>
              <a:t>dno</a:t>
            </a:r>
            <a:r>
              <a:rPr lang="en-US" sz="2400" dirty="0" smtClean="0">
                <a:solidFill>
                  <a:srgbClr val="008000"/>
                </a:solidFill>
              </a:rPr>
              <a:t>, with department name and annual budget);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children of employees (with name, and age as attributes).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6600"/>
                </a:solidFill>
              </a:rPr>
              <a:t>Employees work in departments; each department is managed by an employee; a child must be identified uniquely by name when the parent (who is an employee; assume that only parent works for the company) is known. We are not interested about a child once the parent leaves the company.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Text Box 31"/>
          <p:cNvSpPr txBox="1">
            <a:spLocks noChangeArrowheads="1"/>
          </p:cNvSpPr>
          <p:nvPr/>
        </p:nvSpPr>
        <p:spPr bwMode="auto">
          <a:xfrm>
            <a:off x="1971675" y="5184775"/>
            <a:ext cx="285750" cy="274638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 b="0" dirty="0">
                <a:solidFill>
                  <a:schemeClr val="bg2"/>
                </a:solidFill>
                <a:latin typeface="Times New Roman" charset="0"/>
              </a:rPr>
              <a:t>R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42900"/>
            <a:ext cx="9067800" cy="492443"/>
          </a:xfr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tIns="0">
            <a:spAutoFit/>
          </a:bodyPr>
          <a:lstStyle/>
          <a:p>
            <a:pPr eaLnBrk="1" hangingPunct="1"/>
            <a:r>
              <a:rPr lang="en-US" sz="2900" dirty="0" smtClean="0"/>
              <a:t>NOTATION FOR E-R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838200" y="5191125"/>
            <a:ext cx="1143000" cy="241300"/>
            <a:chOff x="528" y="3291"/>
            <a:chExt cx="720" cy="152"/>
          </a:xfrm>
        </p:grpSpPr>
        <p:sp>
          <p:nvSpPr>
            <p:cNvPr id="25642" name="Rectangle 29"/>
            <p:cNvSpPr>
              <a:spLocks noChangeArrowheads="1"/>
            </p:cNvSpPr>
            <p:nvPr/>
          </p:nvSpPr>
          <p:spPr bwMode="auto">
            <a:xfrm>
              <a:off x="528" y="3291"/>
              <a:ext cx="403" cy="152"/>
            </a:xfrm>
            <a:prstGeom prst="rect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 b="0">
                  <a:solidFill>
                    <a:schemeClr val="bg2"/>
                  </a:solidFill>
                  <a:latin typeface="Times New Roman" charset="0"/>
                </a:rPr>
                <a:t>E</a:t>
              </a:r>
              <a:r>
                <a:rPr lang="en-US" sz="1400" b="0" baseline="-25000">
                  <a:solidFill>
                    <a:schemeClr val="bg2"/>
                  </a:solidFill>
                  <a:latin typeface="Times New Roman" charset="0"/>
                </a:rPr>
                <a:t>1</a:t>
              </a:r>
              <a:endParaRPr lang="en-US" sz="1400" b="0">
                <a:solidFill>
                  <a:schemeClr val="bg2"/>
                </a:solidFill>
                <a:latin typeface="Times New Roman" charset="0"/>
              </a:endParaRPr>
            </a:p>
          </p:txBody>
        </p:sp>
        <p:sp>
          <p:nvSpPr>
            <p:cNvPr id="25643" name="Line 30"/>
            <p:cNvSpPr>
              <a:spLocks noChangeShapeType="1"/>
            </p:cNvSpPr>
            <p:nvPr/>
          </p:nvSpPr>
          <p:spPr bwMode="auto">
            <a:xfrm>
              <a:off x="941" y="3371"/>
              <a:ext cx="307" cy="0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5" name="Line 32"/>
          <p:cNvSpPr>
            <a:spLocks noChangeShapeType="1"/>
          </p:cNvSpPr>
          <p:nvPr/>
        </p:nvSpPr>
        <p:spPr bwMode="auto">
          <a:xfrm>
            <a:off x="2252663" y="5284788"/>
            <a:ext cx="1176337" cy="0"/>
          </a:xfrm>
          <a:prstGeom prst="line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33"/>
          <p:cNvSpPr>
            <a:spLocks noChangeShapeType="1"/>
          </p:cNvSpPr>
          <p:nvPr/>
        </p:nvSpPr>
        <p:spPr bwMode="auto">
          <a:xfrm>
            <a:off x="2292350" y="5330825"/>
            <a:ext cx="1136650" cy="0"/>
          </a:xfrm>
          <a:prstGeom prst="line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Rectangle 34"/>
          <p:cNvSpPr>
            <a:spLocks noChangeArrowheads="1"/>
          </p:cNvSpPr>
          <p:nvPr/>
        </p:nvSpPr>
        <p:spPr bwMode="auto">
          <a:xfrm>
            <a:off x="3429000" y="5191125"/>
            <a:ext cx="639763" cy="24130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0">
                <a:solidFill>
                  <a:schemeClr val="bg2"/>
                </a:solidFill>
                <a:latin typeface="Times New Roman" charset="0"/>
              </a:rPr>
              <a:t>E</a:t>
            </a:r>
            <a:r>
              <a:rPr lang="en-US" sz="1400" b="0" baseline="-25000">
                <a:solidFill>
                  <a:schemeClr val="bg2"/>
                </a:solidFill>
                <a:latin typeface="Times New Roman" charset="0"/>
              </a:rPr>
              <a:t>2</a:t>
            </a:r>
            <a:endParaRPr lang="en-US" sz="1400" b="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25618" name="Rectangle 35"/>
          <p:cNvSpPr>
            <a:spLocks noChangeArrowheads="1"/>
          </p:cNvSpPr>
          <p:nvPr/>
        </p:nvSpPr>
        <p:spPr bwMode="auto">
          <a:xfrm>
            <a:off x="838200" y="5616575"/>
            <a:ext cx="639763" cy="24130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0">
                <a:solidFill>
                  <a:schemeClr val="bg2"/>
                </a:solidFill>
                <a:latin typeface="Times New Roman" charset="0"/>
              </a:rPr>
              <a:t>E</a:t>
            </a:r>
            <a:r>
              <a:rPr lang="en-US" sz="1400" b="0" baseline="-25000">
                <a:solidFill>
                  <a:schemeClr val="bg2"/>
                </a:solidFill>
                <a:latin typeface="Times New Roman" charset="0"/>
              </a:rPr>
              <a:t>1</a:t>
            </a:r>
            <a:endParaRPr lang="en-US" sz="1400" b="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25619" name="Line 36"/>
          <p:cNvSpPr>
            <a:spLocks noChangeShapeType="1"/>
          </p:cNvSpPr>
          <p:nvPr/>
        </p:nvSpPr>
        <p:spPr bwMode="auto">
          <a:xfrm>
            <a:off x="1493838" y="5743575"/>
            <a:ext cx="487362" cy="0"/>
          </a:xfrm>
          <a:prstGeom prst="line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Rectangle 37"/>
          <p:cNvSpPr>
            <a:spLocks noChangeArrowheads="1"/>
          </p:cNvSpPr>
          <p:nvPr/>
        </p:nvSpPr>
        <p:spPr bwMode="auto">
          <a:xfrm rot="2723072">
            <a:off x="2038350" y="5614988"/>
            <a:ext cx="254000" cy="25400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 sz="1400" b="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25621" name="Text Box 38"/>
          <p:cNvSpPr txBox="1">
            <a:spLocks noChangeArrowheads="1"/>
          </p:cNvSpPr>
          <p:nvPr/>
        </p:nvSpPr>
        <p:spPr bwMode="auto">
          <a:xfrm>
            <a:off x="2032000" y="5611813"/>
            <a:ext cx="285750" cy="274637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 b="0">
                <a:solidFill>
                  <a:schemeClr val="bg2"/>
                </a:solidFill>
                <a:latin typeface="Times New Roman" charset="0"/>
              </a:rPr>
              <a:t>R</a:t>
            </a:r>
          </a:p>
        </p:txBody>
      </p:sp>
      <p:sp>
        <p:nvSpPr>
          <p:cNvPr id="25622" name="Line 39"/>
          <p:cNvSpPr>
            <a:spLocks noChangeShapeType="1"/>
          </p:cNvSpPr>
          <p:nvPr/>
        </p:nvSpPr>
        <p:spPr bwMode="auto">
          <a:xfrm>
            <a:off x="2362200" y="5746750"/>
            <a:ext cx="731838" cy="0"/>
          </a:xfrm>
          <a:prstGeom prst="line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Rectangle 40"/>
          <p:cNvSpPr>
            <a:spLocks noChangeArrowheads="1"/>
          </p:cNvSpPr>
          <p:nvPr/>
        </p:nvSpPr>
        <p:spPr bwMode="auto">
          <a:xfrm>
            <a:off x="3094038" y="5627688"/>
            <a:ext cx="639762" cy="24130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0">
                <a:solidFill>
                  <a:schemeClr val="bg2"/>
                </a:solidFill>
                <a:latin typeface="Times New Roman" charset="0"/>
              </a:rPr>
              <a:t>E</a:t>
            </a:r>
            <a:r>
              <a:rPr lang="en-US" sz="1400" b="0" baseline="-25000">
                <a:solidFill>
                  <a:schemeClr val="bg2"/>
                </a:solidFill>
                <a:latin typeface="Times New Roman" charset="0"/>
              </a:rPr>
              <a:t>2</a:t>
            </a:r>
            <a:endParaRPr lang="en-US" sz="1400" b="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25624" name="Line 41"/>
          <p:cNvSpPr>
            <a:spLocks noChangeShapeType="1"/>
          </p:cNvSpPr>
          <p:nvPr/>
        </p:nvSpPr>
        <p:spPr bwMode="auto">
          <a:xfrm>
            <a:off x="1493838" y="6219825"/>
            <a:ext cx="487362" cy="0"/>
          </a:xfrm>
          <a:prstGeom prst="line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Rectangle 42"/>
          <p:cNvSpPr>
            <a:spLocks noChangeArrowheads="1"/>
          </p:cNvSpPr>
          <p:nvPr/>
        </p:nvSpPr>
        <p:spPr bwMode="auto">
          <a:xfrm rot="2723072">
            <a:off x="2038350" y="6091238"/>
            <a:ext cx="254000" cy="25400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 sz="1400" b="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25626" name="Text Box 43"/>
          <p:cNvSpPr txBox="1">
            <a:spLocks noChangeArrowheads="1"/>
          </p:cNvSpPr>
          <p:nvPr/>
        </p:nvSpPr>
        <p:spPr bwMode="auto">
          <a:xfrm>
            <a:off x="2032000" y="6088063"/>
            <a:ext cx="285750" cy="274637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 b="0">
                <a:solidFill>
                  <a:schemeClr val="bg2"/>
                </a:solidFill>
                <a:latin typeface="Times New Roman" charset="0"/>
              </a:rPr>
              <a:t>R</a:t>
            </a:r>
          </a:p>
        </p:txBody>
      </p:sp>
      <p:sp>
        <p:nvSpPr>
          <p:cNvPr id="25627" name="Line 44"/>
          <p:cNvSpPr>
            <a:spLocks noChangeShapeType="1"/>
          </p:cNvSpPr>
          <p:nvPr/>
        </p:nvSpPr>
        <p:spPr bwMode="auto">
          <a:xfrm>
            <a:off x="2362200" y="6223000"/>
            <a:ext cx="731838" cy="0"/>
          </a:xfrm>
          <a:prstGeom prst="line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Text Box 45"/>
          <p:cNvSpPr txBox="1">
            <a:spLocks noChangeArrowheads="1"/>
          </p:cNvSpPr>
          <p:nvPr/>
        </p:nvSpPr>
        <p:spPr bwMode="auto">
          <a:xfrm>
            <a:off x="2286000" y="5997575"/>
            <a:ext cx="825500" cy="274638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0">
                <a:solidFill>
                  <a:schemeClr val="bg2"/>
                </a:solidFill>
                <a:latin typeface="Times New Roman" charset="0"/>
              </a:rPr>
              <a:t>(min,max)</a:t>
            </a:r>
          </a:p>
        </p:txBody>
      </p:sp>
      <p:sp>
        <p:nvSpPr>
          <p:cNvPr id="25629" name="Rectangle 46"/>
          <p:cNvSpPr>
            <a:spLocks noChangeArrowheads="1"/>
          </p:cNvSpPr>
          <p:nvPr/>
        </p:nvSpPr>
        <p:spPr bwMode="auto">
          <a:xfrm>
            <a:off x="3094038" y="6103938"/>
            <a:ext cx="639762" cy="24130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0">
                <a:solidFill>
                  <a:schemeClr val="bg2"/>
                </a:solidFill>
                <a:latin typeface="Times New Roman" charset="0"/>
              </a:rPr>
              <a:t>E</a:t>
            </a:r>
          </a:p>
        </p:txBody>
      </p:sp>
      <p:sp>
        <p:nvSpPr>
          <p:cNvPr id="25631" name="Text Box 57"/>
          <p:cNvSpPr txBox="1">
            <a:spLocks noChangeArrowheads="1"/>
          </p:cNvSpPr>
          <p:nvPr/>
        </p:nvSpPr>
        <p:spPr bwMode="auto">
          <a:xfrm>
            <a:off x="2268538" y="5521325"/>
            <a:ext cx="293687" cy="274638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 b="0" dirty="0">
                <a:solidFill>
                  <a:schemeClr val="bg2"/>
                </a:solidFill>
                <a:latin typeface="Times New Roman" charset="0"/>
              </a:rPr>
              <a:t>N</a:t>
            </a:r>
          </a:p>
        </p:txBody>
      </p:sp>
      <p:sp>
        <p:nvSpPr>
          <p:cNvPr id="25632" name="Rectangle 58"/>
          <p:cNvSpPr>
            <a:spLocks noChangeArrowheads="1"/>
          </p:cNvSpPr>
          <p:nvPr/>
        </p:nvSpPr>
        <p:spPr bwMode="auto">
          <a:xfrm rot="2723072">
            <a:off x="1998663" y="5189538"/>
            <a:ext cx="254000" cy="25400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 sz="1400" b="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57200" y="1143000"/>
            <a:ext cx="1524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TYPE</a:t>
            </a:r>
          </a:p>
          <a:p>
            <a:pPr algn="ctr"/>
            <a:endParaRPr lang="en-US" dirty="0"/>
          </a:p>
        </p:txBody>
      </p:sp>
      <p:sp>
        <p:nvSpPr>
          <p:cNvPr id="61" name="Frame 60"/>
          <p:cNvSpPr/>
          <p:nvPr/>
        </p:nvSpPr>
        <p:spPr>
          <a:xfrm>
            <a:off x="457200" y="1981200"/>
            <a:ext cx="1524000" cy="685800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WEAK ENTITY TYPE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lowchart: Decision 61"/>
          <p:cNvSpPr/>
          <p:nvPr/>
        </p:nvSpPr>
        <p:spPr>
          <a:xfrm>
            <a:off x="457200" y="2895600"/>
            <a:ext cx="1676400" cy="9144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RELATIONSHIP TYPE</a:t>
            </a:r>
          </a:p>
          <a:p>
            <a:pPr algn="ctr"/>
            <a:endParaRPr lang="en-US" dirty="0"/>
          </a:p>
        </p:txBody>
      </p:sp>
      <p:sp>
        <p:nvSpPr>
          <p:cNvPr id="63" name="Flowchart: Decision 62"/>
          <p:cNvSpPr/>
          <p:nvPr/>
        </p:nvSpPr>
        <p:spPr>
          <a:xfrm>
            <a:off x="228600" y="3962400"/>
            <a:ext cx="2209800" cy="10668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lowchart: Decision 63"/>
          <p:cNvSpPr/>
          <p:nvPr/>
        </p:nvSpPr>
        <p:spPr>
          <a:xfrm>
            <a:off x="413480" y="4098560"/>
            <a:ext cx="1828800" cy="8382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IDENTIFYING RELATIONSHIP TYPE</a:t>
            </a:r>
          </a:p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486400" y="1143000"/>
            <a:ext cx="16002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  <a:endParaRPr lang="en-US" dirty="0"/>
          </a:p>
        </p:txBody>
      </p:sp>
      <p:cxnSp>
        <p:nvCxnSpPr>
          <p:cNvPr id="67" name="Straight Connector 66"/>
          <p:cNvCxnSpPr>
            <a:endCxn id="65" idx="2"/>
          </p:cNvCxnSpPr>
          <p:nvPr/>
        </p:nvCxnSpPr>
        <p:spPr>
          <a:xfrm>
            <a:off x="4648200" y="1371600"/>
            <a:ext cx="838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486400" y="1981200"/>
            <a:ext cx="16002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Key Attribute</a:t>
            </a:r>
            <a:endParaRPr lang="en-US" u="sng" dirty="0"/>
          </a:p>
        </p:txBody>
      </p:sp>
      <p:cxnSp>
        <p:nvCxnSpPr>
          <p:cNvPr id="70" name="Straight Connector 69"/>
          <p:cNvCxnSpPr>
            <a:endCxn id="69" idx="2"/>
          </p:cNvCxnSpPr>
          <p:nvPr/>
        </p:nvCxnSpPr>
        <p:spPr>
          <a:xfrm>
            <a:off x="4648200" y="2209800"/>
            <a:ext cx="838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562600" y="2895600"/>
            <a:ext cx="20574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73" name="Straight Connector 72"/>
          <p:cNvCxnSpPr>
            <a:endCxn id="72" idx="2"/>
          </p:cNvCxnSpPr>
          <p:nvPr/>
        </p:nvCxnSpPr>
        <p:spPr>
          <a:xfrm>
            <a:off x="4724400" y="3124200"/>
            <a:ext cx="8382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791200" y="3001780"/>
            <a:ext cx="161644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 value attribute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324600" y="4191000"/>
            <a:ext cx="9144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20184894">
            <a:off x="5257800" y="4572000"/>
            <a:ext cx="9144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1592430">
            <a:off x="7315200" y="4572000"/>
            <a:ext cx="9144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20184894">
            <a:off x="5234874" y="4583434"/>
            <a:ext cx="9144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943600" y="5181600"/>
            <a:ext cx="16764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composite</a:t>
            </a:r>
            <a:endParaRPr lang="en-US" dirty="0"/>
          </a:p>
        </p:txBody>
      </p:sp>
      <p:cxnSp>
        <p:nvCxnSpPr>
          <p:cNvPr id="81" name="Straight Connector 80"/>
          <p:cNvCxnSpPr>
            <a:stCxn id="75" idx="4"/>
            <a:endCxn id="79" idx="0"/>
          </p:cNvCxnSpPr>
          <p:nvPr/>
        </p:nvCxnSpPr>
        <p:spPr>
          <a:xfrm rot="5400000">
            <a:off x="6515100" y="49149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 flipV="1">
            <a:off x="7162800" y="4953000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9" idx="1"/>
            <a:endCxn id="78" idx="4"/>
          </p:cNvCxnSpPr>
          <p:nvPr/>
        </p:nvCxnSpPr>
        <p:spPr>
          <a:xfrm rot="16200000" flipV="1">
            <a:off x="5872813" y="4932265"/>
            <a:ext cx="227017" cy="40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248400" y="5943600"/>
            <a:ext cx="1447800" cy="533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Derived attribute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Entity Type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07206" y="1600201"/>
            <a:ext cx="8065294" cy="415937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sz="1800" dirty="0" smtClean="0">
                <a:solidFill>
                  <a:srgbClr val="FF6600"/>
                </a:solidFill>
              </a:rPr>
              <a:t>A group of objects with the same properties, which are identified by the enterprise as having an independent existence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 smtClean="0"/>
              <a:t>not a formal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 smtClean="0"/>
              <a:t>Different designers may identify different entities</a:t>
            </a:r>
          </a:p>
          <a:p>
            <a:pPr lvl="1" eaLnBrk="1" hangingPunct="1">
              <a:lnSpc>
                <a:spcPct val="80000"/>
              </a:lnSpc>
            </a:pPr>
            <a:endParaRPr lang="en-GB" sz="1800" dirty="0" smtClean="0"/>
          </a:p>
          <a:p>
            <a:pPr eaLnBrk="1" hangingPunct="1">
              <a:lnSpc>
                <a:spcPct val="80000"/>
              </a:lnSpc>
            </a:pPr>
            <a:r>
              <a:rPr lang="en-GB" sz="1800" dirty="0" smtClean="0"/>
              <a:t>Can have physical existence or conceptual existence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 smtClean="0"/>
              <a:t> Students , lecturers,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1800" dirty="0" smtClean="0"/>
              <a:t> course, subjects </a:t>
            </a:r>
          </a:p>
          <a:p>
            <a:pPr lvl="1" eaLnBrk="1" hangingPunct="1">
              <a:lnSpc>
                <a:spcPct val="80000"/>
              </a:lnSpc>
            </a:pPr>
            <a:endParaRPr lang="en-GB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An </a:t>
            </a:r>
            <a:r>
              <a:rPr lang="en-US" sz="1800" b="1" dirty="0" smtClean="0">
                <a:solidFill>
                  <a:srgbClr val="FF0066"/>
                </a:solidFill>
              </a:rPr>
              <a:t>entity</a:t>
            </a:r>
            <a:r>
              <a:rPr lang="en-US" sz="1800" dirty="0" smtClean="0"/>
              <a:t> is an object in the real world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A collection of similar entities is called an </a:t>
            </a:r>
            <a:r>
              <a:rPr lang="en-US" sz="1800" b="1" dirty="0" smtClean="0">
                <a:solidFill>
                  <a:srgbClr val="008000"/>
                </a:solidFill>
              </a:rPr>
              <a:t>entity set</a:t>
            </a:r>
            <a:r>
              <a:rPr lang="en-US" sz="18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Graphically,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dirty="0" smtClean="0">
                <a:solidFill>
                  <a:schemeClr val="tx1"/>
                </a:solidFill>
              </a:rPr>
              <a:t>Rectangle 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2743200" y="5943600"/>
            <a:ext cx="1997075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Times New Roman" charset="0"/>
              </a:rPr>
              <a:t>ENTITY</a:t>
            </a: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3032125" y="873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smtClean="0"/>
              <a:t>Entity type - Diagrammatic representation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29194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GB" sz="2400" dirty="0" smtClean="0"/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A rectangle labelled with the name of the entity</a:t>
            </a:r>
          </a:p>
          <a:p>
            <a:pPr eaLnBrk="1" hangingPunct="1">
              <a:lnSpc>
                <a:spcPct val="80000"/>
              </a:lnSpc>
            </a:pPr>
            <a:endParaRPr lang="en-GB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GB" sz="2200" dirty="0" smtClean="0"/>
              <a:t>First letter of entity name is uppercase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2200" dirty="0" smtClean="0"/>
              <a:t>E.g., </a:t>
            </a:r>
            <a:r>
              <a:rPr lang="en-GB" sz="2200" u="sng" dirty="0" smtClean="0"/>
              <a:t>Student</a:t>
            </a:r>
            <a:endParaRPr lang="en-GB" sz="2200" dirty="0" smtClean="0"/>
          </a:p>
          <a:p>
            <a:pPr lvl="2" eaLnBrk="1" hangingPunct="1">
              <a:lnSpc>
                <a:spcPct val="80000"/>
              </a:lnSpc>
            </a:pPr>
            <a:endParaRPr lang="en-GB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GB" sz="2200" dirty="0" smtClean="0"/>
              <a:t>Normally an entity type is named using a </a:t>
            </a:r>
            <a:r>
              <a:rPr lang="en-GB" sz="2200" u="sng" dirty="0" smtClean="0"/>
              <a:t>‘</a:t>
            </a:r>
            <a:r>
              <a:rPr lang="en-GB" sz="2200" b="1" u="sng" dirty="0" smtClean="0">
                <a:solidFill>
                  <a:srgbClr val="FF0066"/>
                </a:solidFill>
              </a:rPr>
              <a:t>noun</a:t>
            </a:r>
            <a:r>
              <a:rPr lang="en-GB" sz="2200" u="sng" dirty="0" smtClean="0"/>
              <a:t>’</a:t>
            </a:r>
            <a:r>
              <a:rPr lang="en-GB" sz="2200" dirty="0" smtClean="0"/>
              <a:t> or ‘</a:t>
            </a:r>
            <a:r>
              <a:rPr lang="en-GB" sz="2200" u="sng" dirty="0" smtClean="0">
                <a:solidFill>
                  <a:srgbClr val="FF0000"/>
                </a:solidFill>
              </a:rPr>
              <a:t>noun phrase</a:t>
            </a:r>
            <a:r>
              <a:rPr lang="en-GB" sz="2200" dirty="0" smtClean="0"/>
              <a:t>’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276600" y="4876800"/>
            <a:ext cx="2447925" cy="863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800"/>
              <a:t>Student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66"/>
                </a:solidFill>
              </a:rPr>
              <a:t>Attributes</a:t>
            </a:r>
            <a:endParaRPr 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/>
            <a:endParaRPr lang="en-US" sz="2400" dirty="0" smtClean="0"/>
          </a:p>
          <a:p>
            <a:pPr marL="609600" indent="-609600" eaLnBrk="1" hangingPunct="1"/>
            <a:r>
              <a:rPr lang="en-US" sz="2400" dirty="0" smtClean="0"/>
              <a:t>An entity is described using a set of </a:t>
            </a:r>
            <a:r>
              <a:rPr lang="en-US" sz="2400" b="1" dirty="0" smtClean="0">
                <a:solidFill>
                  <a:srgbClr val="FF0066"/>
                </a:solidFill>
              </a:rPr>
              <a:t>attributes        </a:t>
            </a:r>
            <a:r>
              <a:rPr lang="en-US" sz="2400" b="1" dirty="0" smtClean="0">
                <a:solidFill>
                  <a:srgbClr val="008000"/>
                </a:solidFill>
              </a:rPr>
              <a:t>Oval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  <a:p>
            <a:pPr marL="609600" indent="-609600" eaLnBrk="1" hangingPunct="1"/>
            <a:r>
              <a:rPr lang="en-US" sz="2400" dirty="0" smtClean="0"/>
              <a:t>A property of an entity or a relationship type.</a:t>
            </a:r>
          </a:p>
          <a:p>
            <a:pPr marL="609600" indent="-609600" eaLnBrk="1" hangingPunct="1"/>
            <a:r>
              <a:rPr lang="en-US" sz="2400" dirty="0" smtClean="0"/>
              <a:t>Graphically, </a:t>
            </a:r>
          </a:p>
          <a:p>
            <a:pPr marL="609600" indent="-609600" eaLnBrk="1" hangingPunct="1"/>
            <a:endParaRPr lang="en-US" sz="2400" dirty="0" smtClean="0"/>
          </a:p>
          <a:p>
            <a:pPr marL="609600" indent="-609600" eaLnBrk="1" hangingPunct="1"/>
            <a:endParaRPr lang="en-US" sz="2400" dirty="0" smtClean="0"/>
          </a:p>
          <a:p>
            <a:pPr marL="609600" indent="-609600" eaLnBrk="1" hangingPunct="1"/>
            <a:r>
              <a:rPr lang="en-US" sz="2400" dirty="0" smtClean="0"/>
              <a:t>For example staff has 4 attributes</a:t>
            </a:r>
          </a:p>
          <a:p>
            <a:pPr lvl="1" eaLnBrk="1" hangingPunct="1"/>
            <a:r>
              <a:rPr lang="en-US" sz="2200" dirty="0" err="1" smtClean="0"/>
              <a:t>StaffNo</a:t>
            </a:r>
            <a:endParaRPr lang="en-US" sz="2200" dirty="0" smtClean="0"/>
          </a:p>
          <a:p>
            <a:pPr lvl="1" eaLnBrk="1" hangingPunct="1"/>
            <a:r>
              <a:rPr lang="en-US" sz="2200" dirty="0" smtClean="0"/>
              <a:t>Name</a:t>
            </a:r>
          </a:p>
          <a:p>
            <a:pPr lvl="1" eaLnBrk="1" hangingPunct="1"/>
            <a:r>
              <a:rPr lang="en-US" sz="2200" dirty="0" smtClean="0"/>
              <a:t>Position</a:t>
            </a:r>
          </a:p>
          <a:p>
            <a:pPr lvl="1" eaLnBrk="1" hangingPunct="1"/>
            <a:r>
              <a:rPr lang="en-US" sz="2200" dirty="0" smtClean="0"/>
              <a:t>Salary</a:t>
            </a:r>
          </a:p>
          <a:p>
            <a:pPr marL="609600" indent="-609600"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6553200" y="2667000"/>
            <a:ext cx="1600200" cy="60960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attribute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19600" y="3962400"/>
            <a:ext cx="4419600" cy="2667000"/>
            <a:chOff x="2352" y="2448"/>
            <a:chExt cx="2784" cy="1680"/>
          </a:xfrm>
        </p:grpSpPr>
        <p:sp>
          <p:nvSpPr>
            <p:cNvPr id="28679" name="Rectangle 8"/>
            <p:cNvSpPr>
              <a:spLocks noChangeArrowheads="1"/>
            </p:cNvSpPr>
            <p:nvPr/>
          </p:nvSpPr>
          <p:spPr bwMode="auto">
            <a:xfrm>
              <a:off x="2352" y="3072"/>
              <a:ext cx="1043" cy="317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800"/>
                <a:t>Staff</a:t>
              </a:r>
            </a:p>
          </p:txBody>
        </p:sp>
        <p:sp>
          <p:nvSpPr>
            <p:cNvPr id="28680" name="Oval 9"/>
            <p:cNvSpPr>
              <a:spLocks noChangeArrowheads="1"/>
            </p:cNvSpPr>
            <p:nvPr/>
          </p:nvSpPr>
          <p:spPr bwMode="auto">
            <a:xfrm>
              <a:off x="3168" y="2448"/>
              <a:ext cx="1200" cy="336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name</a:t>
              </a:r>
            </a:p>
          </p:txBody>
        </p:sp>
        <p:sp>
          <p:nvSpPr>
            <p:cNvPr id="28681" name="Line 10"/>
            <p:cNvSpPr>
              <a:spLocks noChangeShapeType="1"/>
            </p:cNvSpPr>
            <p:nvPr/>
          </p:nvSpPr>
          <p:spPr bwMode="auto">
            <a:xfrm flipH="1">
              <a:off x="3024" y="2736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Oval 11"/>
            <p:cNvSpPr>
              <a:spLocks noChangeArrowheads="1"/>
            </p:cNvSpPr>
            <p:nvPr/>
          </p:nvSpPr>
          <p:spPr bwMode="auto">
            <a:xfrm>
              <a:off x="3792" y="3072"/>
              <a:ext cx="1344" cy="384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position</a:t>
              </a:r>
            </a:p>
          </p:txBody>
        </p:sp>
        <p:sp>
          <p:nvSpPr>
            <p:cNvPr id="28683" name="Line 12"/>
            <p:cNvSpPr>
              <a:spLocks noChangeShapeType="1"/>
            </p:cNvSpPr>
            <p:nvPr/>
          </p:nvSpPr>
          <p:spPr bwMode="auto">
            <a:xfrm>
              <a:off x="3408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Oval 13"/>
            <p:cNvSpPr>
              <a:spLocks noChangeArrowheads="1"/>
            </p:cNvSpPr>
            <p:nvPr/>
          </p:nvSpPr>
          <p:spPr bwMode="auto">
            <a:xfrm>
              <a:off x="3072" y="3696"/>
              <a:ext cx="1296" cy="432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salary</a:t>
              </a:r>
            </a:p>
          </p:txBody>
        </p:sp>
        <p:sp>
          <p:nvSpPr>
            <p:cNvPr id="28685" name="Line 14"/>
            <p:cNvSpPr>
              <a:spLocks noChangeShapeType="1"/>
            </p:cNvSpPr>
            <p:nvPr/>
          </p:nvSpPr>
          <p:spPr bwMode="auto">
            <a:xfrm>
              <a:off x="2928" y="340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1758</TotalTime>
  <Words>1677</Words>
  <Application>Microsoft Office PowerPoint</Application>
  <PresentationFormat>On-screen Show (4:3)</PresentationFormat>
  <Paragraphs>533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Times New Roman</vt:lpstr>
      <vt:lpstr>HNDIT</vt:lpstr>
      <vt:lpstr>Metropolitan</vt:lpstr>
      <vt:lpstr>Database Management Systems</vt:lpstr>
      <vt:lpstr>ER Diagrams</vt:lpstr>
      <vt:lpstr>Conceptual Design</vt:lpstr>
      <vt:lpstr>ER Modelling</vt:lpstr>
      <vt:lpstr>Entity-Relationship (ER) Model </vt:lpstr>
      <vt:lpstr>NOTATION FOR E-R</vt:lpstr>
      <vt:lpstr>Entity Type</vt:lpstr>
      <vt:lpstr>Entity type - Diagrammatic representation</vt:lpstr>
      <vt:lpstr>Attributes</vt:lpstr>
      <vt:lpstr>Entity Set</vt:lpstr>
      <vt:lpstr>Composite attributes</vt:lpstr>
      <vt:lpstr>Try!</vt:lpstr>
      <vt:lpstr> domain </vt:lpstr>
      <vt:lpstr>multivalued attributes</vt:lpstr>
      <vt:lpstr>Derived attribute </vt:lpstr>
      <vt:lpstr>An exercise</vt:lpstr>
      <vt:lpstr>Tick where applicable</vt:lpstr>
      <vt:lpstr>key attribute</vt:lpstr>
      <vt:lpstr>candidate keys- primary key.</vt:lpstr>
      <vt:lpstr>E-R Model (contd.)</vt:lpstr>
      <vt:lpstr>E-R Model (contd.)</vt:lpstr>
      <vt:lpstr>Relationship Types</vt:lpstr>
      <vt:lpstr>Relationship type – diagrammatic representation</vt:lpstr>
      <vt:lpstr>Degree of Relationship type</vt:lpstr>
      <vt:lpstr>Diagrammatic representation of relationships with degree &gt; 2</vt:lpstr>
      <vt:lpstr>descriptive attributes</vt:lpstr>
      <vt:lpstr>cardinality ratio</vt:lpstr>
      <vt:lpstr>one-to-many</vt:lpstr>
      <vt:lpstr>Your Turn !!</vt:lpstr>
      <vt:lpstr>E-R Model (contd.)</vt:lpstr>
      <vt:lpstr>Exercise!!</vt:lpstr>
      <vt:lpstr>Many-to-many</vt:lpstr>
      <vt:lpstr>try!!</vt:lpstr>
      <vt:lpstr>Cardinality </vt:lpstr>
      <vt:lpstr>Participating constraint </vt:lpstr>
      <vt:lpstr>Total participation</vt:lpstr>
      <vt:lpstr> partial</vt:lpstr>
      <vt:lpstr>Participation Constraints </vt:lpstr>
      <vt:lpstr>Composite Entity</vt:lpstr>
      <vt:lpstr>PowerPoint Presentation</vt:lpstr>
      <vt:lpstr>Exercise!</vt:lpstr>
      <vt:lpstr>Your Turn !!!</vt:lpstr>
      <vt:lpstr>E-R Model (contd.)</vt:lpstr>
      <vt:lpstr>PowerPoint Presentation</vt:lpstr>
      <vt:lpstr>E-R Model (contd.)</vt:lpstr>
      <vt:lpstr>E-R Model (contd.)</vt:lpstr>
      <vt:lpstr>Recursive relationships</vt:lpstr>
      <vt:lpstr>E-R Model (contd.)</vt:lpstr>
      <vt:lpstr>When does an attribute become an entity?</vt:lpstr>
      <vt:lpstr>Exercise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Acer</cp:lastModifiedBy>
  <cp:revision>150</cp:revision>
  <dcterms:created xsi:type="dcterms:W3CDTF">2014-03-07T13:02:25Z</dcterms:created>
  <dcterms:modified xsi:type="dcterms:W3CDTF">2024-04-19T01:52:46Z</dcterms:modified>
</cp:coreProperties>
</file>