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16"/>
  </p:notesMasterIdLst>
  <p:sldIdLst>
    <p:sldId id="370" r:id="rId3"/>
    <p:sldId id="372" r:id="rId4"/>
    <p:sldId id="373" r:id="rId5"/>
    <p:sldId id="421" r:id="rId6"/>
    <p:sldId id="420" r:id="rId7"/>
    <p:sldId id="423" r:id="rId8"/>
    <p:sldId id="422" r:id="rId9"/>
    <p:sldId id="424" r:id="rId10"/>
    <p:sldId id="425" r:id="rId11"/>
    <p:sldId id="426" r:id="rId12"/>
    <p:sldId id="427" r:id="rId13"/>
    <p:sldId id="428" r:id="rId14"/>
    <p:sldId id="42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23204-145E-4E9A-8825-0DF9FD80C698}" type="datetimeFigureOut">
              <a:rPr lang="en-US" smtClean="0"/>
              <a:pPr/>
              <a:t>5/31/2024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77AEE-D46A-4C91-9543-7FBC6ED44F7E}" type="slidenum">
              <a:rPr lang="en-US" smtClean="0"/>
              <a:pPr/>
              <a:t>‹#›</a:t>
            </a:fld>
            <a:endParaRPr lang="en-US" dirty="0"/>
          </a:p>
        </p:txBody>
      </p:sp>
    </p:spTree>
    <p:extLst>
      <p:ext uri="{BB962C8B-B14F-4D97-AF65-F5344CB8AC3E}">
        <p14:creationId xmlns:p14="http://schemas.microsoft.com/office/powerpoint/2010/main" val="118513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B9C55-B1F5-4DCD-B44C-56F4D10DFF02}" type="datetime1">
              <a:rPr lang="en-US" smtClean="0"/>
              <a:pPr/>
              <a:t>5/31/2024</a:t>
            </a:fld>
            <a:endParaRPr lang="en-US" dirty="0"/>
          </a:p>
        </p:txBody>
      </p:sp>
      <p:sp>
        <p:nvSpPr>
          <p:cNvPr id="5" name="Footer Placeholder 4"/>
          <p:cNvSpPr>
            <a:spLocks noGrp="1"/>
          </p:cNvSpPr>
          <p:nvPr>
            <p:ph type="ftr" sz="quarter" idx="11"/>
          </p:nvPr>
        </p:nvSpPr>
        <p:spPr/>
        <p:txBody>
          <a:bodyPr/>
          <a:lstStyle>
            <a:lvl1pPr>
              <a:defRPr/>
            </a:lvl1p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Chapter Title style</a:t>
            </a:r>
            <a:endParaRPr lang="en-US" dirty="0"/>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smtClean="0"/>
              <a:t>Click to edit Course Title style</a:t>
            </a:r>
            <a:endParaRPr lang="en-US" dirty="0"/>
          </a:p>
        </p:txBody>
      </p:sp>
    </p:spTree>
    <p:extLst>
      <p:ext uri="{BB962C8B-B14F-4D97-AF65-F5344CB8AC3E}">
        <p14:creationId xmlns:p14="http://schemas.microsoft.com/office/powerpoint/2010/main" val="13021274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1B3BF-CA00-44EF-B758-B15ECF3DFDAF}"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27744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16D5A7-B666-4055-9430-CD0CBCBD1CF8}"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8613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8E2B9C55-B1F5-4DCD-B44C-56F4D10DFF02}" type="datetime1">
              <a:rPr lang="en-US" smtClean="0"/>
              <a:pPr/>
              <a:t>5/31/2024</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111109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6DC9F0-F6FA-4EF5-9B02-32D7E772F3DA}"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0059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96673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2C1C87-DFFE-40DD-88ED-115007FBF96B}" type="datetime1">
              <a:rPr lang="en-US" smtClean="0"/>
              <a:pPr/>
              <a:t>5/31/2024</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8653571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910CCB-6840-48E9-8232-4140365FD666}" type="datetime1">
              <a:rPr lang="en-US" smtClean="0"/>
              <a:pPr/>
              <a:t>5/31/2024</a:t>
            </a:fld>
            <a:endParaRPr lang="en-US" dirty="0"/>
          </a:p>
        </p:txBody>
      </p:sp>
      <p:sp>
        <p:nvSpPr>
          <p:cNvPr id="8" name="Footer Placeholder 7"/>
          <p:cNvSpPr>
            <a:spLocks noGrp="1"/>
          </p:cNvSpPr>
          <p:nvPr>
            <p:ph type="ftr" sz="quarter" idx="11"/>
          </p:nvPr>
        </p:nvSpPr>
        <p:spPr/>
        <p:txBody>
          <a:body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534069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DC12BC-620C-4804-A68B-E5D136F30A82}" type="datetime1">
              <a:rPr lang="en-US" smtClean="0"/>
              <a:pPr/>
              <a:t>5/31/2024</a:t>
            </a:fld>
            <a:endParaRPr lang="en-US" dirty="0"/>
          </a:p>
        </p:txBody>
      </p:sp>
      <p:sp>
        <p:nvSpPr>
          <p:cNvPr id="4" name="Footer Placeholder 3"/>
          <p:cNvSpPr>
            <a:spLocks noGrp="1"/>
          </p:cNvSpPr>
          <p:nvPr>
            <p:ph type="ftr" sz="quarter" idx="11"/>
          </p:nvPr>
        </p:nvSpPr>
        <p:spPr/>
        <p:txBody>
          <a:bodyPr/>
          <a:lstStyle/>
          <a:p>
            <a:r>
              <a:rPr lang="en-US" smtClean="0"/>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015601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pPr/>
              <a:t>5/31/2024</a:t>
            </a:fld>
            <a:endParaRPr lang="en-US" dirty="0"/>
          </a:p>
        </p:txBody>
      </p:sp>
      <p:sp>
        <p:nvSpPr>
          <p:cNvPr id="3" name="Footer Placeholder 2"/>
          <p:cNvSpPr>
            <a:spLocks noGrp="1"/>
          </p:cNvSpPr>
          <p:nvPr>
            <p:ph type="ftr" sz="quarter" idx="11"/>
          </p:nvPr>
        </p:nvSpPr>
        <p:spPr/>
        <p:txBody>
          <a:bodyPr/>
          <a:lstStyle/>
          <a:p>
            <a:r>
              <a:rPr lang="en-US" smtClean="0"/>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398328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pPr/>
              <a:t>5/31/2024</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50113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6DC9F0-F6FA-4EF5-9B02-32D7E772F3DA}"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40A478FA-CAA3-494E-AE22-6AE9783FAB5B}" type="datetime1">
              <a:rPr lang="en-US" smtClean="0"/>
              <a:pPr/>
              <a:t>5/31/2024</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370437772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21B3BF-CA00-44EF-B758-B15ECF3DFDAF}"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6201556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16D5A7-B666-4055-9430-CD0CBCBD1CF8}"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6459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pPr/>
              <a:t>5/31/2024</a:t>
            </a:fld>
            <a:endParaRPr lang="en-US" dirty="0"/>
          </a:p>
        </p:txBody>
      </p:sp>
      <p:sp>
        <p:nvSpPr>
          <p:cNvPr id="5" name="Footer Placeholder 4"/>
          <p:cNvSpPr>
            <a:spLocks noGrp="1"/>
          </p:cNvSpPr>
          <p:nvPr>
            <p:ph type="ftr" sz="quarter" idx="11"/>
          </p:nvPr>
        </p:nvSpPr>
        <p:spPr/>
        <p:txBody>
          <a:bodyPr/>
          <a:lstStyle/>
          <a:p>
            <a:r>
              <a:rPr lang="en-US" smtClean="0"/>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94410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2C1C87-DFFE-40DD-88ED-115007FBF96B}" type="datetime1">
              <a:rPr lang="en-US" smtClean="0"/>
              <a:pPr/>
              <a:t>5/31/2024</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348156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910CCB-6840-48E9-8232-4140365FD666}" type="datetime1">
              <a:rPr lang="en-US" smtClean="0"/>
              <a:pPr/>
              <a:t>5/31/2024</a:t>
            </a:fld>
            <a:endParaRPr lang="en-US" dirty="0"/>
          </a:p>
        </p:txBody>
      </p:sp>
      <p:sp>
        <p:nvSpPr>
          <p:cNvPr id="8" name="Footer Placeholder 7"/>
          <p:cNvSpPr>
            <a:spLocks noGrp="1"/>
          </p:cNvSpPr>
          <p:nvPr>
            <p:ph type="ftr" sz="quarter" idx="11"/>
          </p:nvPr>
        </p:nvSpPr>
        <p:spPr/>
        <p:txBody>
          <a:bodyPr/>
          <a:lstStyle/>
          <a:p>
            <a:r>
              <a:rPr lang="en-US" smtClean="0"/>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118612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DC12BC-620C-4804-A68B-E5D136F30A82}" type="datetime1">
              <a:rPr lang="en-US" smtClean="0"/>
              <a:pPr/>
              <a:t>5/31/2024</a:t>
            </a:fld>
            <a:endParaRPr lang="en-US" dirty="0"/>
          </a:p>
        </p:txBody>
      </p:sp>
      <p:sp>
        <p:nvSpPr>
          <p:cNvPr id="4" name="Footer Placeholder 3"/>
          <p:cNvSpPr>
            <a:spLocks noGrp="1"/>
          </p:cNvSpPr>
          <p:nvPr>
            <p:ph type="ftr" sz="quarter" idx="11"/>
          </p:nvPr>
        </p:nvSpPr>
        <p:spPr/>
        <p:txBody>
          <a:bodyPr/>
          <a:lstStyle/>
          <a:p>
            <a:r>
              <a:rPr lang="en-US" smtClean="0"/>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64196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pPr/>
              <a:t>5/31/2024</a:t>
            </a:fld>
            <a:endParaRPr lang="en-US" dirty="0"/>
          </a:p>
        </p:txBody>
      </p:sp>
      <p:sp>
        <p:nvSpPr>
          <p:cNvPr id="3" name="Footer Placeholder 2"/>
          <p:cNvSpPr>
            <a:spLocks noGrp="1"/>
          </p:cNvSpPr>
          <p:nvPr>
            <p:ph type="ftr" sz="quarter" idx="11"/>
          </p:nvPr>
        </p:nvSpPr>
        <p:spPr/>
        <p:txBody>
          <a:bodyPr/>
          <a:lstStyle/>
          <a:p>
            <a:r>
              <a:rPr lang="en-US" smtClean="0"/>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666640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pPr/>
              <a:t>5/31/2024</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4493237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pPr/>
              <a:t>5/31/2024</a:t>
            </a:fld>
            <a:endParaRPr lang="en-US" dirty="0"/>
          </a:p>
        </p:txBody>
      </p:sp>
      <p:sp>
        <p:nvSpPr>
          <p:cNvPr id="6" name="Footer Placeholder 5"/>
          <p:cNvSpPr>
            <a:spLocks noGrp="1"/>
          </p:cNvSpPr>
          <p:nvPr>
            <p:ph type="ftr" sz="quarter" idx="11"/>
          </p:nvPr>
        </p:nvSpPr>
        <p:spPr/>
        <p:txBody>
          <a:bodyPr/>
          <a:lstStyle/>
          <a:p>
            <a:r>
              <a:rPr lang="en-US" smtClean="0"/>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1471842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pPr/>
              <a:t>5/31/2024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 Dept. of Industrial Mgt, 2013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2F12FDDB-310E-4072-8B61-ACE857F405FC}" type="datetime1">
              <a:rPr lang="en-US" smtClean="0"/>
              <a:pPr/>
              <a:t>5/31/2024</a:t>
            </a:fld>
            <a:endParaRPr lang="en-US" dirty="0"/>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r>
              <a:rPr lang="en-US" smtClean="0"/>
              <a:t>(c) Dept. of Industrial Mgt, 2013</a:t>
            </a:r>
            <a:endParaRPr lang="en-US" dirty="0"/>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193504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4724400"/>
            <a:ext cx="6921151" cy="1645920"/>
          </a:xfrm>
        </p:spPr>
        <p:txBody>
          <a:bodyPr>
            <a:normAutofit/>
          </a:bodyPr>
          <a:lstStyle/>
          <a:p>
            <a:pPr algn="ctr"/>
            <a:r>
              <a:rPr lang="en-GB" sz="4800" dirty="0" smtClean="0">
                <a:solidFill>
                  <a:srgbClr val="008000"/>
                </a:solidFill>
              </a:rPr>
              <a:t>EER model</a:t>
            </a:r>
            <a:endParaRPr lang="en-US" sz="4800" dirty="0"/>
          </a:p>
        </p:txBody>
      </p:sp>
    </p:spTree>
    <p:extLst>
      <p:ext uri="{BB962C8B-B14F-4D97-AF65-F5344CB8AC3E}">
        <p14:creationId xmlns:p14="http://schemas.microsoft.com/office/powerpoint/2010/main" val="1726963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90600" y="1066800"/>
            <a:ext cx="7315200" cy="4207981"/>
          </a:xfrm>
          <a:prstGeom prst="rect">
            <a:avLst/>
          </a:prstGeom>
        </p:spPr>
      </p:pic>
      <p:sp>
        <p:nvSpPr>
          <p:cNvPr id="4" name="Slide Number Placeholder 3"/>
          <p:cNvSpPr>
            <a:spLocks noGrp="1"/>
          </p:cNvSpPr>
          <p:nvPr>
            <p:ph type="sldNum" sz="quarter" idx="12"/>
          </p:nvPr>
        </p:nvSpPr>
        <p:spPr/>
        <p:txBody>
          <a:bodyPr/>
          <a:lstStyle/>
          <a:p>
            <a:fld id="{EA205F43-80E2-4640-A934-E79BFFCB5CAF}" type="slidenum">
              <a:rPr lang="en-US" smtClean="0"/>
              <a:pPr/>
              <a:t>10</a:t>
            </a:fld>
            <a:endParaRPr lang="en-US" dirty="0"/>
          </a:p>
        </p:txBody>
      </p:sp>
    </p:spTree>
    <p:extLst>
      <p:ext uri="{BB962C8B-B14F-4D97-AF65-F5344CB8AC3E}">
        <p14:creationId xmlns:p14="http://schemas.microsoft.com/office/powerpoint/2010/main" val="1914220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0"/>
            <a:ext cx="8079581" cy="1658198"/>
          </a:xfrm>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Notice that the generalization process can be viewed as being functionally the inverse of the specialization </a:t>
            </a:r>
            <a:r>
              <a:rPr lang="en-US" dirty="0" smtClean="0"/>
              <a:t>process. In the above Figure </a:t>
            </a:r>
            <a:r>
              <a:rPr lang="en-US" dirty="0"/>
              <a:t>we can view {CAR, TRUCK} as a specialization of VEHICLE, rather than viewing VEHICLE as a generalization of CAR and TRUCK </a:t>
            </a:r>
            <a:br>
              <a:rPr lang="en-US"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11</a:t>
            </a:fld>
            <a:endParaRPr lang="en-US" dirty="0"/>
          </a:p>
        </p:txBody>
      </p:sp>
    </p:spTree>
    <p:extLst>
      <p:ext uri="{BB962C8B-B14F-4D97-AF65-F5344CB8AC3E}">
        <p14:creationId xmlns:p14="http://schemas.microsoft.com/office/powerpoint/2010/main" val="2841683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206" y="533400"/>
            <a:ext cx="8065294" cy="5714999"/>
          </a:xfrm>
        </p:spPr>
        <p:txBody>
          <a:bodyPr>
            <a:normAutofit fontScale="92500" lnSpcReduction="20000"/>
          </a:bodyPr>
          <a:lstStyle/>
          <a:p>
            <a:pPr algn="just"/>
            <a:r>
              <a:rPr lang="en-US" b="1" dirty="0" smtClean="0"/>
              <a:t>1.</a:t>
            </a:r>
            <a:r>
              <a:rPr lang="en-US" dirty="0" smtClean="0"/>
              <a:t>The </a:t>
            </a:r>
            <a:r>
              <a:rPr lang="en-US" dirty="0"/>
              <a:t>database keeps track of three types of persons: employees, alumni, </a:t>
            </a:r>
            <a:r>
              <a:rPr lang="en-US" dirty="0" smtClean="0"/>
              <a:t>and students</a:t>
            </a:r>
            <a:r>
              <a:rPr lang="en-US" dirty="0"/>
              <a:t>. A person can belong to one, two, or all three of these types. </a:t>
            </a:r>
            <a:r>
              <a:rPr lang="en-US" dirty="0" smtClean="0"/>
              <a:t>Each person </a:t>
            </a:r>
            <a:r>
              <a:rPr lang="en-US" dirty="0"/>
              <a:t>has a name, SSN, sex, address, and birth date.</a:t>
            </a:r>
          </a:p>
          <a:p>
            <a:pPr algn="just"/>
            <a:r>
              <a:rPr lang="en-US" b="1" dirty="0"/>
              <a:t>2. </a:t>
            </a:r>
            <a:r>
              <a:rPr lang="en-US" dirty="0"/>
              <a:t>Every employee has a salary, and there are three types of employees: </a:t>
            </a:r>
            <a:r>
              <a:rPr lang="en-US" dirty="0" smtClean="0"/>
              <a:t>faculty, staff, </a:t>
            </a:r>
            <a:r>
              <a:rPr lang="en-US" dirty="0"/>
              <a:t>and student assistants. Each employee belongs to exactly one of </a:t>
            </a:r>
            <a:r>
              <a:rPr lang="en-US" dirty="0" smtClean="0"/>
              <a:t>these types</a:t>
            </a:r>
            <a:r>
              <a:rPr lang="en-US" dirty="0"/>
              <a:t>. For each alumnus, a record of the degree or degrees that he or she </a:t>
            </a:r>
            <a:r>
              <a:rPr lang="en-US" dirty="0" smtClean="0"/>
              <a:t>earned </a:t>
            </a:r>
            <a:r>
              <a:rPr lang="en-US" dirty="0"/>
              <a:t>at the university is kept, including the name of the degree, the year granted, and the major department. Each student has a major department.</a:t>
            </a:r>
          </a:p>
          <a:p>
            <a:pPr algn="just"/>
            <a:r>
              <a:rPr lang="en-US" b="1" dirty="0"/>
              <a:t>3. </a:t>
            </a:r>
            <a:r>
              <a:rPr lang="en-US" dirty="0"/>
              <a:t>Each faculty has a rank, whereas each staff member has a staff position. Student assistants are classified further as either research assistants or teaching assistants, and the percent of time that they work is recorded in the database. Research assistants have their research project stored, whereas teaching assistants have the current course they work on.</a:t>
            </a:r>
          </a:p>
          <a:p>
            <a:pPr algn="just"/>
            <a:r>
              <a:rPr lang="en-US" b="1" dirty="0"/>
              <a:t>4. </a:t>
            </a:r>
            <a:r>
              <a:rPr lang="en-US" dirty="0"/>
              <a:t>Students are further classified as either graduate or undergraduate, with the specific attributes degree program (M.S., Ph.D., M.B.A., and so on) for graduate students and class (freshman, sophomore, and so on) for undergraduates.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12</a:t>
            </a:fld>
            <a:endParaRPr lang="en-US" dirty="0"/>
          </a:p>
        </p:txBody>
      </p:sp>
    </p:spTree>
    <p:extLst>
      <p:ext uri="{BB962C8B-B14F-4D97-AF65-F5344CB8AC3E}">
        <p14:creationId xmlns:p14="http://schemas.microsoft.com/office/powerpoint/2010/main" val="258751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914400" y="591994"/>
            <a:ext cx="7010400" cy="5656406"/>
          </a:xfrm>
          <a:prstGeom prst="rect">
            <a:avLst/>
          </a:prstGeom>
        </p:spPr>
      </p:pic>
      <p:sp>
        <p:nvSpPr>
          <p:cNvPr id="4" name="Slide Number Placeholder 3"/>
          <p:cNvSpPr>
            <a:spLocks noGrp="1"/>
          </p:cNvSpPr>
          <p:nvPr>
            <p:ph type="sldNum" sz="quarter" idx="12"/>
          </p:nvPr>
        </p:nvSpPr>
        <p:spPr/>
        <p:txBody>
          <a:bodyPr/>
          <a:lstStyle/>
          <a:p>
            <a:fld id="{EA205F43-80E2-4640-A934-E79BFFCB5CAF}" type="slidenum">
              <a:rPr lang="en-US" smtClean="0"/>
              <a:pPr/>
              <a:t>13</a:t>
            </a:fld>
            <a:endParaRPr lang="en-US" dirty="0"/>
          </a:p>
        </p:txBody>
      </p:sp>
    </p:spTree>
    <p:extLst>
      <p:ext uri="{BB962C8B-B14F-4D97-AF65-F5344CB8AC3E}">
        <p14:creationId xmlns:p14="http://schemas.microsoft.com/office/powerpoint/2010/main" val="178069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304800"/>
            <a:ext cx="8229600" cy="850900"/>
          </a:xfrm>
        </p:spPr>
        <p:txBody>
          <a:bodyPr/>
          <a:lstStyle/>
          <a:p>
            <a:pPr eaLnBrk="1" hangingPunct="1"/>
            <a:r>
              <a:rPr lang="en-GB" dirty="0" smtClean="0"/>
              <a:t>Why Enhanced ER diagrams?</a:t>
            </a:r>
          </a:p>
        </p:txBody>
      </p:sp>
      <p:sp>
        <p:nvSpPr>
          <p:cNvPr id="197635" name="Rectangle 3"/>
          <p:cNvSpPr>
            <a:spLocks noGrp="1" noChangeArrowheads="1"/>
          </p:cNvSpPr>
          <p:nvPr>
            <p:ph idx="1"/>
          </p:nvPr>
        </p:nvSpPr>
        <p:spPr>
          <a:xfrm>
            <a:off x="228600" y="1447800"/>
            <a:ext cx="8686800" cy="5073650"/>
          </a:xfrm>
        </p:spPr>
        <p:txBody>
          <a:bodyPr>
            <a:normAutofit/>
          </a:bodyPr>
          <a:lstStyle/>
          <a:p>
            <a:pPr eaLnBrk="1" hangingPunct="1">
              <a:lnSpc>
                <a:spcPct val="80000"/>
              </a:lnSpc>
            </a:pPr>
            <a:endParaRPr lang="en-GB" sz="2000" dirty="0" smtClean="0"/>
          </a:p>
          <a:p>
            <a:pPr lvl="1" algn="just">
              <a:lnSpc>
                <a:spcPct val="80000"/>
              </a:lnSpc>
              <a:buFont typeface="Arial" panose="020B0604020202020204" pitchFamily="34" charset="0"/>
              <a:buChar char="•"/>
            </a:pPr>
            <a:r>
              <a:rPr lang="en-US" sz="2800" dirty="0"/>
              <a:t>C</a:t>
            </a:r>
            <a:r>
              <a:rPr lang="en-US" sz="2800" dirty="0" smtClean="0"/>
              <a:t>omplexity </a:t>
            </a:r>
            <a:r>
              <a:rPr lang="en-US" sz="2800" dirty="0"/>
              <a:t>of the data is increasing so it becomes more and more difficult to use the traditional ER model for database modeling. </a:t>
            </a:r>
            <a:endParaRPr lang="en-US" sz="2800" dirty="0" smtClean="0"/>
          </a:p>
          <a:p>
            <a:pPr lvl="1" algn="just">
              <a:lnSpc>
                <a:spcPct val="80000"/>
              </a:lnSpc>
              <a:buFont typeface="Arial" panose="020B0604020202020204" pitchFamily="34" charset="0"/>
              <a:buChar char="•"/>
            </a:pPr>
            <a:r>
              <a:rPr lang="en-US" sz="2800" dirty="0" smtClean="0"/>
              <a:t>To </a:t>
            </a:r>
            <a:r>
              <a:rPr lang="en-US" sz="2800" dirty="0"/>
              <a:t>reduce this complexity of modeling we have to make improvements or enhancements to the existing ER model to make it able to handle the complex application in a better way. </a:t>
            </a:r>
            <a:endParaRPr lang="en-GB" sz="2800" b="1" dirty="0" smtClean="0">
              <a:solidFill>
                <a:srgbClr val="008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7206" y="2157732"/>
            <a:ext cx="8065294" cy="4123054"/>
          </a:xfrm>
        </p:spPr>
        <p:txBody>
          <a:bodyPr/>
          <a:lstStyle/>
          <a:p>
            <a:r>
              <a:rPr lang="en-US" dirty="0"/>
              <a:t>Sub Class and Super </a:t>
            </a:r>
            <a:r>
              <a:rPr lang="en-US" dirty="0" smtClean="0"/>
              <a:t>Class</a:t>
            </a:r>
          </a:p>
          <a:p>
            <a:r>
              <a:rPr lang="en-US" dirty="0" smtClean="0"/>
              <a:t>Specialization </a:t>
            </a:r>
            <a:r>
              <a:rPr lang="en-US" dirty="0"/>
              <a:t>and </a:t>
            </a:r>
            <a:r>
              <a:rPr lang="en-US" dirty="0" smtClean="0"/>
              <a:t>Generalization</a:t>
            </a:r>
          </a:p>
          <a:p>
            <a:r>
              <a:rPr lang="en-US" dirty="0" smtClean="0"/>
              <a:t> </a:t>
            </a:r>
            <a:endParaRPr lang="en-US" dirty="0"/>
          </a:p>
        </p:txBody>
      </p:sp>
      <p:sp>
        <p:nvSpPr>
          <p:cNvPr id="3" name="Title 2"/>
          <p:cNvSpPr>
            <a:spLocks noGrp="1"/>
          </p:cNvSpPr>
          <p:nvPr>
            <p:ph type="title"/>
          </p:nvPr>
        </p:nvSpPr>
        <p:spPr/>
        <p:txBody>
          <a:bodyPr/>
          <a:lstStyle/>
          <a:p>
            <a:r>
              <a:rPr lang="en-US" dirty="0" smtClean="0"/>
              <a:t>What we can represent?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Supertype</a:t>
            </a:r>
            <a:r>
              <a:rPr lang="en-US" dirty="0" smtClean="0"/>
              <a:t> or Super class</a:t>
            </a:r>
            <a:endParaRPr lang="en-US" dirty="0"/>
          </a:p>
        </p:txBody>
      </p:sp>
      <p:sp>
        <p:nvSpPr>
          <p:cNvPr id="3" name="Content Placeholder 2"/>
          <p:cNvSpPr>
            <a:spLocks noGrp="1"/>
          </p:cNvSpPr>
          <p:nvPr>
            <p:ph idx="1"/>
          </p:nvPr>
        </p:nvSpPr>
        <p:spPr/>
        <p:txBody>
          <a:bodyPr/>
          <a:lstStyle/>
          <a:p>
            <a:pPr algn="just"/>
            <a:r>
              <a:rPr lang="en-US" dirty="0" smtClean="0"/>
              <a:t>A </a:t>
            </a:r>
            <a:r>
              <a:rPr lang="en-US" dirty="0" err="1"/>
              <a:t>supertype</a:t>
            </a:r>
            <a:r>
              <a:rPr lang="en-US" dirty="0"/>
              <a:t> is a higher-level, generalized entity that has common attributes that can be inherited by lower-level entities known as subtypes. </a:t>
            </a:r>
            <a:endParaRPr lang="en-US" dirty="0" smtClean="0"/>
          </a:p>
          <a:p>
            <a:pPr algn="just"/>
            <a:r>
              <a:rPr lang="en-US" dirty="0" smtClean="0"/>
              <a:t>It </a:t>
            </a:r>
            <a:r>
              <a:rPr lang="en-US" dirty="0"/>
              <a:t>represents a generic entity type that captures the shared characteristics of its subtypes.</a:t>
            </a:r>
          </a:p>
        </p:txBody>
      </p:sp>
      <p:sp>
        <p:nvSpPr>
          <p:cNvPr id="4" name="Slide Number Placeholder 3"/>
          <p:cNvSpPr>
            <a:spLocks noGrp="1"/>
          </p:cNvSpPr>
          <p:nvPr>
            <p:ph type="sldNum" sz="quarter" idx="12"/>
          </p:nvPr>
        </p:nvSpPr>
        <p:spPr/>
        <p:txBody>
          <a:bodyPr/>
          <a:lstStyle/>
          <a:p>
            <a:fld id="{EA205F43-80E2-4640-A934-E79BFFCB5CAF}" type="slidenum">
              <a:rPr lang="en-US" smtClean="0"/>
              <a:pPr/>
              <a:t>4</a:t>
            </a:fld>
            <a:endParaRPr lang="en-US" dirty="0"/>
          </a:p>
        </p:txBody>
      </p:sp>
    </p:spTree>
    <p:extLst>
      <p:ext uri="{BB962C8B-B14F-4D97-AF65-F5344CB8AC3E}">
        <p14:creationId xmlns:p14="http://schemas.microsoft.com/office/powerpoint/2010/main" val="362552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206" y="335195"/>
            <a:ext cx="8079581" cy="1658198"/>
          </a:xfrm>
        </p:spPr>
        <p:txBody>
          <a:bodyPr>
            <a:normAutofit/>
          </a:bodyPr>
          <a:lstStyle/>
          <a:p>
            <a:r>
              <a:rPr lang="en-US" b="1" dirty="0" smtClean="0"/>
              <a:t>Subtype </a:t>
            </a:r>
            <a:r>
              <a:rPr lang="en-US" dirty="0"/>
              <a:t>or </a:t>
            </a:r>
            <a:r>
              <a:rPr lang="en-US" b="1" dirty="0" smtClean="0"/>
              <a:t>subclass</a:t>
            </a:r>
            <a:r>
              <a:rPr lang="en-US" dirty="0" smtClean="0"/>
              <a:t> </a:t>
            </a:r>
            <a:endParaRPr lang="en-US" dirty="0"/>
          </a:p>
        </p:txBody>
      </p:sp>
      <p:sp>
        <p:nvSpPr>
          <p:cNvPr id="3" name="Content Placeholder 2"/>
          <p:cNvSpPr>
            <a:spLocks noGrp="1"/>
          </p:cNvSpPr>
          <p:nvPr>
            <p:ph idx="1"/>
          </p:nvPr>
        </p:nvSpPr>
        <p:spPr>
          <a:xfrm>
            <a:off x="381000" y="1806530"/>
            <a:ext cx="8065294" cy="3994785"/>
          </a:xfrm>
        </p:spPr>
        <p:txBody>
          <a:bodyPr>
            <a:normAutofit lnSpcReduction="10000"/>
          </a:bodyPr>
          <a:lstStyle/>
          <a:p>
            <a:r>
              <a:rPr lang="en-US" b="1" dirty="0" smtClean="0"/>
              <a:t>Subtype</a:t>
            </a:r>
            <a:endParaRPr lang="en-US" dirty="0" smtClean="0"/>
          </a:p>
          <a:p>
            <a:pPr algn="just"/>
            <a:r>
              <a:rPr lang="en-US" dirty="0" smtClean="0"/>
              <a:t>This </a:t>
            </a:r>
            <a:r>
              <a:rPr lang="en-US" dirty="0"/>
              <a:t>term is more commonly used in the context of entity-relationship modeling. </a:t>
            </a:r>
            <a:endParaRPr lang="en-US" dirty="0" smtClean="0"/>
          </a:p>
          <a:p>
            <a:pPr algn="just"/>
            <a:r>
              <a:rPr lang="en-US" dirty="0" smtClean="0"/>
              <a:t>A </a:t>
            </a:r>
            <a:r>
              <a:rPr lang="en-US" dirty="0"/>
              <a:t>subtype in an EER diagram is a subset of another entity (known as the </a:t>
            </a:r>
            <a:r>
              <a:rPr lang="en-US" dirty="0" smtClean="0"/>
              <a:t>super type</a:t>
            </a:r>
            <a:r>
              <a:rPr lang="en-US" dirty="0"/>
              <a:t>) that shares common features with the </a:t>
            </a:r>
            <a:r>
              <a:rPr lang="en-US" dirty="0" smtClean="0"/>
              <a:t>super type </a:t>
            </a:r>
            <a:r>
              <a:rPr lang="en-US" dirty="0"/>
              <a:t>but also has additional features or attributes that distinguish it from other subtypes. </a:t>
            </a:r>
            <a:endParaRPr lang="en-US" dirty="0" smtClean="0"/>
          </a:p>
          <a:p>
            <a:pPr algn="just"/>
            <a:r>
              <a:rPr lang="en-US" dirty="0" smtClean="0"/>
              <a:t>Subtypes </a:t>
            </a:r>
            <a:r>
              <a:rPr lang="en-US" dirty="0"/>
              <a:t>are used to model an inheritance hierarchy where subtypes inherit attributes and relationships of their </a:t>
            </a:r>
            <a:r>
              <a:rPr lang="en-US" dirty="0" smtClean="0"/>
              <a:t>super type</a:t>
            </a:r>
            <a:r>
              <a:rPr lang="en-US" dirty="0"/>
              <a:t>.</a:t>
            </a:r>
            <a:br>
              <a:rPr lang="en-US"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5</a:t>
            </a:fld>
            <a:endParaRPr lang="en-US" dirty="0"/>
          </a:p>
        </p:txBody>
      </p:sp>
    </p:spTree>
    <p:extLst>
      <p:ext uri="{BB962C8B-B14F-4D97-AF65-F5344CB8AC3E}">
        <p14:creationId xmlns:p14="http://schemas.microsoft.com/office/powerpoint/2010/main" val="334125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a:t>
            </a:r>
          </a:p>
        </p:txBody>
      </p:sp>
      <p:sp>
        <p:nvSpPr>
          <p:cNvPr id="3" name="Content Placeholder 2"/>
          <p:cNvSpPr>
            <a:spLocks noGrp="1"/>
          </p:cNvSpPr>
          <p:nvPr>
            <p:ph idx="1"/>
          </p:nvPr>
        </p:nvSpPr>
        <p:spPr/>
        <p:txBody>
          <a:bodyPr/>
          <a:lstStyle/>
          <a:p>
            <a:pPr algn="just"/>
            <a:r>
              <a:rPr lang="en-US" dirty="0"/>
              <a:t>Shared Attributes: Attributes that are common across various subtypes are placed in the </a:t>
            </a:r>
            <a:r>
              <a:rPr lang="en-US" dirty="0" err="1"/>
              <a:t>supertype</a:t>
            </a:r>
            <a:r>
              <a:rPr lang="en-US" dirty="0"/>
              <a:t> to avoid redundancy. For example, if 'Employee' is a </a:t>
            </a:r>
            <a:r>
              <a:rPr lang="en-US" dirty="0" err="1"/>
              <a:t>supertype</a:t>
            </a:r>
            <a:r>
              <a:rPr lang="en-US" dirty="0"/>
              <a:t>, it might include attributes like </a:t>
            </a:r>
            <a:r>
              <a:rPr lang="en-US" dirty="0" err="1"/>
              <a:t>EmployeeID</a:t>
            </a:r>
            <a:r>
              <a:rPr lang="en-US" dirty="0"/>
              <a:t>, Name, and Address, which are common to all kinds of employees</a:t>
            </a:r>
            <a:r>
              <a:rPr lang="en-US" dirty="0" smtClean="0"/>
              <a:t>.</a:t>
            </a:r>
          </a:p>
          <a:p>
            <a:pPr algn="just"/>
            <a:r>
              <a:rPr lang="en-US" dirty="0" smtClean="0"/>
              <a:t>Inheritance</a:t>
            </a:r>
            <a:r>
              <a:rPr lang="en-US" dirty="0"/>
              <a:t>: Subtypes inherit the common attributes and behaviors (like relationships and constraints) from their </a:t>
            </a:r>
            <a:r>
              <a:rPr lang="en-US" dirty="0" err="1"/>
              <a:t>supertype</a:t>
            </a:r>
            <a:r>
              <a:rPr lang="en-US" dirty="0"/>
              <a:t>. This inheritance mechanism promotes data integrity and reduces redundancy.</a:t>
            </a:r>
          </a:p>
        </p:txBody>
      </p:sp>
      <p:sp>
        <p:nvSpPr>
          <p:cNvPr id="4" name="Slide Number Placeholder 3"/>
          <p:cNvSpPr>
            <a:spLocks noGrp="1"/>
          </p:cNvSpPr>
          <p:nvPr>
            <p:ph type="sldNum" sz="quarter" idx="12"/>
          </p:nvPr>
        </p:nvSpPr>
        <p:spPr/>
        <p:txBody>
          <a:bodyPr/>
          <a:lstStyle/>
          <a:p>
            <a:fld id="{EA205F43-80E2-4640-A934-E79BFFCB5CAF}" type="slidenum">
              <a:rPr lang="en-US" smtClean="0"/>
              <a:pPr/>
              <a:t>6</a:t>
            </a:fld>
            <a:endParaRPr lang="en-US" dirty="0"/>
          </a:p>
        </p:txBody>
      </p:sp>
    </p:spTree>
    <p:extLst>
      <p:ext uri="{BB962C8B-B14F-4D97-AF65-F5344CB8AC3E}">
        <p14:creationId xmlns:p14="http://schemas.microsoft.com/office/powerpoint/2010/main" val="16233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23" y="152400"/>
            <a:ext cx="8079581" cy="1658198"/>
          </a:xfrm>
        </p:spPr>
        <p:txBody>
          <a:bodyPr/>
          <a:lstStyle/>
          <a:p>
            <a:r>
              <a:rPr lang="en-US" dirty="0"/>
              <a:t>E</a:t>
            </a:r>
            <a:r>
              <a:rPr lang="en-US" dirty="0" smtClean="0"/>
              <a:t>xample</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7</a:t>
            </a:fld>
            <a:endParaRPr lang="en-US" dirty="0"/>
          </a:p>
        </p:txBody>
      </p:sp>
      <p:pic>
        <p:nvPicPr>
          <p:cNvPr id="307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600" y="1219200"/>
            <a:ext cx="7667625"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866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205F43-80E2-4640-A934-E79BFFCB5CAF}" type="slidenum">
              <a:rPr lang="en-US" smtClean="0"/>
              <a:pPr/>
              <a:t>8</a:t>
            </a:fld>
            <a:endParaRPr lang="en-US" dirty="0"/>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640282"/>
            <a:ext cx="7392993" cy="521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044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Generalization and Specialization: </a:t>
            </a:r>
            <a:endParaRPr lang="en-US" dirty="0"/>
          </a:p>
        </p:txBody>
      </p:sp>
      <p:sp>
        <p:nvSpPr>
          <p:cNvPr id="3" name="Content Placeholder 2"/>
          <p:cNvSpPr>
            <a:spLocks noGrp="1"/>
          </p:cNvSpPr>
          <p:nvPr>
            <p:ph idx="1"/>
          </p:nvPr>
        </p:nvSpPr>
        <p:spPr>
          <a:xfrm>
            <a:off x="507206" y="2157732"/>
            <a:ext cx="8065294" cy="4370536"/>
          </a:xfrm>
        </p:spPr>
        <p:txBody>
          <a:bodyPr/>
          <a:lstStyle/>
          <a:p>
            <a:r>
              <a:rPr lang="en-US" b="1" dirty="0" smtClean="0"/>
              <a:t>Generalization</a:t>
            </a:r>
            <a:r>
              <a:rPr lang="en-US" dirty="0" smtClean="0"/>
              <a:t> </a:t>
            </a:r>
            <a:r>
              <a:rPr lang="en-US" dirty="0"/>
              <a:t>is the process of identifying </a:t>
            </a:r>
            <a:r>
              <a:rPr lang="en-US" b="1" dirty="0"/>
              <a:t>common attributes </a:t>
            </a:r>
            <a:r>
              <a:rPr lang="en-US" dirty="0"/>
              <a:t>and relationships between entities and creating a </a:t>
            </a:r>
            <a:r>
              <a:rPr lang="en-US" b="1" dirty="0" err="1"/>
              <a:t>supertype</a:t>
            </a:r>
            <a:r>
              <a:rPr lang="en-US" b="1" dirty="0"/>
              <a:t> based on these common features. </a:t>
            </a:r>
            <a:endParaRPr lang="en-US" b="1" dirty="0" smtClean="0"/>
          </a:p>
          <a:p>
            <a:r>
              <a:rPr lang="en-US" b="1" dirty="0" smtClean="0"/>
              <a:t>Specialization</a:t>
            </a:r>
            <a:r>
              <a:rPr lang="en-US" dirty="0" smtClean="0"/>
              <a:t> </a:t>
            </a:r>
            <a:r>
              <a:rPr lang="en-US" dirty="0"/>
              <a:t>is the process of identifying </a:t>
            </a:r>
            <a:r>
              <a:rPr lang="en-US" b="1" dirty="0"/>
              <a:t>unique attributes </a:t>
            </a:r>
            <a:r>
              <a:rPr lang="en-US" dirty="0"/>
              <a:t>and relationships between entities and creating </a:t>
            </a:r>
            <a:r>
              <a:rPr lang="en-US" b="1" dirty="0"/>
              <a:t>subtypes based on these unique features.</a:t>
            </a:r>
          </a:p>
          <a:p>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9</a:t>
            </a:fld>
            <a:endParaRPr lang="en-US" dirty="0"/>
          </a:p>
        </p:txBody>
      </p:sp>
    </p:spTree>
    <p:extLst>
      <p:ext uri="{BB962C8B-B14F-4D97-AF65-F5344CB8AC3E}">
        <p14:creationId xmlns:p14="http://schemas.microsoft.com/office/powerpoint/2010/main" val="124690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1941</TotalTime>
  <Words>618</Words>
  <Application>Microsoft Office PowerPoint</Application>
  <PresentationFormat>On-screen Show (4:3)</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Calibri Light</vt:lpstr>
      <vt:lpstr>HNDIT</vt:lpstr>
      <vt:lpstr>Metropolitan</vt:lpstr>
      <vt:lpstr>PowerPoint Presentation</vt:lpstr>
      <vt:lpstr>Why Enhanced ER diagrams?</vt:lpstr>
      <vt:lpstr>What we can represent?</vt:lpstr>
      <vt:lpstr>Supertype or Super class</vt:lpstr>
      <vt:lpstr>Subtype or subclass </vt:lpstr>
      <vt:lpstr>Characteristics</vt:lpstr>
      <vt:lpstr>Example</vt:lpstr>
      <vt:lpstr>PowerPoint Presentation</vt:lpstr>
      <vt:lpstr>Generalization and Specialization: </vt:lpstr>
      <vt:lpstr>PowerPoint Presentation</vt:lpstr>
      <vt:lpstr>note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 X55</dc:creator>
  <cp:lastModifiedBy>Acer</cp:lastModifiedBy>
  <cp:revision>161</cp:revision>
  <dcterms:created xsi:type="dcterms:W3CDTF">2014-03-07T13:02:25Z</dcterms:created>
  <dcterms:modified xsi:type="dcterms:W3CDTF">2024-05-31T04:11:43Z</dcterms:modified>
</cp:coreProperties>
</file>