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</p:sldMasterIdLst>
  <p:notesMasterIdLst>
    <p:notesMasterId r:id="rId25"/>
  </p:notesMasterIdLst>
  <p:sldIdLst>
    <p:sldId id="370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91" r:id="rId21"/>
    <p:sldId id="389" r:id="rId22"/>
    <p:sldId id="390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E2B9C55-B1F5-4DCD-B44C-56F4D10DFF02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91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4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1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9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37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6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40A478FA-CAA3-494E-AE22-6AE9783FAB5B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27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06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1950"/>
            <a:ext cx="6324600" cy="70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654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921151" cy="164592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ER-Relational Mapping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COM1302-Database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72696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Rules to Convert </a:t>
            </a:r>
            <a:br>
              <a:rPr lang="en-US" sz="3600" smtClean="0"/>
            </a:br>
            <a:r>
              <a:rPr lang="en-US" sz="3600" smtClean="0"/>
              <a:t>(ER – Tables)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5181600"/>
          </a:xfrm>
        </p:spPr>
        <p:txBody>
          <a:bodyPr/>
          <a:lstStyle/>
          <a:p>
            <a:pPr eaLnBrk="1" hangingPunct="1"/>
            <a:r>
              <a:rPr lang="en-US" smtClean="0"/>
              <a:t>For 1:1 Cardinality, all attributes should be merged into single table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 1:N ; post identifier (PK) from </a:t>
            </a:r>
            <a:r>
              <a:rPr lang="en-US" b="1" smtClean="0">
                <a:solidFill>
                  <a:srgbClr val="FF9900"/>
                </a:solidFill>
              </a:rPr>
              <a:t>one</a:t>
            </a:r>
            <a:r>
              <a:rPr lang="en-US" smtClean="0"/>
              <a:t> side as an attribute into the </a:t>
            </a:r>
            <a:r>
              <a:rPr lang="en-US" b="1" smtClean="0">
                <a:solidFill>
                  <a:srgbClr val="FF9900"/>
                </a:solidFill>
              </a:rPr>
              <a:t>many</a:t>
            </a:r>
            <a:r>
              <a:rPr lang="en-US" smtClean="0"/>
              <a:t> side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N:M ; create a </a:t>
            </a:r>
            <a:r>
              <a:rPr lang="en-US" b="1" smtClean="0">
                <a:solidFill>
                  <a:srgbClr val="008000"/>
                </a:solidFill>
              </a:rPr>
              <a:t>new table</a:t>
            </a:r>
            <a:r>
              <a:rPr lang="en-US" smtClean="0"/>
              <a:t> and post identifiers from each of the linked entities as attributes in the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225" y="1993900"/>
            <a:ext cx="7188463" cy="3765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632" y="1993900"/>
            <a:ext cx="7075649" cy="3765550"/>
          </a:xfrm>
        </p:spPr>
      </p:pic>
      <p:sp>
        <p:nvSpPr>
          <p:cNvPr id="368645" name="Line 5"/>
          <p:cNvSpPr>
            <a:spLocks noChangeShapeType="1"/>
          </p:cNvSpPr>
          <p:nvPr/>
        </p:nvSpPr>
        <p:spPr bwMode="auto">
          <a:xfrm flipH="1" flipV="1">
            <a:off x="1219200" y="4191000"/>
            <a:ext cx="45720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5775325" y="4430713"/>
            <a:ext cx="523875" cy="3968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animBg="1"/>
      <p:bldP spid="3686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Conversion</a:t>
            </a:r>
          </a:p>
        </p:txBody>
      </p:sp>
      <p:pic>
        <p:nvPicPr>
          <p:cNvPr id="542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219200"/>
            <a:ext cx="8686800" cy="5181600"/>
          </a:xfrm>
        </p:spPr>
      </p:pic>
      <p:sp>
        <p:nvSpPr>
          <p:cNvPr id="369671" name="AutoShape 7"/>
          <p:cNvSpPr>
            <a:spLocks noChangeArrowheads="1"/>
          </p:cNvSpPr>
          <p:nvPr/>
        </p:nvSpPr>
        <p:spPr bwMode="auto">
          <a:xfrm>
            <a:off x="838200" y="2514600"/>
            <a:ext cx="3429000" cy="914400"/>
          </a:xfrm>
          <a:custGeom>
            <a:avLst/>
            <a:gdLst>
              <a:gd name="T0" fmla="*/ 272176856 w 21600"/>
              <a:gd name="T1" fmla="*/ 0 h 21600"/>
              <a:gd name="T2" fmla="*/ 0 w 21600"/>
              <a:gd name="T3" fmla="*/ 19354798 h 21600"/>
              <a:gd name="T4" fmla="*/ 272176856 w 21600"/>
              <a:gd name="T5" fmla="*/ 0 h 21600"/>
              <a:gd name="T6" fmla="*/ 544353712 w 21600"/>
              <a:gd name="T7" fmla="*/ 1935479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6600"/>
          </a:solidFill>
          <a:ln w="349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H="1">
            <a:off x="990600" y="4343400"/>
            <a:ext cx="4114800" cy="6096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937125" y="4354513"/>
            <a:ext cx="523875" cy="3968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FK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4038600" y="2438400"/>
            <a:ext cx="523875" cy="3968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 animBg="1"/>
      <p:bldP spid="369672" grpId="0" animBg="1"/>
      <p:bldP spid="369673" grpId="0" animBg="1"/>
      <p:bldP spid="3696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79248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r>
              <a:rPr lang="en-US" b="1" smtClean="0"/>
              <a:t>ER Model			Relational Model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lvl="1" eaLnBrk="1" hangingPunct="1"/>
            <a:r>
              <a:rPr lang="en-US" sz="2100" smtClean="0"/>
              <a:t>Multivalued attribute </a:t>
            </a:r>
            <a:r>
              <a:rPr lang="en-US" sz="2100" smtClean="0">
                <a:sym typeface="Wingdings" pitchFamily="2" charset="2"/>
              </a:rPr>
              <a:t>	Relation &amp; Foreign Key</a:t>
            </a:r>
          </a:p>
          <a:p>
            <a:pPr lvl="1" eaLnBrk="1" hangingPunct="1"/>
            <a:endParaRPr lang="en-US" sz="2100" smtClean="0">
              <a:sym typeface="Wingdings" pitchFamily="2" charset="2"/>
            </a:endParaRPr>
          </a:p>
          <a:p>
            <a:pPr lvl="1" eaLnBrk="1" hangingPunct="1"/>
            <a:r>
              <a:rPr lang="en-US" sz="2100" smtClean="0">
                <a:sym typeface="Wingdings" pitchFamily="2" charset="2"/>
              </a:rPr>
              <a:t>For example, </a:t>
            </a:r>
          </a:p>
          <a:p>
            <a:pPr eaLnBrk="1" hangingPunct="1">
              <a:buFontTx/>
              <a:buNone/>
            </a:pPr>
            <a:endParaRPr lang="en-US" sz="22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	</a:t>
            </a:r>
            <a:endParaRPr lang="en-US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sp>
        <p:nvSpPr>
          <p:cNvPr id="55299" name="Oval 10"/>
          <p:cNvSpPr>
            <a:spLocks noChangeArrowheads="1"/>
          </p:cNvSpPr>
          <p:nvPr/>
        </p:nvSpPr>
        <p:spPr bwMode="auto">
          <a:xfrm>
            <a:off x="152400" y="5638800"/>
            <a:ext cx="914400" cy="5334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5300" name="Oval 7"/>
          <p:cNvSpPr>
            <a:spLocks noChangeArrowheads="1"/>
          </p:cNvSpPr>
          <p:nvPr/>
        </p:nvSpPr>
        <p:spPr bwMode="auto">
          <a:xfrm>
            <a:off x="1143000" y="5791200"/>
            <a:ext cx="1371600" cy="609600"/>
          </a:xfrm>
          <a:prstGeom prst="ellipse">
            <a:avLst/>
          </a:prstGeom>
          <a:solidFill>
            <a:srgbClr val="9999FF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685800" y="4953000"/>
            <a:ext cx="202247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ART-OBJECT</a:t>
            </a:r>
          </a:p>
        </p:txBody>
      </p:sp>
      <p:sp>
        <p:nvSpPr>
          <p:cNvPr id="55303" name="Text Box 6"/>
          <p:cNvSpPr txBox="1">
            <a:spLocks noChangeArrowheads="1"/>
          </p:cNvSpPr>
          <p:nvPr/>
        </p:nvSpPr>
        <p:spPr bwMode="auto">
          <a:xfrm>
            <a:off x="1143000" y="5867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materials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18288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41325" y="5680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u="sng">
                <a:latin typeface="Times New Roman" pitchFamily="18" charset="0"/>
              </a:rPr>
              <a:t>id</a:t>
            </a:r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 flipV="1">
            <a:off x="533400" y="5410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 flipH="1" flipV="1">
            <a:off x="6019800" y="5027613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0" y="4114800"/>
            <a:ext cx="4038600" cy="912813"/>
            <a:chOff x="2352" y="2304"/>
            <a:chExt cx="2544" cy="575"/>
          </a:xfrm>
        </p:grpSpPr>
        <p:sp>
          <p:nvSpPr>
            <p:cNvPr id="55318" name="Rectangle 14"/>
            <p:cNvSpPr>
              <a:spLocks noChangeArrowheads="1"/>
            </p:cNvSpPr>
            <p:nvPr/>
          </p:nvSpPr>
          <p:spPr bwMode="auto">
            <a:xfrm>
              <a:off x="4239" y="2592"/>
              <a:ext cx="657" cy="287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55319" name="Rectangle 15"/>
            <p:cNvSpPr>
              <a:spLocks noChangeArrowheads="1"/>
            </p:cNvSpPr>
            <p:nvPr/>
          </p:nvSpPr>
          <p:spPr bwMode="auto">
            <a:xfrm>
              <a:off x="3542" y="2592"/>
              <a:ext cx="697" cy="287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 u="sng"/>
            </a:p>
          </p:txBody>
        </p:sp>
        <p:sp>
          <p:nvSpPr>
            <p:cNvPr id="55320" name="Rectangle 16"/>
            <p:cNvSpPr>
              <a:spLocks noChangeArrowheads="1"/>
            </p:cNvSpPr>
            <p:nvPr/>
          </p:nvSpPr>
          <p:spPr bwMode="auto">
            <a:xfrm>
              <a:off x="2352" y="2592"/>
              <a:ext cx="1190" cy="287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 u="sng"/>
                <a:t>id</a:t>
              </a:r>
              <a:endParaRPr lang="en-US" sz="2400"/>
            </a:p>
          </p:txBody>
        </p:sp>
        <p:sp>
          <p:nvSpPr>
            <p:cNvPr id="55321" name="Line 17"/>
            <p:cNvSpPr>
              <a:spLocks noChangeShapeType="1"/>
            </p:cNvSpPr>
            <p:nvPr/>
          </p:nvSpPr>
          <p:spPr bwMode="auto">
            <a:xfrm>
              <a:off x="2352" y="2592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18"/>
            <p:cNvSpPr>
              <a:spLocks noChangeShapeType="1"/>
            </p:cNvSpPr>
            <p:nvPr/>
          </p:nvSpPr>
          <p:spPr bwMode="auto">
            <a:xfrm>
              <a:off x="2352" y="2879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19"/>
            <p:cNvSpPr>
              <a:spLocks noChangeShapeType="1"/>
            </p:cNvSpPr>
            <p:nvPr/>
          </p:nvSpPr>
          <p:spPr bwMode="auto">
            <a:xfrm>
              <a:off x="2352" y="259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0"/>
            <p:cNvSpPr>
              <a:spLocks noChangeShapeType="1"/>
            </p:cNvSpPr>
            <p:nvPr/>
          </p:nvSpPr>
          <p:spPr bwMode="auto">
            <a:xfrm>
              <a:off x="3542" y="259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1"/>
            <p:cNvSpPr>
              <a:spLocks noChangeShapeType="1"/>
            </p:cNvSpPr>
            <p:nvPr/>
          </p:nvSpPr>
          <p:spPr bwMode="auto">
            <a:xfrm>
              <a:off x="4239" y="259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2"/>
            <p:cNvSpPr>
              <a:spLocks noChangeShapeType="1"/>
            </p:cNvSpPr>
            <p:nvPr/>
          </p:nvSpPr>
          <p:spPr bwMode="auto">
            <a:xfrm>
              <a:off x="4896" y="259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3"/>
            <p:cNvSpPr txBox="1">
              <a:spLocks noChangeArrowheads="1"/>
            </p:cNvSpPr>
            <p:nvPr/>
          </p:nvSpPr>
          <p:spPr bwMode="auto">
            <a:xfrm>
              <a:off x="2400" y="2304"/>
              <a:ext cx="10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1800">
                  <a:solidFill>
                    <a:srgbClr val="3333CC"/>
                  </a:solidFill>
                </a:rPr>
                <a:t>ART-OBJECT</a:t>
              </a:r>
            </a:p>
            <a:p>
              <a:endParaRPr lang="en-US" sz="1800" b="0">
                <a:solidFill>
                  <a:srgbClr val="3333CC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953000" y="5408613"/>
            <a:ext cx="2986088" cy="836612"/>
            <a:chOff x="2592" y="3120"/>
            <a:chExt cx="1881" cy="527"/>
          </a:xfrm>
        </p:grpSpPr>
        <p:sp>
          <p:nvSpPr>
            <p:cNvPr id="55310" name="Rectangle 25"/>
            <p:cNvSpPr>
              <a:spLocks noChangeArrowheads="1"/>
            </p:cNvSpPr>
            <p:nvPr/>
          </p:nvSpPr>
          <p:spPr bwMode="auto">
            <a:xfrm>
              <a:off x="3565" y="3360"/>
              <a:ext cx="908" cy="287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55311" name="Rectangle 26"/>
            <p:cNvSpPr>
              <a:spLocks noChangeArrowheads="1"/>
            </p:cNvSpPr>
            <p:nvPr/>
          </p:nvSpPr>
          <p:spPr bwMode="auto">
            <a:xfrm>
              <a:off x="2592" y="3360"/>
              <a:ext cx="973" cy="287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 u="sng"/>
                <a:t>material</a:t>
              </a:r>
              <a:endParaRPr lang="en-US" sz="2400"/>
            </a:p>
          </p:txBody>
        </p:sp>
        <p:sp>
          <p:nvSpPr>
            <p:cNvPr id="55312" name="Line 27"/>
            <p:cNvSpPr>
              <a:spLocks noChangeShapeType="1"/>
            </p:cNvSpPr>
            <p:nvPr/>
          </p:nvSpPr>
          <p:spPr bwMode="auto">
            <a:xfrm>
              <a:off x="2592" y="3360"/>
              <a:ext cx="18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28"/>
            <p:cNvSpPr>
              <a:spLocks noChangeShapeType="1"/>
            </p:cNvSpPr>
            <p:nvPr/>
          </p:nvSpPr>
          <p:spPr bwMode="auto">
            <a:xfrm>
              <a:off x="2592" y="3647"/>
              <a:ext cx="18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29"/>
            <p:cNvSpPr>
              <a:spLocks noChangeShapeType="1"/>
            </p:cNvSpPr>
            <p:nvPr/>
          </p:nvSpPr>
          <p:spPr bwMode="auto">
            <a:xfrm>
              <a:off x="2592" y="336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30"/>
            <p:cNvSpPr>
              <a:spLocks noChangeShapeType="1"/>
            </p:cNvSpPr>
            <p:nvPr/>
          </p:nvSpPr>
          <p:spPr bwMode="auto">
            <a:xfrm>
              <a:off x="3565" y="336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31"/>
            <p:cNvSpPr>
              <a:spLocks noChangeShapeType="1"/>
            </p:cNvSpPr>
            <p:nvPr/>
          </p:nvSpPr>
          <p:spPr bwMode="auto">
            <a:xfrm>
              <a:off x="4473" y="336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Text Box 32"/>
            <p:cNvSpPr txBox="1">
              <a:spLocks noChangeArrowheads="1"/>
            </p:cNvSpPr>
            <p:nvPr/>
          </p:nvSpPr>
          <p:spPr bwMode="auto">
            <a:xfrm>
              <a:off x="2592" y="3120"/>
              <a:ext cx="9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3333CC"/>
                  </a:solidFill>
                </a:rPr>
                <a:t>MATERIALS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981200"/>
            <a:ext cx="8431213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/>
              <a:t>ER Model				Relational Model</a:t>
            </a:r>
          </a:p>
          <a:p>
            <a:pPr lvl="1" eaLnBrk="1" hangingPunct="1"/>
            <a:r>
              <a:rPr lang="en-US" sz="2200" smtClean="0"/>
              <a:t>N-ary relationship		“Relationship” 	relation and n 						foreign keys</a:t>
            </a:r>
          </a:p>
          <a:p>
            <a:pPr lvl="1" eaLnBrk="1" hangingPunct="1"/>
            <a:endParaRPr lang="en-US" sz="2200" smtClean="0"/>
          </a:p>
          <a:p>
            <a:pPr lvl="1" eaLnBrk="1" hangingPunct="1"/>
            <a:r>
              <a:rPr lang="en-US" sz="2200" smtClean="0"/>
              <a:t>For example, 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56323" name="Rectangle 17"/>
          <p:cNvSpPr>
            <a:spLocks noChangeArrowheads="1"/>
          </p:cNvSpPr>
          <p:nvPr/>
        </p:nvSpPr>
        <p:spPr bwMode="auto">
          <a:xfrm>
            <a:off x="4329113" y="6096000"/>
            <a:ext cx="1004887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C</a:t>
            </a:r>
          </a:p>
        </p:txBody>
      </p:sp>
      <p:sp>
        <p:nvSpPr>
          <p:cNvPr id="56324" name="Rectangle 18"/>
          <p:cNvSpPr>
            <a:spLocks noChangeArrowheads="1"/>
          </p:cNvSpPr>
          <p:nvPr/>
        </p:nvSpPr>
        <p:spPr bwMode="auto">
          <a:xfrm>
            <a:off x="3886200" y="6096000"/>
            <a:ext cx="442913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6325" name="Line 19"/>
          <p:cNvSpPr>
            <a:spLocks noChangeShapeType="1"/>
          </p:cNvSpPr>
          <p:nvPr/>
        </p:nvSpPr>
        <p:spPr bwMode="auto">
          <a:xfrm>
            <a:off x="3886200" y="6096000"/>
            <a:ext cx="1447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Line 20"/>
          <p:cNvSpPr>
            <a:spLocks noChangeShapeType="1"/>
          </p:cNvSpPr>
          <p:nvPr/>
        </p:nvSpPr>
        <p:spPr bwMode="auto">
          <a:xfrm>
            <a:off x="3886200" y="6613525"/>
            <a:ext cx="1447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Line 21"/>
          <p:cNvSpPr>
            <a:spLocks noChangeShapeType="1"/>
          </p:cNvSpPr>
          <p:nvPr/>
        </p:nvSpPr>
        <p:spPr bwMode="auto">
          <a:xfrm>
            <a:off x="3886200" y="60960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Line 22"/>
          <p:cNvSpPr>
            <a:spLocks noChangeShapeType="1"/>
          </p:cNvSpPr>
          <p:nvPr/>
        </p:nvSpPr>
        <p:spPr bwMode="auto">
          <a:xfrm>
            <a:off x="4329113" y="60960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Line 23"/>
          <p:cNvSpPr>
            <a:spLocks noChangeShapeType="1"/>
          </p:cNvSpPr>
          <p:nvPr/>
        </p:nvSpPr>
        <p:spPr bwMode="auto">
          <a:xfrm>
            <a:off x="5334000" y="60960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0" name="Rectangle 24"/>
          <p:cNvSpPr>
            <a:spLocks noChangeArrowheads="1"/>
          </p:cNvSpPr>
          <p:nvPr/>
        </p:nvSpPr>
        <p:spPr bwMode="auto">
          <a:xfrm>
            <a:off x="4281488" y="4114800"/>
            <a:ext cx="900112" cy="584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A</a:t>
            </a:r>
          </a:p>
        </p:txBody>
      </p:sp>
      <p:sp>
        <p:nvSpPr>
          <p:cNvPr id="56331" name="Line 25"/>
          <p:cNvSpPr>
            <a:spLocks noChangeShapeType="1"/>
          </p:cNvSpPr>
          <p:nvPr/>
        </p:nvSpPr>
        <p:spPr bwMode="auto">
          <a:xfrm>
            <a:off x="3886200" y="4114800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Line 26"/>
          <p:cNvSpPr>
            <a:spLocks noChangeShapeType="1"/>
          </p:cNvSpPr>
          <p:nvPr/>
        </p:nvSpPr>
        <p:spPr bwMode="auto">
          <a:xfrm>
            <a:off x="3886200" y="4699000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3" name="Line 27"/>
          <p:cNvSpPr>
            <a:spLocks noChangeShapeType="1"/>
          </p:cNvSpPr>
          <p:nvPr/>
        </p:nvSpPr>
        <p:spPr bwMode="auto">
          <a:xfrm>
            <a:off x="3886200" y="4114800"/>
            <a:ext cx="0" cy="584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4" name="Line 28"/>
          <p:cNvSpPr>
            <a:spLocks noChangeShapeType="1"/>
          </p:cNvSpPr>
          <p:nvPr/>
        </p:nvSpPr>
        <p:spPr bwMode="auto">
          <a:xfrm>
            <a:off x="4281488" y="411480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5" name="Line 29"/>
          <p:cNvSpPr>
            <a:spLocks noChangeShapeType="1"/>
          </p:cNvSpPr>
          <p:nvPr/>
        </p:nvSpPr>
        <p:spPr bwMode="auto">
          <a:xfrm>
            <a:off x="5181600" y="4114800"/>
            <a:ext cx="0" cy="584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6" name="Rectangle 30"/>
          <p:cNvSpPr>
            <a:spLocks noChangeArrowheads="1"/>
          </p:cNvSpPr>
          <p:nvPr/>
        </p:nvSpPr>
        <p:spPr bwMode="auto">
          <a:xfrm>
            <a:off x="7315200" y="3962400"/>
            <a:ext cx="900113" cy="569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B</a:t>
            </a:r>
          </a:p>
        </p:txBody>
      </p:sp>
      <p:sp>
        <p:nvSpPr>
          <p:cNvPr id="56337" name="Rectangle 31"/>
          <p:cNvSpPr>
            <a:spLocks noChangeArrowheads="1"/>
          </p:cNvSpPr>
          <p:nvPr/>
        </p:nvSpPr>
        <p:spPr bwMode="auto">
          <a:xfrm>
            <a:off x="6919913" y="3962400"/>
            <a:ext cx="395287" cy="569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6338" name="Line 32"/>
          <p:cNvSpPr>
            <a:spLocks noChangeShapeType="1"/>
          </p:cNvSpPr>
          <p:nvPr/>
        </p:nvSpPr>
        <p:spPr bwMode="auto">
          <a:xfrm>
            <a:off x="6919913" y="3962400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9" name="Line 33"/>
          <p:cNvSpPr>
            <a:spLocks noChangeShapeType="1"/>
          </p:cNvSpPr>
          <p:nvPr/>
        </p:nvSpPr>
        <p:spPr bwMode="auto">
          <a:xfrm>
            <a:off x="6919913" y="4532313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0" name="Line 34"/>
          <p:cNvSpPr>
            <a:spLocks noChangeShapeType="1"/>
          </p:cNvSpPr>
          <p:nvPr/>
        </p:nvSpPr>
        <p:spPr bwMode="auto">
          <a:xfrm>
            <a:off x="6919913" y="3962400"/>
            <a:ext cx="0" cy="5699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1" name="Line 35"/>
          <p:cNvSpPr>
            <a:spLocks noChangeShapeType="1"/>
          </p:cNvSpPr>
          <p:nvPr/>
        </p:nvSpPr>
        <p:spPr bwMode="auto">
          <a:xfrm>
            <a:off x="7315200" y="3962400"/>
            <a:ext cx="0" cy="569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2" name="Line 36"/>
          <p:cNvSpPr>
            <a:spLocks noChangeShapeType="1"/>
          </p:cNvSpPr>
          <p:nvPr/>
        </p:nvSpPr>
        <p:spPr bwMode="auto">
          <a:xfrm>
            <a:off x="8215313" y="3962400"/>
            <a:ext cx="0" cy="5699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3" name="Rectangle 37"/>
          <p:cNvSpPr>
            <a:spLocks noChangeArrowheads="1"/>
          </p:cNvSpPr>
          <p:nvPr/>
        </p:nvSpPr>
        <p:spPr bwMode="auto">
          <a:xfrm>
            <a:off x="7307263" y="6096000"/>
            <a:ext cx="846137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D</a:t>
            </a:r>
          </a:p>
        </p:txBody>
      </p:sp>
      <p:sp>
        <p:nvSpPr>
          <p:cNvPr id="56344" name="Rectangle 38"/>
          <p:cNvSpPr>
            <a:spLocks noChangeArrowheads="1"/>
          </p:cNvSpPr>
          <p:nvPr/>
        </p:nvSpPr>
        <p:spPr bwMode="auto">
          <a:xfrm>
            <a:off x="6934200" y="6096000"/>
            <a:ext cx="373063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6345" name="Line 39"/>
          <p:cNvSpPr>
            <a:spLocks noChangeShapeType="1"/>
          </p:cNvSpPr>
          <p:nvPr/>
        </p:nvSpPr>
        <p:spPr bwMode="auto">
          <a:xfrm>
            <a:off x="6934200" y="6096000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6" name="Line 40"/>
          <p:cNvSpPr>
            <a:spLocks noChangeShapeType="1"/>
          </p:cNvSpPr>
          <p:nvPr/>
        </p:nvSpPr>
        <p:spPr bwMode="auto">
          <a:xfrm>
            <a:off x="6934200" y="6613525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7" name="Line 41"/>
          <p:cNvSpPr>
            <a:spLocks noChangeShapeType="1"/>
          </p:cNvSpPr>
          <p:nvPr/>
        </p:nvSpPr>
        <p:spPr bwMode="auto">
          <a:xfrm>
            <a:off x="6934200" y="60960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8" name="Line 42"/>
          <p:cNvSpPr>
            <a:spLocks noChangeShapeType="1"/>
          </p:cNvSpPr>
          <p:nvPr/>
        </p:nvSpPr>
        <p:spPr bwMode="auto">
          <a:xfrm>
            <a:off x="7307263" y="60960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49" name="Line 43"/>
          <p:cNvSpPr>
            <a:spLocks noChangeShapeType="1"/>
          </p:cNvSpPr>
          <p:nvPr/>
        </p:nvSpPr>
        <p:spPr bwMode="auto">
          <a:xfrm>
            <a:off x="8153400" y="60960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0" name="Rectangle 44"/>
          <p:cNvSpPr>
            <a:spLocks noChangeArrowheads="1"/>
          </p:cNvSpPr>
          <p:nvPr/>
        </p:nvSpPr>
        <p:spPr bwMode="auto">
          <a:xfrm>
            <a:off x="7570788" y="5105400"/>
            <a:ext cx="735012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D</a:t>
            </a:r>
          </a:p>
        </p:txBody>
      </p:sp>
      <p:sp>
        <p:nvSpPr>
          <p:cNvPr id="56351" name="Rectangle 45"/>
          <p:cNvSpPr>
            <a:spLocks noChangeArrowheads="1"/>
          </p:cNvSpPr>
          <p:nvPr/>
        </p:nvSpPr>
        <p:spPr bwMode="auto">
          <a:xfrm>
            <a:off x="6840538" y="5105400"/>
            <a:ext cx="730250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C</a:t>
            </a:r>
          </a:p>
        </p:txBody>
      </p:sp>
      <p:sp>
        <p:nvSpPr>
          <p:cNvPr id="56352" name="Rectangle 46"/>
          <p:cNvSpPr>
            <a:spLocks noChangeArrowheads="1"/>
          </p:cNvSpPr>
          <p:nvPr/>
        </p:nvSpPr>
        <p:spPr bwMode="auto">
          <a:xfrm>
            <a:off x="6037263" y="5105400"/>
            <a:ext cx="803275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B</a:t>
            </a:r>
          </a:p>
        </p:txBody>
      </p:sp>
      <p:sp>
        <p:nvSpPr>
          <p:cNvPr id="56353" name="Rectangle 47"/>
          <p:cNvSpPr>
            <a:spLocks noChangeArrowheads="1"/>
          </p:cNvSpPr>
          <p:nvPr/>
        </p:nvSpPr>
        <p:spPr bwMode="auto">
          <a:xfrm>
            <a:off x="5305425" y="5105400"/>
            <a:ext cx="731838" cy="517525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pk</a:t>
            </a:r>
            <a:r>
              <a:rPr lang="en-US" sz="2400" b="0" u="sng" baseline="-25000"/>
              <a:t>A</a:t>
            </a:r>
          </a:p>
        </p:txBody>
      </p:sp>
      <p:sp>
        <p:nvSpPr>
          <p:cNvPr id="56354" name="Line 48"/>
          <p:cNvSpPr>
            <a:spLocks noChangeShapeType="1"/>
          </p:cNvSpPr>
          <p:nvPr/>
        </p:nvSpPr>
        <p:spPr bwMode="auto">
          <a:xfrm>
            <a:off x="5257800" y="510540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5" name="Line 49"/>
          <p:cNvSpPr>
            <a:spLocks noChangeShapeType="1"/>
          </p:cNvSpPr>
          <p:nvPr/>
        </p:nvSpPr>
        <p:spPr bwMode="auto">
          <a:xfrm flipV="1">
            <a:off x="5334000" y="5622925"/>
            <a:ext cx="2971800" cy="15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6" name="Line 50"/>
          <p:cNvSpPr>
            <a:spLocks noChangeShapeType="1"/>
          </p:cNvSpPr>
          <p:nvPr/>
        </p:nvSpPr>
        <p:spPr bwMode="auto">
          <a:xfrm>
            <a:off x="5318125" y="51054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7" name="Line 51"/>
          <p:cNvSpPr>
            <a:spLocks noChangeShapeType="1"/>
          </p:cNvSpPr>
          <p:nvPr/>
        </p:nvSpPr>
        <p:spPr bwMode="auto">
          <a:xfrm>
            <a:off x="5305425" y="5105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8" name="Line 52"/>
          <p:cNvSpPr>
            <a:spLocks noChangeShapeType="1"/>
          </p:cNvSpPr>
          <p:nvPr/>
        </p:nvSpPr>
        <p:spPr bwMode="auto">
          <a:xfrm>
            <a:off x="6037263" y="5105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59" name="Line 53"/>
          <p:cNvSpPr>
            <a:spLocks noChangeShapeType="1"/>
          </p:cNvSpPr>
          <p:nvPr/>
        </p:nvSpPr>
        <p:spPr bwMode="auto">
          <a:xfrm>
            <a:off x="6840538" y="5105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60" name="Line 54"/>
          <p:cNvSpPr>
            <a:spLocks noChangeShapeType="1"/>
          </p:cNvSpPr>
          <p:nvPr/>
        </p:nvSpPr>
        <p:spPr bwMode="auto">
          <a:xfrm>
            <a:off x="7570788" y="5105400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61" name="Line 55"/>
          <p:cNvSpPr>
            <a:spLocks noChangeShapeType="1"/>
          </p:cNvSpPr>
          <p:nvPr/>
        </p:nvSpPr>
        <p:spPr bwMode="auto">
          <a:xfrm>
            <a:off x="8305800" y="5105400"/>
            <a:ext cx="0" cy="5175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62" name="Line 56"/>
          <p:cNvSpPr>
            <a:spLocks noChangeShapeType="1"/>
          </p:cNvSpPr>
          <p:nvPr/>
        </p:nvSpPr>
        <p:spPr bwMode="auto">
          <a:xfrm flipH="1" flipV="1">
            <a:off x="4800600" y="4724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63" name="Line 57"/>
          <p:cNvSpPr>
            <a:spLocks noChangeShapeType="1"/>
          </p:cNvSpPr>
          <p:nvPr/>
        </p:nvSpPr>
        <p:spPr bwMode="auto">
          <a:xfrm flipV="1">
            <a:off x="6477000" y="4572000"/>
            <a:ext cx="1143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64" name="Line 58"/>
          <p:cNvSpPr>
            <a:spLocks noChangeShapeType="1"/>
          </p:cNvSpPr>
          <p:nvPr/>
        </p:nvSpPr>
        <p:spPr bwMode="auto">
          <a:xfrm flipH="1">
            <a:off x="4800600" y="5638800"/>
            <a:ext cx="2286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65" name="Line 59"/>
          <p:cNvSpPr>
            <a:spLocks noChangeShapeType="1"/>
          </p:cNvSpPr>
          <p:nvPr/>
        </p:nvSpPr>
        <p:spPr bwMode="auto">
          <a:xfrm>
            <a:off x="7772400" y="563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366" name="Text Box 60"/>
          <p:cNvSpPr txBox="1">
            <a:spLocks noChangeArrowheads="1"/>
          </p:cNvSpPr>
          <p:nvPr/>
        </p:nvSpPr>
        <p:spPr bwMode="auto">
          <a:xfrm>
            <a:off x="3886200" y="37877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A</a:t>
            </a:r>
          </a:p>
        </p:txBody>
      </p:sp>
      <p:sp>
        <p:nvSpPr>
          <p:cNvPr id="56367" name="Text Box 61"/>
          <p:cNvSpPr txBox="1">
            <a:spLocks noChangeArrowheads="1"/>
          </p:cNvSpPr>
          <p:nvPr/>
        </p:nvSpPr>
        <p:spPr bwMode="auto">
          <a:xfrm>
            <a:off x="6996113" y="36560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B</a:t>
            </a:r>
          </a:p>
        </p:txBody>
      </p:sp>
      <p:sp>
        <p:nvSpPr>
          <p:cNvPr id="56368" name="Text Box 62"/>
          <p:cNvSpPr txBox="1">
            <a:spLocks noChangeArrowheads="1"/>
          </p:cNvSpPr>
          <p:nvPr/>
        </p:nvSpPr>
        <p:spPr bwMode="auto">
          <a:xfrm>
            <a:off x="4876800" y="5105400"/>
            <a:ext cx="34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800"/>
              <a:t>R</a:t>
            </a:r>
          </a:p>
          <a:p>
            <a:endParaRPr lang="en-US" sz="1800" b="0"/>
          </a:p>
        </p:txBody>
      </p:sp>
      <p:sp>
        <p:nvSpPr>
          <p:cNvPr id="56369" name="Text Box 63"/>
          <p:cNvSpPr txBox="1">
            <a:spLocks noChangeArrowheads="1"/>
          </p:cNvSpPr>
          <p:nvPr/>
        </p:nvSpPr>
        <p:spPr bwMode="auto">
          <a:xfrm>
            <a:off x="3870325" y="56530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C</a:t>
            </a:r>
          </a:p>
        </p:txBody>
      </p:sp>
      <p:sp>
        <p:nvSpPr>
          <p:cNvPr id="56370" name="Text Box 64"/>
          <p:cNvSpPr txBox="1">
            <a:spLocks noChangeArrowheads="1"/>
          </p:cNvSpPr>
          <p:nvPr/>
        </p:nvSpPr>
        <p:spPr bwMode="auto">
          <a:xfrm>
            <a:off x="6918325" y="57292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4765675"/>
            <a:ext cx="3005138" cy="1644650"/>
            <a:chOff x="288" y="3002"/>
            <a:chExt cx="1893" cy="1036"/>
          </a:xfrm>
        </p:grpSpPr>
        <p:sp>
          <p:nvSpPr>
            <p:cNvPr id="56375" name="Text Box 4"/>
            <p:cNvSpPr txBox="1">
              <a:spLocks noChangeArrowheads="1"/>
            </p:cNvSpPr>
            <p:nvPr/>
          </p:nvSpPr>
          <p:spPr bwMode="auto">
            <a:xfrm>
              <a:off x="374" y="3002"/>
              <a:ext cx="453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Times New Roman" pitchFamily="18" charset="0"/>
                </a:rPr>
                <a:t>  A  </a:t>
              </a:r>
            </a:p>
          </p:txBody>
        </p:sp>
        <p:sp>
          <p:nvSpPr>
            <p:cNvPr id="56376" name="Text Box 5"/>
            <p:cNvSpPr txBox="1">
              <a:spLocks noChangeArrowheads="1"/>
            </p:cNvSpPr>
            <p:nvPr/>
          </p:nvSpPr>
          <p:spPr bwMode="auto">
            <a:xfrm>
              <a:off x="288" y="3744"/>
              <a:ext cx="442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Times New Roman" pitchFamily="18" charset="0"/>
                </a:rPr>
                <a:t>  C  </a:t>
              </a:r>
            </a:p>
          </p:txBody>
        </p:sp>
        <p:sp>
          <p:nvSpPr>
            <p:cNvPr id="56377" name="Text Box 6"/>
            <p:cNvSpPr txBox="1">
              <a:spLocks noChangeArrowheads="1"/>
            </p:cNvSpPr>
            <p:nvPr/>
          </p:nvSpPr>
          <p:spPr bwMode="auto">
            <a:xfrm>
              <a:off x="1728" y="3024"/>
              <a:ext cx="442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Times New Roman" pitchFamily="18" charset="0"/>
                </a:rPr>
                <a:t>  B  </a:t>
              </a:r>
            </a:p>
          </p:txBody>
        </p:sp>
        <p:sp>
          <p:nvSpPr>
            <p:cNvPr id="56378" name="Text Box 7"/>
            <p:cNvSpPr txBox="1">
              <a:spLocks noChangeArrowheads="1"/>
            </p:cNvSpPr>
            <p:nvPr/>
          </p:nvSpPr>
          <p:spPr bwMode="auto">
            <a:xfrm>
              <a:off x="1728" y="3744"/>
              <a:ext cx="453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>
                  <a:latin typeface="Times New Roman" pitchFamily="18" charset="0"/>
                </a:rPr>
                <a:t>  D  </a:t>
              </a:r>
            </a:p>
          </p:txBody>
        </p:sp>
        <p:sp>
          <p:nvSpPr>
            <p:cNvPr id="56379" name="AutoShape 8"/>
            <p:cNvSpPr>
              <a:spLocks noChangeArrowheads="1"/>
            </p:cNvSpPr>
            <p:nvPr/>
          </p:nvSpPr>
          <p:spPr bwMode="auto">
            <a:xfrm>
              <a:off x="960" y="3312"/>
              <a:ext cx="528" cy="52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56380" name="Text Box 9"/>
            <p:cNvSpPr txBox="1">
              <a:spLocks noChangeArrowheads="1"/>
            </p:cNvSpPr>
            <p:nvPr/>
          </p:nvSpPr>
          <p:spPr bwMode="auto">
            <a:xfrm>
              <a:off x="1104" y="34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6381" name="Line 10"/>
            <p:cNvSpPr>
              <a:spLocks noChangeShapeType="1"/>
            </p:cNvSpPr>
            <p:nvPr/>
          </p:nvSpPr>
          <p:spPr bwMode="auto">
            <a:xfrm>
              <a:off x="816" y="316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2" name="Line 11"/>
            <p:cNvSpPr>
              <a:spLocks noChangeShapeType="1"/>
            </p:cNvSpPr>
            <p:nvPr/>
          </p:nvSpPr>
          <p:spPr bwMode="auto">
            <a:xfrm flipV="1">
              <a:off x="720" y="36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3" name="Line 12"/>
            <p:cNvSpPr>
              <a:spLocks noChangeShapeType="1"/>
            </p:cNvSpPr>
            <p:nvPr/>
          </p:nvSpPr>
          <p:spPr bwMode="auto">
            <a:xfrm flipV="1">
              <a:off x="1392" y="32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84" name="Line 13"/>
            <p:cNvSpPr>
              <a:spLocks noChangeShapeType="1"/>
            </p:cNvSpPr>
            <p:nvPr/>
          </p:nvSpPr>
          <p:spPr bwMode="auto">
            <a:xfrm>
              <a:off x="1344" y="369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72" name="Text Box 14"/>
          <p:cNvSpPr txBox="1">
            <a:spLocks noChangeArrowheads="1"/>
          </p:cNvSpPr>
          <p:nvPr/>
        </p:nvSpPr>
        <p:spPr bwMode="auto">
          <a:xfrm>
            <a:off x="6324600" y="2362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sp>
        <p:nvSpPr>
          <p:cNvPr id="56373" name="Rectangle 15"/>
          <p:cNvSpPr>
            <a:spLocks noChangeArrowheads="1"/>
          </p:cNvSpPr>
          <p:nvPr/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0">
                <a:solidFill>
                  <a:schemeClr val="accent2"/>
                </a:solidFill>
              </a:rPr>
              <a:t>ER to Relational Mapping… (contd.)</a:t>
            </a:r>
          </a:p>
        </p:txBody>
      </p:sp>
      <p:sp>
        <p:nvSpPr>
          <p:cNvPr id="56374" name="Rectangle 31"/>
          <p:cNvSpPr>
            <a:spLocks noChangeArrowheads="1"/>
          </p:cNvSpPr>
          <p:nvPr/>
        </p:nvSpPr>
        <p:spPr bwMode="auto">
          <a:xfrm>
            <a:off x="3886200" y="4114800"/>
            <a:ext cx="381000" cy="569913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4"/>
          <p:cNvSpPr>
            <a:spLocks noChangeArrowheads="1"/>
          </p:cNvSpPr>
          <p:nvPr/>
        </p:nvSpPr>
        <p:spPr bwMode="auto">
          <a:xfrm>
            <a:off x="3581400" y="3429000"/>
            <a:ext cx="1371600" cy="1295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Oval 15"/>
          <p:cNvSpPr>
            <a:spLocks noChangeArrowheads="1"/>
          </p:cNvSpPr>
          <p:nvPr/>
        </p:nvSpPr>
        <p:spPr bwMode="auto">
          <a:xfrm>
            <a:off x="5689600" y="5370513"/>
            <a:ext cx="1195388" cy="64452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7348" name="Oval 14"/>
          <p:cNvSpPr>
            <a:spLocks noChangeArrowheads="1"/>
          </p:cNvSpPr>
          <p:nvPr/>
        </p:nvSpPr>
        <p:spPr bwMode="auto">
          <a:xfrm>
            <a:off x="4121150" y="5449888"/>
            <a:ext cx="1195388" cy="646112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7349" name="Oval 20"/>
          <p:cNvSpPr>
            <a:spLocks noChangeArrowheads="1"/>
          </p:cNvSpPr>
          <p:nvPr/>
        </p:nvSpPr>
        <p:spPr bwMode="auto">
          <a:xfrm>
            <a:off x="685800" y="5449888"/>
            <a:ext cx="822325" cy="646112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73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sp>
        <p:nvSpPr>
          <p:cNvPr id="573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76400"/>
            <a:ext cx="80772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600" b="1" smtClean="0"/>
              <a:t>ER Model			Relational Model</a:t>
            </a:r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200" smtClean="0"/>
              <a:t>Weak Entity			Relations and combination of 					partial and primary keys</a:t>
            </a:r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3810000" y="3810000"/>
            <a:ext cx="96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Policy</a:t>
            </a:r>
          </a:p>
          <a:p>
            <a:pPr algn="ctr"/>
            <a:endParaRPr lang="en-US" sz="2400" b="0">
              <a:latin typeface="Times New Roman" pitchFamily="18" charset="0"/>
            </a:endParaRP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685800" y="3917950"/>
            <a:ext cx="188912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EMPLOYEE</a:t>
            </a:r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>
            <a:off x="2552700" y="4078288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4332288" y="5494338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name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6065838" y="5449888"/>
            <a:ext cx="60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age</a:t>
            </a:r>
          </a:p>
        </p:txBody>
      </p:sp>
      <p:sp>
        <p:nvSpPr>
          <p:cNvPr id="57357" name="Line 16"/>
          <p:cNvSpPr>
            <a:spLocks noChangeShapeType="1"/>
          </p:cNvSpPr>
          <p:nvPr/>
        </p:nvSpPr>
        <p:spPr bwMode="auto">
          <a:xfrm>
            <a:off x="4419600" y="5943600"/>
            <a:ext cx="598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8" name="Line 17"/>
          <p:cNvSpPr>
            <a:spLocks noChangeShapeType="1"/>
          </p:cNvSpPr>
          <p:nvPr/>
        </p:nvSpPr>
        <p:spPr bwMode="auto">
          <a:xfrm flipV="1">
            <a:off x="4943475" y="4321175"/>
            <a:ext cx="1792288" cy="1128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9" name="Line 18"/>
          <p:cNvSpPr>
            <a:spLocks noChangeShapeType="1"/>
          </p:cNvSpPr>
          <p:nvPr/>
        </p:nvSpPr>
        <p:spPr bwMode="auto">
          <a:xfrm flipV="1">
            <a:off x="6661150" y="4321175"/>
            <a:ext cx="373063" cy="1128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0" name="Text Box 19"/>
          <p:cNvSpPr txBox="1">
            <a:spLocks noChangeArrowheads="1"/>
          </p:cNvSpPr>
          <p:nvPr/>
        </p:nvSpPr>
        <p:spPr bwMode="auto">
          <a:xfrm>
            <a:off x="908050" y="55308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u="sng">
                <a:latin typeface="Times New Roman" pitchFamily="18" charset="0"/>
              </a:rPr>
              <a:t>id</a:t>
            </a:r>
          </a:p>
        </p:txBody>
      </p:sp>
      <p:sp>
        <p:nvSpPr>
          <p:cNvPr id="57361" name="Line 21"/>
          <p:cNvSpPr>
            <a:spLocks noChangeShapeType="1"/>
          </p:cNvSpPr>
          <p:nvPr/>
        </p:nvSpPr>
        <p:spPr bwMode="auto">
          <a:xfrm flipV="1">
            <a:off x="1058863" y="4402138"/>
            <a:ext cx="223837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2" name="Text Box 23"/>
          <p:cNvSpPr txBox="1">
            <a:spLocks noChangeArrowheads="1"/>
          </p:cNvSpPr>
          <p:nvPr/>
        </p:nvSpPr>
        <p:spPr bwMode="auto">
          <a:xfrm>
            <a:off x="5838825" y="3756025"/>
            <a:ext cx="2390775" cy="495300"/>
          </a:xfrm>
          <a:prstGeom prst="rect">
            <a:avLst/>
          </a:prstGeom>
          <a:solidFill>
            <a:srgbClr val="9999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0">
                <a:latin typeface="Times New Roman" pitchFamily="18" charset="0"/>
              </a:rPr>
              <a:t>DEPENDENTS</a:t>
            </a:r>
          </a:p>
        </p:txBody>
      </p:sp>
      <p:sp>
        <p:nvSpPr>
          <p:cNvPr id="57363" name="Line 25"/>
          <p:cNvSpPr>
            <a:spLocks noChangeShapeType="1"/>
          </p:cNvSpPr>
          <p:nvPr/>
        </p:nvSpPr>
        <p:spPr bwMode="auto">
          <a:xfrm>
            <a:off x="4953000" y="4038600"/>
            <a:ext cx="838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Text Box 26"/>
          <p:cNvSpPr txBox="1">
            <a:spLocks noChangeArrowheads="1"/>
          </p:cNvSpPr>
          <p:nvPr/>
        </p:nvSpPr>
        <p:spPr bwMode="auto">
          <a:xfrm>
            <a:off x="2879725" y="35925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7365" name="Text Box 27"/>
          <p:cNvSpPr txBox="1">
            <a:spLocks noChangeArrowheads="1"/>
          </p:cNvSpPr>
          <p:nvPr/>
        </p:nvSpPr>
        <p:spPr bwMode="auto">
          <a:xfrm>
            <a:off x="5165725" y="351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31925" y="1789113"/>
            <a:ext cx="4359275" cy="954087"/>
            <a:chOff x="806" y="1031"/>
            <a:chExt cx="2746" cy="601"/>
          </a:xfrm>
        </p:grpSpPr>
        <p:sp>
          <p:nvSpPr>
            <p:cNvPr id="58384" name="Rectangle 4"/>
            <p:cNvSpPr>
              <a:spLocks noChangeArrowheads="1"/>
            </p:cNvSpPr>
            <p:nvPr/>
          </p:nvSpPr>
          <p:spPr bwMode="auto">
            <a:xfrm>
              <a:off x="2496" y="1296"/>
              <a:ext cx="1056" cy="336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58385" name="Rectangle 5"/>
            <p:cNvSpPr>
              <a:spLocks noChangeArrowheads="1"/>
            </p:cNvSpPr>
            <p:nvPr/>
          </p:nvSpPr>
          <p:spPr bwMode="auto">
            <a:xfrm>
              <a:off x="1632" y="1296"/>
              <a:ext cx="864" cy="336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58386" name="Rectangle 6"/>
            <p:cNvSpPr>
              <a:spLocks noChangeArrowheads="1"/>
            </p:cNvSpPr>
            <p:nvPr/>
          </p:nvSpPr>
          <p:spPr bwMode="auto">
            <a:xfrm>
              <a:off x="864" y="1296"/>
              <a:ext cx="768" cy="336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58387" name="Line 7"/>
            <p:cNvSpPr>
              <a:spLocks noChangeShapeType="1"/>
            </p:cNvSpPr>
            <p:nvPr/>
          </p:nvSpPr>
          <p:spPr bwMode="auto">
            <a:xfrm>
              <a:off x="864" y="129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8"/>
            <p:cNvSpPr>
              <a:spLocks noChangeShapeType="1"/>
            </p:cNvSpPr>
            <p:nvPr/>
          </p:nvSpPr>
          <p:spPr bwMode="auto">
            <a:xfrm>
              <a:off x="864" y="1632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9"/>
            <p:cNvSpPr>
              <a:spLocks noChangeShapeType="1"/>
            </p:cNvSpPr>
            <p:nvPr/>
          </p:nvSpPr>
          <p:spPr bwMode="auto">
            <a:xfrm>
              <a:off x="864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Line 10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11"/>
            <p:cNvSpPr>
              <a:spLocks noChangeShapeType="1"/>
            </p:cNvSpPr>
            <p:nvPr/>
          </p:nvSpPr>
          <p:spPr bwMode="auto">
            <a:xfrm>
              <a:off x="2496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Text Box 13"/>
            <p:cNvSpPr txBox="1">
              <a:spLocks noChangeArrowheads="1"/>
            </p:cNvSpPr>
            <p:nvPr/>
          </p:nvSpPr>
          <p:spPr bwMode="auto">
            <a:xfrm>
              <a:off x="806" y="1031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EMPLOYEE</a:t>
              </a:r>
            </a:p>
          </p:txBody>
        </p:sp>
      </p:grpSp>
      <p:sp>
        <p:nvSpPr>
          <p:cNvPr id="58372" name="Line 14"/>
          <p:cNvSpPr>
            <a:spLocks noChangeShapeType="1"/>
          </p:cNvSpPr>
          <p:nvPr/>
        </p:nvSpPr>
        <p:spPr bwMode="auto">
          <a:xfrm flipH="1" flipV="1">
            <a:off x="1905000" y="2743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14600" y="3962400"/>
            <a:ext cx="4359275" cy="990600"/>
            <a:chOff x="1584" y="2496"/>
            <a:chExt cx="2746" cy="624"/>
          </a:xfrm>
        </p:grpSpPr>
        <p:sp>
          <p:nvSpPr>
            <p:cNvPr id="58374" name="Rectangle 16"/>
            <p:cNvSpPr>
              <a:spLocks noChangeArrowheads="1"/>
            </p:cNvSpPr>
            <p:nvPr/>
          </p:nvSpPr>
          <p:spPr bwMode="auto">
            <a:xfrm>
              <a:off x="3274" y="2761"/>
              <a:ext cx="1056" cy="336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/>
                <a:t>age</a:t>
              </a:r>
            </a:p>
          </p:txBody>
        </p:sp>
        <p:sp>
          <p:nvSpPr>
            <p:cNvPr id="58375" name="Rectangle 17"/>
            <p:cNvSpPr>
              <a:spLocks noChangeArrowheads="1"/>
            </p:cNvSpPr>
            <p:nvPr/>
          </p:nvSpPr>
          <p:spPr bwMode="auto">
            <a:xfrm>
              <a:off x="2400" y="2784"/>
              <a:ext cx="864" cy="336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 u="sng"/>
                <a:t>name</a:t>
              </a:r>
            </a:p>
          </p:txBody>
        </p:sp>
        <p:sp>
          <p:nvSpPr>
            <p:cNvPr id="58376" name="Rectangle 18"/>
            <p:cNvSpPr>
              <a:spLocks noChangeArrowheads="1"/>
            </p:cNvSpPr>
            <p:nvPr/>
          </p:nvSpPr>
          <p:spPr bwMode="auto">
            <a:xfrm>
              <a:off x="1642" y="2761"/>
              <a:ext cx="768" cy="336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58377" name="Line 19"/>
            <p:cNvSpPr>
              <a:spLocks noChangeShapeType="1"/>
            </p:cNvSpPr>
            <p:nvPr/>
          </p:nvSpPr>
          <p:spPr bwMode="auto">
            <a:xfrm>
              <a:off x="1642" y="2761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Line 20"/>
            <p:cNvSpPr>
              <a:spLocks noChangeShapeType="1"/>
            </p:cNvSpPr>
            <p:nvPr/>
          </p:nvSpPr>
          <p:spPr bwMode="auto">
            <a:xfrm>
              <a:off x="1642" y="3097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9" name="Line 21"/>
            <p:cNvSpPr>
              <a:spLocks noChangeShapeType="1"/>
            </p:cNvSpPr>
            <p:nvPr/>
          </p:nvSpPr>
          <p:spPr bwMode="auto">
            <a:xfrm>
              <a:off x="1642" y="2761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22"/>
            <p:cNvSpPr>
              <a:spLocks noChangeShapeType="1"/>
            </p:cNvSpPr>
            <p:nvPr/>
          </p:nvSpPr>
          <p:spPr bwMode="auto">
            <a:xfrm>
              <a:off x="2410" y="27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23"/>
            <p:cNvSpPr>
              <a:spLocks noChangeShapeType="1"/>
            </p:cNvSpPr>
            <p:nvPr/>
          </p:nvSpPr>
          <p:spPr bwMode="auto">
            <a:xfrm>
              <a:off x="3274" y="27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24"/>
            <p:cNvSpPr>
              <a:spLocks noChangeShapeType="1"/>
            </p:cNvSpPr>
            <p:nvPr/>
          </p:nvSpPr>
          <p:spPr bwMode="auto">
            <a:xfrm>
              <a:off x="4330" y="2761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Text Box 25"/>
            <p:cNvSpPr txBox="1">
              <a:spLocks noChangeArrowheads="1"/>
            </p:cNvSpPr>
            <p:nvPr/>
          </p:nvSpPr>
          <p:spPr bwMode="auto">
            <a:xfrm>
              <a:off x="1584" y="2496"/>
              <a:ext cx="110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DEPENDENTS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Mapping - Summary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002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	ER Model			Relational Model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Entity (strong)	   -&gt;</a:t>
            </a:r>
            <a:r>
              <a:rPr lang="en-US" sz="2000" smtClean="0">
                <a:sym typeface="Wingdings" pitchFamily="2" charset="2"/>
              </a:rPr>
              <a:t>	Relation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Simple Attributes	   -&gt; </a:t>
            </a:r>
            <a:r>
              <a:rPr lang="en-US" sz="2000" smtClean="0">
                <a:sym typeface="Wingdings" pitchFamily="2" charset="2"/>
              </a:rPr>
              <a:t>	Attributes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Primary Key		   -&gt; 	Primary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Composite attributes 	   -&gt; 	</a:t>
            </a:r>
            <a:r>
              <a:rPr lang="en-US" sz="2000" smtClean="0">
                <a:sym typeface="Wingdings" pitchFamily="2" charset="2"/>
              </a:rPr>
              <a:t>Set of simple attributes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1:1 or 1:N relationship  -&gt; 	</a:t>
            </a:r>
            <a:r>
              <a:rPr lang="en-US" sz="2000" smtClean="0">
                <a:sym typeface="Wingdings" pitchFamily="2" charset="2"/>
              </a:rPr>
              <a:t>Foreign keys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M:N relationship	   -&gt; 	Relation and foreign keys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Multivalued attribute 	   -&gt; 	</a:t>
            </a:r>
            <a:r>
              <a:rPr lang="en-US" sz="2000" smtClean="0">
                <a:sym typeface="Wingdings" pitchFamily="2" charset="2"/>
              </a:rPr>
              <a:t>Relation and foreign key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N-ary relationship	   -&gt; 	Relation and n foreign keys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Weak Entity		   -&gt; 	Relation and combination of 	 -&gt; 				primary and partial keys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Wingdings" pitchFamily="2" charset="2"/>
              </a:rPr>
              <a:t>						</a:t>
            </a:r>
            <a:endParaRPr lang="en-US" sz="2000" b="1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ym typeface="Wingdings" pitchFamily="2" charset="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599" y="685800"/>
            <a:ext cx="812615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following ERD fragment into corresponding relations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57400"/>
            <a:ext cx="7696201" cy="297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6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ER to Relational Mapping…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686800" cy="5181600"/>
          </a:xfrm>
        </p:spPr>
        <p:txBody>
          <a:bodyPr/>
          <a:lstStyle/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In the Database Design process, we firstly derive a </a:t>
            </a:r>
            <a:r>
              <a:rPr lang="en-US" sz="2400" smtClean="0">
                <a:solidFill>
                  <a:srgbClr val="FF0066"/>
                </a:solidFill>
              </a:rPr>
              <a:t>conceptual model</a:t>
            </a:r>
            <a:r>
              <a:rPr lang="en-US" sz="2400" smtClean="0"/>
              <a:t> (ER Diagram)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This model needs to be mapped to the </a:t>
            </a:r>
            <a:r>
              <a:rPr lang="en-US" sz="2400" smtClean="0">
                <a:solidFill>
                  <a:srgbClr val="008000"/>
                </a:solidFill>
              </a:rPr>
              <a:t>relational model</a:t>
            </a:r>
            <a:r>
              <a:rPr lang="en-US" sz="2400" smtClean="0"/>
              <a:t> in order to be implemented using a relational DBMS (RDBMS)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This section discusses the rules that can be used for this process…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Turn</a:t>
            </a:r>
          </a:p>
        </p:txBody>
      </p:sp>
      <p:pic>
        <p:nvPicPr>
          <p:cNvPr id="604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36" y="1993900"/>
            <a:ext cx="6160240" cy="3765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Use the rules introduced to build a set of tables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Have two 1:N relations between Branch &amp; Film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Examine the link between Customer and Film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DF29F-8EBD-4955-8135-77E3F3B8D1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58763"/>
            <a:ext cx="7772400" cy="7667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Model Mapping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81100"/>
            <a:ext cx="7772400" cy="52959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Moving from </a:t>
            </a:r>
            <a:r>
              <a:rPr lang="en-US" altLang="zh-TW" smtClean="0">
                <a:solidFill>
                  <a:srgbClr val="CC0000"/>
                </a:solidFill>
                <a:ea typeface="新細明體" charset="-120"/>
              </a:rPr>
              <a:t>Conceptual (ER)</a:t>
            </a:r>
            <a:r>
              <a:rPr lang="en-US" altLang="zh-TW" smtClean="0">
                <a:ea typeface="新細明體" charset="-120"/>
              </a:rPr>
              <a:t> to lower level </a:t>
            </a:r>
            <a:r>
              <a:rPr lang="en-US" altLang="zh-TW" smtClean="0">
                <a:solidFill>
                  <a:srgbClr val="CC0000"/>
                </a:solidFill>
                <a:ea typeface="新細明體" charset="-120"/>
              </a:rPr>
              <a:t>Logical Model (Relational)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solidFill>
                <a:srgbClr val="CC0000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ER is independent of the details of the implementation (relational, network or OO)_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Logical model begins to introduce issues specific to implementations (as realtional tables)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charset="-120"/>
              </a:rPr>
              <a:t>Any such conversion is called a </a:t>
            </a:r>
            <a:r>
              <a:rPr lang="en-US" altLang="zh-TW" smtClean="0">
                <a:latin typeface="Times New Roman" pitchFamily="18" charset="0"/>
                <a:ea typeface="新細明體" charset="-120"/>
              </a:rPr>
              <a:t>“</a:t>
            </a:r>
            <a:r>
              <a:rPr lang="en-US" altLang="zh-TW" smtClean="0">
                <a:ea typeface="新細明體" charset="-120"/>
              </a:rPr>
              <a:t>schema mapping</a:t>
            </a:r>
            <a:r>
              <a:rPr lang="en-US" altLang="zh-TW" smtClean="0">
                <a:latin typeface="Times New Roman" pitchFamily="18" charset="0"/>
                <a:ea typeface="新細明體" charset="-120"/>
              </a:rPr>
              <a:t>”</a:t>
            </a:r>
            <a:r>
              <a:rPr lang="en-US" altLang="zh-TW" smtClean="0">
                <a:ea typeface="新細明體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Core Concepts (Review)</a:t>
            </a:r>
          </a:p>
        </p:txBody>
      </p:sp>
      <p:graphicFrame>
        <p:nvGraphicFramePr>
          <p:cNvPr id="363569" name="Group 49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467600" cy="5016501"/>
        </p:xfrm>
        <a:graphic>
          <a:graphicData uri="http://schemas.openxmlformats.org/drawingml/2006/table">
            <a:tbl>
              <a:tblPr/>
              <a:tblGrid>
                <a:gridCol w="1905000"/>
                <a:gridCol w="5562600"/>
              </a:tblGrid>
              <a:tr h="100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Any object about which data is stored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2-d table to implement storage of data abut entities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property of an entity; stored as a column in a table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Entity 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row (tuple) in a table (relation)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Key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use of an attribute to identify specific instances within a table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Core Concepts (Review)</a:t>
            </a:r>
          </a:p>
        </p:txBody>
      </p:sp>
      <p:graphicFrame>
        <p:nvGraphicFramePr>
          <p:cNvPr id="365594" name="Group 26"/>
          <p:cNvGraphicFramePr>
            <a:graphicFrameLocks noGrp="1"/>
          </p:cNvGraphicFramePr>
          <p:nvPr>
            <p:ph type="tbl" idx="1"/>
          </p:nvPr>
        </p:nvGraphicFramePr>
        <p:xfrm>
          <a:off x="838200" y="1600200"/>
          <a:ext cx="7467600" cy="4758691"/>
        </p:xfrm>
        <a:graphic>
          <a:graphicData uri="http://schemas.openxmlformats.org/drawingml/2006/table">
            <a:tbl>
              <a:tblPr/>
              <a:tblGrid>
                <a:gridCol w="1905000"/>
                <a:gridCol w="5562600"/>
              </a:tblGrid>
              <a:tr h="105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Candidate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Any attribute that uniquely identifies each row in a table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Primary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An attribute selected from the candidate keys to be used to uniquely identify each 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325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Composite Key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A primary key tat is made up of two or more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Foreign 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Arial" charset="0"/>
                        </a:rPr>
                        <a:t>An attribute that is not itself a key but is a PK in another table; to join tables in relational 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295400"/>
            <a:ext cx="78486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r>
              <a:rPr lang="en-US" sz="2400" b="1" smtClean="0"/>
              <a:t>	ER Model			Relational Model</a:t>
            </a:r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lvl="1" eaLnBrk="1" hangingPunct="1"/>
            <a:r>
              <a:rPr lang="en-US" sz="2200" smtClean="0"/>
              <a:t>Entity	(strong)	</a:t>
            </a:r>
            <a:r>
              <a:rPr lang="en-US" sz="2200" smtClean="0">
                <a:sym typeface="Wingdings" pitchFamily="2" charset="2"/>
              </a:rPr>
              <a:t>		Relation</a:t>
            </a:r>
          </a:p>
          <a:p>
            <a:pPr lvl="1" eaLnBrk="1" hangingPunct="1">
              <a:buFontTx/>
              <a:buNone/>
            </a:pPr>
            <a:endParaRPr lang="en-US" sz="2200" smtClean="0">
              <a:sym typeface="Wingdings" pitchFamily="2" charset="2"/>
            </a:endParaRPr>
          </a:p>
          <a:p>
            <a:pPr lvl="1" eaLnBrk="1" hangingPunct="1"/>
            <a:r>
              <a:rPr lang="en-US" sz="2200" smtClean="0">
                <a:sym typeface="Wingdings" pitchFamily="2" charset="2"/>
              </a:rPr>
              <a:t>For example, </a:t>
            </a:r>
            <a:endParaRPr lang="en-US" sz="2200" smtClean="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27125" y="4994275"/>
            <a:ext cx="126047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ARTIST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3528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24400" y="4379913"/>
            <a:ext cx="3990975" cy="1081087"/>
            <a:chOff x="2976" y="2759"/>
            <a:chExt cx="2514" cy="681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3302" y="3146"/>
              <a:ext cx="116" cy="28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4992" y="3072"/>
              <a:ext cx="498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4656" y="3072"/>
              <a:ext cx="336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4128" y="3072"/>
              <a:ext cx="528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600" y="3072"/>
              <a:ext cx="528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976" y="3072"/>
              <a:ext cx="624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2976" y="3072"/>
              <a:ext cx="25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2976" y="3440"/>
              <a:ext cx="25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2976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3600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4128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4656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499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5490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062" y="2759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1800">
                  <a:solidFill>
                    <a:srgbClr val="3333CC"/>
                  </a:solidFill>
                </a:rPr>
                <a:t>ARTIST</a:t>
              </a:r>
            </a:p>
            <a:p>
              <a:endParaRPr lang="en-US" sz="1800" b="0">
                <a:solidFill>
                  <a:srgbClr val="3333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8534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ER Model				Relational Model</a:t>
            </a:r>
          </a:p>
          <a:p>
            <a:pPr eaLnBrk="1" hangingPunct="1">
              <a:buFontTx/>
              <a:buNone/>
            </a:pPr>
            <a:endParaRPr lang="en-US" b="1" smtClean="0"/>
          </a:p>
          <a:p>
            <a:pPr lvl="1" eaLnBrk="1" hangingPunct="1"/>
            <a:r>
              <a:rPr lang="en-US" sz="2200" smtClean="0"/>
              <a:t>Simple Attributes	</a:t>
            </a:r>
            <a:r>
              <a:rPr lang="en-US" sz="2200" smtClean="0">
                <a:sym typeface="Wingdings" pitchFamily="2" charset="2"/>
              </a:rPr>
              <a:t>		Attributes</a:t>
            </a:r>
          </a:p>
          <a:p>
            <a:pPr lvl="1" eaLnBrk="1" hangingPunct="1"/>
            <a:endParaRPr lang="en-US" sz="2200" smtClean="0">
              <a:sym typeface="Wingdings" pitchFamily="2" charset="2"/>
            </a:endParaRPr>
          </a:p>
          <a:p>
            <a:pPr lvl="1" eaLnBrk="1" hangingPunct="1"/>
            <a:r>
              <a:rPr lang="en-US" sz="2200" smtClean="0">
                <a:sym typeface="Wingdings" pitchFamily="2" charset="2"/>
              </a:rPr>
              <a:t>For example,</a:t>
            </a:r>
          </a:p>
          <a:p>
            <a:pPr eaLnBrk="1" hangingPunct="1">
              <a:buFontTx/>
              <a:buNone/>
            </a:pPr>
            <a:endParaRPr lang="en-US" sz="220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 </a:t>
            </a:r>
            <a:endParaRPr lang="en-US" smtClean="0"/>
          </a:p>
        </p:txBody>
      </p:sp>
      <p:sp>
        <p:nvSpPr>
          <p:cNvPr id="481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sp>
        <p:nvSpPr>
          <p:cNvPr id="48131" name="Oval 7"/>
          <p:cNvSpPr>
            <a:spLocks noChangeArrowheads="1"/>
          </p:cNvSpPr>
          <p:nvPr/>
        </p:nvSpPr>
        <p:spPr bwMode="auto">
          <a:xfrm>
            <a:off x="914400" y="5562600"/>
            <a:ext cx="1143000" cy="3810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1050925" y="54514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name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0" y="4648200"/>
            <a:ext cx="126047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ARTIST</a:t>
            </a:r>
          </a:p>
        </p:txBody>
      </p:sp>
      <p:sp>
        <p:nvSpPr>
          <p:cNvPr id="48134" name="Line 8"/>
          <p:cNvSpPr>
            <a:spLocks noChangeShapeType="1"/>
          </p:cNvSpPr>
          <p:nvPr/>
        </p:nvSpPr>
        <p:spPr bwMode="auto">
          <a:xfrm>
            <a:off x="14478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31242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784725" y="3886200"/>
            <a:ext cx="3702050" cy="1041400"/>
            <a:chOff x="3158" y="2784"/>
            <a:chExt cx="2332" cy="656"/>
          </a:xfrm>
        </p:grpSpPr>
        <p:sp>
          <p:nvSpPr>
            <p:cNvPr id="48138" name="Rectangle 11"/>
            <p:cNvSpPr>
              <a:spLocks noChangeArrowheads="1"/>
            </p:cNvSpPr>
            <p:nvPr/>
          </p:nvSpPr>
          <p:spPr bwMode="auto">
            <a:xfrm>
              <a:off x="5232" y="3072"/>
              <a:ext cx="258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8139" name="Rectangle 12"/>
            <p:cNvSpPr>
              <a:spLocks noChangeArrowheads="1"/>
            </p:cNvSpPr>
            <p:nvPr/>
          </p:nvSpPr>
          <p:spPr bwMode="auto">
            <a:xfrm>
              <a:off x="4992" y="3072"/>
              <a:ext cx="240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8140" name="Rectangle 13"/>
            <p:cNvSpPr>
              <a:spLocks noChangeArrowheads="1"/>
            </p:cNvSpPr>
            <p:nvPr/>
          </p:nvSpPr>
          <p:spPr bwMode="auto">
            <a:xfrm>
              <a:off x="4704" y="3072"/>
              <a:ext cx="288" cy="36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8141" name="Rectangle 14"/>
            <p:cNvSpPr>
              <a:spLocks noChangeArrowheads="1"/>
            </p:cNvSpPr>
            <p:nvPr/>
          </p:nvSpPr>
          <p:spPr bwMode="auto">
            <a:xfrm>
              <a:off x="4032" y="3072"/>
              <a:ext cx="672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endParaRPr lang="en-US" sz="2400" b="0"/>
            </a:p>
          </p:txBody>
        </p:sp>
        <p:sp>
          <p:nvSpPr>
            <p:cNvPr id="48142" name="Rectangle 15"/>
            <p:cNvSpPr>
              <a:spLocks noChangeArrowheads="1"/>
            </p:cNvSpPr>
            <p:nvPr/>
          </p:nvSpPr>
          <p:spPr bwMode="auto">
            <a:xfrm>
              <a:off x="3168" y="3072"/>
              <a:ext cx="1056" cy="368"/>
            </a:xfrm>
            <a:prstGeom prst="rect">
              <a:avLst/>
            </a:prstGeom>
            <a:solidFill>
              <a:srgbClr val="9999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sz="2400" b="0"/>
                <a:t>name</a:t>
              </a:r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3168" y="3072"/>
              <a:ext cx="2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 flipV="1">
              <a:off x="3158" y="3428"/>
              <a:ext cx="2324" cy="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Line 18"/>
            <p:cNvSpPr>
              <a:spLocks noChangeShapeType="1"/>
            </p:cNvSpPr>
            <p:nvPr/>
          </p:nvSpPr>
          <p:spPr bwMode="auto">
            <a:xfrm>
              <a:off x="3168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Line 19"/>
            <p:cNvSpPr>
              <a:spLocks noChangeShapeType="1"/>
            </p:cNvSpPr>
            <p:nvPr/>
          </p:nvSpPr>
          <p:spPr bwMode="auto">
            <a:xfrm>
              <a:off x="3984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21"/>
            <p:cNvSpPr>
              <a:spLocks noChangeShapeType="1"/>
            </p:cNvSpPr>
            <p:nvPr/>
          </p:nvSpPr>
          <p:spPr bwMode="auto">
            <a:xfrm>
              <a:off x="499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2"/>
            <p:cNvSpPr>
              <a:spLocks noChangeShapeType="1"/>
            </p:cNvSpPr>
            <p:nvPr/>
          </p:nvSpPr>
          <p:spPr bwMode="auto">
            <a:xfrm>
              <a:off x="523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3"/>
            <p:cNvSpPr>
              <a:spLocks noChangeShapeType="1"/>
            </p:cNvSpPr>
            <p:nvPr/>
          </p:nvSpPr>
          <p:spPr bwMode="auto">
            <a:xfrm>
              <a:off x="5490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Text Box 24"/>
            <p:cNvSpPr txBox="1">
              <a:spLocks noChangeArrowheads="1"/>
            </p:cNvSpPr>
            <p:nvPr/>
          </p:nvSpPr>
          <p:spPr bwMode="auto">
            <a:xfrm>
              <a:off x="3216" y="2784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3333CC"/>
                  </a:solidFill>
                </a:rPr>
                <a:t>ARTIST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b="1" smtClean="0"/>
          </a:p>
          <a:p>
            <a:pPr eaLnBrk="1" hangingPunct="1">
              <a:buFontTx/>
              <a:buNone/>
            </a:pPr>
            <a:r>
              <a:rPr lang="en-US" b="1" smtClean="0"/>
              <a:t>	ER Model				Relational Model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z="2200" smtClean="0"/>
              <a:t>Primary Key	</a:t>
            </a:r>
            <a:r>
              <a:rPr lang="en-US" sz="2200" smtClean="0">
                <a:sym typeface="Wingdings" pitchFamily="2" charset="2"/>
              </a:rPr>
              <a:t></a:t>
            </a:r>
            <a:r>
              <a:rPr lang="en-US" sz="2200" smtClean="0"/>
              <a:t>		           Primary Key</a:t>
            </a:r>
          </a:p>
          <a:p>
            <a:pPr lvl="1" eaLnBrk="1" hangingPunct="1"/>
            <a:endParaRPr lang="en-US" sz="2200" smtClean="0"/>
          </a:p>
          <a:p>
            <a:pPr lvl="1" eaLnBrk="1" hangingPunct="1"/>
            <a:r>
              <a:rPr lang="en-US" sz="2200" smtClean="0"/>
              <a:t>For example, </a:t>
            </a:r>
          </a:p>
          <a:p>
            <a:pPr eaLnBrk="1" hangingPunct="1">
              <a:buFontTx/>
              <a:buNone/>
            </a:pPr>
            <a:endParaRPr lang="en-US" sz="2200" smtClean="0"/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447800" y="4724400"/>
            <a:ext cx="126047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ARTIST</a:t>
            </a:r>
          </a:p>
        </p:txBody>
      </p:sp>
      <p:sp>
        <p:nvSpPr>
          <p:cNvPr id="49156" name="Oval 7"/>
          <p:cNvSpPr>
            <a:spLocks noChangeArrowheads="1"/>
          </p:cNvSpPr>
          <p:nvPr/>
        </p:nvSpPr>
        <p:spPr bwMode="auto">
          <a:xfrm>
            <a:off x="1447800" y="5638800"/>
            <a:ext cx="1143000" cy="3810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49157" name="Line 8"/>
          <p:cNvSpPr>
            <a:spLocks noChangeShapeType="1"/>
          </p:cNvSpPr>
          <p:nvPr/>
        </p:nvSpPr>
        <p:spPr bwMode="auto">
          <a:xfrm>
            <a:off x="198120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Line 9"/>
          <p:cNvSpPr>
            <a:spLocks noChangeShapeType="1"/>
          </p:cNvSpPr>
          <p:nvPr/>
        </p:nvSpPr>
        <p:spPr bwMode="auto">
          <a:xfrm>
            <a:off x="3352800" y="5181600"/>
            <a:ext cx="10668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8093075" y="4876800"/>
            <a:ext cx="409575" cy="584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 b="0"/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7712075" y="4876800"/>
            <a:ext cx="381000" cy="584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 b="0"/>
          </a:p>
        </p:txBody>
      </p:sp>
      <p:sp>
        <p:nvSpPr>
          <p:cNvPr id="49162" name="Rectangle 13"/>
          <p:cNvSpPr>
            <a:spLocks noChangeArrowheads="1"/>
          </p:cNvSpPr>
          <p:nvPr/>
        </p:nvSpPr>
        <p:spPr bwMode="auto">
          <a:xfrm>
            <a:off x="7254875" y="4876800"/>
            <a:ext cx="457200" cy="584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 b="0"/>
          </a:p>
        </p:txBody>
      </p:sp>
      <p:sp>
        <p:nvSpPr>
          <p:cNvPr id="49163" name="Rectangle 14"/>
          <p:cNvSpPr>
            <a:spLocks noChangeArrowheads="1"/>
          </p:cNvSpPr>
          <p:nvPr/>
        </p:nvSpPr>
        <p:spPr bwMode="auto">
          <a:xfrm>
            <a:off x="6188075" y="4876800"/>
            <a:ext cx="1066800" cy="584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 b="0"/>
          </a:p>
        </p:txBody>
      </p:sp>
      <p:sp>
        <p:nvSpPr>
          <p:cNvPr id="49164" name="Rectangle 15"/>
          <p:cNvSpPr>
            <a:spLocks noChangeArrowheads="1"/>
          </p:cNvSpPr>
          <p:nvPr/>
        </p:nvSpPr>
        <p:spPr bwMode="auto">
          <a:xfrm>
            <a:off x="4816475" y="4876800"/>
            <a:ext cx="1676400" cy="584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 u="sng"/>
              <a:t>name</a:t>
            </a:r>
          </a:p>
        </p:txBody>
      </p:sp>
      <p:sp>
        <p:nvSpPr>
          <p:cNvPr id="49165" name="Line 16"/>
          <p:cNvSpPr>
            <a:spLocks noChangeShapeType="1"/>
          </p:cNvSpPr>
          <p:nvPr/>
        </p:nvSpPr>
        <p:spPr bwMode="auto">
          <a:xfrm>
            <a:off x="4816475" y="4876800"/>
            <a:ext cx="3686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6" name="Line 17"/>
          <p:cNvSpPr>
            <a:spLocks noChangeShapeType="1"/>
          </p:cNvSpPr>
          <p:nvPr/>
        </p:nvSpPr>
        <p:spPr bwMode="auto">
          <a:xfrm flipV="1">
            <a:off x="4800600" y="5441950"/>
            <a:ext cx="3689350" cy="15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Line 18"/>
          <p:cNvSpPr>
            <a:spLocks noChangeShapeType="1"/>
          </p:cNvSpPr>
          <p:nvPr/>
        </p:nvSpPr>
        <p:spPr bwMode="auto">
          <a:xfrm>
            <a:off x="4816475" y="4876800"/>
            <a:ext cx="0" cy="584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19"/>
          <p:cNvSpPr>
            <a:spLocks noChangeShapeType="1"/>
          </p:cNvSpPr>
          <p:nvPr/>
        </p:nvSpPr>
        <p:spPr bwMode="auto">
          <a:xfrm>
            <a:off x="6111875" y="487680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Line 20"/>
          <p:cNvSpPr>
            <a:spLocks noChangeShapeType="1"/>
          </p:cNvSpPr>
          <p:nvPr/>
        </p:nvSpPr>
        <p:spPr bwMode="auto">
          <a:xfrm>
            <a:off x="6721475" y="487680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0" name="Line 21"/>
          <p:cNvSpPr>
            <a:spLocks noChangeShapeType="1"/>
          </p:cNvSpPr>
          <p:nvPr/>
        </p:nvSpPr>
        <p:spPr bwMode="auto">
          <a:xfrm>
            <a:off x="7712075" y="487680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1" name="Line 22"/>
          <p:cNvSpPr>
            <a:spLocks noChangeShapeType="1"/>
          </p:cNvSpPr>
          <p:nvPr/>
        </p:nvSpPr>
        <p:spPr bwMode="auto">
          <a:xfrm>
            <a:off x="8093075" y="4876800"/>
            <a:ext cx="0" cy="58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2" name="Line 23"/>
          <p:cNvSpPr>
            <a:spLocks noChangeShapeType="1"/>
          </p:cNvSpPr>
          <p:nvPr/>
        </p:nvSpPr>
        <p:spPr bwMode="auto">
          <a:xfrm>
            <a:off x="8502650" y="4876800"/>
            <a:ext cx="0" cy="584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73" name="Text Box 24"/>
          <p:cNvSpPr txBox="1">
            <a:spLocks noChangeArrowheads="1"/>
          </p:cNvSpPr>
          <p:nvPr/>
        </p:nvSpPr>
        <p:spPr bwMode="auto">
          <a:xfrm>
            <a:off x="4892675" y="4419600"/>
            <a:ext cx="10096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ARTIST</a:t>
            </a:r>
          </a:p>
        </p:txBody>
      </p:sp>
      <p:sp>
        <p:nvSpPr>
          <p:cNvPr id="49174" name="Text Box 6"/>
          <p:cNvSpPr txBox="1">
            <a:spLocks noChangeArrowheads="1"/>
          </p:cNvSpPr>
          <p:nvPr/>
        </p:nvSpPr>
        <p:spPr bwMode="auto">
          <a:xfrm>
            <a:off x="1584325" y="5527675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u="sng">
                <a:latin typeface="Times New Roman" pitchFamily="18" charset="0"/>
              </a:rPr>
              <a:t>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Oval 7"/>
          <p:cNvSpPr>
            <a:spLocks noChangeArrowheads="1"/>
          </p:cNvSpPr>
          <p:nvPr/>
        </p:nvSpPr>
        <p:spPr bwMode="auto">
          <a:xfrm>
            <a:off x="838200" y="4876800"/>
            <a:ext cx="1676400" cy="4572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0179" name="Oval 12"/>
          <p:cNvSpPr>
            <a:spLocks noChangeArrowheads="1"/>
          </p:cNvSpPr>
          <p:nvPr/>
        </p:nvSpPr>
        <p:spPr bwMode="auto">
          <a:xfrm>
            <a:off x="2819400" y="4724400"/>
            <a:ext cx="1676400" cy="4572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0180" name="Oval 10"/>
          <p:cNvSpPr>
            <a:spLocks noChangeArrowheads="1"/>
          </p:cNvSpPr>
          <p:nvPr/>
        </p:nvSpPr>
        <p:spPr bwMode="auto">
          <a:xfrm>
            <a:off x="2743200" y="3962400"/>
            <a:ext cx="1676400" cy="457200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 b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05000"/>
            <a:ext cx="8229600" cy="4221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	ER Model				Relational Model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z="2200" smtClean="0"/>
              <a:t>Composite attributes </a:t>
            </a:r>
            <a:r>
              <a:rPr lang="en-US" sz="2200" smtClean="0">
                <a:sym typeface="Wingdings" pitchFamily="2" charset="2"/>
              </a:rPr>
              <a:t>	Set of simple atomic attributes</a:t>
            </a:r>
          </a:p>
          <a:p>
            <a:pPr lvl="1" eaLnBrk="1" hangingPunct="1"/>
            <a:endParaRPr lang="en-US" sz="2200" smtClean="0">
              <a:sym typeface="Wingdings" pitchFamily="2" charset="2"/>
            </a:endParaRPr>
          </a:p>
          <a:p>
            <a:pPr lvl="1" eaLnBrk="1" hangingPunct="1"/>
            <a:r>
              <a:rPr lang="en-US" sz="2200" smtClean="0">
                <a:sym typeface="Wingdings" pitchFamily="2" charset="2"/>
              </a:rPr>
              <a:t>For example, </a:t>
            </a:r>
            <a:endParaRPr lang="en-US" sz="2200" smtClean="0"/>
          </a:p>
        </p:txBody>
      </p:sp>
      <p:sp>
        <p:nvSpPr>
          <p:cNvPr id="501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ER to Relational Mapping… (contd.)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62000" y="4152900"/>
            <a:ext cx="19050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EMPLOYEE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990600" y="48768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fullname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6002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895600" y="39624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surname</a:t>
            </a: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2971800" y="4724400"/>
            <a:ext cx="133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firstname</a:t>
            </a: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 flipV="1">
            <a:off x="2362200" y="4343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24384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Rectangle 16"/>
          <p:cNvSpPr>
            <a:spLocks noChangeArrowheads="1"/>
          </p:cNvSpPr>
          <p:nvPr/>
        </p:nvSpPr>
        <p:spPr bwMode="auto">
          <a:xfrm>
            <a:off x="8391525" y="4191000"/>
            <a:ext cx="219075" cy="457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 b="0"/>
          </a:p>
        </p:txBody>
      </p:sp>
      <p:sp>
        <p:nvSpPr>
          <p:cNvPr id="50191" name="Rectangle 17"/>
          <p:cNvSpPr>
            <a:spLocks noChangeArrowheads="1"/>
          </p:cNvSpPr>
          <p:nvPr/>
        </p:nvSpPr>
        <p:spPr bwMode="auto">
          <a:xfrm>
            <a:off x="8172450" y="4191000"/>
            <a:ext cx="219075" cy="457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400" b="0"/>
          </a:p>
        </p:txBody>
      </p:sp>
      <p:sp>
        <p:nvSpPr>
          <p:cNvPr id="50192" name="Rectangle 18"/>
          <p:cNvSpPr>
            <a:spLocks noChangeArrowheads="1"/>
          </p:cNvSpPr>
          <p:nvPr/>
        </p:nvSpPr>
        <p:spPr bwMode="auto">
          <a:xfrm>
            <a:off x="6477000" y="4191000"/>
            <a:ext cx="1695450" cy="457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/>
              <a:t>firstname</a:t>
            </a:r>
          </a:p>
        </p:txBody>
      </p:sp>
      <p:sp>
        <p:nvSpPr>
          <p:cNvPr id="50193" name="Line 21"/>
          <p:cNvSpPr>
            <a:spLocks noChangeShapeType="1"/>
          </p:cNvSpPr>
          <p:nvPr/>
        </p:nvSpPr>
        <p:spPr bwMode="auto">
          <a:xfrm>
            <a:off x="4724400" y="46482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Line 22"/>
          <p:cNvSpPr>
            <a:spLocks noChangeShapeType="1"/>
          </p:cNvSpPr>
          <p:nvPr/>
        </p:nvSpPr>
        <p:spPr bwMode="auto">
          <a:xfrm>
            <a:off x="4724400" y="4191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3"/>
          <p:cNvSpPr>
            <a:spLocks noChangeShapeType="1"/>
          </p:cNvSpPr>
          <p:nvPr/>
        </p:nvSpPr>
        <p:spPr bwMode="auto">
          <a:xfrm>
            <a:off x="6477000" y="4191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24"/>
          <p:cNvSpPr>
            <a:spLocks noChangeShapeType="1"/>
          </p:cNvSpPr>
          <p:nvPr/>
        </p:nvSpPr>
        <p:spPr bwMode="auto">
          <a:xfrm>
            <a:off x="8172450" y="4191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Line 25"/>
          <p:cNvSpPr>
            <a:spLocks noChangeShapeType="1"/>
          </p:cNvSpPr>
          <p:nvPr/>
        </p:nvSpPr>
        <p:spPr bwMode="auto">
          <a:xfrm>
            <a:off x="8391525" y="4191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8" name="Line 26"/>
          <p:cNvSpPr>
            <a:spLocks noChangeShapeType="1"/>
          </p:cNvSpPr>
          <p:nvPr/>
        </p:nvSpPr>
        <p:spPr bwMode="auto">
          <a:xfrm>
            <a:off x="8610600" y="4191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9" name="Text Box 27"/>
          <p:cNvSpPr txBox="1">
            <a:spLocks noChangeArrowheads="1"/>
          </p:cNvSpPr>
          <p:nvPr/>
        </p:nvSpPr>
        <p:spPr bwMode="auto">
          <a:xfrm>
            <a:off x="4724400" y="3505200"/>
            <a:ext cx="14541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1800">
                <a:solidFill>
                  <a:srgbClr val="3333CC"/>
                </a:solidFill>
              </a:rPr>
              <a:t>EMPLOYEE</a:t>
            </a:r>
          </a:p>
          <a:p>
            <a:endParaRPr lang="en-US" sz="1800" b="0">
              <a:solidFill>
                <a:srgbClr val="3333CC"/>
              </a:solidFill>
            </a:endParaRPr>
          </a:p>
        </p:txBody>
      </p:sp>
      <p:sp>
        <p:nvSpPr>
          <p:cNvPr id="50200" name="Line 20"/>
          <p:cNvSpPr>
            <a:spLocks noChangeShapeType="1"/>
          </p:cNvSpPr>
          <p:nvPr/>
        </p:nvSpPr>
        <p:spPr bwMode="auto">
          <a:xfrm>
            <a:off x="4724400" y="41910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1" name="Rectangle 19"/>
          <p:cNvSpPr>
            <a:spLocks noChangeArrowheads="1"/>
          </p:cNvSpPr>
          <p:nvPr/>
        </p:nvSpPr>
        <p:spPr bwMode="auto">
          <a:xfrm>
            <a:off x="4724400" y="4191000"/>
            <a:ext cx="1752600" cy="457200"/>
          </a:xfrm>
          <a:prstGeom prst="rect">
            <a:avLst/>
          </a:prstGeom>
          <a:solidFill>
            <a:srgbClr val="9999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400" b="0"/>
              <a:t>surname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1405</TotalTime>
  <Words>488</Words>
  <Application>Microsoft Office PowerPoint</Application>
  <PresentationFormat>On-screen Show (4:3)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Times New Roman</vt:lpstr>
      <vt:lpstr>Wingdings</vt:lpstr>
      <vt:lpstr>HNDIT</vt:lpstr>
      <vt:lpstr>Metropolitan</vt:lpstr>
      <vt:lpstr>PowerPoint Presentation</vt:lpstr>
      <vt:lpstr>ER to Relational Mapping…</vt:lpstr>
      <vt:lpstr>Model Mapping </vt:lpstr>
      <vt:lpstr>Core Concepts (Review)</vt:lpstr>
      <vt:lpstr>Core Concepts (Review)</vt:lpstr>
      <vt:lpstr>ER to Relational Mapping… (contd.)</vt:lpstr>
      <vt:lpstr>ER to Relational Mapping… (contd.)</vt:lpstr>
      <vt:lpstr>ER to Relational Mapping… (contd.)</vt:lpstr>
      <vt:lpstr>ER to Relational Mapping… (contd.)</vt:lpstr>
      <vt:lpstr>Rules to Convert  (ER – Tables)</vt:lpstr>
      <vt:lpstr>Conversion</vt:lpstr>
      <vt:lpstr>Conversion</vt:lpstr>
      <vt:lpstr>Conversion</vt:lpstr>
      <vt:lpstr>ER to Relational Mapping… (contd.)</vt:lpstr>
      <vt:lpstr>PowerPoint Presentation</vt:lpstr>
      <vt:lpstr>ER to Relational Mapping… (contd.)</vt:lpstr>
      <vt:lpstr>ER to Relational Mapping… (contd.)</vt:lpstr>
      <vt:lpstr>Mapping - Summary</vt:lpstr>
      <vt:lpstr>PowerPoint Presentation</vt:lpstr>
      <vt:lpstr>Your Turn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Acer</cp:lastModifiedBy>
  <cp:revision>139</cp:revision>
  <dcterms:created xsi:type="dcterms:W3CDTF">2014-03-07T13:02:25Z</dcterms:created>
  <dcterms:modified xsi:type="dcterms:W3CDTF">2024-03-13T22:32:54Z</dcterms:modified>
</cp:coreProperties>
</file>