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oboto"/>
      <p:regular r:id="rId17"/>
      <p:bold r:id="rId18"/>
      <p:italic r:id="rId19"/>
      <p:boldItalic r:id="rId20"/>
    </p:embeddedFont>
    <p:embeddedFont>
      <p:font typeface="Bad Script"/>
      <p:regular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BP5EFqOE/Sh2roJyeiW+ogSZ5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0A23B7-66C2-49FE-99D7-CD19A36D2454}">
  <a:tblStyle styleId="{000A23B7-66C2-49FE-99D7-CD19A36D2454}"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2EE"/>
          </a:solidFill>
        </a:fill>
      </a:tcStyle>
    </a:wholeTbl>
    <a:band1H>
      <a:tcTxStyle/>
      <a:tcStyle>
        <a:fill>
          <a:solidFill>
            <a:srgbClr val="E0E5DB"/>
          </a:solidFill>
        </a:fill>
      </a:tcStyle>
    </a:band1H>
    <a:band2H>
      <a:tcTxStyle/>
    </a:band2H>
    <a:band1V>
      <a:tcTxStyle/>
      <a:tcStyle>
        <a:fill>
          <a:solidFill>
            <a:srgbClr val="E0E5DB"/>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CenturyGothic-regular.fntdata"/><Relationship Id="rId21" Type="http://schemas.openxmlformats.org/officeDocument/2006/relationships/font" Target="fonts/BadScript-regular.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13"/>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9" name="Google Shape;19;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2"/>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82" name="Google Shape;82;p22"/>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83" name="Google Shape;83;p2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23"/>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23"/>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90" name="Google Shape;90;p23"/>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1" name="Google Shape;91;p2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4"/>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24"/>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8" name="Google Shape;98;p2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2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2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5" name="Google Shape;105;p2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26"/>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26"/>
          <p:cNvSpPr txBox="1"/>
          <p:nvPr>
            <p:ph type="title"/>
          </p:nvPr>
        </p:nvSpPr>
        <p:spPr>
          <a:xfrm rot="5400000">
            <a:off x="6863536"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2" name="Google Shape;112;p2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6" name="Google Shape;26;p1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1" name="Google Shape;31;p1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1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7"/>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1" name="Google Shape;41;p17"/>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43" name="Google Shape;43;p1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8" name="Google Shape;48;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0" name="Google Shape;50;p18"/>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1" name="Google Shape;51;p1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9"/>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6" name="Google Shape;56;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58" name="Google Shape;58;p19"/>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9" name="Google Shape;59;p19"/>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60" name="Google Shape;60;p19"/>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1" name="Google Shape;61;p1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0"/>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20"/>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8" name="Google Shape;68;p20"/>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9" name="Google Shape;69;p2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1"/>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sp>
      <p:sp>
        <p:nvSpPr>
          <p:cNvPr id="75" name="Google Shape;75;p21"/>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6" name="Google Shape;76;p21"/>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2"/>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Google Shape;12;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3.jpg"/><Relationship Id="rId5" Type="http://schemas.openxmlformats.org/officeDocument/2006/relationships/image" Target="../media/image6.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IN"/>
              <a:t>Chat Application</a:t>
            </a:r>
            <a:endParaRPr/>
          </a:p>
        </p:txBody>
      </p:sp>
      <p:sp>
        <p:nvSpPr>
          <p:cNvPr id="120" name="Google Shape;120;p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21" name="Google Shape;121;p1"/>
          <p:cNvSpPr txBox="1"/>
          <p:nvPr/>
        </p:nvSpPr>
        <p:spPr>
          <a:xfrm>
            <a:off x="1001805" y="5494686"/>
            <a:ext cx="4128247"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2000" u="none" cap="none" strike="noStrike">
                <a:solidFill>
                  <a:schemeClr val="lt1"/>
                </a:solidFill>
                <a:latin typeface="Century Gothic"/>
                <a:ea typeface="Century Gothic"/>
                <a:cs typeface="Century Gothic"/>
                <a:sym typeface="Century Gothic"/>
              </a:rPr>
              <a:t>Using Socket Programming</a:t>
            </a:r>
            <a:endParaRPr/>
          </a:p>
          <a:p>
            <a:pPr indent="0" lvl="0" marL="0" marR="0" rtl="0" algn="just">
              <a:spcBef>
                <a:spcPts val="0"/>
              </a:spcBef>
              <a:spcAft>
                <a:spcPts val="0"/>
              </a:spcAft>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Flow Diagram</a:t>
            </a:r>
            <a:endParaRPr/>
          </a:p>
        </p:txBody>
      </p:sp>
      <p:pic>
        <p:nvPicPr>
          <p:cNvPr descr="Person using laptop computer icon image Royalty Free Vector" id="190" name="Google Shape;190;p10"/>
          <p:cNvPicPr preferRelativeResize="0"/>
          <p:nvPr/>
        </p:nvPicPr>
        <p:blipFill rotWithShape="1">
          <a:blip r:embed="rId3">
            <a:alphaModFix/>
          </a:blip>
          <a:srcRect b="8355" l="0" r="0" t="0"/>
          <a:stretch/>
        </p:blipFill>
        <p:spPr>
          <a:xfrm>
            <a:off x="923834" y="2839790"/>
            <a:ext cx="780250" cy="792051"/>
          </a:xfrm>
          <a:prstGeom prst="rect">
            <a:avLst/>
          </a:prstGeom>
          <a:noFill/>
          <a:ln>
            <a:noFill/>
          </a:ln>
        </p:spPr>
      </p:pic>
      <p:pic>
        <p:nvPicPr>
          <p:cNvPr descr="Person using laptop computer icon image Royalty Free Vector" id="191" name="Google Shape;191;p10"/>
          <p:cNvPicPr preferRelativeResize="0"/>
          <p:nvPr/>
        </p:nvPicPr>
        <p:blipFill rotWithShape="1">
          <a:blip r:embed="rId4">
            <a:alphaModFix/>
          </a:blip>
          <a:srcRect b="7787" l="0" r="0" t="0"/>
          <a:stretch/>
        </p:blipFill>
        <p:spPr>
          <a:xfrm>
            <a:off x="3106180" y="2839790"/>
            <a:ext cx="781200" cy="796253"/>
          </a:xfrm>
          <a:prstGeom prst="rect">
            <a:avLst/>
          </a:prstGeom>
          <a:noFill/>
          <a:ln>
            <a:noFill/>
          </a:ln>
        </p:spPr>
      </p:pic>
      <p:cxnSp>
        <p:nvCxnSpPr>
          <p:cNvPr id="192" name="Google Shape;192;p10"/>
          <p:cNvCxnSpPr/>
          <p:nvPr/>
        </p:nvCxnSpPr>
        <p:spPr>
          <a:xfrm>
            <a:off x="1886755" y="3216497"/>
            <a:ext cx="1030310" cy="0"/>
          </a:xfrm>
          <a:prstGeom prst="straightConnector1">
            <a:avLst/>
          </a:prstGeom>
          <a:noFill/>
          <a:ln cap="flat" cmpd="sng" w="28575">
            <a:solidFill>
              <a:schemeClr val="accent1"/>
            </a:solidFill>
            <a:prstDash val="solid"/>
            <a:round/>
            <a:headEnd len="med" w="med" type="stealth"/>
            <a:tailEnd len="med" w="med" type="stealth"/>
          </a:ln>
        </p:spPr>
      </p:cxnSp>
      <p:sp>
        <p:nvSpPr>
          <p:cNvPr id="193" name="Google Shape;193;p10"/>
          <p:cNvSpPr/>
          <p:nvPr/>
        </p:nvSpPr>
        <p:spPr>
          <a:xfrm>
            <a:off x="721217" y="2298879"/>
            <a:ext cx="3400022" cy="1762206"/>
          </a:xfrm>
          <a:prstGeom prst="roundRect">
            <a:avLst>
              <a:gd fmla="val 16667" name="adj"/>
            </a:avLst>
          </a:prstGeom>
          <a:noFill/>
          <a:ln cap="flat" cmpd="sng" w="28575">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Person using laptop computer icon image Royalty Free Vector" id="194" name="Google Shape;194;p10"/>
          <p:cNvPicPr preferRelativeResize="0"/>
          <p:nvPr/>
        </p:nvPicPr>
        <p:blipFill rotWithShape="1">
          <a:blip r:embed="rId3">
            <a:alphaModFix/>
          </a:blip>
          <a:srcRect b="8355" l="0" r="0" t="0"/>
          <a:stretch/>
        </p:blipFill>
        <p:spPr>
          <a:xfrm>
            <a:off x="6464339" y="2850523"/>
            <a:ext cx="780250" cy="792051"/>
          </a:xfrm>
          <a:prstGeom prst="rect">
            <a:avLst/>
          </a:prstGeom>
          <a:noFill/>
          <a:ln>
            <a:noFill/>
          </a:ln>
        </p:spPr>
      </p:pic>
      <p:pic>
        <p:nvPicPr>
          <p:cNvPr descr="Person using laptop computer icon image Royalty Free Vector" id="195" name="Google Shape;195;p10"/>
          <p:cNvPicPr preferRelativeResize="0"/>
          <p:nvPr/>
        </p:nvPicPr>
        <p:blipFill rotWithShape="1">
          <a:blip r:embed="rId4">
            <a:alphaModFix/>
          </a:blip>
          <a:srcRect b="7787" l="0" r="0" t="0"/>
          <a:stretch/>
        </p:blipFill>
        <p:spPr>
          <a:xfrm>
            <a:off x="8524339" y="2850523"/>
            <a:ext cx="781200" cy="796253"/>
          </a:xfrm>
          <a:prstGeom prst="rect">
            <a:avLst/>
          </a:prstGeom>
          <a:noFill/>
          <a:ln>
            <a:noFill/>
          </a:ln>
        </p:spPr>
      </p:pic>
      <p:cxnSp>
        <p:nvCxnSpPr>
          <p:cNvPr id="196" name="Google Shape;196;p10"/>
          <p:cNvCxnSpPr/>
          <p:nvPr/>
        </p:nvCxnSpPr>
        <p:spPr>
          <a:xfrm flipH="1" rot="10800000">
            <a:off x="7414379" y="3209893"/>
            <a:ext cx="929760" cy="11558"/>
          </a:xfrm>
          <a:prstGeom prst="straightConnector1">
            <a:avLst/>
          </a:prstGeom>
          <a:noFill/>
          <a:ln cap="flat" cmpd="sng" w="28575">
            <a:solidFill>
              <a:schemeClr val="accent1"/>
            </a:solidFill>
            <a:prstDash val="solid"/>
            <a:round/>
            <a:headEnd len="med" w="med" type="stealth"/>
            <a:tailEnd len="med" w="med" type="stealth"/>
          </a:ln>
        </p:spPr>
      </p:cxnSp>
      <p:sp>
        <p:nvSpPr>
          <p:cNvPr id="197" name="Google Shape;197;p10"/>
          <p:cNvSpPr/>
          <p:nvPr/>
        </p:nvSpPr>
        <p:spPr>
          <a:xfrm>
            <a:off x="6235966" y="2309612"/>
            <a:ext cx="3400022" cy="1751470"/>
          </a:xfrm>
          <a:prstGeom prst="roundRect">
            <a:avLst>
              <a:gd fmla="val 16667" name="adj"/>
            </a:avLst>
          </a:prstGeom>
          <a:noFill/>
          <a:ln cap="flat" cmpd="sng" w="28575">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cxnSp>
        <p:nvCxnSpPr>
          <p:cNvPr id="198" name="Google Shape;198;p10"/>
          <p:cNvCxnSpPr/>
          <p:nvPr/>
        </p:nvCxnSpPr>
        <p:spPr>
          <a:xfrm>
            <a:off x="4453944" y="3246548"/>
            <a:ext cx="1512754" cy="0"/>
          </a:xfrm>
          <a:prstGeom prst="straightConnector1">
            <a:avLst/>
          </a:prstGeom>
          <a:noFill/>
          <a:ln cap="flat" cmpd="sng" w="38100">
            <a:solidFill>
              <a:schemeClr val="accent1"/>
            </a:solidFill>
            <a:prstDash val="solid"/>
            <a:round/>
            <a:headEnd len="sm" w="sm" type="none"/>
            <a:tailEnd len="med" w="med" type="triangle"/>
          </a:ln>
        </p:spPr>
      </p:cxnSp>
      <p:sp>
        <p:nvSpPr>
          <p:cNvPr id="199" name="Google Shape;199;p10"/>
          <p:cNvSpPr/>
          <p:nvPr/>
        </p:nvSpPr>
        <p:spPr>
          <a:xfrm>
            <a:off x="8487623" y="4593465"/>
            <a:ext cx="3400022" cy="1753200"/>
          </a:xfrm>
          <a:prstGeom prst="roundRect">
            <a:avLst>
              <a:gd fmla="val 16667" name="adj"/>
            </a:avLst>
          </a:prstGeom>
          <a:noFill/>
          <a:ln cap="flat" cmpd="sng" w="28575">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00" name="Google Shape;200;p10"/>
          <p:cNvPicPr preferRelativeResize="0"/>
          <p:nvPr/>
        </p:nvPicPr>
        <p:blipFill rotWithShape="1">
          <a:blip r:embed="rId5">
            <a:alphaModFix/>
          </a:blip>
          <a:srcRect b="0" l="0" r="0" t="0"/>
          <a:stretch/>
        </p:blipFill>
        <p:spPr>
          <a:xfrm>
            <a:off x="8691873" y="5075459"/>
            <a:ext cx="1055862" cy="864024"/>
          </a:xfrm>
          <a:prstGeom prst="rect">
            <a:avLst/>
          </a:prstGeom>
          <a:noFill/>
          <a:ln>
            <a:noFill/>
          </a:ln>
        </p:spPr>
      </p:pic>
      <p:pic>
        <p:nvPicPr>
          <p:cNvPr id="201" name="Google Shape;201;p10"/>
          <p:cNvPicPr preferRelativeResize="0"/>
          <p:nvPr/>
        </p:nvPicPr>
        <p:blipFill rotWithShape="1">
          <a:blip r:embed="rId6">
            <a:alphaModFix/>
          </a:blip>
          <a:srcRect b="0" l="0" r="0" t="0"/>
          <a:stretch/>
        </p:blipFill>
        <p:spPr>
          <a:xfrm>
            <a:off x="10708204" y="5075459"/>
            <a:ext cx="1011570" cy="863863"/>
          </a:xfrm>
          <a:prstGeom prst="rect">
            <a:avLst/>
          </a:prstGeom>
          <a:noFill/>
          <a:ln>
            <a:noFill/>
          </a:ln>
        </p:spPr>
      </p:pic>
      <p:cxnSp>
        <p:nvCxnSpPr>
          <p:cNvPr id="202" name="Google Shape;202;p10"/>
          <p:cNvCxnSpPr/>
          <p:nvPr/>
        </p:nvCxnSpPr>
        <p:spPr>
          <a:xfrm rot="10800000">
            <a:off x="6658379" y="5564272"/>
            <a:ext cx="1512000" cy="0"/>
          </a:xfrm>
          <a:prstGeom prst="straightConnector1">
            <a:avLst/>
          </a:prstGeom>
          <a:noFill/>
          <a:ln cap="flat" cmpd="sng" w="38100">
            <a:solidFill>
              <a:schemeClr val="accent1"/>
            </a:solidFill>
            <a:prstDash val="solid"/>
            <a:round/>
            <a:headEnd len="sm" w="sm" type="none"/>
            <a:tailEnd len="med" w="med" type="triangle"/>
          </a:ln>
        </p:spPr>
      </p:cxnSp>
      <p:pic>
        <p:nvPicPr>
          <p:cNvPr descr="Person using laptop computer icon image Royalty Free Vector" id="203" name="Google Shape;203;p10"/>
          <p:cNvPicPr preferRelativeResize="0"/>
          <p:nvPr/>
        </p:nvPicPr>
        <p:blipFill rotWithShape="1">
          <a:blip r:embed="rId3">
            <a:alphaModFix/>
          </a:blip>
          <a:srcRect b="8355" l="0" r="0" t="0"/>
          <a:stretch/>
        </p:blipFill>
        <p:spPr>
          <a:xfrm>
            <a:off x="3125498" y="5192331"/>
            <a:ext cx="780250" cy="792051"/>
          </a:xfrm>
          <a:prstGeom prst="rect">
            <a:avLst/>
          </a:prstGeom>
          <a:noFill/>
          <a:ln>
            <a:noFill/>
          </a:ln>
        </p:spPr>
      </p:pic>
      <p:pic>
        <p:nvPicPr>
          <p:cNvPr descr="Person using laptop computer icon image Royalty Free Vector" id="204" name="Google Shape;204;p10"/>
          <p:cNvPicPr preferRelativeResize="0"/>
          <p:nvPr/>
        </p:nvPicPr>
        <p:blipFill rotWithShape="1">
          <a:blip r:embed="rId4">
            <a:alphaModFix/>
          </a:blip>
          <a:srcRect b="7787" l="0" r="0" t="0"/>
          <a:stretch/>
        </p:blipFill>
        <p:spPr>
          <a:xfrm>
            <a:off x="5185498" y="5192331"/>
            <a:ext cx="781200" cy="796253"/>
          </a:xfrm>
          <a:prstGeom prst="rect">
            <a:avLst/>
          </a:prstGeom>
          <a:noFill/>
          <a:ln>
            <a:noFill/>
          </a:ln>
        </p:spPr>
      </p:pic>
      <p:sp>
        <p:nvSpPr>
          <p:cNvPr id="205" name="Google Shape;205;p10"/>
          <p:cNvSpPr/>
          <p:nvPr/>
        </p:nvSpPr>
        <p:spPr>
          <a:xfrm>
            <a:off x="2897125" y="4651420"/>
            <a:ext cx="3400022" cy="1753200"/>
          </a:xfrm>
          <a:prstGeom prst="roundRect">
            <a:avLst>
              <a:gd fmla="val 16667" name="adj"/>
            </a:avLst>
          </a:prstGeom>
          <a:noFill/>
          <a:ln cap="flat" cmpd="sng" w="28575">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6" name="Google Shape;206;p10"/>
          <p:cNvSpPr txBox="1"/>
          <p:nvPr/>
        </p:nvSpPr>
        <p:spPr>
          <a:xfrm>
            <a:off x="3187206" y="2519913"/>
            <a:ext cx="9401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Century Gothic"/>
                <a:ea typeface="Century Gothic"/>
                <a:cs typeface="Century Gothic"/>
                <a:sym typeface="Century Gothic"/>
              </a:rPr>
              <a:t>User 2</a:t>
            </a:r>
            <a:endParaRPr/>
          </a:p>
        </p:txBody>
      </p:sp>
      <p:sp>
        <p:nvSpPr>
          <p:cNvPr id="207" name="Google Shape;207;p10"/>
          <p:cNvSpPr txBox="1"/>
          <p:nvPr/>
        </p:nvSpPr>
        <p:spPr>
          <a:xfrm>
            <a:off x="1098997" y="2519913"/>
            <a:ext cx="9401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Century Gothic"/>
                <a:ea typeface="Century Gothic"/>
                <a:cs typeface="Century Gothic"/>
                <a:sym typeface="Century Gothic"/>
              </a:rPr>
              <a:t>User 1</a:t>
            </a:r>
            <a:endParaRPr/>
          </a:p>
        </p:txBody>
      </p:sp>
      <p:sp>
        <p:nvSpPr>
          <p:cNvPr id="208" name="Google Shape;208;p10"/>
          <p:cNvSpPr txBox="1"/>
          <p:nvPr/>
        </p:nvSpPr>
        <p:spPr>
          <a:xfrm>
            <a:off x="1742719" y="3333431"/>
            <a:ext cx="139229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Roboto"/>
                <a:ea typeface="Roboto"/>
                <a:cs typeface="Roboto"/>
                <a:sym typeface="Roboto"/>
              </a:rPr>
              <a:t>Sends a request</a:t>
            </a:r>
            <a:endParaRPr/>
          </a:p>
        </p:txBody>
      </p:sp>
      <p:cxnSp>
        <p:nvCxnSpPr>
          <p:cNvPr id="209" name="Google Shape;209;p10"/>
          <p:cNvCxnSpPr/>
          <p:nvPr/>
        </p:nvCxnSpPr>
        <p:spPr>
          <a:xfrm>
            <a:off x="9948930" y="3215672"/>
            <a:ext cx="1255800" cy="1156800"/>
          </a:xfrm>
          <a:prstGeom prst="bentConnector3">
            <a:avLst>
              <a:gd fmla="val 101273" name="adj1"/>
            </a:avLst>
          </a:prstGeom>
          <a:noFill/>
          <a:ln cap="flat" cmpd="sng" w="38100">
            <a:solidFill>
              <a:schemeClr val="accent1"/>
            </a:solidFill>
            <a:prstDash val="solid"/>
            <a:round/>
            <a:headEnd len="sm" w="sm" type="none"/>
            <a:tailEnd len="med" w="med" type="triangle"/>
          </a:ln>
        </p:spPr>
      </p:cxnSp>
      <p:sp>
        <p:nvSpPr>
          <p:cNvPr id="210" name="Google Shape;210;p10"/>
          <p:cNvSpPr txBox="1"/>
          <p:nvPr/>
        </p:nvSpPr>
        <p:spPr>
          <a:xfrm>
            <a:off x="4183320" y="2830512"/>
            <a:ext cx="21767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lt1"/>
                </a:solidFill>
                <a:latin typeface="Roboto"/>
                <a:ea typeface="Roboto"/>
                <a:cs typeface="Roboto"/>
                <a:sym typeface="Roboto"/>
              </a:rPr>
              <a:t>Establish a Connection</a:t>
            </a:r>
            <a:endParaRPr/>
          </a:p>
        </p:txBody>
      </p:sp>
      <p:sp>
        <p:nvSpPr>
          <p:cNvPr id="211" name="Google Shape;211;p10"/>
          <p:cNvSpPr txBox="1"/>
          <p:nvPr/>
        </p:nvSpPr>
        <p:spPr>
          <a:xfrm>
            <a:off x="8626828" y="2516414"/>
            <a:ext cx="9401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Century Gothic"/>
                <a:ea typeface="Century Gothic"/>
                <a:cs typeface="Century Gothic"/>
                <a:sym typeface="Century Gothic"/>
              </a:rPr>
              <a:t>User 2</a:t>
            </a:r>
            <a:endParaRPr/>
          </a:p>
        </p:txBody>
      </p:sp>
      <p:sp>
        <p:nvSpPr>
          <p:cNvPr id="212" name="Google Shape;212;p10"/>
          <p:cNvSpPr txBox="1"/>
          <p:nvPr/>
        </p:nvSpPr>
        <p:spPr>
          <a:xfrm>
            <a:off x="6538619" y="2516414"/>
            <a:ext cx="9401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Century Gothic"/>
                <a:ea typeface="Century Gothic"/>
                <a:cs typeface="Century Gothic"/>
                <a:sym typeface="Century Gothic"/>
              </a:rPr>
              <a:t>User 1</a:t>
            </a:r>
            <a:endParaRPr/>
          </a:p>
        </p:txBody>
      </p:sp>
      <p:sp>
        <p:nvSpPr>
          <p:cNvPr id="213" name="Google Shape;213;p10"/>
          <p:cNvSpPr txBox="1"/>
          <p:nvPr/>
        </p:nvSpPr>
        <p:spPr>
          <a:xfrm>
            <a:off x="7244589" y="3365575"/>
            <a:ext cx="21767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Roboto"/>
                <a:ea typeface="Roboto"/>
                <a:cs typeface="Roboto"/>
                <a:sym typeface="Roboto"/>
              </a:rPr>
              <a:t>Communication</a:t>
            </a:r>
            <a:endParaRPr/>
          </a:p>
        </p:txBody>
      </p:sp>
      <p:sp>
        <p:nvSpPr>
          <p:cNvPr id="214" name="Google Shape;214;p10"/>
          <p:cNvSpPr txBox="1"/>
          <p:nvPr/>
        </p:nvSpPr>
        <p:spPr>
          <a:xfrm>
            <a:off x="9857203" y="2863605"/>
            <a:ext cx="21767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lt1"/>
                </a:solidFill>
                <a:latin typeface="Roboto"/>
                <a:ea typeface="Roboto"/>
                <a:cs typeface="Roboto"/>
                <a:sym typeface="Roboto"/>
              </a:rPr>
              <a:t>Communication</a:t>
            </a:r>
            <a:endParaRPr/>
          </a:p>
        </p:txBody>
      </p:sp>
      <p:cxnSp>
        <p:nvCxnSpPr>
          <p:cNvPr id="215" name="Google Shape;215;p10"/>
          <p:cNvCxnSpPr/>
          <p:nvPr/>
        </p:nvCxnSpPr>
        <p:spPr>
          <a:xfrm>
            <a:off x="9845318" y="5470065"/>
            <a:ext cx="811374" cy="0"/>
          </a:xfrm>
          <a:prstGeom prst="straightConnector1">
            <a:avLst/>
          </a:prstGeom>
          <a:noFill/>
          <a:ln cap="flat" cmpd="sng" w="28575">
            <a:solidFill>
              <a:schemeClr val="accent1"/>
            </a:solidFill>
            <a:prstDash val="solid"/>
            <a:round/>
            <a:headEnd len="med" w="med" type="stealth"/>
            <a:tailEnd len="med" w="med" type="stealth"/>
          </a:ln>
        </p:spPr>
      </p:cxnSp>
      <p:cxnSp>
        <p:nvCxnSpPr>
          <p:cNvPr id="216" name="Google Shape;216;p10"/>
          <p:cNvCxnSpPr/>
          <p:nvPr/>
        </p:nvCxnSpPr>
        <p:spPr>
          <a:xfrm>
            <a:off x="4081588" y="5600398"/>
            <a:ext cx="936039" cy="0"/>
          </a:xfrm>
          <a:prstGeom prst="straightConnector1">
            <a:avLst/>
          </a:prstGeom>
          <a:noFill/>
          <a:ln cap="flat" cmpd="sng" w="28575">
            <a:solidFill>
              <a:schemeClr val="accent1"/>
            </a:solidFill>
            <a:prstDash val="solid"/>
            <a:round/>
            <a:headEnd len="med" w="med" type="stealth"/>
            <a:tailEnd len="med" w="med" type="stealth"/>
          </a:ln>
        </p:spPr>
      </p:cxnSp>
      <p:sp>
        <p:nvSpPr>
          <p:cNvPr id="217" name="Google Shape;217;p10"/>
          <p:cNvSpPr txBox="1"/>
          <p:nvPr/>
        </p:nvSpPr>
        <p:spPr>
          <a:xfrm>
            <a:off x="5297230" y="4886358"/>
            <a:ext cx="9401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Century Gothic"/>
                <a:ea typeface="Century Gothic"/>
                <a:cs typeface="Century Gothic"/>
                <a:sym typeface="Century Gothic"/>
              </a:rPr>
              <a:t>User 2</a:t>
            </a:r>
            <a:endParaRPr/>
          </a:p>
        </p:txBody>
      </p:sp>
      <p:sp>
        <p:nvSpPr>
          <p:cNvPr id="218" name="Google Shape;218;p10"/>
          <p:cNvSpPr txBox="1"/>
          <p:nvPr/>
        </p:nvSpPr>
        <p:spPr>
          <a:xfrm>
            <a:off x="3209021" y="4886358"/>
            <a:ext cx="9401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Century Gothic"/>
                <a:ea typeface="Century Gothic"/>
                <a:cs typeface="Century Gothic"/>
                <a:sym typeface="Century Gothic"/>
              </a:rPr>
              <a:t>User 1</a:t>
            </a:r>
            <a:endParaRPr/>
          </a:p>
        </p:txBody>
      </p:sp>
      <p:sp>
        <p:nvSpPr>
          <p:cNvPr id="219" name="Google Shape;219;p10"/>
          <p:cNvSpPr txBox="1"/>
          <p:nvPr/>
        </p:nvSpPr>
        <p:spPr>
          <a:xfrm>
            <a:off x="6464339" y="5162288"/>
            <a:ext cx="21767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lt1"/>
                </a:solidFill>
                <a:latin typeface="Roboto"/>
                <a:ea typeface="Roboto"/>
                <a:cs typeface="Roboto"/>
                <a:sym typeface="Roboto"/>
              </a:rPr>
              <a:t>Closing the Connection</a:t>
            </a:r>
            <a:endParaRPr/>
          </a:p>
        </p:txBody>
      </p:sp>
      <p:sp>
        <p:nvSpPr>
          <p:cNvPr id="220" name="Google Shape;220;p10"/>
          <p:cNvSpPr txBox="1"/>
          <p:nvPr/>
        </p:nvSpPr>
        <p:spPr>
          <a:xfrm>
            <a:off x="9771401" y="5162288"/>
            <a:ext cx="12722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Roboto"/>
                <a:ea typeface="Roboto"/>
                <a:cs typeface="Roboto"/>
                <a:sym typeface="Roboto"/>
              </a:rPr>
              <a:t>Interaction </a:t>
            </a:r>
            <a:endParaRPr/>
          </a:p>
        </p:txBody>
      </p:sp>
      <p:sp>
        <p:nvSpPr>
          <p:cNvPr id="221" name="Google Shape;221;p10"/>
          <p:cNvSpPr txBox="1"/>
          <p:nvPr/>
        </p:nvSpPr>
        <p:spPr>
          <a:xfrm>
            <a:off x="3692430" y="6053900"/>
            <a:ext cx="171435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Roboto"/>
                <a:ea typeface="Roboto"/>
                <a:cs typeface="Roboto"/>
                <a:sym typeface="Roboto"/>
              </a:rPr>
              <a:t>End of communication</a:t>
            </a:r>
            <a:endParaRPr/>
          </a:p>
        </p:txBody>
      </p:sp>
      <p:sp>
        <p:nvSpPr>
          <p:cNvPr id="222" name="Google Shape;222;p1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3" name="Google Shape;223;p10"/>
          <p:cNvSpPr txBox="1"/>
          <p:nvPr/>
        </p:nvSpPr>
        <p:spPr>
          <a:xfrm>
            <a:off x="10945579" y="-21889"/>
            <a:ext cx="1784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nvSpPr>
        <p:spPr>
          <a:xfrm>
            <a:off x="752045" y="2353262"/>
            <a:ext cx="10571998" cy="9704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EFEFE"/>
              </a:buClr>
              <a:buSzPts val="9600"/>
              <a:buFont typeface="Bad Script"/>
              <a:buNone/>
            </a:pPr>
            <a:r>
              <a:rPr b="1" lang="en-IN" sz="9600">
                <a:solidFill>
                  <a:srgbClr val="FEFEFE"/>
                </a:solidFill>
                <a:latin typeface="Bad Script"/>
                <a:ea typeface="Bad Script"/>
                <a:cs typeface="Bad Script"/>
                <a:sym typeface="Bad Script"/>
              </a:rPr>
              <a:t>Thank You</a:t>
            </a:r>
            <a:endParaRPr/>
          </a:p>
        </p:txBody>
      </p:sp>
      <p:sp>
        <p:nvSpPr>
          <p:cNvPr id="229" name="Google Shape;229;p11"/>
          <p:cNvSpPr txBox="1"/>
          <p:nvPr/>
        </p:nvSpPr>
        <p:spPr>
          <a:xfrm>
            <a:off x="7218609" y="4436772"/>
            <a:ext cx="5750417"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Arial"/>
                <a:ea typeface="Arial"/>
                <a:cs typeface="Arial"/>
                <a:sym typeface="Arial"/>
              </a:rPr>
              <a:t>By</a:t>
            </a:r>
            <a:endParaRPr/>
          </a:p>
          <a:p>
            <a:pPr indent="0" lvl="0" marL="0" marR="0" rtl="0" algn="l">
              <a:spcBef>
                <a:spcPts val="0"/>
              </a:spcBef>
              <a:spcAft>
                <a:spcPts val="0"/>
              </a:spcAft>
              <a:buNone/>
            </a:pPr>
            <a:r>
              <a:rPr b="1" lang="en-IN" sz="2400">
                <a:solidFill>
                  <a:schemeClr val="lt1"/>
                </a:solidFill>
                <a:latin typeface="Arial"/>
                <a:ea typeface="Arial"/>
                <a:cs typeface="Arial"/>
                <a:sym typeface="Arial"/>
              </a:rPr>
              <a:t>Praveen Chowdary Vemasani</a:t>
            </a:r>
            <a:endParaRPr b="1" sz="2400">
              <a:solidFill>
                <a:schemeClr val="lt1"/>
              </a:solidFill>
              <a:latin typeface="Arial"/>
              <a:ea typeface="Arial"/>
              <a:cs typeface="Arial"/>
              <a:sym typeface="Arial"/>
            </a:endParaRPr>
          </a:p>
          <a:p>
            <a:pPr indent="0" lvl="0" marL="0" marR="0" rtl="0" algn="l">
              <a:spcBef>
                <a:spcPts val="0"/>
              </a:spcBef>
              <a:spcAft>
                <a:spcPts val="0"/>
              </a:spcAft>
              <a:buNone/>
            </a:pPr>
            <a:r>
              <a:rPr b="1" lang="en-IN" sz="2400">
                <a:solidFill>
                  <a:schemeClr val="lt1"/>
                </a:solidFill>
                <a:latin typeface="Arial"/>
                <a:ea typeface="Arial"/>
                <a:cs typeface="Arial"/>
                <a:sym typeface="Arial"/>
              </a:rPr>
              <a:t>Rohith Immadisetti</a:t>
            </a:r>
            <a:endParaRPr/>
          </a:p>
          <a:p>
            <a:pPr indent="0" lvl="0" marL="0" marR="0" rtl="0" algn="l">
              <a:spcBef>
                <a:spcPts val="0"/>
              </a:spcBef>
              <a:spcAft>
                <a:spcPts val="0"/>
              </a:spcAft>
              <a:buNone/>
            </a:pPr>
            <a:r>
              <a:rPr b="1" lang="en-IN" sz="2400">
                <a:solidFill>
                  <a:schemeClr val="lt1"/>
                </a:solidFill>
                <a:latin typeface="Arial"/>
                <a:ea typeface="Arial"/>
                <a:cs typeface="Arial"/>
                <a:sym typeface="Arial"/>
              </a:rPr>
              <a:t>Pradeep Yarlagadda</a:t>
            </a:r>
            <a:endParaRPr/>
          </a:p>
          <a:p>
            <a:pPr indent="0" lvl="0" marL="0" marR="0" rtl="0" algn="l">
              <a:spcBef>
                <a:spcPts val="0"/>
              </a:spcBef>
              <a:spcAft>
                <a:spcPts val="0"/>
              </a:spcAft>
              <a:buNone/>
            </a:pPr>
            <a:r>
              <a:rPr b="1" lang="en-IN" sz="2400">
                <a:solidFill>
                  <a:schemeClr val="lt1"/>
                </a:solidFill>
                <a:latin typeface="Arial"/>
                <a:ea typeface="Arial"/>
                <a:cs typeface="Arial"/>
                <a:sym typeface="Arial"/>
              </a:rPr>
              <a:t>Sagar Srujan somepalli</a:t>
            </a:r>
            <a:endParaRPr b="1" sz="2400">
              <a:solidFill>
                <a:schemeClr val="lt1"/>
              </a:solidFill>
              <a:latin typeface="Arial"/>
              <a:ea typeface="Arial"/>
              <a:cs typeface="Arial"/>
              <a:sym typeface="Arial"/>
            </a:endParaRPr>
          </a:p>
        </p:txBody>
      </p:sp>
      <p:sp>
        <p:nvSpPr>
          <p:cNvPr id="230" name="Google Shape;230;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Contents</a:t>
            </a:r>
            <a:endParaRPr/>
          </a:p>
        </p:txBody>
      </p:sp>
      <p:graphicFrame>
        <p:nvGraphicFramePr>
          <p:cNvPr id="127" name="Google Shape;127;p2"/>
          <p:cNvGraphicFramePr/>
          <p:nvPr/>
        </p:nvGraphicFramePr>
        <p:xfrm>
          <a:off x="810000" y="2491212"/>
          <a:ext cx="3000000" cy="3000000"/>
        </p:xfrm>
        <a:graphic>
          <a:graphicData uri="http://schemas.openxmlformats.org/drawingml/2006/table">
            <a:tbl>
              <a:tblPr bandRow="1" firstRow="1">
                <a:noFill/>
                <a:tableStyleId>{000A23B7-66C2-49FE-99D7-CD19A36D2454}</a:tableStyleId>
              </a:tblPr>
              <a:tblGrid>
                <a:gridCol w="8072925"/>
                <a:gridCol w="2094950"/>
              </a:tblGrid>
              <a:tr h="521100">
                <a:tc>
                  <a:txBody>
                    <a:bodyPr/>
                    <a:lstStyle/>
                    <a:p>
                      <a:pPr indent="0" lvl="0" marL="0" marR="0" rtl="0" algn="l">
                        <a:spcBef>
                          <a:spcPts val="0"/>
                        </a:spcBef>
                        <a:spcAft>
                          <a:spcPts val="0"/>
                        </a:spcAft>
                        <a:buNone/>
                      </a:pPr>
                      <a:r>
                        <a:rPr lang="en-IN" sz="1800" u="none" cap="none" strike="noStrike"/>
                        <a:t>Index </a:t>
                      </a:r>
                      <a:endParaRPr/>
                    </a:p>
                  </a:txBody>
                  <a:tcPr marT="45725" marB="45725" marR="91450" marL="91450"/>
                </a:tc>
                <a:tc>
                  <a:txBody>
                    <a:bodyPr/>
                    <a:lstStyle/>
                    <a:p>
                      <a:pPr indent="0" lvl="0" marL="0" marR="0" rtl="0" algn="l">
                        <a:spcBef>
                          <a:spcPts val="0"/>
                        </a:spcBef>
                        <a:spcAft>
                          <a:spcPts val="0"/>
                        </a:spcAft>
                        <a:buNone/>
                      </a:pPr>
                      <a:r>
                        <a:rPr lang="en-IN" sz="1800"/>
                        <a:t>Page No.</a:t>
                      </a:r>
                      <a:endParaRPr/>
                    </a:p>
                  </a:txBody>
                  <a:tcPr marT="45725" marB="45725" marR="91450" marL="91450"/>
                </a:tc>
              </a:tr>
              <a:tr h="521100">
                <a:tc>
                  <a:txBody>
                    <a:bodyPr/>
                    <a:lstStyle/>
                    <a:p>
                      <a:pPr indent="0" lvl="0" marL="0" marR="0" rtl="0" algn="l">
                        <a:spcBef>
                          <a:spcPts val="0"/>
                        </a:spcBef>
                        <a:spcAft>
                          <a:spcPts val="0"/>
                        </a:spcAft>
                        <a:buNone/>
                      </a:pPr>
                      <a:r>
                        <a:rPr lang="en-IN" sz="1800"/>
                        <a:t>Socket Programming </a:t>
                      </a:r>
                      <a:endParaRPr/>
                    </a:p>
                  </a:txBody>
                  <a:tcPr marT="45725" marB="45725" marR="91450" marL="91450"/>
                </a:tc>
                <a:tc>
                  <a:txBody>
                    <a:bodyPr/>
                    <a:lstStyle/>
                    <a:p>
                      <a:pPr indent="0" lvl="0" marL="0" marR="0" rtl="0" algn="l">
                        <a:spcBef>
                          <a:spcPts val="0"/>
                        </a:spcBef>
                        <a:spcAft>
                          <a:spcPts val="0"/>
                        </a:spcAft>
                        <a:buNone/>
                      </a:pPr>
                      <a:r>
                        <a:rPr lang="en-IN" sz="1800"/>
                        <a:t>3</a:t>
                      </a:r>
                      <a:endParaRPr/>
                    </a:p>
                  </a:txBody>
                  <a:tcPr marT="45725" marB="45725" marR="91450" marL="91450"/>
                </a:tc>
              </a:tr>
              <a:tr h="504275">
                <a:tc>
                  <a:txBody>
                    <a:bodyPr/>
                    <a:lstStyle/>
                    <a:p>
                      <a:pPr indent="0" lvl="0" marL="0" marR="0" rtl="0" algn="l">
                        <a:spcBef>
                          <a:spcPts val="0"/>
                        </a:spcBef>
                        <a:spcAft>
                          <a:spcPts val="0"/>
                        </a:spcAft>
                        <a:buNone/>
                      </a:pPr>
                      <a:r>
                        <a:rPr lang="en-IN" sz="1800"/>
                        <a:t>Socket Programming in Java</a:t>
                      </a:r>
                      <a:endParaRPr/>
                    </a:p>
                  </a:txBody>
                  <a:tcPr marT="45725" marB="45725" marR="91450" marL="91450"/>
                </a:tc>
                <a:tc>
                  <a:txBody>
                    <a:bodyPr/>
                    <a:lstStyle/>
                    <a:p>
                      <a:pPr indent="0" lvl="0" marL="0" marR="0" rtl="0" algn="l">
                        <a:spcBef>
                          <a:spcPts val="0"/>
                        </a:spcBef>
                        <a:spcAft>
                          <a:spcPts val="0"/>
                        </a:spcAft>
                        <a:buNone/>
                      </a:pPr>
                      <a:r>
                        <a:rPr lang="en-IN" sz="1800"/>
                        <a:t>4</a:t>
                      </a:r>
                      <a:endParaRPr/>
                    </a:p>
                  </a:txBody>
                  <a:tcPr marT="45725" marB="45725" marR="91450" marL="91450"/>
                </a:tc>
              </a:tr>
              <a:tr h="521100">
                <a:tc>
                  <a:txBody>
                    <a:bodyPr/>
                    <a:lstStyle/>
                    <a:p>
                      <a:pPr indent="0" lvl="0" marL="0" marR="0" rtl="0" algn="l">
                        <a:spcBef>
                          <a:spcPts val="0"/>
                        </a:spcBef>
                        <a:spcAft>
                          <a:spcPts val="0"/>
                        </a:spcAft>
                        <a:buNone/>
                      </a:pPr>
                      <a:r>
                        <a:rPr lang="en-IN" sz="1800"/>
                        <a:t>Client Side Programming</a:t>
                      </a:r>
                      <a:endParaRPr sz="1800"/>
                    </a:p>
                  </a:txBody>
                  <a:tcPr marT="45725" marB="45725" marR="91450" marL="91450"/>
                </a:tc>
                <a:tc>
                  <a:txBody>
                    <a:bodyPr/>
                    <a:lstStyle/>
                    <a:p>
                      <a:pPr indent="0" lvl="0" marL="0" marR="0" rtl="0" algn="l">
                        <a:spcBef>
                          <a:spcPts val="0"/>
                        </a:spcBef>
                        <a:spcAft>
                          <a:spcPts val="0"/>
                        </a:spcAft>
                        <a:buNone/>
                      </a:pPr>
                      <a:r>
                        <a:rPr lang="en-IN" sz="1800"/>
                        <a:t>6</a:t>
                      </a:r>
                      <a:endParaRPr/>
                    </a:p>
                  </a:txBody>
                  <a:tcPr marT="45725" marB="45725" marR="91450" marL="91450"/>
                </a:tc>
              </a:tr>
              <a:tr h="521100">
                <a:tc>
                  <a:txBody>
                    <a:bodyPr/>
                    <a:lstStyle/>
                    <a:p>
                      <a:pPr indent="0" lvl="0" marL="0" marR="0" rtl="0" algn="l">
                        <a:spcBef>
                          <a:spcPts val="0"/>
                        </a:spcBef>
                        <a:spcAft>
                          <a:spcPts val="0"/>
                        </a:spcAft>
                        <a:buNone/>
                      </a:pPr>
                      <a:r>
                        <a:rPr lang="en-IN" sz="1800"/>
                        <a:t>Server Side Programming</a:t>
                      </a:r>
                      <a:endParaRPr/>
                    </a:p>
                  </a:txBody>
                  <a:tcPr marT="45725" marB="45725" marR="91450" marL="91450"/>
                </a:tc>
                <a:tc>
                  <a:txBody>
                    <a:bodyPr/>
                    <a:lstStyle/>
                    <a:p>
                      <a:pPr indent="0" lvl="0" marL="0" marR="0" rtl="0" algn="l">
                        <a:spcBef>
                          <a:spcPts val="0"/>
                        </a:spcBef>
                        <a:spcAft>
                          <a:spcPts val="0"/>
                        </a:spcAft>
                        <a:buNone/>
                      </a:pPr>
                      <a:r>
                        <a:rPr lang="en-IN" sz="1800"/>
                        <a:t>7</a:t>
                      </a:r>
                      <a:endParaRPr/>
                    </a:p>
                  </a:txBody>
                  <a:tcPr marT="45725" marB="45725" marR="91450" marL="91450"/>
                </a:tc>
              </a:tr>
              <a:tr h="521100">
                <a:tc>
                  <a:txBody>
                    <a:bodyPr/>
                    <a:lstStyle/>
                    <a:p>
                      <a:pPr indent="0" lvl="0" marL="0" marR="0" rtl="0" algn="l">
                        <a:spcBef>
                          <a:spcPts val="0"/>
                        </a:spcBef>
                        <a:spcAft>
                          <a:spcPts val="0"/>
                        </a:spcAft>
                        <a:buNone/>
                      </a:pPr>
                      <a:r>
                        <a:rPr lang="en-IN" sz="1800"/>
                        <a:t>Project Introduction</a:t>
                      </a:r>
                      <a:endParaRPr sz="1800"/>
                    </a:p>
                  </a:txBody>
                  <a:tcPr marT="45725" marB="45725" marR="91450" marL="91450"/>
                </a:tc>
                <a:tc>
                  <a:txBody>
                    <a:bodyPr/>
                    <a:lstStyle/>
                    <a:p>
                      <a:pPr indent="0" lvl="0" marL="0" marR="0" rtl="0" algn="l">
                        <a:spcBef>
                          <a:spcPts val="0"/>
                        </a:spcBef>
                        <a:spcAft>
                          <a:spcPts val="0"/>
                        </a:spcAft>
                        <a:buNone/>
                      </a:pPr>
                      <a:r>
                        <a:rPr lang="en-IN" sz="1800"/>
                        <a:t>8</a:t>
                      </a:r>
                      <a:endParaRPr sz="1800"/>
                    </a:p>
                  </a:txBody>
                  <a:tcPr marT="45725" marB="45725" marR="91450" marL="91450"/>
                </a:tc>
              </a:tr>
              <a:tr h="521100">
                <a:tc>
                  <a:txBody>
                    <a:bodyPr/>
                    <a:lstStyle/>
                    <a:p>
                      <a:pPr indent="0" lvl="0" marL="0" marR="0" rtl="0" algn="l">
                        <a:spcBef>
                          <a:spcPts val="0"/>
                        </a:spcBef>
                        <a:spcAft>
                          <a:spcPts val="0"/>
                        </a:spcAft>
                        <a:buNone/>
                      </a:pPr>
                      <a:r>
                        <a:rPr lang="en-IN" sz="1800"/>
                        <a:t>Chat Application </a:t>
                      </a:r>
                      <a:endParaRPr/>
                    </a:p>
                  </a:txBody>
                  <a:tcPr marT="45725" marB="45725" marR="91450" marL="91450"/>
                </a:tc>
                <a:tc>
                  <a:txBody>
                    <a:bodyPr/>
                    <a:lstStyle/>
                    <a:p>
                      <a:pPr indent="0" lvl="0" marL="0" marR="0" rtl="0" algn="l">
                        <a:spcBef>
                          <a:spcPts val="0"/>
                        </a:spcBef>
                        <a:spcAft>
                          <a:spcPts val="0"/>
                        </a:spcAft>
                        <a:buNone/>
                      </a:pPr>
                      <a:r>
                        <a:rPr lang="en-IN" sz="1800"/>
                        <a:t>9</a:t>
                      </a:r>
                      <a:endParaRPr sz="1800"/>
                    </a:p>
                  </a:txBody>
                  <a:tcPr marT="45725" marB="45725" marR="91450" marL="91450"/>
                </a:tc>
              </a:tr>
              <a:tr h="521100">
                <a:tc>
                  <a:txBody>
                    <a:bodyPr/>
                    <a:lstStyle/>
                    <a:p>
                      <a:pPr indent="0" lvl="0" marL="0" marR="0" rtl="0" algn="l">
                        <a:spcBef>
                          <a:spcPts val="0"/>
                        </a:spcBef>
                        <a:spcAft>
                          <a:spcPts val="0"/>
                        </a:spcAft>
                        <a:buNone/>
                      </a:pPr>
                      <a:r>
                        <a:rPr lang="en-IN" sz="1800"/>
                        <a:t>Flow diagram</a:t>
                      </a:r>
                      <a:endParaRPr/>
                    </a:p>
                  </a:txBody>
                  <a:tcPr marT="45725" marB="45725" marR="91450" marL="91450"/>
                </a:tc>
                <a:tc>
                  <a:txBody>
                    <a:bodyPr/>
                    <a:lstStyle/>
                    <a:p>
                      <a:pPr indent="0" lvl="0" marL="0" marR="0" rtl="0" algn="l">
                        <a:spcBef>
                          <a:spcPts val="0"/>
                        </a:spcBef>
                        <a:spcAft>
                          <a:spcPts val="0"/>
                        </a:spcAft>
                        <a:buNone/>
                      </a:pPr>
                      <a:r>
                        <a:rPr lang="en-IN" sz="1800"/>
                        <a:t>10</a:t>
                      </a:r>
                      <a:endParaRPr/>
                    </a:p>
                  </a:txBody>
                  <a:tcPr marT="45725" marB="45725" marR="91450" marL="91450"/>
                </a:tc>
              </a:tr>
            </a:tbl>
          </a:graphicData>
        </a:graphic>
      </p:graphicFrame>
      <p:sp>
        <p:nvSpPr>
          <p:cNvPr id="128" name="Google Shape;128;p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Socket Programming </a:t>
            </a:r>
            <a:endParaRPr/>
          </a:p>
        </p:txBody>
      </p:sp>
      <p:sp>
        <p:nvSpPr>
          <p:cNvPr id="134" name="Google Shape;134;p3"/>
          <p:cNvSpPr txBox="1"/>
          <p:nvPr/>
        </p:nvSpPr>
        <p:spPr>
          <a:xfrm>
            <a:off x="154547" y="2569335"/>
            <a:ext cx="11732652" cy="341632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2400"/>
              <a:buFont typeface="Arial"/>
              <a:buChar char="•"/>
            </a:pPr>
            <a:r>
              <a:rPr b="0" i="0" lang="en-IN" sz="2400" u="none" cap="none" strike="noStrike">
                <a:solidFill>
                  <a:schemeClr val="lt1"/>
                </a:solidFill>
                <a:latin typeface="Roboto"/>
                <a:ea typeface="Roboto"/>
                <a:cs typeface="Roboto"/>
                <a:sym typeface="Roboto"/>
              </a:rPr>
              <a:t>Socket Programming is a Part of Transport Layer in a computer network.</a:t>
            </a:r>
            <a:endParaRPr/>
          </a:p>
          <a:p>
            <a:pPr indent="-342900" lvl="0" marL="342900" marR="0" rtl="0" algn="just">
              <a:spcBef>
                <a:spcPts val="0"/>
              </a:spcBef>
              <a:spcAft>
                <a:spcPts val="0"/>
              </a:spcAft>
              <a:buClr>
                <a:schemeClr val="lt1"/>
              </a:buClr>
              <a:buSzPts val="2400"/>
              <a:buFont typeface="Arial"/>
              <a:buChar char="•"/>
            </a:pPr>
            <a:r>
              <a:rPr b="0" i="0" lang="en-IN" sz="2400" u="none" cap="none" strike="noStrike">
                <a:solidFill>
                  <a:schemeClr val="lt1"/>
                </a:solidFill>
                <a:latin typeface="Roboto"/>
                <a:ea typeface="Roboto"/>
                <a:cs typeface="Roboto"/>
                <a:sym typeface="Roboto"/>
              </a:rPr>
              <a:t>Java Socket programming is used for communication between the applications running on different JRE.</a:t>
            </a:r>
            <a:endParaRPr/>
          </a:p>
          <a:p>
            <a:pPr indent="-342900" lvl="0" marL="342900" marR="0" rtl="0" algn="just">
              <a:spcBef>
                <a:spcPts val="0"/>
              </a:spcBef>
              <a:spcAft>
                <a:spcPts val="0"/>
              </a:spcAft>
              <a:buClr>
                <a:schemeClr val="lt1"/>
              </a:buClr>
              <a:buSzPts val="2400"/>
              <a:buFont typeface="Arial"/>
              <a:buChar char="•"/>
            </a:pPr>
            <a:r>
              <a:rPr b="0" i="0" lang="en-IN" sz="2400" u="none" cap="none" strike="noStrike">
                <a:solidFill>
                  <a:schemeClr val="lt1"/>
                </a:solidFill>
                <a:latin typeface="Roboto"/>
                <a:ea typeface="Roboto"/>
                <a:cs typeface="Roboto"/>
                <a:sym typeface="Roboto"/>
              </a:rPr>
              <a:t>Java Socket programming can be connection-oriented or connection-less(TCP and UDP are examples of protocols in Transport Layer.).</a:t>
            </a:r>
            <a:endParaRPr/>
          </a:p>
          <a:p>
            <a:pPr indent="-342900" lvl="0" marL="342900" marR="0" rtl="0" algn="just">
              <a:spcBef>
                <a:spcPts val="0"/>
              </a:spcBef>
              <a:spcAft>
                <a:spcPts val="0"/>
              </a:spcAft>
              <a:buClr>
                <a:schemeClr val="lt1"/>
              </a:buClr>
              <a:buSzPts val="2400"/>
              <a:buFont typeface="Arial"/>
              <a:buChar char="•"/>
            </a:pPr>
            <a:r>
              <a:rPr b="0" i="0" lang="en-IN" sz="2400" u="none" cap="none" strike="noStrike">
                <a:solidFill>
                  <a:schemeClr val="lt1"/>
                </a:solidFill>
                <a:latin typeface="Roboto"/>
                <a:ea typeface="Roboto"/>
                <a:cs typeface="Roboto"/>
                <a:sym typeface="Roboto"/>
              </a:rPr>
              <a:t>TCP is a Connection-Oriented protocol whereas UDP is a connectionless protocol.</a:t>
            </a:r>
            <a:endParaRPr/>
          </a:p>
          <a:p>
            <a:pPr indent="-342900" lvl="0" marL="342900" marR="0" rtl="0" algn="just">
              <a:spcBef>
                <a:spcPts val="0"/>
              </a:spcBef>
              <a:spcAft>
                <a:spcPts val="0"/>
              </a:spcAft>
              <a:buClr>
                <a:schemeClr val="lt1"/>
              </a:buClr>
              <a:buSzPts val="2400"/>
              <a:buFont typeface="Arial"/>
              <a:buChar char="•"/>
            </a:pPr>
            <a:r>
              <a:rPr b="0" i="0" lang="en-IN" sz="2400" u="none" cap="none" strike="noStrike">
                <a:solidFill>
                  <a:schemeClr val="lt1"/>
                </a:solidFill>
                <a:latin typeface="Roboto"/>
                <a:ea typeface="Roboto"/>
                <a:cs typeface="Roboto"/>
                <a:sym typeface="Roboto"/>
              </a:rPr>
              <a:t>In the world of Internet protocol traffic, user can choose between a TCP or UDP setup for their business or personal use. When it comes to TCP vs UDP features and functions, each brings its own set of advantages and challenges.</a:t>
            </a:r>
            <a:endParaRPr b="0" i="0" sz="2400" u="none" cap="none" strike="noStrike">
              <a:solidFill>
                <a:schemeClr val="lt1"/>
              </a:solidFill>
              <a:latin typeface="Roboto"/>
              <a:ea typeface="Roboto"/>
              <a:cs typeface="Roboto"/>
              <a:sym typeface="Roboto"/>
            </a:endParaRPr>
          </a:p>
        </p:txBody>
      </p:sp>
      <p:sp>
        <p:nvSpPr>
          <p:cNvPr id="135" name="Google Shape;135;p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l">
              <a:spcBef>
                <a:spcPts val="0"/>
              </a:spcBef>
              <a:spcAft>
                <a:spcPts val="0"/>
              </a:spcAft>
              <a:buClr>
                <a:srgbClr val="FEFEFE"/>
              </a:buClr>
              <a:buSzPts val="4000"/>
              <a:buFont typeface="Century Gothic"/>
              <a:buNone/>
            </a:pPr>
            <a:r>
              <a:rPr lang="en-IN"/>
              <a:t>Socket Programming in Java</a:t>
            </a:r>
            <a:endParaRPr/>
          </a:p>
        </p:txBody>
      </p:sp>
      <p:sp>
        <p:nvSpPr>
          <p:cNvPr id="141" name="Google Shape;141;p4"/>
          <p:cNvSpPr txBox="1"/>
          <p:nvPr/>
        </p:nvSpPr>
        <p:spPr>
          <a:xfrm>
            <a:off x="566670" y="2562895"/>
            <a:ext cx="6246254"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2400" u="none" cap="none" strike="noStrike">
                <a:solidFill>
                  <a:schemeClr val="lt1"/>
                </a:solidFill>
                <a:latin typeface="Roboto"/>
                <a:ea typeface="Roboto"/>
                <a:cs typeface="Roboto"/>
                <a:sym typeface="Roboto"/>
              </a:rPr>
              <a:t>Socket programming is a way of connecting two nodes on a network to communicate with each other. One socket (node) listens on a particular port at an IP, while other socket reaches out to the other in order to form a connection.</a:t>
            </a:r>
            <a:endParaRPr/>
          </a:p>
          <a:p>
            <a:pPr indent="0" lvl="0" marL="0" marR="0" rtl="0" algn="just">
              <a:spcBef>
                <a:spcPts val="0"/>
              </a:spcBef>
              <a:spcAft>
                <a:spcPts val="0"/>
              </a:spcAft>
              <a:buNone/>
            </a:pPr>
            <a:r>
              <a:rPr b="0" i="0" lang="en-IN" sz="2400" u="none" cap="none" strike="noStrike">
                <a:solidFill>
                  <a:schemeClr val="lt1"/>
                </a:solidFill>
                <a:latin typeface="Roboto"/>
                <a:ea typeface="Roboto"/>
                <a:cs typeface="Roboto"/>
                <a:sym typeface="Roboto"/>
              </a:rPr>
              <a:t>The server forms the listener socket while the client reaches out to the server. Socket and Server Socket classes are used for connection-oriented socket programming.</a:t>
            </a:r>
            <a:endParaRPr b="0" i="0" sz="2400" u="none" cap="none" strike="noStrike">
              <a:solidFill>
                <a:schemeClr val="lt1"/>
              </a:solidFill>
              <a:latin typeface="Roboto"/>
              <a:ea typeface="Roboto"/>
              <a:cs typeface="Roboto"/>
              <a:sym typeface="Roboto"/>
            </a:endParaRPr>
          </a:p>
        </p:txBody>
      </p:sp>
      <p:pic>
        <p:nvPicPr>
          <p:cNvPr id="142" name="Google Shape;142;p4"/>
          <p:cNvPicPr preferRelativeResize="0"/>
          <p:nvPr/>
        </p:nvPicPr>
        <p:blipFill rotWithShape="1">
          <a:blip r:embed="rId3">
            <a:alphaModFix/>
          </a:blip>
          <a:srcRect b="0" l="0" r="0" t="0"/>
          <a:stretch/>
        </p:blipFill>
        <p:spPr>
          <a:xfrm>
            <a:off x="7640685" y="3076430"/>
            <a:ext cx="3838875" cy="2429287"/>
          </a:xfrm>
          <a:prstGeom prst="rect">
            <a:avLst/>
          </a:prstGeom>
          <a:noFill/>
          <a:ln>
            <a:noFill/>
          </a:ln>
        </p:spPr>
      </p:pic>
      <p:sp>
        <p:nvSpPr>
          <p:cNvPr id="143" name="Google Shape;143;p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500"/>
                                        <p:tgtEl>
                                          <p:spTgt spid="141">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Socket Programming in Java</a:t>
            </a:r>
            <a:endParaRPr/>
          </a:p>
        </p:txBody>
      </p:sp>
      <p:sp>
        <p:nvSpPr>
          <p:cNvPr id="149" name="Google Shape;149;p5"/>
          <p:cNvSpPr txBox="1"/>
          <p:nvPr/>
        </p:nvSpPr>
        <p:spPr>
          <a:xfrm>
            <a:off x="255835" y="2319132"/>
            <a:ext cx="11538600"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2000" u="none" cap="none" strike="noStrike">
                <a:solidFill>
                  <a:schemeClr val="lt1"/>
                </a:solidFill>
                <a:latin typeface="Roboto"/>
                <a:ea typeface="Roboto"/>
                <a:cs typeface="Roboto"/>
                <a:sym typeface="Roboto"/>
              </a:rPr>
              <a:t>In Java, a socket is a endpoint for sending or receiving data across a computer network. It is a way for a program to communicate with other programs running on the same or other computers.</a:t>
            </a:r>
            <a:endParaRPr/>
          </a:p>
          <a:p>
            <a:pPr indent="0" lvl="0" marL="0" marR="0" rtl="0" algn="just">
              <a:spcBef>
                <a:spcPts val="0"/>
              </a:spcBef>
              <a:spcAft>
                <a:spcPts val="0"/>
              </a:spcAft>
              <a:buNone/>
            </a:pPr>
            <a:r>
              <a:t/>
            </a:r>
            <a:endParaRPr b="0" i="0" sz="2000" u="none" cap="none" strike="noStrike">
              <a:solidFill>
                <a:schemeClr val="lt1"/>
              </a:solidFill>
              <a:latin typeface="Roboto"/>
              <a:ea typeface="Roboto"/>
              <a:cs typeface="Roboto"/>
              <a:sym typeface="Roboto"/>
            </a:endParaRPr>
          </a:p>
          <a:p>
            <a:pPr indent="0" lvl="0" marL="0" marR="0" rtl="0" algn="just">
              <a:spcBef>
                <a:spcPts val="0"/>
              </a:spcBef>
              <a:spcAft>
                <a:spcPts val="0"/>
              </a:spcAft>
              <a:buNone/>
            </a:pPr>
            <a:r>
              <a:rPr b="0" i="0" lang="en-IN" sz="2000" u="none" cap="none" strike="noStrike">
                <a:solidFill>
                  <a:schemeClr val="lt1"/>
                </a:solidFill>
                <a:latin typeface="Roboto"/>
                <a:ea typeface="Roboto"/>
                <a:cs typeface="Roboto"/>
                <a:sym typeface="Roboto"/>
              </a:rPr>
              <a:t>A socket is created using the java.net.Socket class. It represents the client side of a socket connection, and is used to establish a connection to a server and send and receive data over that connection. Once the connection is established, the client and server can communicate by reading and writing to the input and output streams of the socket.</a:t>
            </a:r>
            <a:endParaRPr b="0" i="0" sz="2000" u="none" cap="none" strike="noStrike">
              <a:solidFill>
                <a:schemeClr val="lt1"/>
              </a:solidFill>
              <a:latin typeface="Roboto"/>
              <a:ea typeface="Roboto"/>
              <a:cs typeface="Roboto"/>
              <a:sym typeface="Roboto"/>
            </a:endParaRPr>
          </a:p>
        </p:txBody>
      </p:sp>
      <p:pic>
        <p:nvPicPr>
          <p:cNvPr id="150" name="Google Shape;150;p5"/>
          <p:cNvPicPr preferRelativeResize="0"/>
          <p:nvPr/>
        </p:nvPicPr>
        <p:blipFill rotWithShape="1">
          <a:blip r:embed="rId3">
            <a:alphaModFix/>
          </a:blip>
          <a:srcRect b="0" l="0" r="0" t="0"/>
          <a:stretch/>
        </p:blipFill>
        <p:spPr>
          <a:xfrm>
            <a:off x="3267232" y="4706962"/>
            <a:ext cx="5515805" cy="1997938"/>
          </a:xfrm>
          <a:prstGeom prst="rect">
            <a:avLst/>
          </a:prstGeom>
          <a:noFill/>
          <a:ln>
            <a:noFill/>
          </a:ln>
        </p:spPr>
      </p:pic>
      <p:sp>
        <p:nvSpPr>
          <p:cNvPr id="151" name="Google Shape;151;p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5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5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500"/>
                                        <p:tgtEl>
                                          <p:spTgt spid="149">
                                            <p:txEl>
                                              <p:pRg end="2" st="2"/>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Client Side Programming</a:t>
            </a:r>
            <a:endParaRPr/>
          </a:p>
        </p:txBody>
      </p:sp>
      <p:sp>
        <p:nvSpPr>
          <p:cNvPr id="157" name="Google Shape;157;p6"/>
          <p:cNvSpPr txBox="1"/>
          <p:nvPr/>
        </p:nvSpPr>
        <p:spPr>
          <a:xfrm>
            <a:off x="809999" y="2260938"/>
            <a:ext cx="1087841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u="none" cap="none" strike="noStrike">
                <a:solidFill>
                  <a:schemeClr val="lt1"/>
                </a:solidFill>
                <a:latin typeface="Roboto"/>
                <a:ea typeface="Roboto"/>
                <a:cs typeface="Roboto"/>
                <a:sym typeface="Roboto"/>
              </a:rPr>
              <a:t>In the case of client-side programming, the client will first wait for the server to start. Once the server is up and running, it will send the requests to the server. After that, the client will wait for the response from the server. So, this is the whole logic of client and server communication.</a:t>
            </a:r>
            <a:endParaRPr sz="2000">
              <a:solidFill>
                <a:schemeClr val="lt1"/>
              </a:solidFill>
              <a:latin typeface="Roboto"/>
              <a:ea typeface="Roboto"/>
              <a:cs typeface="Roboto"/>
              <a:sym typeface="Roboto"/>
            </a:endParaRPr>
          </a:p>
        </p:txBody>
      </p:sp>
      <p:sp>
        <p:nvSpPr>
          <p:cNvPr id="158" name="Google Shape;158;p6"/>
          <p:cNvSpPr txBox="1"/>
          <p:nvPr/>
        </p:nvSpPr>
        <p:spPr>
          <a:xfrm>
            <a:off x="809999" y="3429000"/>
            <a:ext cx="10792278" cy="317009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Arial"/>
              <a:buChar char="•"/>
            </a:pPr>
            <a:r>
              <a:rPr b="1" lang="en-IN" sz="2000">
                <a:solidFill>
                  <a:schemeClr val="lt1"/>
                </a:solidFill>
                <a:latin typeface="Roboto"/>
                <a:ea typeface="Roboto"/>
                <a:cs typeface="Roboto"/>
                <a:sym typeface="Roboto"/>
              </a:rPr>
              <a:t>Establish a connection</a:t>
            </a:r>
            <a:endParaRPr/>
          </a:p>
          <a:p>
            <a:pPr indent="0" lvl="0" marL="0" marR="0" rtl="0" algn="l">
              <a:spcBef>
                <a:spcPts val="0"/>
              </a:spcBef>
              <a:spcAft>
                <a:spcPts val="0"/>
              </a:spcAft>
              <a:buNone/>
            </a:pPr>
            <a:r>
              <a:rPr lang="en-IN" sz="2000">
                <a:solidFill>
                  <a:schemeClr val="lt1"/>
                </a:solidFill>
                <a:latin typeface="Roboto"/>
                <a:ea typeface="Roboto"/>
                <a:cs typeface="Roboto"/>
                <a:sym typeface="Roboto"/>
              </a:rPr>
              <a:t>The very first step is to establish a socket connection. A socket connection implies that the two machines have information about each other’s network location (IP Address) and TCP port.</a:t>
            </a:r>
            <a:endParaRPr sz="2000">
              <a:solidFill>
                <a:schemeClr val="lt1"/>
              </a:solidFill>
              <a:latin typeface="Roboto"/>
              <a:ea typeface="Roboto"/>
              <a:cs typeface="Roboto"/>
              <a:sym typeface="Roboto"/>
            </a:endParaRPr>
          </a:p>
          <a:p>
            <a:pPr indent="-342900" lvl="0" marL="342900" marR="0" rtl="0" algn="l">
              <a:spcBef>
                <a:spcPts val="0"/>
              </a:spcBef>
              <a:spcAft>
                <a:spcPts val="0"/>
              </a:spcAft>
              <a:buClr>
                <a:schemeClr val="lt1"/>
              </a:buClr>
              <a:buSzPts val="2000"/>
              <a:buFont typeface="Arial"/>
              <a:buChar char="•"/>
            </a:pPr>
            <a:r>
              <a:rPr b="1" lang="en-IN" sz="2000">
                <a:solidFill>
                  <a:schemeClr val="lt1"/>
                </a:solidFill>
                <a:latin typeface="Roboto"/>
                <a:ea typeface="Roboto"/>
                <a:cs typeface="Roboto"/>
                <a:sym typeface="Roboto"/>
              </a:rPr>
              <a:t>Communication</a:t>
            </a:r>
            <a:endParaRPr/>
          </a:p>
          <a:p>
            <a:pPr indent="0" lvl="0" marL="0" marR="0" rtl="0" algn="l">
              <a:spcBef>
                <a:spcPts val="0"/>
              </a:spcBef>
              <a:spcAft>
                <a:spcPts val="0"/>
              </a:spcAft>
              <a:buNone/>
            </a:pPr>
            <a:r>
              <a:rPr lang="en-IN" sz="2000">
                <a:solidFill>
                  <a:schemeClr val="lt1"/>
                </a:solidFill>
                <a:latin typeface="Roboto"/>
                <a:ea typeface="Roboto"/>
                <a:cs typeface="Roboto"/>
                <a:sym typeface="Roboto"/>
              </a:rPr>
              <a:t>In order to communicate over a socket connection, streams are used for both input and output the data. After establishing a connection and sending the requests, you need to close the connection.</a:t>
            </a:r>
            <a:endParaRPr sz="2000">
              <a:solidFill>
                <a:schemeClr val="lt1"/>
              </a:solidFill>
              <a:latin typeface="Roboto"/>
              <a:ea typeface="Roboto"/>
              <a:cs typeface="Roboto"/>
              <a:sym typeface="Roboto"/>
            </a:endParaRPr>
          </a:p>
          <a:p>
            <a:pPr indent="-342900" lvl="0" marL="342900" marR="0" rtl="0" algn="l">
              <a:spcBef>
                <a:spcPts val="0"/>
              </a:spcBef>
              <a:spcAft>
                <a:spcPts val="0"/>
              </a:spcAft>
              <a:buClr>
                <a:schemeClr val="lt1"/>
              </a:buClr>
              <a:buSzPts val="2000"/>
              <a:buFont typeface="Arial"/>
              <a:buChar char="•"/>
            </a:pPr>
            <a:r>
              <a:rPr b="1" lang="en-IN" sz="2000">
                <a:solidFill>
                  <a:schemeClr val="lt1"/>
                </a:solidFill>
                <a:latin typeface="Roboto"/>
                <a:ea typeface="Roboto"/>
                <a:cs typeface="Roboto"/>
                <a:sym typeface="Roboto"/>
              </a:rPr>
              <a:t>Closing the connection</a:t>
            </a:r>
            <a:endParaRPr/>
          </a:p>
          <a:p>
            <a:pPr indent="0" lvl="0" marL="0" marR="0" rtl="0" algn="l">
              <a:spcBef>
                <a:spcPts val="0"/>
              </a:spcBef>
              <a:spcAft>
                <a:spcPts val="0"/>
              </a:spcAft>
              <a:buNone/>
            </a:pPr>
            <a:r>
              <a:rPr b="0" i="0" lang="en-IN" sz="2000">
                <a:solidFill>
                  <a:schemeClr val="lt1"/>
                </a:solidFill>
                <a:latin typeface="Roboto"/>
                <a:ea typeface="Roboto"/>
                <a:cs typeface="Roboto"/>
                <a:sym typeface="Roboto"/>
              </a:rPr>
              <a:t>The socket connection is closed explicitly once the message to the server is sent.</a:t>
            </a:r>
            <a:endParaRPr sz="2000">
              <a:solidFill>
                <a:schemeClr val="lt1"/>
              </a:solidFill>
              <a:latin typeface="Roboto"/>
              <a:ea typeface="Roboto"/>
              <a:cs typeface="Roboto"/>
              <a:sym typeface="Roboto"/>
            </a:endParaRPr>
          </a:p>
        </p:txBody>
      </p:sp>
      <p:sp>
        <p:nvSpPr>
          <p:cNvPr id="159" name="Google Shape;159;p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5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500"/>
                                        <p:tgtEl>
                                          <p:spTgt spid="15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Server Side Programming</a:t>
            </a:r>
            <a:endParaRPr/>
          </a:p>
        </p:txBody>
      </p:sp>
      <p:sp>
        <p:nvSpPr>
          <p:cNvPr id="165" name="Google Shape;165;p7"/>
          <p:cNvSpPr txBox="1"/>
          <p:nvPr/>
        </p:nvSpPr>
        <p:spPr>
          <a:xfrm>
            <a:off x="810000" y="2318424"/>
            <a:ext cx="10277341"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lt1"/>
                </a:solidFill>
                <a:latin typeface="Roboto"/>
                <a:ea typeface="Roboto"/>
                <a:cs typeface="Roboto"/>
                <a:sym typeface="Roboto"/>
              </a:rPr>
              <a:t>Basically, the server will instantiate its object and wait for the client request. Once the client sends the request, the server will communicate back with the response.</a:t>
            </a:r>
            <a:endParaRPr/>
          </a:p>
          <a:p>
            <a:pPr indent="0" lvl="0" marL="0" marR="0" rtl="0" algn="l">
              <a:spcBef>
                <a:spcPts val="0"/>
              </a:spcBef>
              <a:spcAft>
                <a:spcPts val="0"/>
              </a:spcAft>
              <a:buNone/>
            </a:pPr>
            <a:r>
              <a:t/>
            </a:r>
            <a:endParaRPr sz="2000">
              <a:solidFill>
                <a:schemeClr val="lt1"/>
              </a:solidFill>
              <a:latin typeface="Roboto"/>
              <a:ea typeface="Roboto"/>
              <a:cs typeface="Roboto"/>
              <a:sym typeface="Roboto"/>
            </a:endParaRPr>
          </a:p>
          <a:p>
            <a:pPr indent="-457200" lvl="0" marL="457200" marR="0" rtl="0" algn="l">
              <a:spcBef>
                <a:spcPts val="0"/>
              </a:spcBef>
              <a:spcAft>
                <a:spcPts val="0"/>
              </a:spcAft>
              <a:buClr>
                <a:schemeClr val="lt1"/>
              </a:buClr>
              <a:buSzPts val="2000"/>
              <a:buFont typeface="Arial"/>
              <a:buChar char="•"/>
            </a:pPr>
            <a:r>
              <a:rPr b="1" lang="en-IN" sz="2000">
                <a:solidFill>
                  <a:schemeClr val="lt1"/>
                </a:solidFill>
                <a:latin typeface="Roboto"/>
                <a:ea typeface="Roboto"/>
                <a:cs typeface="Roboto"/>
                <a:sym typeface="Roboto"/>
              </a:rPr>
              <a:t>Communication</a:t>
            </a:r>
            <a:endParaRPr/>
          </a:p>
          <a:p>
            <a:pPr indent="0" lvl="0" marL="0" marR="0" rtl="0" algn="l">
              <a:spcBef>
                <a:spcPts val="0"/>
              </a:spcBef>
              <a:spcAft>
                <a:spcPts val="0"/>
              </a:spcAft>
              <a:buNone/>
            </a:pPr>
            <a:r>
              <a:rPr lang="en-IN" sz="2000">
                <a:solidFill>
                  <a:schemeClr val="lt1"/>
                </a:solidFill>
                <a:latin typeface="Roboto"/>
                <a:ea typeface="Roboto"/>
                <a:cs typeface="Roboto"/>
                <a:sym typeface="Roboto"/>
              </a:rPr>
              <a:t>getOutputStream() method is used to send the output through the socket.</a:t>
            </a:r>
            <a:endParaRPr/>
          </a:p>
          <a:p>
            <a:pPr indent="-342900" lvl="0" marL="342900" marR="0" rtl="0" algn="l">
              <a:spcBef>
                <a:spcPts val="0"/>
              </a:spcBef>
              <a:spcAft>
                <a:spcPts val="0"/>
              </a:spcAft>
              <a:buClr>
                <a:schemeClr val="lt1"/>
              </a:buClr>
              <a:buSzPts val="2000"/>
              <a:buFont typeface="Arial"/>
              <a:buChar char="•"/>
            </a:pPr>
            <a:r>
              <a:rPr b="1" lang="en-IN" sz="2000">
                <a:solidFill>
                  <a:schemeClr val="lt1"/>
                </a:solidFill>
                <a:latin typeface="Roboto"/>
                <a:ea typeface="Roboto"/>
                <a:cs typeface="Roboto"/>
                <a:sym typeface="Roboto"/>
              </a:rPr>
              <a:t>Close the Connection</a:t>
            </a:r>
            <a:endParaRPr/>
          </a:p>
          <a:p>
            <a:pPr indent="0" lvl="0" marL="0" marR="0" rtl="0" algn="l">
              <a:spcBef>
                <a:spcPts val="0"/>
              </a:spcBef>
              <a:spcAft>
                <a:spcPts val="0"/>
              </a:spcAft>
              <a:buNone/>
            </a:pPr>
            <a:r>
              <a:rPr lang="en-IN" sz="2000">
                <a:solidFill>
                  <a:schemeClr val="lt1"/>
                </a:solidFill>
                <a:latin typeface="Roboto"/>
                <a:ea typeface="Roboto"/>
                <a:cs typeface="Roboto"/>
                <a:sym typeface="Roboto"/>
              </a:rPr>
              <a:t>It is important to close the connection by closing the socket as well as input/output streams once everything is done.</a:t>
            </a:r>
            <a:endParaRPr sz="2000">
              <a:solidFill>
                <a:schemeClr val="lt1"/>
              </a:solidFill>
              <a:latin typeface="Roboto"/>
              <a:ea typeface="Roboto"/>
              <a:cs typeface="Roboto"/>
              <a:sym typeface="Roboto"/>
            </a:endParaRPr>
          </a:p>
        </p:txBody>
      </p:sp>
      <p:pic>
        <p:nvPicPr>
          <p:cNvPr descr="Java Socket Programming - Simple Client and Server &amp; Complete Client Server  Chat Application Program - YouTube" id="166" name="Google Shape;166;p7"/>
          <p:cNvPicPr preferRelativeResize="0"/>
          <p:nvPr/>
        </p:nvPicPr>
        <p:blipFill rotWithShape="1">
          <a:blip r:embed="rId3">
            <a:alphaModFix/>
          </a:blip>
          <a:srcRect b="11737" l="12307" r="14173" t="46667"/>
          <a:stretch/>
        </p:blipFill>
        <p:spPr>
          <a:xfrm>
            <a:off x="5089320" y="4700788"/>
            <a:ext cx="6070225" cy="1931831"/>
          </a:xfrm>
          <a:prstGeom prst="rect">
            <a:avLst/>
          </a:prstGeom>
          <a:noFill/>
          <a:ln>
            <a:noFill/>
          </a:ln>
        </p:spPr>
      </p:pic>
      <p:sp>
        <p:nvSpPr>
          <p:cNvPr id="167" name="Google Shape;167;p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5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5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500"/>
                                        <p:tgtEl>
                                          <p:spTgt spid="165">
                                            <p:txEl>
                                              <p:pRg end="5" st="5"/>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Project Introduction </a:t>
            </a:r>
            <a:endParaRPr/>
          </a:p>
        </p:txBody>
      </p:sp>
      <p:sp>
        <p:nvSpPr>
          <p:cNvPr id="173" name="Google Shape;173;p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4" name="Google Shape;174;p8"/>
          <p:cNvSpPr txBox="1"/>
          <p:nvPr/>
        </p:nvSpPr>
        <p:spPr>
          <a:xfrm>
            <a:off x="579549" y="2195847"/>
            <a:ext cx="10650828" cy="440223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IN" sz="2000">
                <a:solidFill>
                  <a:schemeClr val="lt1"/>
                </a:solidFill>
                <a:latin typeface="Roboto"/>
                <a:ea typeface="Roboto"/>
                <a:cs typeface="Roboto"/>
                <a:sym typeface="Roboto"/>
              </a:rPr>
              <a:t>A simple chat system is a type of network application that allows communication between two users through the exchange of messages. The user can be any device that is connected to the network, such as a computer, smartphone, or tablet. </a:t>
            </a:r>
            <a:endParaRPr/>
          </a:p>
          <a:p>
            <a:pPr indent="0" lvl="0" marL="0" marR="0" rtl="0" algn="l">
              <a:lnSpc>
                <a:spcPct val="107000"/>
              </a:lnSpc>
              <a:spcBef>
                <a:spcPts val="800"/>
              </a:spcBef>
              <a:spcAft>
                <a:spcPts val="0"/>
              </a:spcAft>
              <a:buNone/>
            </a:pPr>
            <a:r>
              <a:rPr lang="en-IN" sz="2000">
                <a:solidFill>
                  <a:schemeClr val="lt1"/>
                </a:solidFill>
                <a:latin typeface="Roboto"/>
                <a:ea typeface="Roboto"/>
                <a:cs typeface="Roboto"/>
                <a:sym typeface="Roboto"/>
              </a:rPr>
              <a:t>In this project, one user sends a message to the other user and the other user receive and send messages to each other. </a:t>
            </a:r>
            <a:endParaRPr/>
          </a:p>
          <a:p>
            <a:pPr indent="0" lvl="0" marL="0" marR="0" rtl="0" algn="l">
              <a:lnSpc>
                <a:spcPct val="107000"/>
              </a:lnSpc>
              <a:spcBef>
                <a:spcPts val="800"/>
              </a:spcBef>
              <a:spcAft>
                <a:spcPts val="0"/>
              </a:spcAft>
              <a:buNone/>
            </a:pPr>
            <a:r>
              <a:rPr lang="en-IN" sz="2000">
                <a:solidFill>
                  <a:schemeClr val="lt1"/>
                </a:solidFill>
                <a:latin typeface="Roboto"/>
                <a:ea typeface="Roboto"/>
                <a:cs typeface="Roboto"/>
                <a:sym typeface="Roboto"/>
              </a:rPr>
              <a:t>To implement this application, you will need to use socket programming to create a server that listens for incoming connections and a client that connects to the server. The server and client can then exchange messages using the send and receive functions of the socket.</a:t>
            </a:r>
            <a:endParaRPr/>
          </a:p>
          <a:p>
            <a:pPr indent="0" lvl="0" marL="0" marR="0" rtl="0" algn="l">
              <a:lnSpc>
                <a:spcPct val="107000"/>
              </a:lnSpc>
              <a:spcBef>
                <a:spcPts val="800"/>
              </a:spcBef>
              <a:spcAft>
                <a:spcPts val="0"/>
              </a:spcAft>
              <a:buNone/>
            </a:pPr>
            <a:r>
              <a:rPr lang="en-IN" sz="2000">
                <a:solidFill>
                  <a:schemeClr val="lt1"/>
                </a:solidFill>
                <a:latin typeface="Roboto"/>
                <a:ea typeface="Roboto"/>
                <a:cs typeface="Roboto"/>
                <a:sym typeface="Roboto"/>
              </a:rPr>
              <a:t>There are many variations of the client-server chat system, and the specific implementation will depend on the requirements and constraints of the application. However, the basic principles of communication between the client and server remain the same.</a:t>
            </a:r>
            <a:endParaRPr/>
          </a:p>
          <a:p>
            <a:pPr indent="0" lvl="0" marL="0" marR="0" rtl="0" algn="l">
              <a:spcBef>
                <a:spcPts val="80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500"/>
                                        <p:tgtEl>
                                          <p:spTgt spid="1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IN"/>
              <a:t>Chat Application </a:t>
            </a:r>
            <a:endParaRPr/>
          </a:p>
        </p:txBody>
      </p:sp>
      <p:pic>
        <p:nvPicPr>
          <p:cNvPr id="180" name="Google Shape;180;p9"/>
          <p:cNvPicPr preferRelativeResize="0"/>
          <p:nvPr/>
        </p:nvPicPr>
        <p:blipFill rotWithShape="1">
          <a:blip r:embed="rId3">
            <a:alphaModFix/>
          </a:blip>
          <a:srcRect b="0" l="0" r="0" t="0"/>
          <a:stretch/>
        </p:blipFill>
        <p:spPr>
          <a:xfrm>
            <a:off x="810000" y="2474091"/>
            <a:ext cx="4364924" cy="3571869"/>
          </a:xfrm>
          <a:prstGeom prst="rect">
            <a:avLst/>
          </a:prstGeom>
          <a:noFill/>
          <a:ln>
            <a:noFill/>
          </a:ln>
        </p:spPr>
      </p:pic>
      <p:pic>
        <p:nvPicPr>
          <p:cNvPr id="181" name="Google Shape;181;p9"/>
          <p:cNvPicPr preferRelativeResize="0"/>
          <p:nvPr/>
        </p:nvPicPr>
        <p:blipFill rotWithShape="1">
          <a:blip r:embed="rId4">
            <a:alphaModFix/>
          </a:blip>
          <a:srcRect b="0" l="0" r="0" t="0"/>
          <a:stretch/>
        </p:blipFill>
        <p:spPr>
          <a:xfrm>
            <a:off x="7340379" y="2454094"/>
            <a:ext cx="4181820" cy="3571200"/>
          </a:xfrm>
          <a:prstGeom prst="rect">
            <a:avLst/>
          </a:prstGeom>
          <a:noFill/>
          <a:ln>
            <a:noFill/>
          </a:ln>
        </p:spPr>
      </p:pic>
      <p:sp>
        <p:nvSpPr>
          <p:cNvPr id="182" name="Google Shape;182;p9"/>
          <p:cNvSpPr txBox="1"/>
          <p:nvPr/>
        </p:nvSpPr>
        <p:spPr>
          <a:xfrm>
            <a:off x="2377495" y="6217276"/>
            <a:ext cx="12299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Roboto"/>
                <a:ea typeface="Roboto"/>
                <a:cs typeface="Roboto"/>
                <a:sym typeface="Roboto"/>
              </a:rPr>
              <a:t>User 1</a:t>
            </a:r>
            <a:endParaRPr/>
          </a:p>
        </p:txBody>
      </p:sp>
      <p:sp>
        <p:nvSpPr>
          <p:cNvPr id="183" name="Google Shape;183;p9"/>
          <p:cNvSpPr txBox="1"/>
          <p:nvPr/>
        </p:nvSpPr>
        <p:spPr>
          <a:xfrm>
            <a:off x="9154462" y="6149202"/>
            <a:ext cx="13200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Century Gothic"/>
                <a:ea typeface="Century Gothic"/>
                <a:cs typeface="Century Gothic"/>
                <a:sym typeface="Century Gothic"/>
              </a:rPr>
              <a:t>User 2</a:t>
            </a:r>
            <a:endParaRPr/>
          </a:p>
        </p:txBody>
      </p:sp>
      <p:sp>
        <p:nvSpPr>
          <p:cNvPr id="184" name="Google Shape;184;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2022-12-18T15:01:11Z</dcterms:created>
  <dc:creator>rohith.avengers@gmail.com</dc:creator>
</cp:coreProperties>
</file>