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4/5/2024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4111716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29" name="对象"/>
          <p:cNvSpPr>
            <a:spLocks noGrp="1"/>
          </p:cNvSpPr>
          <p:nvPr>
            <p:ph type="sldImg"/>
          </p:nvPr>
        </p:nvSpPr>
        <p:spPr>
          <a:xfrm rot="0">
            <a:off x="685800" y="1143000"/>
            <a:ext cx="5486400" cy="3086100"/>
          </a:xfrm>
          <a:prstGeom prst="rect"/>
          <a:noFill/>
          <a:ln w="12700" cmpd="sng" cap="flat">
            <a:noFill/>
            <a:prstDash val="solid"/>
            <a:miter/>
          </a:ln>
        </p:spPr>
      </p:sp>
      <p:sp>
        <p:nvSpPr>
          <p:cNvPr id="3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8392680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78" name="对象"/>
          <p:cNvSpPr>
            <a:spLocks noGrp="1"/>
          </p:cNvSpPr>
          <p:nvPr>
            <p:ph type="sldImg"/>
          </p:nvPr>
        </p:nvSpPr>
        <p:spPr>
          <a:xfrm rot="0">
            <a:off x="685800" y="1143000"/>
            <a:ext cx="5486400" cy="3086100"/>
          </a:xfrm>
          <a:prstGeom prst="rect"/>
          <a:noFill/>
          <a:ln w="12700" cmpd="sng" cap="flat">
            <a:noFill/>
            <a:prstDash val="solid"/>
            <a:miter/>
          </a:ln>
        </p:spPr>
      </p:sp>
      <p:sp>
        <p:nvSpPr>
          <p:cNvPr id="7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3297006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89" name="对象"/>
          <p:cNvSpPr>
            <a:spLocks noGrp="1"/>
          </p:cNvSpPr>
          <p:nvPr>
            <p:ph type="sldImg"/>
          </p:nvPr>
        </p:nvSpPr>
        <p:spPr>
          <a:xfrm rot="0">
            <a:off x="685800" y="1143000"/>
            <a:ext cx="5486400" cy="3086100"/>
          </a:xfrm>
          <a:prstGeom prst="rect"/>
          <a:noFill/>
          <a:ln w="12700" cmpd="sng" cap="flat">
            <a:noFill/>
            <a:prstDash val="solid"/>
            <a:miter/>
          </a:ln>
        </p:spPr>
      </p:sp>
      <p:sp>
        <p:nvSpPr>
          <p:cNvPr id="9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4957192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0" name="对象"/>
          <p:cNvSpPr>
            <a:spLocks noGrp="1"/>
          </p:cNvSpPr>
          <p:nvPr>
            <p:ph type="sldImg"/>
          </p:nvPr>
        </p:nvSpPr>
        <p:spPr>
          <a:xfrm rot="0">
            <a:off x="685800" y="1143000"/>
            <a:ext cx="5486400" cy="3086100"/>
          </a:xfrm>
          <a:prstGeom prst="rect"/>
          <a:noFill/>
          <a:ln w="12700" cmpd="sng" cap="flat">
            <a:noFill/>
            <a:prstDash val="solid"/>
            <a:miter/>
          </a:ln>
        </p:spPr>
      </p:sp>
      <p:sp>
        <p:nvSpPr>
          <p:cNvPr id="4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0969744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4" name="对象"/>
          <p:cNvSpPr>
            <a:spLocks noGrp="1"/>
          </p:cNvSpPr>
          <p:nvPr>
            <p:ph type="sldImg"/>
          </p:nvPr>
        </p:nvSpPr>
        <p:spPr>
          <a:xfrm rot="0">
            <a:off x="685800" y="1143000"/>
            <a:ext cx="5486400" cy="3086100"/>
          </a:xfrm>
          <a:prstGeom prst="rect"/>
          <a:noFill/>
          <a:ln w="12700" cmpd="sng" cap="flat">
            <a:noFill/>
            <a:prstDash val="solid"/>
            <a:miter/>
          </a:ln>
        </p:spPr>
      </p:sp>
      <p:sp>
        <p:nvSpPr>
          <p:cNvPr id="4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9778648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49" name="对象"/>
          <p:cNvSpPr>
            <a:spLocks noGrp="1"/>
          </p:cNvSpPr>
          <p:nvPr>
            <p:ph type="sldImg"/>
          </p:nvPr>
        </p:nvSpPr>
        <p:spPr>
          <a:xfrm rot="0">
            <a:off x="685800" y="1143000"/>
            <a:ext cx="5486400" cy="3086100"/>
          </a:xfrm>
          <a:prstGeom prst="rect"/>
          <a:noFill/>
          <a:ln w="12700" cmpd="sng" cap="flat">
            <a:noFill/>
            <a:prstDash val="solid"/>
            <a:miter/>
          </a:ln>
        </p:spPr>
      </p:sp>
      <p:sp>
        <p:nvSpPr>
          <p:cNvPr id="5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2713321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3" name="对象"/>
          <p:cNvSpPr>
            <a:spLocks noGrp="1"/>
          </p:cNvSpPr>
          <p:nvPr>
            <p:ph type="sldImg"/>
          </p:nvPr>
        </p:nvSpPr>
        <p:spPr>
          <a:xfrm rot="0">
            <a:off x="685800" y="1143000"/>
            <a:ext cx="5486400" cy="3086100"/>
          </a:xfrm>
          <a:prstGeom prst="rect"/>
          <a:noFill/>
          <a:ln w="12700" cmpd="sng" cap="flat">
            <a:noFill/>
            <a:prstDash val="solid"/>
            <a:miter/>
          </a:ln>
        </p:spPr>
      </p:sp>
      <p:sp>
        <p:nvSpPr>
          <p:cNvPr id="5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745855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57" name="对象"/>
          <p:cNvSpPr>
            <a:spLocks noGrp="1"/>
          </p:cNvSpPr>
          <p:nvPr>
            <p:ph type="sldImg"/>
          </p:nvPr>
        </p:nvSpPr>
        <p:spPr>
          <a:xfrm rot="0">
            <a:off x="685800" y="1143000"/>
            <a:ext cx="5486400" cy="3086100"/>
          </a:xfrm>
          <a:prstGeom prst="rect"/>
          <a:noFill/>
          <a:ln w="12700" cmpd="sng" cap="flat">
            <a:noFill/>
            <a:prstDash val="solid"/>
            <a:miter/>
          </a:ln>
        </p:spPr>
      </p:sp>
      <p:sp>
        <p:nvSpPr>
          <p:cNvPr id="58"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3285462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5" name="对象"/>
          <p:cNvSpPr>
            <a:spLocks noGrp="1"/>
          </p:cNvSpPr>
          <p:nvPr>
            <p:ph type="sldImg"/>
          </p:nvPr>
        </p:nvSpPr>
        <p:spPr>
          <a:xfrm rot="0">
            <a:off x="685800" y="1143000"/>
            <a:ext cx="5486400" cy="3086100"/>
          </a:xfrm>
          <a:prstGeom prst="rect"/>
          <a:noFill/>
          <a:ln w="12700" cmpd="sng" cap="flat">
            <a:noFill/>
            <a:prstDash val="solid"/>
            <a:miter/>
          </a:ln>
        </p:spPr>
      </p:sp>
      <p:sp>
        <p:nvSpPr>
          <p:cNvPr id="6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7994210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69" name="对象"/>
          <p:cNvSpPr>
            <a:spLocks noGrp="1"/>
          </p:cNvSpPr>
          <p:nvPr>
            <p:ph type="sldImg"/>
          </p:nvPr>
        </p:nvSpPr>
        <p:spPr>
          <a:xfrm rot="0">
            <a:off x="685800" y="1143000"/>
            <a:ext cx="5486400" cy="3086100"/>
          </a:xfrm>
          <a:prstGeom prst="rect"/>
          <a:noFill/>
          <a:ln w="12700" cmpd="sng" cap="flat">
            <a:noFill/>
            <a:prstDash val="solid"/>
            <a:miter/>
          </a:ln>
        </p:spPr>
      </p:sp>
      <p:sp>
        <p:nvSpPr>
          <p:cNvPr id="7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6676371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74" name="对象"/>
          <p:cNvSpPr>
            <a:spLocks noGrp="1"/>
          </p:cNvSpPr>
          <p:nvPr>
            <p:ph type="sldImg"/>
          </p:nvPr>
        </p:nvSpPr>
        <p:spPr>
          <a:xfrm rot="0">
            <a:off x="685800" y="1143000"/>
            <a:ext cx="5486400" cy="3086100"/>
          </a:xfrm>
          <a:prstGeom prst="rect"/>
          <a:noFill/>
          <a:ln w="12700" cmpd="sng" cap="flat">
            <a:noFill/>
            <a:prstDash val="solid"/>
            <a:miter/>
          </a:ln>
        </p:spPr>
      </p:sp>
      <p:sp>
        <p:nvSpPr>
          <p:cNvPr id="7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3848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6" name="矩形"/>
          <p:cNvSpPr>
            <a:spLocks/>
          </p:cNvSpPr>
          <p:nvPr/>
        </p:nvSpPr>
        <p:spPr>
          <a:xfrm rot="0">
            <a:off x="446534" y="457200"/>
            <a:ext cx="3703319" cy="94997"/>
          </a:xfrm>
          <a:prstGeom prst="rect"/>
          <a:solidFill>
            <a:srgbClr val="465359"/>
          </a:solidFill>
          <a:ln w="12700" cmpd="sng" cap="flat">
            <a:noFill/>
            <a:prstDash val="solid"/>
            <a:round/>
          </a:ln>
        </p:spPr>
      </p:sp>
      <p:sp>
        <p:nvSpPr>
          <p:cNvPr id="17" name="矩形"/>
          <p:cNvSpPr>
            <a:spLocks/>
          </p:cNvSpPr>
          <p:nvPr/>
        </p:nvSpPr>
        <p:spPr>
          <a:xfrm rot="0">
            <a:off x="8042147" y="453643"/>
            <a:ext cx="3703318" cy="98554"/>
          </a:xfrm>
          <a:prstGeom prst="rect"/>
          <a:solidFill>
            <a:srgbClr val="969FA7"/>
          </a:solidFill>
          <a:ln w="12700" cmpd="sng" cap="flat">
            <a:noFill/>
            <a:prstDash val="solid"/>
            <a:round/>
          </a:ln>
        </p:spPr>
      </p:sp>
      <p:sp>
        <p:nvSpPr>
          <p:cNvPr id="18" name="矩形"/>
          <p:cNvSpPr>
            <a:spLocks/>
          </p:cNvSpPr>
          <p:nvPr/>
        </p:nvSpPr>
        <p:spPr>
          <a:xfrm rot="0">
            <a:off x="4241830" y="457200"/>
            <a:ext cx="3703318" cy="91440"/>
          </a:xfrm>
          <a:prstGeom prst="rect"/>
          <a:solidFill>
            <a:schemeClr val="accent1"/>
          </a:solidFill>
          <a:ln w="12700" cmpd="sng" cap="flat">
            <a:noFill/>
            <a:prstDash val="solid"/>
            <a:round/>
          </a:ln>
        </p:spPr>
      </p:sp>
      <p:pic>
        <p:nvPicPr>
          <p:cNvPr id="19" name="图片" descr="Logo  Description automatically generated"/>
          <p:cNvPicPr>
            <a:picLocks noChangeAspect="1"/>
          </p:cNvPicPr>
          <p:nvPr/>
        </p:nvPicPr>
        <p:blipFill>
          <a:blip r:embed="rId2" cstate="print"/>
          <a:stretch>
            <a:fillRect/>
          </a:stretch>
        </p:blipFill>
        <p:spPr>
          <a:xfrm rot="0">
            <a:off x="10485002" y="6437910"/>
            <a:ext cx="1125803" cy="365126"/>
          </a:xfrm>
          <a:prstGeom prst="rect"/>
          <a:noFill/>
          <a:ln w="12700" cmpd="sng" cap="flat">
            <a:noFill/>
            <a:prstDash val="solid"/>
            <a:miter/>
          </a:ln>
        </p:spPr>
      </p:pic>
      <p:sp>
        <p:nvSpPr>
          <p:cNvPr id="20"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21"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noGrp="1"/>
          </p:cNvSpPr>
          <p:nvPr>
            <p:ph type="dt" idx="10"/>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4/5/2024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noGrp="1"/>
          </p:cNvSpPr>
          <p:nvPr>
            <p:ph type="sldNum"/>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75207982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663854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556584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2" name="矩形"/>
          <p:cNvSpPr>
            <a:spLocks xmlns:a="http://schemas.openxmlformats.org/drawingml/2006/main"/>
          </p:cNvSpPr>
          <p:nvPr/>
        </p:nvSpPr>
        <p:spPr>
          <a:xfrm xmlns:a="http://schemas.openxmlformats.org/drawingml/2006/main" rot="0">
            <a:off x="8042147" y="453643"/>
            <a:ext cx="3703318"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8"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4" name="图片" descr="Logo  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3"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5"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6"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7"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82614806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80"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81" name="矩形"/>
          <p:cNvSpPr>
            <a:spLocks xmlns:a="http://schemas.openxmlformats.org/drawingml/2006/main"/>
          </p:cNvSpPr>
          <p:nvPr/>
        </p:nvSpPr>
        <p:spPr>
          <a:xfrm xmlns:a="http://schemas.openxmlformats.org/drawingml/2006/main" rot="0">
            <a:off x="8042147" y="453643"/>
            <a:ext cx="3703318"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82" name="矩形"/>
          <p:cNvSpPr>
            <a:spLocks xmlns:a="http://schemas.openxmlformats.org/drawingml/2006/main"/>
          </p:cNvSpPr>
          <p:nvPr/>
        </p:nvSpPr>
        <p:spPr>
          <a:xfrm xmlns:a="http://schemas.openxmlformats.org/drawingml/2006/main" rot="0">
            <a:off x="4241830" y="457200"/>
            <a:ext cx="3703318"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83" name="图片" descr="Logo  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3"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84" name="文本框"/>
          <p:cNvSpPr>
            <a:spLocks xmlns:a="http://schemas.openxmlformats.org/drawingml/2006/main" noGrp="1"/>
          </p:cNvSpPr>
          <p:nvPr>
            <p:ph type="title"/>
          </p:nvPr>
        </p:nvSpPr>
        <p:spPr>
          <a:xfrm xmlns:a="http://schemas.openxmlformats.org/drawingml/2006/main" rot="0">
            <a:off x="575894" y="729658"/>
            <a:ext cx="11029616" cy="5922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85"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86"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87"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43826436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674441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274856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7404815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322779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680747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032184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096936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601097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8" cy="98554"/>
          </a:xfrm>
          <a:prstGeom prst="rect"/>
          <a:solidFill>
            <a:srgbClr val="969FA7"/>
          </a:solidFill>
          <a:ln w="12700" cmpd="sng" cap="flat">
            <a:noFill/>
            <a:prstDash val="solid"/>
            <a:round/>
          </a:ln>
        </p:spPr>
      </p:sp>
      <p:sp>
        <p:nvSpPr>
          <p:cNvPr id="8" name="矩形"/>
          <p:cNvSpPr>
            <a:spLocks/>
          </p:cNvSpPr>
          <p:nvPr/>
        </p:nvSpPr>
        <p:spPr>
          <a:xfrm rot="0">
            <a:off x="4241830" y="457200"/>
            <a:ext cx="3703318" cy="91440"/>
          </a:xfrm>
          <a:prstGeom prst="rect"/>
          <a:solidFill>
            <a:schemeClr val="accent1"/>
          </a:solidFill>
          <a:ln w="12700" cmpd="sng" cap="flat">
            <a:noFill/>
            <a:prstDash val="solid"/>
            <a:round/>
          </a:ln>
        </p:spPr>
      </p:sp>
      <p:pic>
        <p:nvPicPr>
          <p:cNvPr id="9" name="图片" descr="Logo  Description automatically generated"/>
          <p:cNvPicPr>
            <a:picLocks noChangeAspect="1"/>
          </p:cNvPicPr>
          <p:nvPr/>
        </p:nvPicPr>
        <p:blipFill>
          <a:blip r:embed="rId1" cstate="print"/>
          <a:stretch>
            <a:fillRect/>
          </a:stretch>
        </p:blipFill>
        <p:spPr>
          <a:xfrm rot="0">
            <a:off x="10485002" y="6437910"/>
            <a:ext cx="1125803" cy="365126"/>
          </a:xfrm>
          <a:prstGeom prst="rect"/>
          <a:noFill/>
          <a:ln w="12700" cmpd="sng" cap="flat">
            <a:noFill/>
            <a:prstDash val="solid"/>
            <a:miter/>
          </a:ln>
        </p:spPr>
      </p:pic>
    </p:spTree>
    <p:extLst>
      <p:ext uri="{BB962C8B-B14F-4D97-AF65-F5344CB8AC3E}">
        <p14:creationId xmlns:p14="http://schemas.microsoft.com/office/powerpoint/2010/main" val="1935217617"/>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 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hyperlink" Target="https://chat.openal.com/" TargetMode="External"/><Relationship Id="rId6" Type="http://schemas.openxmlformats.org/officeDocument/2006/relationships/slideLayout" Target="../slideLayouts/slideLayout12.xml"/><Relationship Id="rId7"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2.jpeg"/><Relationship Id="rId2" Type="http://schemas.openxmlformats.org/officeDocument/2006/relationships/image" Target="../media/3.jpeg"/><Relationship Id="rId3" Type="http://schemas.openxmlformats.org/officeDocument/2006/relationships/image" Target="../media/4.jpeg"/><Relationship Id="rId4" Type="http://schemas.openxmlformats.org/officeDocument/2006/relationships/slideLayout" Target="../slideLayouts/slideLayout12.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200" b="0" i="0" u="none" strike="noStrike" kern="1200" cap="all" spc="0" baseline="0">
                <a:solidFill>
                  <a:schemeClr val="accent1"/>
                </a:solidFill>
                <a:latin typeface="Arial" pitchFamily="34" charset="0"/>
                <a:ea typeface="华文中宋" pitchFamily="0" charset="0"/>
                <a:cs typeface="Arial" pitchFamily="34" charset="0"/>
              </a:rPr>
              <a:t>Fandango Movie rating discrepancy analysis using python</a:t>
            </a:r>
            <a:endParaRPr lang="zh-CN" altLang="en-US" sz="3200" b="0"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100567" y="1015075"/>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1567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PR</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AVEEN VENGADESH.S</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3</a:t>
            </a:r>
            <a:r>
              <a:rPr lang="en-US" altLang="zh-CN" sz="2000" b="1" i="0" u="none" strike="noStrike" kern="1200" cap="none" spc="0" baseline="30000">
                <a:solidFill>
                  <a:srgbClr val="1481AC"/>
                </a:solidFill>
                <a:latin typeface="Arial" pitchFamily="34" charset="0"/>
                <a:ea typeface="华文中宋" pitchFamily="0" charset="0"/>
                <a:cs typeface="Arial" pitchFamily="34" charset="0"/>
              </a:rPr>
              <a:t>rd</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year –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Civil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Engineering</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SSM INSTITUTE OF ENGINEERING AND TECHNOLOGY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93567603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4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pitchFamily="2" charset="2"/>
              <a:buChar char="v"/>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hlinkClick r:id="rId1"/>
              </a:rPr>
              <a:t>https://www.kaggle.com/datasets</a:t>
            </a: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Clr>
                <a:schemeClr val="accent1"/>
              </a:buClr>
              <a:buSzPct val="92000"/>
              <a:buFont typeface="Wingdings" pitchFamily="2" charset="2"/>
              <a:buChar char="v"/>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hlinkClick r:id="rId2"/>
              </a:rPr>
              <a:t>https://pandas.pydata.org/pandas-docs/stable/user guide/index.html</a:t>
            </a: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Clr>
                <a:schemeClr val="accent1"/>
              </a:buClr>
              <a:buSzPct val="92000"/>
              <a:buFont typeface="Wingdings" pitchFamily="2" charset="2"/>
              <a:buChar char="v"/>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hlinkClick r:id="rId3"/>
              </a:rPr>
              <a:t>https://seaborn.pydata.org/</a:t>
            </a: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Clr>
                <a:schemeClr val="accent1"/>
              </a:buClr>
              <a:buSzPct val="92000"/>
              <a:buFont typeface="Wingdings" pitchFamily="2" charset="2"/>
              <a:buChar char="v"/>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hlinkClick r:id="rId4"/>
              </a:rPr>
              <a:t>https://matplotlib.org/stable/contents.html</a:t>
            </a: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Clr>
                <a:schemeClr val="accent1"/>
              </a:buClr>
              <a:buSzPct val="92000"/>
              <a:buFont typeface="Wingdings" pitchFamily="2" charset="2"/>
              <a:buChar char="v"/>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hlinkClick r:id="rId5"/>
              </a:rPr>
              <a:t>https://chat.openal.com</a:t>
            </a: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Clr>
                <a:schemeClr val="accent1"/>
              </a:buClr>
              <a:buSzPct val="92000"/>
              <a:buFont typeface="Wingdings" pitchFamily="2" charset="2"/>
              <a:buChar char="v"/>
            </a:pP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03298072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8"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5293583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9"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91638155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3"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“Explore and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analyze</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 the potential rating discrepancies in Fandango movie ratings compared to other movie rating platforms. Utilize Python to gather, clean, and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analyze</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 data, aiming to uncover any biases or inconsistencies in Fandango's rating system compared to objective movie rating sources like </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IMDb</a:t>
            </a:r>
            <a:r>
              <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rPr>
              <a:t> or Rotten Tomatoes. Identify patterns, outliers, and potential factors contributing to any observed differences in ratings."</a:t>
            </a:r>
            <a:endParaRPr lang="en-US" altLang="zh-CN" sz="24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40622100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7" name="文本框"/>
          <p:cNvSpPr>
            <a:spLocks noGrp="1"/>
          </p:cNvSpPr>
          <p:nvPr>
            <p:ph type="body" idx="1"/>
          </p:nvPr>
        </p:nvSpPr>
        <p:spPr>
          <a:xfrm rot="0">
            <a:off x="2579914" y="1087379"/>
            <a:ext cx="9475242" cy="4627622"/>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48" name="矩形"/>
          <p:cNvSpPr>
            <a:spLocks/>
          </p:cNvSpPr>
          <p:nvPr/>
        </p:nvSpPr>
        <p:spPr>
          <a:xfrm rot="0">
            <a:off x="581192" y="1413417"/>
            <a:ext cx="6096000" cy="337756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华文中宋" pitchFamily="0" charset="0"/>
                <a:cs typeface="Times New Roman" pitchFamily="18" charset="0"/>
              </a:rPr>
              <a:t>Data Collection: </a:t>
            </a:r>
            <a:endParaRPr lang="en-US" altLang="zh-CN" sz="20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rPr>
              <a:t>Obtain movie ratings data from Fandango and another reliable source (e.g., </a:t>
            </a:r>
            <a:r>
              <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rPr>
              <a:t>IMDb</a:t>
            </a:r>
            <a:r>
              <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华文中宋" pitchFamily="0" charset="0"/>
                <a:cs typeface="Times New Roman" pitchFamily="18" charset="0"/>
              </a:rPr>
              <a:t>Data Cleaning: </a:t>
            </a:r>
            <a:endParaRPr lang="en-US" altLang="zh-CN" sz="20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rPr>
              <a:t>Clean the data to ensure accuracy and consistency.</a:t>
            </a:r>
            <a:endPar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华文中宋" pitchFamily="0" charset="0"/>
                <a:cs typeface="Times New Roman" pitchFamily="18" charset="0"/>
              </a:rPr>
              <a:t>Data Analysis:</a:t>
            </a:r>
            <a:endParaRPr lang="en-US" altLang="zh-CN" sz="20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rPr>
              <a:t>Calculate summary statistics (mean, median, standard deviation, etc.) for both Fandango and the other source.</a:t>
            </a:r>
            <a:endPar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rPr>
              <a:t>Visualize the distribution of ratings from both sources using histograms or boxplots.</a:t>
            </a:r>
            <a:endPar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Times New Roman" pitchFamily="18" charset="0"/>
                <a:ea typeface="华文中宋" pitchFamily="0" charset="0"/>
                <a:cs typeface="Times New Roman" pitchFamily="18" charset="0"/>
              </a:rPr>
              <a:t>Perform hypothesis testing to determine if there's a significant difference between the ratings.</a:t>
            </a:r>
            <a:endParaRPr lang="zh-CN" altLang="en-US" sz="1800" b="0" i="0" u="none" strike="noStrike" kern="1200" cap="none" spc="0" baseline="0">
              <a:solidFill>
                <a:schemeClr val="tx1"/>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175240591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2"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404040"/>
                </a:solidFill>
                <a:latin typeface="Times New Roman" pitchFamily="18" charset="0"/>
                <a:ea typeface="华文中宋" pitchFamily="0" charset="0"/>
                <a:cs typeface="Times New Roman" pitchFamily="18" charset="0"/>
              </a:rPr>
              <a:t>Problem Definition</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 Clearly define the objective of the analysis, such as understanding the extent of rating inflation on Fandango compared to other platforms.</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404040"/>
                </a:solidFill>
                <a:latin typeface="Times New Roman" pitchFamily="18" charset="0"/>
                <a:ea typeface="华文中宋" pitchFamily="0" charset="0"/>
                <a:cs typeface="Times New Roman" pitchFamily="18" charset="0"/>
              </a:rPr>
              <a:t>Scope Definition:</a:t>
            </a:r>
            <a:endParaRPr lang="en-US" altLang="zh-CN" sz="18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 Determine the scope of the analysis, including which movies, time period, and comparison platforms will be included.</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404040"/>
                </a:solidFill>
                <a:latin typeface="Times New Roman" pitchFamily="18" charset="0"/>
                <a:ea typeface="华文中宋" pitchFamily="0" charset="0"/>
                <a:cs typeface="Times New Roman" pitchFamily="18" charset="0"/>
              </a:rPr>
              <a:t>Data Collection: </a:t>
            </a:r>
            <a:endParaRPr lang="en-US" altLang="zh-CN" sz="18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Gather Fandango ratings data using web scraping or an API.</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Collect ratings data from alternative sources like </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IMDb</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 or Rotten Tomatoes.</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Ensure data integrity and completeness.</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2100" b="1" i="0" u="none" strike="noStrike" kern="1200" cap="none" spc="0" baseline="0">
                <a:solidFill>
                  <a:srgbClr val="404040"/>
                </a:solidFill>
                <a:latin typeface="Times New Roman" pitchFamily="18" charset="0"/>
                <a:ea typeface="华文中宋" pitchFamily="0" charset="0"/>
                <a:cs typeface="Times New Roman" pitchFamily="18" charset="0"/>
              </a:rPr>
              <a:t>Data </a:t>
            </a:r>
            <a:r>
              <a:rPr lang="en-US" altLang="zh-CN" sz="2100" b="1" i="0" u="none" strike="noStrike" kern="1200" cap="none" spc="0" baseline="0">
                <a:solidFill>
                  <a:srgbClr val="404040"/>
                </a:solidFill>
                <a:latin typeface="Times New Roman" pitchFamily="18" charset="0"/>
                <a:ea typeface="华文中宋" pitchFamily="0" charset="0"/>
                <a:cs typeface="Times New Roman" pitchFamily="18" charset="0"/>
              </a:rPr>
              <a:t>Preprocessing</a:t>
            </a:r>
            <a:r>
              <a:rPr lang="en-US" altLang="zh-CN" sz="2100" b="1" i="0" u="none" strike="noStrike" kern="1200" cap="none" spc="0" baseline="0">
                <a:solidFill>
                  <a:srgbClr val="404040"/>
                </a:solidFill>
                <a:latin typeface="Times New Roman" pitchFamily="18" charset="0"/>
                <a:ea typeface="华文中宋" pitchFamily="0" charset="0"/>
                <a:cs typeface="Times New Roman" pitchFamily="18" charset="0"/>
              </a:rPr>
              <a:t>:</a:t>
            </a:r>
            <a:endParaRPr lang="en-US" altLang="zh-CN" sz="21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2100" b="0" i="0" u="none" strike="noStrike" kern="1200" cap="none" spc="0" baseline="0">
                <a:solidFill>
                  <a:srgbClr val="404040"/>
                </a:solidFill>
                <a:latin typeface="Times New Roman" pitchFamily="18" charset="0"/>
                <a:ea typeface="华文中宋" pitchFamily="0" charset="0"/>
                <a:cs typeface="Times New Roman" pitchFamily="18" charset="0"/>
              </a:rPr>
              <a:t>Clean the data by handling missing values, inconsistencies, and outliers.</a:t>
            </a:r>
            <a:endParaRPr lang="en-US" altLang="zh-CN" sz="21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2100" b="0" i="0" u="none" strike="noStrike" kern="1200" cap="none" spc="0" baseline="0">
                <a:solidFill>
                  <a:srgbClr val="404040"/>
                </a:solidFill>
                <a:latin typeface="Times New Roman" pitchFamily="18" charset="0"/>
                <a:ea typeface="华文中宋" pitchFamily="0" charset="0"/>
                <a:cs typeface="Times New Roman" pitchFamily="18" charset="0"/>
              </a:rPr>
              <a:t>Normalize ratings to a common scale if necessary.</a:t>
            </a:r>
            <a:endParaRPr lang="en-US" altLang="zh-CN" sz="21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90000"/>
              </a:lnSpc>
              <a:spcBef>
                <a:spcPct val="20000"/>
              </a:spcBef>
              <a:spcAft>
                <a:spcPts val="600"/>
              </a:spcAft>
              <a:buClr>
                <a:schemeClr val="accent1"/>
              </a:buClr>
              <a:buSzPct val="92000"/>
              <a:buFont typeface="Wingdings" pitchFamily="2" charset="2"/>
              <a:buChar char="v"/>
            </a:pPr>
            <a:r>
              <a:rPr lang="en-US" altLang="zh-CN" sz="2100" b="0" i="0" u="none" strike="noStrike" kern="1200" cap="none" spc="0" baseline="0">
                <a:solidFill>
                  <a:srgbClr val="404040"/>
                </a:solidFill>
                <a:latin typeface="Times New Roman" pitchFamily="18" charset="0"/>
                <a:ea typeface="华文中宋" pitchFamily="0" charset="0"/>
                <a:cs typeface="Times New Roman" pitchFamily="18" charset="0"/>
              </a:rPr>
              <a:t>Explore the data to understand its distribution and characteristics.</a:t>
            </a:r>
            <a:endParaRPr lang="en-US" altLang="zh-CN" sz="21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0" indent="0" algn="l">
              <a:lnSpc>
                <a:spcPct val="90000"/>
              </a:lnSpc>
              <a:spcBef>
                <a:spcPct val="20000"/>
              </a:spcBef>
              <a:spcAft>
                <a:spcPts val="600"/>
              </a:spcAft>
              <a:buNone/>
            </a:pPr>
            <a:endParaRPr lang="zh-CN" altLang="en-US" sz="1600" b="1" i="0" u="none" strike="noStrike" kern="1200" cap="none" spc="0" baseline="0">
              <a:solidFill>
                <a:srgbClr val="0F0F0F"/>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29118421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2400" b="1" i="0" u="none" strike="noStrike" kern="1200" cap="none" spc="0" baseline="0">
                <a:solidFill>
                  <a:srgbClr val="404040"/>
                </a:solidFill>
                <a:latin typeface="Times New Roman" pitchFamily="18" charset="0"/>
                <a:ea typeface="华文中宋" pitchFamily="0" charset="0"/>
                <a:cs typeface="Times New Roman" pitchFamily="18" charset="0"/>
              </a:rPr>
              <a:t>Algorithm Development:</a:t>
            </a:r>
            <a:endParaRPr lang="en-US" altLang="zh-CN" sz="24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0" indent="0" algn="l">
              <a:lnSpc>
                <a:spcPct val="110000"/>
              </a:lnSpc>
              <a:spcBef>
                <a:spcPct val="20000"/>
              </a:spcBef>
              <a:spcAft>
                <a:spcPts val="600"/>
              </a:spcAft>
              <a:buNone/>
            </a:pPr>
            <a:endParaRPr lang="en-US" altLang="zh-CN" sz="24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457200" indent="-457200" algn="l">
              <a:lnSpc>
                <a:spcPct val="110000"/>
              </a:lnSpc>
              <a:spcBef>
                <a:spcPct val="20000"/>
              </a:spcBef>
              <a:spcAft>
                <a:spcPts val="600"/>
              </a:spcAft>
              <a:buClr>
                <a:schemeClr val="accent1"/>
              </a:buClr>
              <a:buSzPct val="92000"/>
              <a:buFontTx/>
              <a:buAutoNum type="arabicParenR"/>
            </a:pPr>
            <a:r>
              <a:rPr lang="en-US" altLang="zh-CN" sz="2000" b="1" i="0" u="none" strike="noStrike" kern="1200" cap="none" spc="0" baseline="0">
                <a:solidFill>
                  <a:srgbClr val="404040"/>
                </a:solidFill>
                <a:latin typeface="Times New Roman" pitchFamily="18" charset="0"/>
                <a:ea typeface="华文中宋" pitchFamily="0" charset="0"/>
                <a:cs typeface="Times New Roman" pitchFamily="18" charset="0"/>
              </a:rPr>
              <a:t>Data Collection: </a:t>
            </a:r>
            <a:r>
              <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rPr>
              <a:t>Utilize web scraping or APIs to gather Fandango movie ratings data and ratings from alternative sources such as </a:t>
            </a:r>
            <a:r>
              <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rPr>
              <a:t>IMDb</a:t>
            </a:r>
            <a:r>
              <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rPr>
              <a:t> or Rotten Tomatoes.</a:t>
            </a:r>
            <a:endPar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457200" indent="-457200" algn="l">
              <a:lnSpc>
                <a:spcPct val="110000"/>
              </a:lnSpc>
              <a:spcBef>
                <a:spcPct val="20000"/>
              </a:spcBef>
              <a:spcAft>
                <a:spcPts val="600"/>
              </a:spcAft>
              <a:buClr>
                <a:schemeClr val="accent1"/>
              </a:buClr>
              <a:buSzPct val="92000"/>
              <a:buFontTx/>
              <a:buAutoNum type="arabicParenR"/>
            </a:pPr>
            <a:r>
              <a:rPr lang="en-US" altLang="zh-CN" sz="2000" b="0"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800" b="1" i="0" u="none" strike="noStrike" kern="1200" cap="none" spc="0" baseline="0">
                <a:solidFill>
                  <a:srgbClr val="404040"/>
                </a:solidFill>
                <a:latin typeface="Times New Roman" pitchFamily="18" charset="0"/>
                <a:ea typeface="华文中宋" pitchFamily="0" charset="0"/>
                <a:cs typeface="Times New Roman" pitchFamily="18" charset="0"/>
              </a:rPr>
              <a:t>Data </a:t>
            </a:r>
            <a:r>
              <a:rPr lang="en-US" altLang="zh-CN" sz="1800" b="1" i="0" u="none" strike="noStrike" kern="1200" cap="none" spc="0" baseline="0">
                <a:solidFill>
                  <a:srgbClr val="404040"/>
                </a:solidFill>
                <a:latin typeface="Times New Roman" pitchFamily="18" charset="0"/>
                <a:ea typeface="华文中宋" pitchFamily="0" charset="0"/>
                <a:cs typeface="Times New Roman" pitchFamily="18" charset="0"/>
              </a:rPr>
              <a:t>Preprocessing</a:t>
            </a:r>
            <a:r>
              <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rPr>
              <a:t>: Clean the collected data, handle missing values, and normalize ratings if needed.</a:t>
            </a:r>
            <a:endPar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457200" indent="-457200" algn="l">
              <a:lnSpc>
                <a:spcPct val="110000"/>
              </a:lnSpc>
              <a:spcBef>
                <a:spcPct val="20000"/>
              </a:spcBef>
              <a:spcAft>
                <a:spcPts val="600"/>
              </a:spcAft>
              <a:buClr>
                <a:schemeClr val="accent1"/>
              </a:buClr>
              <a:buSzPct val="92000"/>
              <a:buFontTx/>
              <a:buAutoNum type="arabicParenR"/>
            </a:pPr>
            <a:r>
              <a:rPr lang="en-US" altLang="zh-CN" sz="2000" b="1" i="0" u="none" strike="noStrike" kern="1200" cap="none" spc="0" baseline="0">
                <a:solidFill>
                  <a:srgbClr val="404040"/>
                </a:solidFill>
                <a:latin typeface="Times New Roman" pitchFamily="18" charset="0"/>
                <a:ea typeface="华文中宋" pitchFamily="0" charset="0"/>
                <a:cs typeface="Times New Roman" pitchFamily="18" charset="0"/>
              </a:rPr>
              <a:t>Analysis</a:t>
            </a:r>
            <a:r>
              <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rPr>
              <a:t>: Calculate summary statistics, visualize rating distributions, and conduct hypothesis testing to identify discrepancies between Fandango ratings and ratings from other sources.</a:t>
            </a:r>
            <a:endPar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457200" indent="-457200" algn="l">
              <a:lnSpc>
                <a:spcPct val="110000"/>
              </a:lnSpc>
              <a:spcBef>
                <a:spcPct val="20000"/>
              </a:spcBef>
              <a:spcAft>
                <a:spcPts val="600"/>
              </a:spcAft>
              <a:buClr>
                <a:schemeClr val="accent1"/>
              </a:buClr>
              <a:buSzPct val="92000"/>
              <a:buFontTx/>
              <a:buAutoNum type="arabicParenR"/>
            </a:pPr>
            <a:r>
              <a:rPr lang="en-US" altLang="zh-CN" sz="2000" b="1" i="0" u="none" strike="noStrike" kern="1200" cap="none" spc="0" baseline="0">
                <a:solidFill>
                  <a:srgbClr val="404040"/>
                </a:solidFill>
                <a:latin typeface="Times New Roman" pitchFamily="18" charset="0"/>
                <a:ea typeface="华文中宋" pitchFamily="0" charset="0"/>
                <a:cs typeface="Times New Roman" pitchFamily="18" charset="0"/>
              </a:rPr>
              <a:t> Insights Generation: </a:t>
            </a:r>
            <a:r>
              <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rPr>
              <a:t>Interpret the analysis results to understand the reasons behind rating differences and provide actionable insights.</a:t>
            </a:r>
            <a:endParaRPr lang="en-US" altLang="zh-CN" sz="18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55855862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4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pic>
        <p:nvPicPr>
          <p:cNvPr id="61" name="图片"/>
          <p:cNvPicPr>
            <a:picLocks noChangeAspect="1"/>
          </p:cNvPicPr>
          <p:nvPr/>
        </p:nvPicPr>
        <p:blipFill>
          <a:blip r:embed="rId1" cstate="print"/>
          <a:stretch>
            <a:fillRect/>
          </a:stretch>
        </p:blipFill>
        <p:spPr>
          <a:xfrm rot="0">
            <a:off x="3928961" y="2010770"/>
            <a:ext cx="3217817" cy="3255835"/>
          </a:xfrm>
          <a:prstGeom prst="rect"/>
          <a:noFill/>
          <a:ln w="12700" cmpd="sng" cap="flat">
            <a:noFill/>
            <a:prstDash val="solid"/>
            <a:miter/>
          </a:ln>
        </p:spPr>
      </p:pic>
      <p:pic>
        <p:nvPicPr>
          <p:cNvPr id="62" name="图片"/>
          <p:cNvPicPr>
            <a:picLocks noChangeAspect="1"/>
          </p:cNvPicPr>
          <p:nvPr/>
        </p:nvPicPr>
        <p:blipFill>
          <a:blip r:embed="rId2" cstate="print"/>
          <a:stretch>
            <a:fillRect/>
          </a:stretch>
        </p:blipFill>
        <p:spPr>
          <a:xfrm rot="0">
            <a:off x="677334" y="1925366"/>
            <a:ext cx="3316907" cy="3341238"/>
          </a:xfrm>
          <a:prstGeom prst="rect"/>
          <a:noFill/>
          <a:ln w="12700" cmpd="sng" cap="flat">
            <a:noFill/>
            <a:prstDash val="solid"/>
            <a:miter/>
          </a:ln>
        </p:spPr>
      </p:pic>
      <p:pic>
        <p:nvPicPr>
          <p:cNvPr id="63" name="图片"/>
          <p:cNvPicPr>
            <a:picLocks noChangeAspect="1"/>
          </p:cNvPicPr>
          <p:nvPr/>
        </p:nvPicPr>
        <p:blipFill>
          <a:blip r:embed="rId3" cstate="print"/>
          <a:stretch>
            <a:fillRect/>
          </a:stretch>
        </p:blipFill>
        <p:spPr>
          <a:xfrm rot="0">
            <a:off x="7146777" y="2123390"/>
            <a:ext cx="4464029" cy="2675120"/>
          </a:xfrm>
          <a:prstGeom prst="rect"/>
          <a:noFill/>
          <a:ln w="12700" cmpd="sng" cap="flat">
            <a:noFill/>
            <a:prstDash val="solid"/>
            <a:miter/>
          </a:ln>
        </p:spPr>
      </p:pic>
      <p:sp>
        <p:nvSpPr>
          <p:cNvPr id="64" name="矩形"/>
          <p:cNvSpPr>
            <a:spLocks/>
          </p:cNvSpPr>
          <p:nvPr/>
        </p:nvSpPr>
        <p:spPr>
          <a:xfrm rot="0">
            <a:off x="677334" y="179831"/>
            <a:ext cx="8596668" cy="669253"/>
          </a:xfrm>
          <a:prstGeom prst="rect"/>
          <a:noFill/>
          <a:ln w="12700" cmpd="sng" cap="flat">
            <a:noFill/>
            <a:prstDash val="solid"/>
            <a:miter/>
          </a:ln>
        </p:spPr>
      </p:sp>
    </p:spTree>
    <p:extLst>
      <p:ext uri="{BB962C8B-B14F-4D97-AF65-F5344CB8AC3E}">
        <p14:creationId xmlns:p14="http://schemas.microsoft.com/office/powerpoint/2010/main" val="121640859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7"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4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8"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800" b="0" i="0" u="none" strike="noStrike" kern="1200" cap="none" spc="0" baseline="0">
                <a:solidFill>
                  <a:srgbClr val="404040"/>
                </a:solidFill>
                <a:latin typeface="Franklin Gothic Book" pitchFamily="0" charset="0"/>
                <a:ea typeface="华文中宋" pitchFamily="0" charset="0"/>
                <a:cs typeface="Lucida Sans" pitchFamily="0" charset="0"/>
              </a:rPr>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endParaRPr lang="en-US" altLang="zh-CN" sz="28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49137552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72"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100000"/>
              </a:lnSpc>
              <a:spcBef>
                <a:spcPts val="0"/>
              </a:spcBef>
              <a:spcAft>
                <a:spcPts val="0"/>
              </a:spcAft>
              <a:buNone/>
            </a:pPr>
            <a:r>
              <a:rPr lang="en-US" altLang="zh-CN" sz="44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44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73" name="矩形"/>
          <p:cNvSpPr>
            <a:spLocks/>
          </p:cNvSpPr>
          <p:nvPr/>
        </p:nvSpPr>
        <p:spPr>
          <a:xfrm rot="0">
            <a:off x="581192" y="2274838"/>
            <a:ext cx="8562808"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中宋" pitchFamily="0" charset="0"/>
                <a:cs typeface="Times New Roman" pitchFamily="18" charset="0"/>
              </a:rPr>
              <a:t>“</a:t>
            </a:r>
            <a:r>
              <a:rPr lang="en-US" altLang="zh-CN" sz="2400" b="0" i="0" u="none" strike="noStrike" kern="1200" cap="none" spc="0" baseline="0">
                <a:solidFill>
                  <a:schemeClr val="tx1"/>
                </a:solidFill>
                <a:latin typeface="Times New Roman" pitchFamily="18" charset="0"/>
                <a:ea typeface="华文中宋" pitchFamily="0" charset="0"/>
                <a:cs typeface="Times New Roman" pitchFamily="18" charset="0"/>
              </a:rPr>
              <a:t>Analyzing</a:t>
            </a:r>
            <a:r>
              <a:rPr lang="en-US" altLang="zh-CN" sz="2400" b="0" i="0" u="none" strike="noStrike" kern="1200" cap="none" spc="0" baseline="0">
                <a:solidFill>
                  <a:schemeClr val="tx1"/>
                </a:solidFill>
                <a:latin typeface="Times New Roman" pitchFamily="18" charset="0"/>
                <a:ea typeface="华文中宋" pitchFamily="0" charset="0"/>
                <a:cs typeface="Times New Roman"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zh-CN" altLang="en-US" sz="2400" b="0" i="0" u="none" strike="noStrike" kern="1200" cap="none" spc="0" baseline="0">
              <a:solidFill>
                <a:schemeClr val="tx1"/>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57674983"/>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1</cp:revision>
  <dcterms:created xsi:type="dcterms:W3CDTF">2021-05-26T05:50:10Z</dcterms:created>
  <dcterms:modified xsi:type="dcterms:W3CDTF">2024-04-05T05:58:13Z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y fmtid="{D5CDD505-2E9C-101B-9397-08002B2CF9AE}" pid="3" name="ICV">
    <vt:lpwstr>5d34a092500e4a34a980acf05be9e774</vt:lpwstr>
  </property>
</Properties>
</file>