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7"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5/10/2023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5/10/2023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5/10/2023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5/10/2023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5/10/2023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5/10/2023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5/10/2023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mahmoudreda55/satellite-image-classification" TargetMode="External"/><Relationship Id="rId2" Type="http://schemas.openxmlformats.org/officeDocument/2006/relationships/slideLayout" Target="../slideLayouts/slideLayout9.xml"/><Relationship Id="rId1" Type="http://schemas.openxmlformats.org/officeDocument/2006/relationships/tags" Target="../tags/tag2.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5097-6B77-ECEC-00B7-C2FD2870E57F}"/>
              </a:ext>
            </a:extLst>
          </p:cNvPr>
          <p:cNvSpPr>
            <a:spLocks noGrp="1"/>
          </p:cNvSpPr>
          <p:nvPr>
            <p:ph type="ctrTitle"/>
          </p:nvPr>
        </p:nvSpPr>
        <p:spPr/>
        <p:txBody>
          <a:bodyPr/>
          <a:lstStyle/>
          <a:p>
            <a:r>
              <a:rPr lang="en-IN" dirty="0"/>
              <a:t>Satellite Image classification using </a:t>
            </a:r>
            <a:r>
              <a:rPr lang="en-IN" dirty="0" err="1"/>
              <a:t>svm</a:t>
            </a:r>
            <a:endParaRPr lang="en-IN" dirty="0"/>
          </a:p>
        </p:txBody>
      </p:sp>
      <p:sp>
        <p:nvSpPr>
          <p:cNvPr id="3" name="Subtitle 2">
            <a:extLst>
              <a:ext uri="{FF2B5EF4-FFF2-40B4-BE49-F238E27FC236}">
                <a16:creationId xmlns:a16="http://schemas.microsoft.com/office/drawing/2014/main" id="{D2047C82-6DE1-130F-9CBC-9D9073F77A00}"/>
              </a:ext>
            </a:extLst>
          </p:cNvPr>
          <p:cNvSpPr>
            <a:spLocks noGrp="1"/>
          </p:cNvSpPr>
          <p:nvPr>
            <p:ph type="subTitle" idx="1"/>
          </p:nvPr>
        </p:nvSpPr>
        <p:spPr>
          <a:xfrm>
            <a:off x="8187825" y="4890853"/>
            <a:ext cx="3887634" cy="1069848"/>
          </a:xfrm>
        </p:spPr>
        <p:txBody>
          <a:bodyPr>
            <a:normAutofit fontScale="92500" lnSpcReduction="20000"/>
          </a:bodyPr>
          <a:lstStyle/>
          <a:p>
            <a:r>
              <a:rPr lang="en-IN" dirty="0"/>
              <a:t>By</a:t>
            </a:r>
          </a:p>
          <a:p>
            <a:r>
              <a:rPr lang="en-IN" dirty="0"/>
              <a:t>Praveena Silmala</a:t>
            </a:r>
          </a:p>
          <a:p>
            <a:r>
              <a:rPr lang="en-IN" dirty="0" err="1"/>
              <a:t>Waseema</a:t>
            </a:r>
            <a:r>
              <a:rPr lang="en-IN" dirty="0"/>
              <a:t> Begum</a:t>
            </a:r>
          </a:p>
        </p:txBody>
      </p:sp>
    </p:spTree>
    <p:custDataLst>
      <p:tags r:id="rId1"/>
    </p:custDataLst>
    <p:extLst>
      <p:ext uri="{BB962C8B-B14F-4D97-AF65-F5344CB8AC3E}">
        <p14:creationId xmlns:p14="http://schemas.microsoft.com/office/powerpoint/2010/main" val="2611471088"/>
      </p:ext>
    </p:extLst>
  </p:cSld>
  <p:clrMapOvr>
    <a:masterClrMapping/>
  </p:clrMapOvr>
  <mc:AlternateContent xmlns:mc="http://schemas.openxmlformats.org/markup-compatibility/2006">
    <mc:Choice xmlns:p14="http://schemas.microsoft.com/office/powerpoint/2010/main" Requires="p14">
      <p:transition spd="slow" p14:dur="2000" advTm="8598"/>
    </mc:Choice>
    <mc:Fallback>
      <p:transition spd="slow" advTm="8598"/>
    </mc:Fallback>
  </mc:AlternateContent>
  <p:extLst>
    <p:ext uri="{E180D4A7-C9FB-4DFB-919C-405C955672EB}">
      <p14:showEvtLst xmlns:p14="http://schemas.microsoft.com/office/powerpoint/2010/main">
        <p14:playEvt time="202" objId="4"/>
        <p14:stopEvt time="8443"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5AFF73-1B63-EB67-EEF3-799EECE7FD12}"/>
              </a:ext>
            </a:extLst>
          </p:cNvPr>
          <p:cNvSpPr>
            <a:spLocks noGrp="1"/>
          </p:cNvSpPr>
          <p:nvPr>
            <p:ph type="ctrTitle"/>
          </p:nvPr>
        </p:nvSpPr>
        <p:spPr/>
        <p:txBody>
          <a:bodyPr/>
          <a:lstStyle/>
          <a:p>
            <a:pPr algn="ctr"/>
            <a:r>
              <a:rPr lang="en-IN" dirty="0"/>
              <a:t>Thank you</a:t>
            </a:r>
          </a:p>
        </p:txBody>
      </p:sp>
    </p:spTree>
    <p:custDataLst>
      <p:tags r:id="rId1"/>
    </p:custDataLst>
    <p:extLst>
      <p:ext uri="{BB962C8B-B14F-4D97-AF65-F5344CB8AC3E}">
        <p14:creationId xmlns:p14="http://schemas.microsoft.com/office/powerpoint/2010/main" val="2534282107"/>
      </p:ext>
    </p:extLst>
  </p:cSld>
  <p:clrMapOvr>
    <a:masterClrMapping/>
  </p:clrMapOvr>
  <mc:AlternateContent xmlns:mc="http://schemas.openxmlformats.org/markup-compatibility/2006">
    <mc:Choice xmlns:p14="http://schemas.microsoft.com/office/powerpoint/2010/main" Requires="p14">
      <p:transition spd="slow" p14:dur="2000" advTm="9209"/>
    </mc:Choice>
    <mc:Fallback>
      <p:transition spd="slow" advTm="9209"/>
    </mc:Fallback>
  </mc:AlternateContent>
  <p:extLst>
    <p:ext uri="{E180D4A7-C9FB-4DFB-919C-405C955672EB}">
      <p14:showEvtLst xmlns:p14="http://schemas.microsoft.com/office/powerpoint/2010/main">
        <p14:playEvt time="755" objId="2"/>
        <p14:stopEvt time="4901" objId="2"/>
      </p14:showEvt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E0B7A-ABE2-131D-31F1-2084FEF92D04}"/>
              </a:ext>
            </a:extLst>
          </p:cNvPr>
          <p:cNvSpPr>
            <a:spLocks noGrp="1"/>
          </p:cNvSpPr>
          <p:nvPr>
            <p:ph type="title"/>
          </p:nvPr>
        </p:nvSpPr>
        <p:spPr>
          <a:xfrm>
            <a:off x="6693877" y="345831"/>
            <a:ext cx="4587240" cy="1025770"/>
          </a:xfrm>
        </p:spPr>
        <p:txBody>
          <a:bodyPr/>
          <a:lstStyle/>
          <a:p>
            <a:r>
              <a:rPr lang="en-IN" dirty="0"/>
              <a:t>;m;</a:t>
            </a:r>
          </a:p>
        </p:txBody>
      </p:sp>
      <p:sp>
        <p:nvSpPr>
          <p:cNvPr id="4" name="Text Placeholder 3">
            <a:extLst>
              <a:ext uri="{FF2B5EF4-FFF2-40B4-BE49-F238E27FC236}">
                <a16:creationId xmlns:a16="http://schemas.microsoft.com/office/drawing/2014/main" id="{6D35D378-7E32-FB68-23BE-701F03690755}"/>
              </a:ext>
            </a:extLst>
          </p:cNvPr>
          <p:cNvSpPr>
            <a:spLocks noGrp="1"/>
          </p:cNvSpPr>
          <p:nvPr>
            <p:ph type="body" sz="half" idx="2"/>
          </p:nvPr>
        </p:nvSpPr>
        <p:spPr>
          <a:xfrm>
            <a:off x="8516471" y="268941"/>
            <a:ext cx="3233569" cy="6427694"/>
          </a:xfrm>
        </p:spPr>
        <p:txBody>
          <a:bodyPr>
            <a:normAutofit fontScale="92500" lnSpcReduction="10000"/>
          </a:bodyPr>
          <a:lstStyle/>
          <a:p>
            <a:pPr marL="285750" indent="-285750" algn="just">
              <a:buFont typeface="Wingdings" panose="05000000000000000000" pitchFamily="2" charset="2"/>
              <a:buChar char="§"/>
            </a:pPr>
            <a:r>
              <a:rPr lang="en-US" sz="1900" dirty="0">
                <a:solidFill>
                  <a:schemeClr val="tx1"/>
                </a:solidFill>
              </a:rPr>
              <a:t>Satellite imagery can be used to create detailed maps of large areas, including terrain, land use, and land cover. This information can be used to improve GPS accuracy by providing more detailed information about the terrain and environment.</a:t>
            </a:r>
          </a:p>
          <a:p>
            <a:pPr marL="285750" indent="-285750" algn="just">
              <a:buFont typeface="Wingdings" panose="05000000000000000000" pitchFamily="2" charset="2"/>
              <a:buChar char="§"/>
            </a:pPr>
            <a:r>
              <a:rPr lang="en-US" sz="1900" dirty="0">
                <a:solidFill>
                  <a:schemeClr val="tx1"/>
                </a:solidFill>
              </a:rPr>
              <a:t>The importance of satellite image collection is so significant that it is often seen as a necessary investment for businesses and governments that rely on accurate location and navigation information.</a:t>
            </a:r>
          </a:p>
          <a:p>
            <a:pPr marL="285750" indent="-285750" algn="just">
              <a:buFont typeface="Wingdings" panose="05000000000000000000" pitchFamily="2" charset="2"/>
              <a:buChar char="§"/>
            </a:pPr>
            <a:r>
              <a:rPr lang="en-US" sz="1900" dirty="0">
                <a:solidFill>
                  <a:schemeClr val="tx1"/>
                </a:solidFill>
              </a:rPr>
              <a:t>We have used Kaggle dataset </a:t>
            </a:r>
          </a:p>
          <a:p>
            <a:pPr marL="285750" indent="-285750" algn="just">
              <a:buFont typeface="Wingdings" panose="05000000000000000000" pitchFamily="2" charset="2"/>
              <a:buChar char="§"/>
            </a:pPr>
            <a:r>
              <a:rPr lang="en-IN" u="sng" kern="100" dirty="0">
                <a:solidFill>
                  <a:srgbClr val="0070C0"/>
                </a:solidFill>
                <a:effectLst/>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https://www.kaggle.com/datasets/mahmoudreda55/satellite-image-classification</a:t>
            </a:r>
            <a:endParaRPr lang="en-IN" kern="100" dirty="0">
              <a:solidFill>
                <a:srgbClr val="0070C0"/>
              </a:solidFill>
              <a:effectLst/>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
            </a:pPr>
            <a:endParaRPr lang="en-IN" dirty="0">
              <a:solidFill>
                <a:schemeClr val="tx1"/>
              </a:solidFill>
            </a:endParaRPr>
          </a:p>
        </p:txBody>
      </p:sp>
      <p:pic>
        <p:nvPicPr>
          <p:cNvPr id="5" name="object 2">
            <a:extLst>
              <a:ext uri="{FF2B5EF4-FFF2-40B4-BE49-F238E27FC236}">
                <a16:creationId xmlns:a16="http://schemas.microsoft.com/office/drawing/2014/main" id="{72CADC71-ED41-24EA-996D-5E0496BB264F}"/>
              </a:ext>
            </a:extLst>
          </p:cNvPr>
          <p:cNvPicPr>
            <a:picLocks noGrp="1"/>
          </p:cNvPicPr>
          <p:nvPr>
            <p:ph type="pic" idx="1"/>
          </p:nvPr>
        </p:nvPicPr>
        <p:blipFill>
          <a:blip r:embed="rId4" cstate="print"/>
          <a:srcRect t="20146" b="20146"/>
          <a:stretch>
            <a:fillRect/>
          </a:stretch>
        </p:blipFill>
        <p:spPr>
          <a:xfrm>
            <a:off x="1" y="0"/>
            <a:ext cx="8288214" cy="6858000"/>
          </a:xfrm>
          <a:prstGeom prst="rect">
            <a:avLst/>
          </a:prstGeom>
        </p:spPr>
      </p:pic>
      <p:sp>
        <p:nvSpPr>
          <p:cNvPr id="6" name="TextBox 5">
            <a:extLst>
              <a:ext uri="{FF2B5EF4-FFF2-40B4-BE49-F238E27FC236}">
                <a16:creationId xmlns:a16="http://schemas.microsoft.com/office/drawing/2014/main" id="{CF68F3F6-61E4-BAAA-AD75-564E3D448F42}"/>
              </a:ext>
            </a:extLst>
          </p:cNvPr>
          <p:cNvSpPr txBox="1"/>
          <p:nvPr/>
        </p:nvSpPr>
        <p:spPr>
          <a:xfrm>
            <a:off x="4309480" y="78441"/>
            <a:ext cx="3978735" cy="1200329"/>
          </a:xfrm>
          <a:prstGeom prst="rect">
            <a:avLst/>
          </a:prstGeom>
          <a:noFill/>
        </p:spPr>
        <p:txBody>
          <a:bodyPr wrap="square" rtlCol="0">
            <a:spAutoFit/>
          </a:bodyPr>
          <a:lstStyle/>
          <a:p>
            <a:r>
              <a:rPr lang="en-IN" sz="7200" dirty="0">
                <a:solidFill>
                  <a:srgbClr val="003300"/>
                </a:solidFill>
                <a:latin typeface="+mj-lt"/>
              </a:rPr>
              <a:t>Introduction</a:t>
            </a:r>
            <a:endParaRPr lang="en-IN" sz="4000" dirty="0">
              <a:solidFill>
                <a:srgbClr val="003300"/>
              </a:solidFill>
              <a:latin typeface="+mj-lt"/>
            </a:endParaRPr>
          </a:p>
        </p:txBody>
      </p:sp>
    </p:spTree>
    <p:custDataLst>
      <p:tags r:id="rId1"/>
    </p:custDataLst>
    <p:extLst>
      <p:ext uri="{BB962C8B-B14F-4D97-AF65-F5344CB8AC3E}">
        <p14:creationId xmlns:p14="http://schemas.microsoft.com/office/powerpoint/2010/main" val="2323361531"/>
      </p:ext>
    </p:extLst>
  </p:cSld>
  <p:clrMapOvr>
    <a:masterClrMapping/>
  </p:clrMapOvr>
  <mc:AlternateContent xmlns:mc="http://schemas.openxmlformats.org/markup-compatibility/2006">
    <mc:Choice xmlns:p14="http://schemas.microsoft.com/office/powerpoint/2010/main" Requires="p14">
      <p:transition spd="slow" p14:dur="2000" advTm="33502"/>
    </mc:Choice>
    <mc:Fallback>
      <p:transition spd="slow" advTm="33502"/>
    </mc:Fallback>
  </mc:AlternateContent>
  <p:extLst>
    <p:ext uri="{E180D4A7-C9FB-4DFB-919C-405C955672EB}">
      <p14:showEvtLst xmlns:p14="http://schemas.microsoft.com/office/powerpoint/2010/main">
        <p14:playEvt time="638" objId="3"/>
      </p14:showEvtLst>
    </p:ext>
  </p:extLs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6000"/>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48C6C-866C-C30C-117E-855F061CE277}"/>
              </a:ext>
            </a:extLst>
          </p:cNvPr>
          <p:cNvSpPr>
            <a:spLocks noGrp="1"/>
          </p:cNvSpPr>
          <p:nvPr>
            <p:ph type="title"/>
          </p:nvPr>
        </p:nvSpPr>
        <p:spPr>
          <a:xfrm>
            <a:off x="2033778" y="771144"/>
            <a:ext cx="9184556" cy="860679"/>
          </a:xfrm>
        </p:spPr>
        <p:txBody>
          <a:bodyPr>
            <a:normAutofit fontScale="90000"/>
          </a:bodyPr>
          <a:lstStyle/>
          <a:p>
            <a:r>
              <a:rPr lang="en-IN" dirty="0"/>
              <a:t>Support Vector Machines</a:t>
            </a:r>
          </a:p>
        </p:txBody>
      </p:sp>
      <p:sp>
        <p:nvSpPr>
          <p:cNvPr id="3" name="Text Placeholder 2">
            <a:extLst>
              <a:ext uri="{FF2B5EF4-FFF2-40B4-BE49-F238E27FC236}">
                <a16:creationId xmlns:a16="http://schemas.microsoft.com/office/drawing/2014/main" id="{D8A8B379-462F-00EE-B292-F98CF9770EA2}"/>
              </a:ext>
            </a:extLst>
          </p:cNvPr>
          <p:cNvSpPr>
            <a:spLocks noGrp="1"/>
          </p:cNvSpPr>
          <p:nvPr>
            <p:ph type="body" idx="1"/>
          </p:nvPr>
        </p:nvSpPr>
        <p:spPr>
          <a:xfrm>
            <a:off x="2033779" y="2028825"/>
            <a:ext cx="5862446" cy="4058031"/>
          </a:xfrm>
          <a:noFill/>
        </p:spPr>
        <p:txBody>
          <a:bodyPr>
            <a:normAutofit fontScale="92500" lnSpcReduction="10000"/>
          </a:bodyPr>
          <a:lstStyle/>
          <a:p>
            <a:pPr marL="342900" indent="-342900" algn="just">
              <a:buFont typeface="Arial" panose="020B0604020202020204" pitchFamily="34" charset="0"/>
              <a:buChar char="•"/>
            </a:pPr>
            <a:r>
              <a:rPr lang="en-US" dirty="0"/>
              <a:t>SVMs are machine learning algorithms that can be used for classiﬁcation or regression analysis. They work by creating a boundary between different classes of data points, allowing them to be classiﬁed correctly.</a:t>
            </a:r>
          </a:p>
          <a:p>
            <a:pPr marL="342900" indent="-342900" algn="just">
              <a:buFont typeface="Arial" panose="020B0604020202020204" pitchFamily="34" charset="0"/>
              <a:buChar char="•"/>
            </a:pPr>
            <a:r>
              <a:rPr lang="en-US" dirty="0"/>
              <a:t>In image classification, each image is represented as a set of features, which could be pixel values or higher-level features extracted from the image. SVM then tries to find the best hyperplane that can separate the different classes based on these features.</a:t>
            </a:r>
          </a:p>
          <a:p>
            <a:pPr marL="342900" indent="-342900" algn="just">
              <a:buFont typeface="Arial" panose="020B0604020202020204" pitchFamily="34" charset="0"/>
              <a:buChar char="•"/>
            </a:pPr>
            <a:r>
              <a:rPr lang="en-US" dirty="0"/>
              <a:t>SVM‘s performance can be improved by selecting appropriate features and tuning hyperparameters such as the regularization parameter and the kernel function.</a:t>
            </a:r>
            <a:endParaRPr lang="en-IN" dirty="0"/>
          </a:p>
        </p:txBody>
      </p:sp>
      <p:pic>
        <p:nvPicPr>
          <p:cNvPr id="4" name="object 4">
            <a:extLst>
              <a:ext uri="{FF2B5EF4-FFF2-40B4-BE49-F238E27FC236}">
                <a16:creationId xmlns:a16="http://schemas.microsoft.com/office/drawing/2014/main" id="{87DDA788-DEE5-19E0-C17C-C0D6F2CD1D5E}"/>
              </a:ext>
            </a:extLst>
          </p:cNvPr>
          <p:cNvPicPr/>
          <p:nvPr/>
        </p:nvPicPr>
        <p:blipFill>
          <a:blip r:embed="rId4" cstate="print"/>
          <a:stretch>
            <a:fillRect/>
          </a:stretch>
        </p:blipFill>
        <p:spPr>
          <a:xfrm>
            <a:off x="7829550" y="2028826"/>
            <a:ext cx="3305174" cy="3810000"/>
          </a:xfrm>
          <a:prstGeom prst="rect">
            <a:avLst/>
          </a:prstGeom>
        </p:spPr>
      </p:pic>
    </p:spTree>
    <p:custDataLst>
      <p:tags r:id="rId1"/>
    </p:custDataLst>
    <p:extLst>
      <p:ext uri="{BB962C8B-B14F-4D97-AF65-F5344CB8AC3E}">
        <p14:creationId xmlns:p14="http://schemas.microsoft.com/office/powerpoint/2010/main" val="2329181934"/>
      </p:ext>
    </p:extLst>
  </p:cSld>
  <p:clrMapOvr>
    <a:masterClrMapping/>
  </p:clrMapOvr>
  <mc:AlternateContent xmlns:mc="http://schemas.openxmlformats.org/markup-compatibility/2006">
    <mc:Choice xmlns:p14="http://schemas.microsoft.com/office/powerpoint/2010/main" Requires="p14">
      <p:transition spd="slow" p14:dur="2000" advTm="39233"/>
    </mc:Choice>
    <mc:Fallback>
      <p:transition spd="slow" advTm="39233"/>
    </mc:Fallback>
  </mc:AlternateContent>
  <p:extLst>
    <p:ext uri="{E180D4A7-C9FB-4DFB-919C-405C955672EB}">
      <p14:showEvtLst xmlns:p14="http://schemas.microsoft.com/office/powerpoint/2010/main">
        <p14:playEvt time="349" objId="5"/>
        <p14:stopEvt time="39061" objId="5"/>
      </p14:showEvtLst>
    </p:ext>
  </p:extLs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6000"/>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48C6C-866C-C30C-117E-855F061CE277}"/>
              </a:ext>
            </a:extLst>
          </p:cNvPr>
          <p:cNvSpPr>
            <a:spLocks noGrp="1"/>
          </p:cNvSpPr>
          <p:nvPr>
            <p:ph type="title"/>
          </p:nvPr>
        </p:nvSpPr>
        <p:spPr>
          <a:xfrm>
            <a:off x="2033778" y="771144"/>
            <a:ext cx="7415022" cy="860679"/>
          </a:xfrm>
        </p:spPr>
        <p:txBody>
          <a:bodyPr>
            <a:normAutofit fontScale="90000"/>
          </a:bodyPr>
          <a:lstStyle/>
          <a:p>
            <a:r>
              <a:rPr lang="en-IN" dirty="0"/>
              <a:t>methodology</a:t>
            </a:r>
          </a:p>
        </p:txBody>
      </p:sp>
      <p:sp>
        <p:nvSpPr>
          <p:cNvPr id="3" name="Text Placeholder 2">
            <a:extLst>
              <a:ext uri="{FF2B5EF4-FFF2-40B4-BE49-F238E27FC236}">
                <a16:creationId xmlns:a16="http://schemas.microsoft.com/office/drawing/2014/main" id="{D8A8B379-462F-00EE-B292-F98CF9770EA2}"/>
              </a:ext>
            </a:extLst>
          </p:cNvPr>
          <p:cNvSpPr>
            <a:spLocks noGrp="1"/>
          </p:cNvSpPr>
          <p:nvPr>
            <p:ph type="body" idx="1"/>
          </p:nvPr>
        </p:nvSpPr>
        <p:spPr>
          <a:xfrm>
            <a:off x="2033779" y="2124075"/>
            <a:ext cx="9184556" cy="3962781"/>
          </a:xfrm>
        </p:spPr>
        <p:txBody>
          <a:bodyPr>
            <a:normAutofit lnSpcReduction="10000"/>
          </a:bodyPr>
          <a:lstStyle/>
          <a:p>
            <a:pPr marL="342900" indent="-342900" algn="just">
              <a:buFont typeface="Arial" panose="020B0604020202020204" pitchFamily="34" charset="0"/>
              <a:buChar char="•"/>
            </a:pPr>
            <a:r>
              <a:rPr lang="en-US" sz="1800" dirty="0"/>
              <a:t>In image classification, each image is represented as a set of features, which could be pixel values or higher-level features extracted from the image. SVM then tries to find the best hyperplane that can separate the different classes based on these features.</a:t>
            </a:r>
          </a:p>
          <a:p>
            <a:pPr marL="342900" indent="-342900" algn="just">
              <a:buFont typeface="Arial" panose="020B0604020202020204" pitchFamily="34" charset="0"/>
              <a:buChar char="•"/>
            </a:pPr>
            <a:r>
              <a:rPr lang="en-US" sz="1800" dirty="0"/>
              <a:t>During training, the SVM algorithm finds the optimal hyperplane by maximizing the margin between the classes. In cases where the classes are not linearly separable, SVM uses kernel functions to transform the data into a higher-dimensional feature space where the classes can be linearly separated.</a:t>
            </a:r>
          </a:p>
          <a:p>
            <a:pPr marL="342900" indent="-342900" algn="just">
              <a:buFont typeface="Arial" panose="020B0604020202020204" pitchFamily="34" charset="0"/>
              <a:buChar char="•"/>
            </a:pPr>
            <a:r>
              <a:rPr lang="en-US" sz="1800" dirty="0"/>
              <a:t>Once the SVM model is trained, it can be used to predict the class labels for new images. The new images are transformed into the same feature space used during training and their class labels are predicted based on which side of the hyperplane they lie.</a:t>
            </a:r>
          </a:p>
          <a:p>
            <a:pPr marL="342900" indent="-342900" algn="just">
              <a:buFont typeface="Arial" panose="020B0604020202020204" pitchFamily="34" charset="0"/>
              <a:buChar char="•"/>
            </a:pPr>
            <a:r>
              <a:rPr lang="en-US" sz="1800" dirty="0"/>
              <a:t>To compare accuracies we trained SVM algorithm with imbalance sampling and without ‘data pre-processing’ and then with balanced sampling plus pre-processed data.</a:t>
            </a:r>
            <a:endParaRPr lang="en-IN" sz="1800" dirty="0"/>
          </a:p>
        </p:txBody>
      </p:sp>
    </p:spTree>
    <p:custDataLst>
      <p:tags r:id="rId1"/>
    </p:custDataLst>
    <p:extLst>
      <p:ext uri="{BB962C8B-B14F-4D97-AF65-F5344CB8AC3E}">
        <p14:creationId xmlns:p14="http://schemas.microsoft.com/office/powerpoint/2010/main" val="3548246227"/>
      </p:ext>
    </p:extLst>
  </p:cSld>
  <p:clrMapOvr>
    <a:masterClrMapping/>
  </p:clrMapOvr>
  <mc:AlternateContent xmlns:mc="http://schemas.openxmlformats.org/markup-compatibility/2006">
    <mc:Choice xmlns:p14="http://schemas.microsoft.com/office/powerpoint/2010/main" Requires="p14">
      <p:transition spd="slow" p14:dur="2000" advTm="66664"/>
    </mc:Choice>
    <mc:Fallback>
      <p:transition spd="slow" advTm="66664"/>
    </mc:Fallback>
  </mc:AlternateContent>
  <p:extLst>
    <p:ext uri="{E180D4A7-C9FB-4DFB-919C-405C955672EB}">
      <p14:showEvtLst xmlns:p14="http://schemas.microsoft.com/office/powerpoint/2010/main">
        <p14:playEvt time="263" objId="4"/>
      </p14:showEvtLst>
    </p:ext>
  </p:extLs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6000"/>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48C6C-866C-C30C-117E-855F061CE277}"/>
              </a:ext>
            </a:extLst>
          </p:cNvPr>
          <p:cNvSpPr>
            <a:spLocks noGrp="1"/>
          </p:cNvSpPr>
          <p:nvPr>
            <p:ph type="title"/>
          </p:nvPr>
        </p:nvSpPr>
        <p:spPr>
          <a:xfrm>
            <a:off x="2033778" y="771144"/>
            <a:ext cx="7415022" cy="860679"/>
          </a:xfrm>
        </p:spPr>
        <p:txBody>
          <a:bodyPr>
            <a:normAutofit fontScale="90000"/>
          </a:bodyPr>
          <a:lstStyle/>
          <a:p>
            <a:r>
              <a:rPr lang="en-IN" dirty="0"/>
              <a:t>Data pre-processing</a:t>
            </a:r>
          </a:p>
        </p:txBody>
      </p:sp>
      <p:sp>
        <p:nvSpPr>
          <p:cNvPr id="3" name="Text Placeholder 2">
            <a:extLst>
              <a:ext uri="{FF2B5EF4-FFF2-40B4-BE49-F238E27FC236}">
                <a16:creationId xmlns:a16="http://schemas.microsoft.com/office/drawing/2014/main" id="{D8A8B379-462F-00EE-B292-F98CF9770EA2}"/>
              </a:ext>
            </a:extLst>
          </p:cNvPr>
          <p:cNvSpPr>
            <a:spLocks noGrp="1"/>
          </p:cNvSpPr>
          <p:nvPr>
            <p:ph type="body" idx="1"/>
          </p:nvPr>
        </p:nvSpPr>
        <p:spPr>
          <a:xfrm>
            <a:off x="2033779" y="2124075"/>
            <a:ext cx="9184556" cy="4213972"/>
          </a:xfrm>
        </p:spPr>
        <p:txBody>
          <a:bodyPr>
            <a:normAutofit/>
          </a:bodyPr>
          <a:lstStyle/>
          <a:p>
            <a:pPr marL="342900" indent="-342900" algn="just">
              <a:buFont typeface="Arial" panose="020B0604020202020204" pitchFamily="34" charset="0"/>
              <a:buChar char="•"/>
            </a:pPr>
            <a:r>
              <a:rPr lang="en-IN" sz="1900" dirty="0"/>
              <a:t>Dataset has imbalance sampling as ‘</a:t>
            </a:r>
            <a:r>
              <a:rPr lang="en-IN" sz="1900" i="1" dirty="0"/>
              <a:t>desert</a:t>
            </a:r>
            <a:r>
              <a:rPr lang="en-IN" sz="1900" dirty="0"/>
              <a:t>’ class has less number of images compared to other classes</a:t>
            </a:r>
          </a:p>
          <a:p>
            <a:pPr marL="342900" indent="-342900" algn="just">
              <a:buFont typeface="Arial" panose="020B0604020202020204" pitchFamily="34" charset="0"/>
              <a:buChar char="•"/>
            </a:pPr>
            <a:r>
              <a:rPr lang="en-US" sz="1900" dirty="0"/>
              <a:t>‘</a:t>
            </a:r>
            <a:r>
              <a:rPr lang="en-US" sz="1900" dirty="0" err="1"/>
              <a:t>ImageDataGenerator</a:t>
            </a:r>
            <a:r>
              <a:rPr lang="en-US" sz="1900" dirty="0"/>
              <a:t>’ is used to create an image data generator with several augmentation settings, such as rotation, shifting, shearing, zooming, flipping, and filling. Then, the ‘</a:t>
            </a:r>
            <a:r>
              <a:rPr lang="en-US" sz="1900" dirty="0" err="1"/>
              <a:t>flow_from_directory</a:t>
            </a:r>
            <a:r>
              <a:rPr lang="en-US" sz="1900" dirty="0"/>
              <a:t>’ method is used to load the image data from a directory and apply the augmentation transformations on the fly. Finally, the `fit` method is used to train the model on the augmented data.</a:t>
            </a:r>
          </a:p>
          <a:p>
            <a:pPr marL="342900" indent="-342900" algn="just">
              <a:buFont typeface="Arial" panose="020B0604020202020204" pitchFamily="34" charset="0"/>
              <a:buChar char="•"/>
            </a:pPr>
            <a:r>
              <a:rPr lang="en-US" sz="1900" dirty="0"/>
              <a:t>Next images are resized to a standard size of 64x64 pixels using the `resize` function from the `PIL` library. resized images are converted to arrays using the `</a:t>
            </a:r>
            <a:r>
              <a:rPr lang="en-US" sz="1900" dirty="0" err="1"/>
              <a:t>img_to_array</a:t>
            </a:r>
            <a:r>
              <a:rPr lang="en-US" sz="1900" dirty="0"/>
              <a:t>` function from the `</a:t>
            </a:r>
            <a:r>
              <a:rPr lang="en-US" sz="1900" dirty="0" err="1"/>
              <a:t>Keras</a:t>
            </a:r>
            <a:r>
              <a:rPr lang="en-US" sz="1900" dirty="0"/>
              <a:t>` library. This is necessary as the SVM algorithm can only work with numerical data.</a:t>
            </a:r>
          </a:p>
          <a:p>
            <a:pPr marL="342900" indent="-342900" algn="just">
              <a:buFont typeface="Arial" panose="020B0604020202020204" pitchFamily="34" charset="0"/>
              <a:buChar char="•"/>
            </a:pPr>
            <a:r>
              <a:rPr lang="en-US" sz="1900" dirty="0"/>
              <a:t>Encoding is done to convert the categorical labels to numerical values. And  image data is flattened using the ‘reshape’ function to convert it into a 1-dimensional array. This is required as SVM can only take in 1-dimensional data</a:t>
            </a:r>
          </a:p>
          <a:p>
            <a:pPr marL="342900" indent="-342900" algn="just">
              <a:buFont typeface="Arial" panose="020B0604020202020204" pitchFamily="34" charset="0"/>
              <a:buChar char="•"/>
            </a:pPr>
            <a:endParaRPr lang="en-US" sz="1900" dirty="0"/>
          </a:p>
        </p:txBody>
      </p:sp>
    </p:spTree>
    <p:custDataLst>
      <p:tags r:id="rId1"/>
    </p:custDataLst>
    <p:extLst>
      <p:ext uri="{BB962C8B-B14F-4D97-AF65-F5344CB8AC3E}">
        <p14:creationId xmlns:p14="http://schemas.microsoft.com/office/powerpoint/2010/main" val="248110909"/>
      </p:ext>
    </p:extLst>
  </p:cSld>
  <p:clrMapOvr>
    <a:masterClrMapping/>
  </p:clrMapOvr>
  <mc:AlternateContent xmlns:mc="http://schemas.openxmlformats.org/markup-compatibility/2006">
    <mc:Choice xmlns:p14="http://schemas.microsoft.com/office/powerpoint/2010/main" Requires="p14">
      <p:transition spd="slow" p14:dur="2000" advTm="78674"/>
    </mc:Choice>
    <mc:Fallback>
      <p:transition spd="slow" advTm="78674"/>
    </mc:Fallback>
  </mc:AlternateContent>
  <p:extLst>
    <p:ext uri="{E180D4A7-C9FB-4DFB-919C-405C955672EB}">
      <p14:showEvtLst xmlns:p14="http://schemas.microsoft.com/office/powerpoint/2010/main">
        <p14:playEvt time="548" objId="4"/>
      </p14:showEvtLst>
    </p:ext>
  </p:extLs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6000"/>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48C6C-866C-C30C-117E-855F061CE277}"/>
              </a:ext>
            </a:extLst>
          </p:cNvPr>
          <p:cNvSpPr>
            <a:spLocks noGrp="1"/>
          </p:cNvSpPr>
          <p:nvPr>
            <p:ph type="title"/>
          </p:nvPr>
        </p:nvSpPr>
        <p:spPr>
          <a:xfrm>
            <a:off x="2033778" y="771144"/>
            <a:ext cx="7415022" cy="860679"/>
          </a:xfrm>
        </p:spPr>
        <p:txBody>
          <a:bodyPr>
            <a:normAutofit fontScale="90000"/>
          </a:bodyPr>
          <a:lstStyle/>
          <a:p>
            <a:r>
              <a:rPr lang="en-IN" dirty="0"/>
              <a:t>Model building</a:t>
            </a:r>
          </a:p>
        </p:txBody>
      </p:sp>
      <p:sp>
        <p:nvSpPr>
          <p:cNvPr id="3" name="Text Placeholder 2">
            <a:extLst>
              <a:ext uri="{FF2B5EF4-FFF2-40B4-BE49-F238E27FC236}">
                <a16:creationId xmlns:a16="http://schemas.microsoft.com/office/drawing/2014/main" id="{D8A8B379-462F-00EE-B292-F98CF9770EA2}"/>
              </a:ext>
            </a:extLst>
          </p:cNvPr>
          <p:cNvSpPr>
            <a:spLocks noGrp="1"/>
          </p:cNvSpPr>
          <p:nvPr>
            <p:ph type="body" idx="1"/>
          </p:nvPr>
        </p:nvSpPr>
        <p:spPr>
          <a:xfrm>
            <a:off x="2033779" y="2124075"/>
            <a:ext cx="9184556" cy="3765737"/>
          </a:xfrm>
        </p:spPr>
        <p:txBody>
          <a:bodyPr>
            <a:normAutofit/>
          </a:bodyPr>
          <a:lstStyle/>
          <a:p>
            <a:pPr algn="just"/>
            <a:r>
              <a:rPr lang="en-US" sz="1900" dirty="0"/>
              <a:t>Model building involved the following steps:</a:t>
            </a:r>
          </a:p>
          <a:p>
            <a:pPr marL="285750" indent="-285750" algn="just">
              <a:buFont typeface="Arial" panose="020B0604020202020204" pitchFamily="34" charset="0"/>
              <a:buChar char="•"/>
            </a:pPr>
            <a:r>
              <a:rPr lang="en-US" sz="1900" dirty="0"/>
              <a:t>The preprocessed data is split into training and testing sets using the </a:t>
            </a:r>
            <a:r>
              <a:rPr lang="en-US" sz="1900" dirty="0" err="1"/>
              <a:t>train_test_split</a:t>
            </a:r>
            <a:r>
              <a:rPr lang="en-US" sz="1900" dirty="0"/>
              <a:t>() function from the scikit-learn library. The training set is used to train the SVM model and the testing set is used to evaluate the model's performance.</a:t>
            </a:r>
          </a:p>
          <a:p>
            <a:pPr marL="285750" indent="-285750" algn="just">
              <a:buFont typeface="Arial" panose="020B0604020202020204" pitchFamily="34" charset="0"/>
              <a:buChar char="•"/>
            </a:pPr>
            <a:r>
              <a:rPr lang="en-US" sz="1900" dirty="0"/>
              <a:t>The SVM model is defined using the SVC() function from the scikit-learn library. The kernel parameter is set to 'linear' to use a linear kernel for classification. The C parameter is set to 1.0 which controls the tradeoff between maximizing the margin and minimizing the classification error.</a:t>
            </a:r>
          </a:p>
          <a:p>
            <a:pPr marL="285750" indent="-285750" algn="just">
              <a:buFont typeface="Arial" panose="020B0604020202020204" pitchFamily="34" charset="0"/>
              <a:buChar char="•"/>
            </a:pPr>
            <a:r>
              <a:rPr lang="en-US" sz="1900" dirty="0"/>
              <a:t> The SVM model is trained using the fit() function from the scikit-learn library. The training data is passed as input to this function.</a:t>
            </a:r>
            <a:endParaRPr lang="en-IN" sz="1900" dirty="0"/>
          </a:p>
        </p:txBody>
      </p:sp>
    </p:spTree>
    <p:custDataLst>
      <p:tags r:id="rId1"/>
    </p:custDataLst>
    <p:extLst>
      <p:ext uri="{BB962C8B-B14F-4D97-AF65-F5344CB8AC3E}">
        <p14:creationId xmlns:p14="http://schemas.microsoft.com/office/powerpoint/2010/main" val="1478412124"/>
      </p:ext>
    </p:extLst>
  </p:cSld>
  <p:clrMapOvr>
    <a:masterClrMapping/>
  </p:clrMapOvr>
  <mc:AlternateContent xmlns:mc="http://schemas.openxmlformats.org/markup-compatibility/2006">
    <mc:Choice xmlns:p14="http://schemas.microsoft.com/office/powerpoint/2010/main" Requires="p14">
      <p:transition spd="slow" p14:dur="2000" advTm="60299"/>
    </mc:Choice>
    <mc:Fallback>
      <p:transition spd="slow" advTm="60299"/>
    </mc:Fallback>
  </mc:AlternateContent>
  <p:extLst>
    <p:ext uri="{E180D4A7-C9FB-4DFB-919C-405C955672EB}">
      <p14:showEvtLst xmlns:p14="http://schemas.microsoft.com/office/powerpoint/2010/main">
        <p14:playEvt time="659" objId="4"/>
      </p14:showEvtLst>
    </p:ext>
  </p:extLs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6000"/>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48C6C-866C-C30C-117E-855F061CE277}"/>
              </a:ext>
            </a:extLst>
          </p:cNvPr>
          <p:cNvSpPr>
            <a:spLocks noGrp="1"/>
          </p:cNvSpPr>
          <p:nvPr>
            <p:ph type="title"/>
          </p:nvPr>
        </p:nvSpPr>
        <p:spPr>
          <a:xfrm>
            <a:off x="2033778" y="771144"/>
            <a:ext cx="7415022" cy="860679"/>
          </a:xfrm>
        </p:spPr>
        <p:txBody>
          <a:bodyPr>
            <a:normAutofit fontScale="90000"/>
          </a:bodyPr>
          <a:lstStyle/>
          <a:p>
            <a:r>
              <a:rPr lang="en-IN" dirty="0"/>
              <a:t>Model </a:t>
            </a:r>
            <a:r>
              <a:rPr lang="en-IN" dirty="0" err="1"/>
              <a:t>evluation</a:t>
            </a:r>
            <a:endParaRPr lang="en-IN" dirty="0"/>
          </a:p>
        </p:txBody>
      </p:sp>
      <p:sp>
        <p:nvSpPr>
          <p:cNvPr id="3" name="Text Placeholder 2">
            <a:extLst>
              <a:ext uri="{FF2B5EF4-FFF2-40B4-BE49-F238E27FC236}">
                <a16:creationId xmlns:a16="http://schemas.microsoft.com/office/drawing/2014/main" id="{D8A8B379-462F-00EE-B292-F98CF9770EA2}"/>
              </a:ext>
            </a:extLst>
          </p:cNvPr>
          <p:cNvSpPr>
            <a:spLocks noGrp="1"/>
          </p:cNvSpPr>
          <p:nvPr>
            <p:ph type="body" idx="1"/>
          </p:nvPr>
        </p:nvSpPr>
        <p:spPr>
          <a:xfrm>
            <a:off x="2033779" y="2124075"/>
            <a:ext cx="9184556" cy="3962781"/>
          </a:xfrm>
        </p:spPr>
        <p:txBody>
          <a:bodyPr>
            <a:normAutofit/>
          </a:bodyPr>
          <a:lstStyle/>
          <a:p>
            <a:pPr marL="342900" indent="-342900" algn="just">
              <a:buFont typeface="Arial" panose="020B0604020202020204" pitchFamily="34" charset="0"/>
              <a:buChar char="•"/>
            </a:pPr>
            <a:r>
              <a:rPr lang="en-US" sz="1800" dirty="0"/>
              <a:t>The trained SVM model is evaluated using the testing data. The accuracy, precision, recall and F1-score of the model are calculated using the scikit-learn library.</a:t>
            </a:r>
          </a:p>
          <a:p>
            <a:pPr marL="342900" indent="-342900" algn="just">
              <a:buFont typeface="Arial" panose="020B0604020202020204" pitchFamily="34" charset="0"/>
              <a:buChar char="•"/>
            </a:pPr>
            <a:r>
              <a:rPr lang="en-US" sz="1800" dirty="0"/>
              <a:t>Accuracy: It is the percentage of correctly classified samples out of the total number of samples. It is computed using the ‘</a:t>
            </a:r>
            <a:r>
              <a:rPr lang="en-US" sz="1800" i="1" dirty="0" err="1"/>
              <a:t>accuracy_score</a:t>
            </a:r>
            <a:r>
              <a:rPr lang="en-US" sz="1800" dirty="0"/>
              <a:t>’ function.</a:t>
            </a:r>
          </a:p>
          <a:p>
            <a:pPr marL="342900" indent="-342900" algn="just">
              <a:buFont typeface="Arial" panose="020B0604020202020204" pitchFamily="34" charset="0"/>
              <a:buChar char="•"/>
            </a:pPr>
            <a:r>
              <a:rPr lang="en-US" sz="1800" dirty="0"/>
              <a:t>Precision: It is the fraction of true positives out of all positive predictions. In this code, precision is computed using the ‘</a:t>
            </a:r>
            <a:r>
              <a:rPr lang="en-US" sz="1800" i="1" dirty="0"/>
              <a:t>precision score</a:t>
            </a:r>
            <a:r>
              <a:rPr lang="en-US" sz="1800" dirty="0"/>
              <a:t>’ function.</a:t>
            </a:r>
          </a:p>
          <a:p>
            <a:pPr marL="342900" indent="-342900" algn="just">
              <a:buFont typeface="Arial" panose="020B0604020202020204" pitchFamily="34" charset="0"/>
              <a:buChar char="•"/>
            </a:pPr>
            <a:r>
              <a:rPr lang="en-US" sz="1800" dirty="0"/>
              <a:t>Recall: It is the fraction of true positives out of all actual positive samples. In this code, recall is computed using the ‘</a:t>
            </a:r>
            <a:r>
              <a:rPr lang="en-US" sz="1800" dirty="0" err="1"/>
              <a:t>recall_score</a:t>
            </a:r>
            <a:r>
              <a:rPr lang="en-US" sz="1800" dirty="0"/>
              <a:t>’ function.</a:t>
            </a:r>
          </a:p>
          <a:p>
            <a:pPr marL="342900" indent="-342900" algn="just">
              <a:buFont typeface="Arial" panose="020B0604020202020204" pitchFamily="34" charset="0"/>
              <a:buChar char="•"/>
            </a:pPr>
            <a:r>
              <a:rPr lang="en-US" sz="1800" dirty="0"/>
              <a:t>F1-score: It is the harmonic mean of precision and recall. It provides a single metric that balances both precision and recall. In this code, F1-score is computed using the `f1_score` function.</a:t>
            </a:r>
          </a:p>
        </p:txBody>
      </p:sp>
    </p:spTree>
    <p:custDataLst>
      <p:tags r:id="rId1"/>
    </p:custDataLst>
    <p:extLst>
      <p:ext uri="{BB962C8B-B14F-4D97-AF65-F5344CB8AC3E}">
        <p14:creationId xmlns:p14="http://schemas.microsoft.com/office/powerpoint/2010/main" val="1985904096"/>
      </p:ext>
    </p:extLst>
  </p:cSld>
  <p:clrMapOvr>
    <a:masterClrMapping/>
  </p:clrMapOvr>
  <mc:AlternateContent xmlns:mc="http://schemas.openxmlformats.org/markup-compatibility/2006">
    <mc:Choice xmlns:p14="http://schemas.microsoft.com/office/powerpoint/2010/main" Requires="p14">
      <p:transition spd="slow" p14:dur="2000" advTm="78203"/>
    </mc:Choice>
    <mc:Fallback>
      <p:transition spd="slow" advTm="78203"/>
    </mc:Fallback>
  </mc:AlternateContent>
  <p:extLst>
    <p:ext uri="{E180D4A7-C9FB-4DFB-919C-405C955672EB}">
      <p14:showEvtLst xmlns:p14="http://schemas.microsoft.com/office/powerpoint/2010/main">
        <p14:playEvt time="176" objId="4"/>
        <p14:stopEvt time="77767" objId="4"/>
      </p14:showEvtLst>
    </p:ext>
  </p:extLs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6000"/>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48C6C-866C-C30C-117E-855F061CE277}"/>
              </a:ext>
            </a:extLst>
          </p:cNvPr>
          <p:cNvSpPr>
            <a:spLocks noGrp="1"/>
          </p:cNvSpPr>
          <p:nvPr>
            <p:ph type="title"/>
          </p:nvPr>
        </p:nvSpPr>
        <p:spPr/>
        <p:txBody>
          <a:bodyPr>
            <a:normAutofit/>
          </a:bodyPr>
          <a:lstStyle/>
          <a:p>
            <a:r>
              <a:rPr lang="en-IN" sz="7200" dirty="0"/>
              <a:t>results</a:t>
            </a:r>
            <a:endParaRPr lang="en-IN" dirty="0"/>
          </a:p>
        </p:txBody>
      </p:sp>
      <p:sp>
        <p:nvSpPr>
          <p:cNvPr id="4" name="Text Placeholder 3">
            <a:extLst>
              <a:ext uri="{FF2B5EF4-FFF2-40B4-BE49-F238E27FC236}">
                <a16:creationId xmlns:a16="http://schemas.microsoft.com/office/drawing/2014/main" id="{01020E15-C35B-0C0D-7CEB-3B6810D75CB0}"/>
              </a:ext>
            </a:extLst>
          </p:cNvPr>
          <p:cNvSpPr>
            <a:spLocks noGrp="1"/>
          </p:cNvSpPr>
          <p:nvPr>
            <p:ph type="body" idx="1"/>
          </p:nvPr>
        </p:nvSpPr>
        <p:spPr/>
        <p:txBody>
          <a:bodyPr>
            <a:normAutofit/>
          </a:bodyPr>
          <a:lstStyle/>
          <a:p>
            <a:r>
              <a:rPr lang="en-IN" dirty="0"/>
              <a:t>Classification report before data pre-processing</a:t>
            </a:r>
          </a:p>
        </p:txBody>
      </p:sp>
      <p:sp>
        <p:nvSpPr>
          <p:cNvPr id="5" name="Content Placeholder 4">
            <a:extLst>
              <a:ext uri="{FF2B5EF4-FFF2-40B4-BE49-F238E27FC236}">
                <a16:creationId xmlns:a16="http://schemas.microsoft.com/office/drawing/2014/main" id="{293325F5-9B64-6239-C36C-FFD4F8C6BB5B}"/>
              </a:ext>
            </a:extLst>
          </p:cNvPr>
          <p:cNvSpPr>
            <a:spLocks noGrp="1"/>
          </p:cNvSpPr>
          <p:nvPr>
            <p:ph sz="half" idx="2"/>
          </p:nvPr>
        </p:nvSpPr>
        <p:spPr/>
        <p:txBody>
          <a:bodyPr/>
          <a:lstStyle/>
          <a:p>
            <a:r>
              <a:rPr lang="en-IN" dirty="0">
                <a:solidFill>
                  <a:schemeClr val="accent2"/>
                </a:solidFill>
              </a:rPr>
              <a:t>Imbalanced Sampling</a:t>
            </a:r>
          </a:p>
          <a:p>
            <a:pPr lvl="1"/>
            <a:r>
              <a:rPr lang="en-IN" sz="1600" dirty="0"/>
              <a:t>Accuracy: 0.646</a:t>
            </a:r>
          </a:p>
          <a:p>
            <a:pPr lvl="1"/>
            <a:r>
              <a:rPr lang="en-IN" sz="1600" dirty="0"/>
              <a:t>Precision: 0.672</a:t>
            </a:r>
          </a:p>
          <a:p>
            <a:pPr lvl="1"/>
            <a:r>
              <a:rPr lang="en-IN" sz="1600" dirty="0"/>
              <a:t>Recall: 0.6178</a:t>
            </a:r>
          </a:p>
          <a:p>
            <a:pPr lvl="1"/>
            <a:r>
              <a:rPr lang="en-IN" sz="1600" dirty="0"/>
              <a:t>F1-score: 0.609</a:t>
            </a:r>
          </a:p>
          <a:p>
            <a:r>
              <a:rPr lang="en-IN" dirty="0">
                <a:solidFill>
                  <a:schemeClr val="accent2"/>
                </a:solidFill>
              </a:rPr>
              <a:t>Balanced Sampling</a:t>
            </a:r>
          </a:p>
          <a:p>
            <a:pPr lvl="1"/>
            <a:r>
              <a:rPr lang="en-IN" sz="1600" dirty="0"/>
              <a:t>Accuracy: 0.65</a:t>
            </a:r>
          </a:p>
          <a:p>
            <a:pPr lvl="1"/>
            <a:r>
              <a:rPr lang="en-IN" sz="1600" dirty="0"/>
              <a:t>Precision: 0.696</a:t>
            </a:r>
          </a:p>
          <a:p>
            <a:pPr lvl="1"/>
            <a:r>
              <a:rPr lang="en-IN" sz="1600" dirty="0"/>
              <a:t>Recall: 0.6379</a:t>
            </a:r>
          </a:p>
          <a:p>
            <a:pPr lvl="1"/>
            <a:r>
              <a:rPr lang="en-IN" sz="1600" dirty="0"/>
              <a:t>F1-score: 0.6266</a:t>
            </a:r>
          </a:p>
          <a:p>
            <a:endParaRPr lang="en-IN" dirty="0">
              <a:solidFill>
                <a:schemeClr val="accent2"/>
              </a:solidFill>
            </a:endParaRPr>
          </a:p>
          <a:p>
            <a:endParaRPr lang="en-IN" dirty="0">
              <a:solidFill>
                <a:schemeClr val="accent2"/>
              </a:solidFill>
            </a:endParaRPr>
          </a:p>
        </p:txBody>
      </p:sp>
      <p:sp>
        <p:nvSpPr>
          <p:cNvPr id="6" name="Text Placeholder 5">
            <a:extLst>
              <a:ext uri="{FF2B5EF4-FFF2-40B4-BE49-F238E27FC236}">
                <a16:creationId xmlns:a16="http://schemas.microsoft.com/office/drawing/2014/main" id="{C03027E9-68A9-C56E-5759-F1A417019AE6}"/>
              </a:ext>
            </a:extLst>
          </p:cNvPr>
          <p:cNvSpPr>
            <a:spLocks noGrp="1"/>
          </p:cNvSpPr>
          <p:nvPr>
            <p:ph type="body" sz="quarter" idx="3"/>
          </p:nvPr>
        </p:nvSpPr>
        <p:spPr/>
        <p:txBody>
          <a:bodyPr>
            <a:normAutofit/>
          </a:bodyPr>
          <a:lstStyle/>
          <a:p>
            <a:r>
              <a:rPr lang="en-IN" dirty="0"/>
              <a:t>Classification report after data pre-processing</a:t>
            </a:r>
          </a:p>
        </p:txBody>
      </p:sp>
      <p:sp>
        <p:nvSpPr>
          <p:cNvPr id="7" name="Content Placeholder 6">
            <a:extLst>
              <a:ext uri="{FF2B5EF4-FFF2-40B4-BE49-F238E27FC236}">
                <a16:creationId xmlns:a16="http://schemas.microsoft.com/office/drawing/2014/main" id="{F5390931-F067-150A-4206-28E10245FBD6}"/>
              </a:ext>
            </a:extLst>
          </p:cNvPr>
          <p:cNvSpPr>
            <a:spLocks noGrp="1"/>
          </p:cNvSpPr>
          <p:nvPr>
            <p:ph sz="quarter" idx="4"/>
          </p:nvPr>
        </p:nvSpPr>
        <p:spPr/>
        <p:txBody>
          <a:bodyPr/>
          <a:lstStyle/>
          <a:p>
            <a:r>
              <a:rPr lang="en-IN" dirty="0">
                <a:solidFill>
                  <a:schemeClr val="accent2"/>
                </a:solidFill>
              </a:rPr>
              <a:t>Balanced Sampling</a:t>
            </a:r>
          </a:p>
          <a:p>
            <a:pPr lvl="1"/>
            <a:r>
              <a:rPr lang="en-IN" sz="1600" dirty="0"/>
              <a:t>Accuracy:  0.7958</a:t>
            </a:r>
          </a:p>
          <a:p>
            <a:pPr lvl="1"/>
            <a:r>
              <a:rPr lang="en-IN" sz="1600" dirty="0"/>
              <a:t>Precision: 0.812</a:t>
            </a:r>
          </a:p>
          <a:p>
            <a:pPr lvl="1"/>
            <a:r>
              <a:rPr lang="en-IN" sz="1600" dirty="0"/>
              <a:t>Recall: 0.7928</a:t>
            </a:r>
          </a:p>
          <a:p>
            <a:pPr lvl="1"/>
            <a:r>
              <a:rPr lang="en-IN" sz="1600" dirty="0"/>
              <a:t>F1-score: 0.7860</a:t>
            </a:r>
            <a:endParaRPr lang="en-IN" dirty="0"/>
          </a:p>
        </p:txBody>
      </p:sp>
    </p:spTree>
    <p:custDataLst>
      <p:tags r:id="rId1"/>
    </p:custDataLst>
    <p:extLst>
      <p:ext uri="{BB962C8B-B14F-4D97-AF65-F5344CB8AC3E}">
        <p14:creationId xmlns:p14="http://schemas.microsoft.com/office/powerpoint/2010/main" val="2155280764"/>
      </p:ext>
    </p:extLst>
  </p:cSld>
  <p:clrMapOvr>
    <a:masterClrMapping/>
  </p:clrMapOvr>
  <mc:AlternateContent xmlns:mc="http://schemas.openxmlformats.org/markup-compatibility/2006">
    <mc:Choice xmlns:p14="http://schemas.microsoft.com/office/powerpoint/2010/main" Requires="p14">
      <p:transition spd="slow" p14:dur="2000" advTm="44328"/>
    </mc:Choice>
    <mc:Fallback>
      <p:transition spd="slow" advTm="44328"/>
    </mc:Fallback>
  </mc:AlternateContent>
  <p:extLst>
    <p:ext uri="{E180D4A7-C9FB-4DFB-919C-405C955672EB}">
      <p14:showEvtLst xmlns:p14="http://schemas.microsoft.com/office/powerpoint/2010/main">
        <p14:playEvt time="1220" objId="3"/>
        <p14:stopEvt time="42849" objId="3"/>
      </p14:showEvt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242C-69BB-6310-ECE4-BE3B454A679C}"/>
              </a:ext>
            </a:extLst>
          </p:cNvPr>
          <p:cNvSpPr>
            <a:spLocks noGrp="1"/>
          </p:cNvSpPr>
          <p:nvPr>
            <p:ph type="ctrTitle"/>
          </p:nvPr>
        </p:nvSpPr>
        <p:spPr>
          <a:xfrm>
            <a:off x="1051560" y="1432223"/>
            <a:ext cx="9759875" cy="952389"/>
          </a:xfrm>
        </p:spPr>
        <p:txBody>
          <a:bodyPr/>
          <a:lstStyle/>
          <a:p>
            <a:r>
              <a:rPr lang="en-IN" sz="8000" dirty="0"/>
              <a:t>conclusion</a:t>
            </a:r>
            <a:endParaRPr lang="en-IN" dirty="0"/>
          </a:p>
        </p:txBody>
      </p:sp>
      <p:sp>
        <p:nvSpPr>
          <p:cNvPr id="3" name="Subtitle 2">
            <a:extLst>
              <a:ext uri="{FF2B5EF4-FFF2-40B4-BE49-F238E27FC236}">
                <a16:creationId xmlns:a16="http://schemas.microsoft.com/office/drawing/2014/main" id="{C734CE63-CA7B-5944-BBCD-862E15EC3222}"/>
              </a:ext>
            </a:extLst>
          </p:cNvPr>
          <p:cNvSpPr>
            <a:spLocks noGrp="1"/>
          </p:cNvSpPr>
          <p:nvPr>
            <p:ph type="subTitle" idx="1"/>
          </p:nvPr>
        </p:nvSpPr>
        <p:spPr>
          <a:xfrm>
            <a:off x="1123635" y="2635624"/>
            <a:ext cx="9526435" cy="1577787"/>
          </a:xfrm>
        </p:spPr>
        <p:txBody>
          <a:bodyPr>
            <a:normAutofit fontScale="85000" lnSpcReduction="20000"/>
          </a:bodyPr>
          <a:lstStyle/>
          <a:p>
            <a:pPr marL="342900" indent="-342900" algn="just">
              <a:buFont typeface="Arial" panose="020B0604020202020204" pitchFamily="34" charset="0"/>
              <a:buChar char="•"/>
            </a:pPr>
            <a:r>
              <a:rPr lang="en-US" sz="2400" dirty="0"/>
              <a:t>From above observations we can conclude SVM classifies better with 80% accuracy when data sampling is balanced and data is pre-processed finely.</a:t>
            </a:r>
          </a:p>
          <a:p>
            <a:pPr marL="342900" indent="-342900" algn="just">
              <a:buFont typeface="Arial" panose="020B0604020202020204" pitchFamily="34" charset="0"/>
              <a:buChar char="•"/>
            </a:pPr>
            <a:r>
              <a:rPr lang="en-US" sz="2400" dirty="0"/>
              <a:t>In this case, a precision of 0.812, recall of 0.793, and F1-score of 0.786 indicate that the model is performing well and is able to correctly predict the positive class (i.e., the classes with fewer samples) without sacrificing too much on the overall accuracy. </a:t>
            </a:r>
            <a:endParaRPr lang="en-IN" sz="2400" dirty="0"/>
          </a:p>
          <a:p>
            <a:endParaRPr lang="en-IN" dirty="0"/>
          </a:p>
        </p:txBody>
      </p:sp>
    </p:spTree>
    <p:custDataLst>
      <p:tags r:id="rId1"/>
    </p:custDataLst>
    <p:extLst>
      <p:ext uri="{BB962C8B-B14F-4D97-AF65-F5344CB8AC3E}">
        <p14:creationId xmlns:p14="http://schemas.microsoft.com/office/powerpoint/2010/main" val="1888696451"/>
      </p:ext>
    </p:extLst>
  </p:cSld>
  <p:clrMapOvr>
    <a:masterClrMapping/>
  </p:clrMapOvr>
  <mc:AlternateContent xmlns:mc="http://schemas.openxmlformats.org/markup-compatibility/2006">
    <mc:Choice xmlns:p14="http://schemas.microsoft.com/office/powerpoint/2010/main" Requires="p14">
      <p:transition spd="slow" p14:dur="2000" advTm="27467"/>
    </mc:Choice>
    <mc:Fallback>
      <p:transition spd="slow" advTm="27467"/>
    </mc:Fallback>
  </mc:AlternateContent>
  <p:extLst>
    <p:ext uri="{E180D4A7-C9FB-4DFB-919C-405C955672EB}">
      <p14:showEvtLst xmlns:p14="http://schemas.microsoft.com/office/powerpoint/2010/main">
        <p14:playEvt time="715" objId="4"/>
        <p14:stopEvt time="26737" objId="4"/>
      </p14:showEvtLst>
    </p:ext>
  </p:extLst>
</p:sld>
</file>

<file path=ppt/tags/tag1.xml><?xml version="1.0" encoding="utf-8"?>
<p:tagLst xmlns:a="http://schemas.openxmlformats.org/drawingml/2006/main" xmlns:r="http://schemas.openxmlformats.org/officeDocument/2006/relationships" xmlns:p="http://schemas.openxmlformats.org/presentationml/2006/main">
  <p:tag name="TIMING" val="|0.1"/>
</p:tagLst>
</file>

<file path=ppt/tags/tag10.xml><?xml version="1.0" encoding="utf-8"?>
<p:tagLst xmlns:a="http://schemas.openxmlformats.org/drawingml/2006/main" xmlns:r="http://schemas.openxmlformats.org/officeDocument/2006/relationships" xmlns:p="http://schemas.openxmlformats.org/presentationml/2006/main">
  <p:tag name="TIMING" val="|0.7"/>
</p:tagLst>
</file>

<file path=ppt/tags/tag2.xml><?xml version="1.0" encoding="utf-8"?>
<p:tagLst xmlns:a="http://schemas.openxmlformats.org/drawingml/2006/main" xmlns:r="http://schemas.openxmlformats.org/officeDocument/2006/relationships" xmlns:p="http://schemas.openxmlformats.org/presentationml/2006/main">
  <p:tag name="TIMING" val="|0.6"/>
</p:tagLst>
</file>

<file path=ppt/tags/tag3.xml><?xml version="1.0" encoding="utf-8"?>
<p:tagLst xmlns:a="http://schemas.openxmlformats.org/drawingml/2006/main" xmlns:r="http://schemas.openxmlformats.org/officeDocument/2006/relationships" xmlns:p="http://schemas.openxmlformats.org/presentationml/2006/main">
  <p:tag name="TIMING" val="|0.3"/>
</p:tagLst>
</file>

<file path=ppt/tags/tag4.xml><?xml version="1.0" encoding="utf-8"?>
<p:tagLst xmlns:a="http://schemas.openxmlformats.org/drawingml/2006/main" xmlns:r="http://schemas.openxmlformats.org/officeDocument/2006/relationships" xmlns:p="http://schemas.openxmlformats.org/presentationml/2006/main">
  <p:tag name="TIMING" val="|0.2"/>
</p:tagLst>
</file>

<file path=ppt/tags/tag5.xml><?xml version="1.0" encoding="utf-8"?>
<p:tagLst xmlns:a="http://schemas.openxmlformats.org/drawingml/2006/main" xmlns:r="http://schemas.openxmlformats.org/officeDocument/2006/relationships" xmlns:p="http://schemas.openxmlformats.org/presentationml/2006/main">
  <p:tag name="TIMING" val="|0.5"/>
</p:tagLst>
</file>

<file path=ppt/tags/tag6.xml><?xml version="1.0" encoding="utf-8"?>
<p:tagLst xmlns:a="http://schemas.openxmlformats.org/drawingml/2006/main" xmlns:r="http://schemas.openxmlformats.org/officeDocument/2006/relationships" xmlns:p="http://schemas.openxmlformats.org/presentationml/2006/main">
  <p:tag name="TIMING" val="|0.6"/>
</p:tagLst>
</file>

<file path=ppt/tags/tag7.xml><?xml version="1.0" encoding="utf-8"?>
<p:tagLst xmlns:a="http://schemas.openxmlformats.org/drawingml/2006/main" xmlns:r="http://schemas.openxmlformats.org/officeDocument/2006/relationships" xmlns:p="http://schemas.openxmlformats.org/presentationml/2006/main">
  <p:tag name="TIMING" val="|0.1"/>
</p:tagLst>
</file>

<file path=ppt/tags/tag8.xml><?xml version="1.0" encoding="utf-8"?>
<p:tagLst xmlns:a="http://schemas.openxmlformats.org/drawingml/2006/main" xmlns:r="http://schemas.openxmlformats.org/officeDocument/2006/relationships" xmlns:p="http://schemas.openxmlformats.org/presentationml/2006/main">
  <p:tag name="TIMING" val="|1.2"/>
</p:tagLst>
</file>

<file path=ppt/tags/tag9.xml><?xml version="1.0" encoding="utf-8"?>
<p:tagLst xmlns:a="http://schemas.openxmlformats.org/drawingml/2006/main" xmlns:r="http://schemas.openxmlformats.org/officeDocument/2006/relationships" xmlns:p="http://schemas.openxmlformats.org/presentationml/2006/main">
  <p:tag name="TIMING" val="|0.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216</TotalTime>
  <Words>1016</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Rockwell</vt:lpstr>
      <vt:lpstr>Rockwell Condensed</vt:lpstr>
      <vt:lpstr>Wingdings</vt:lpstr>
      <vt:lpstr>Wood Type</vt:lpstr>
      <vt:lpstr>Satellite Image classification using svm</vt:lpstr>
      <vt:lpstr>;m;</vt:lpstr>
      <vt:lpstr>Support Vector Machines</vt:lpstr>
      <vt:lpstr>methodology</vt:lpstr>
      <vt:lpstr>Data pre-processing</vt:lpstr>
      <vt:lpstr>Model building</vt:lpstr>
      <vt:lpstr>Model evluation</vt:lpstr>
      <vt:lpstr>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Satellite Image classification using svm</dc:title>
  <dc:creator>Praveena S</dc:creator>
  <cp:lastModifiedBy>Praveena S</cp:lastModifiedBy>
  <cp:revision>34</cp:revision>
  <dcterms:created xsi:type="dcterms:W3CDTF">2023-05-10T06:58:13Z</dcterms:created>
  <dcterms:modified xsi:type="dcterms:W3CDTF">2023-05-11T02:59:24Z</dcterms:modified>
</cp:coreProperties>
</file>