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Sciubba" userId="02df033adaa03d88" providerId="LiveId" clId="{04901E21-CA9F-4701-9924-5826E8AD5A7A}"/>
    <pc:docChg chg="custSel modSld">
      <pc:chgData name="Andrea Sciubba" userId="02df033adaa03d88" providerId="LiveId" clId="{04901E21-CA9F-4701-9924-5826E8AD5A7A}" dt="2021-02-05T12:24:05.265" v="56" actId="20577"/>
      <pc:docMkLst>
        <pc:docMk/>
      </pc:docMkLst>
      <pc:sldChg chg="modSp mod">
        <pc:chgData name="Andrea Sciubba" userId="02df033adaa03d88" providerId="LiveId" clId="{04901E21-CA9F-4701-9924-5826E8AD5A7A}" dt="2021-02-05T12:22:33.405" v="7" actId="27636"/>
        <pc:sldMkLst>
          <pc:docMk/>
          <pc:sldMk cId="2829976908" sldId="256"/>
        </pc:sldMkLst>
        <pc:spChg chg="mod">
          <ac:chgData name="Andrea Sciubba" userId="02df033adaa03d88" providerId="LiveId" clId="{04901E21-CA9F-4701-9924-5826E8AD5A7A}" dt="2021-02-05T12:22:33.405" v="7" actId="27636"/>
          <ac:spMkLst>
            <pc:docMk/>
            <pc:sldMk cId="2829976908" sldId="256"/>
            <ac:spMk id="4" creationId="{8414DB40-4793-4EC9-9282-0AAE222C6554}"/>
          </ac:spMkLst>
        </pc:spChg>
      </pc:sldChg>
      <pc:sldChg chg="modSp mod">
        <pc:chgData name="Andrea Sciubba" userId="02df033adaa03d88" providerId="LiveId" clId="{04901E21-CA9F-4701-9924-5826E8AD5A7A}" dt="2021-02-05T12:23:12.272" v="17" actId="20577"/>
        <pc:sldMkLst>
          <pc:docMk/>
          <pc:sldMk cId="3775918767" sldId="263"/>
        </pc:sldMkLst>
        <pc:spChg chg="mod">
          <ac:chgData name="Andrea Sciubba" userId="02df033adaa03d88" providerId="LiveId" clId="{04901E21-CA9F-4701-9924-5826E8AD5A7A}" dt="2021-02-05T12:23:12.272" v="17" actId="20577"/>
          <ac:spMkLst>
            <pc:docMk/>
            <pc:sldMk cId="3775918767" sldId="263"/>
            <ac:spMk id="3" creationId="{058C7C9F-5B7B-4DA2-8AF3-B14E21B61FE3}"/>
          </ac:spMkLst>
        </pc:spChg>
      </pc:sldChg>
      <pc:sldChg chg="modSp mod">
        <pc:chgData name="Andrea Sciubba" userId="02df033adaa03d88" providerId="LiveId" clId="{04901E21-CA9F-4701-9924-5826E8AD5A7A}" dt="2021-02-05T12:24:05.265" v="56" actId="20577"/>
        <pc:sldMkLst>
          <pc:docMk/>
          <pc:sldMk cId="1849054277" sldId="267"/>
        </pc:sldMkLst>
        <pc:spChg chg="mod">
          <ac:chgData name="Andrea Sciubba" userId="02df033adaa03d88" providerId="LiveId" clId="{04901E21-CA9F-4701-9924-5826E8AD5A7A}" dt="2021-02-05T12:24:05.265" v="56" actId="20577"/>
          <ac:spMkLst>
            <pc:docMk/>
            <pc:sldMk cId="1849054277" sldId="267"/>
            <ac:spMk id="8" creationId="{AE789A24-7192-4274-875C-C39406AEB1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0DB3-D62B-4561-8030-FA26DC621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5802176-13A0-451A-90B5-4712E6581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AADCA3-B5C8-4CD7-984D-89D8470953B2}"/>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5" name="Footer Placeholder 4">
            <a:extLst>
              <a:ext uri="{FF2B5EF4-FFF2-40B4-BE49-F238E27FC236}">
                <a16:creationId xmlns:a16="http://schemas.microsoft.com/office/drawing/2014/main" id="{237CFB42-E100-4E61-8329-B35AF7D79D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89B5031-DE20-49C7-BD0F-3426E7A1D6A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8433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3F3C-86EA-4DBD-9185-A3A7BBF67DC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8C46EE-579D-4CAE-B104-569368C4B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30940A-35C5-4DBD-8F88-7198FB7F3D38}"/>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5" name="Footer Placeholder 4">
            <a:extLst>
              <a:ext uri="{FF2B5EF4-FFF2-40B4-BE49-F238E27FC236}">
                <a16:creationId xmlns:a16="http://schemas.microsoft.com/office/drawing/2014/main" id="{55FBAD31-B7CE-43C7-BA41-C98AC73684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F15D05-3CEB-44C7-9C83-7F7938FA8D5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59542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A5591-022F-4AE9-9B3E-E9BB025A22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0147F2-286C-4C44-BF5E-F83329CA2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885233-51F5-42CF-8B0B-1F8D2878B74F}"/>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5" name="Footer Placeholder 4">
            <a:extLst>
              <a:ext uri="{FF2B5EF4-FFF2-40B4-BE49-F238E27FC236}">
                <a16:creationId xmlns:a16="http://schemas.microsoft.com/office/drawing/2014/main" id="{F41FD1F4-0B58-41A1-8A6F-0FD034CFDE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9E90AD2-73D0-4845-AC2F-27D50AF106B8}"/>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16008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175-1FD6-4327-8D1D-B2C603318FA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0EA40A5-E87D-4468-871E-28B13C981E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C009920-07D8-4D14-96BC-961832D4FDBD}"/>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5" name="Footer Placeholder 4">
            <a:extLst>
              <a:ext uri="{FF2B5EF4-FFF2-40B4-BE49-F238E27FC236}">
                <a16:creationId xmlns:a16="http://schemas.microsoft.com/office/drawing/2014/main" id="{DE92D228-8C36-470C-985D-C4EC222AD4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A32003-38EA-4161-96D9-7B347C615D2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4291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246E-91EF-4CD7-B015-28C8D3EC2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766CF91-C159-4D39-B94B-568088299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5D1EA-0858-4F23-ADA6-139CADB94C6A}"/>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5" name="Footer Placeholder 4">
            <a:extLst>
              <a:ext uri="{FF2B5EF4-FFF2-40B4-BE49-F238E27FC236}">
                <a16:creationId xmlns:a16="http://schemas.microsoft.com/office/drawing/2014/main" id="{2ECC9C6F-8B78-46CC-9584-9D6EDFB560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5E71EE-00F1-44B9-8AD1-E7B6921B6D7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65747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7E15-A47D-4112-9CEE-9DE79A64409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1B80ADD-CA43-4AEA-831F-AFE8BA63B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E8F0E2-200F-438F-9486-4713C4238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9FBF58-01A6-4614-8C68-A0E98FFF8296}"/>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6" name="Footer Placeholder 5">
            <a:extLst>
              <a:ext uri="{FF2B5EF4-FFF2-40B4-BE49-F238E27FC236}">
                <a16:creationId xmlns:a16="http://schemas.microsoft.com/office/drawing/2014/main" id="{F96C31DD-5F2B-4227-996C-FBC496B442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0A390F-80EC-4616-8C13-27E1E65FF73D}"/>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23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29F4-CCBC-4CE2-B1D7-0812D7CF2D5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CC4C3AA-375F-4A08-B209-301D5A9A2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97AA2-55C3-431F-BAEC-8ED3779A5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63A1E5E-5D3D-4E1F-85D7-A09683547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37F60-0D70-4CC3-83F2-FC7F6E979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D217BDE-37F4-4753-8374-E431BDC415EF}"/>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8" name="Footer Placeholder 7">
            <a:extLst>
              <a:ext uri="{FF2B5EF4-FFF2-40B4-BE49-F238E27FC236}">
                <a16:creationId xmlns:a16="http://schemas.microsoft.com/office/drawing/2014/main" id="{536F65CA-D2DC-453A-AB64-5157203BEA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BA5B2CB-B72E-4EE8-A91C-1A89F220481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17368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1A4E-1EA1-4161-8C9E-67BA085F74D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63F34D9-AE12-433C-AD4C-959DBBBE3B9E}"/>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4" name="Footer Placeholder 3">
            <a:extLst>
              <a:ext uri="{FF2B5EF4-FFF2-40B4-BE49-F238E27FC236}">
                <a16:creationId xmlns:a16="http://schemas.microsoft.com/office/drawing/2014/main" id="{FF5851BC-2E3A-4DA8-883E-6CA4B125DDD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A7A385F-1029-4ECB-9DD4-2B432199E94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81304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8D707-9357-4796-825F-D0396E398C42}"/>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3" name="Footer Placeholder 2">
            <a:extLst>
              <a:ext uri="{FF2B5EF4-FFF2-40B4-BE49-F238E27FC236}">
                <a16:creationId xmlns:a16="http://schemas.microsoft.com/office/drawing/2014/main" id="{EF7E7E33-B5B8-4597-9B2B-0DA5FE927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FFB3504-F2DE-4C4E-BB0C-1DAF147219C4}"/>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45903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3B71-23A8-4161-9BC1-7F62698E8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0639839-A0B2-47E0-B432-4AF802C07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820AFDF-EDAF-4AAF-9ED2-310C57E5D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C4889-C802-4FC6-A9CE-0443413CDE2C}"/>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6" name="Footer Placeholder 5">
            <a:extLst>
              <a:ext uri="{FF2B5EF4-FFF2-40B4-BE49-F238E27FC236}">
                <a16:creationId xmlns:a16="http://schemas.microsoft.com/office/drawing/2014/main" id="{17C8BB2A-C7DF-4598-B2EC-D9EEC8F60EA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DB0DAEE-7681-46D7-8CBF-E2FE762FF8F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83338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F06C-FBC8-4B30-B22D-61822B285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C7F6BB5-F830-405C-8370-DD85A5007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7A15FAC-3310-4A13-8F36-F2CB9511B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AFF47-33C3-4CFE-9DA5-A30F5AFD9561}"/>
              </a:ext>
            </a:extLst>
          </p:cNvPr>
          <p:cNvSpPr>
            <a:spLocks noGrp="1"/>
          </p:cNvSpPr>
          <p:nvPr>
            <p:ph type="dt" sz="half" idx="10"/>
          </p:nvPr>
        </p:nvSpPr>
        <p:spPr/>
        <p:txBody>
          <a:bodyPr/>
          <a:lstStyle/>
          <a:p>
            <a:fld id="{4B0D28BF-9C43-493C-B718-09D6A2AD49AC}" type="datetimeFigureOut">
              <a:rPr lang="en-AU" smtClean="0"/>
              <a:t>4/02/2021</a:t>
            </a:fld>
            <a:endParaRPr lang="en-AU"/>
          </a:p>
        </p:txBody>
      </p:sp>
      <p:sp>
        <p:nvSpPr>
          <p:cNvPr id="6" name="Footer Placeholder 5">
            <a:extLst>
              <a:ext uri="{FF2B5EF4-FFF2-40B4-BE49-F238E27FC236}">
                <a16:creationId xmlns:a16="http://schemas.microsoft.com/office/drawing/2014/main" id="{37C0BF81-B96E-400D-B73E-90A101843E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9B9B80-179E-44A8-9B6D-ECA9930AF9A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298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899CA-E33D-43B0-8533-21C9E3619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4E265B-BEAD-4FC0-9B20-756174610F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CD438A-643C-4A7D-975A-6BB8406F0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D28BF-9C43-493C-B718-09D6A2AD49AC}" type="datetimeFigureOut">
              <a:rPr lang="en-AU" smtClean="0"/>
              <a:t>4/02/2021</a:t>
            </a:fld>
            <a:endParaRPr lang="en-AU"/>
          </a:p>
        </p:txBody>
      </p:sp>
      <p:sp>
        <p:nvSpPr>
          <p:cNvPr id="5" name="Footer Placeholder 4">
            <a:extLst>
              <a:ext uri="{FF2B5EF4-FFF2-40B4-BE49-F238E27FC236}">
                <a16:creationId xmlns:a16="http://schemas.microsoft.com/office/drawing/2014/main" id="{5C391B1B-8C34-4189-9864-A1954146B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B71F9D6-D161-461C-8662-FC0105177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46158-9CEB-4E16-92E4-9D1681248D4A}" type="slidenum">
              <a:rPr lang="en-AU" smtClean="0"/>
              <a:t>‹#›</a:t>
            </a:fld>
            <a:endParaRPr lang="en-AU"/>
          </a:p>
        </p:txBody>
      </p:sp>
    </p:spTree>
    <p:extLst>
      <p:ext uri="{BB962C8B-B14F-4D97-AF65-F5344CB8AC3E}">
        <p14:creationId xmlns:p14="http://schemas.microsoft.com/office/powerpoint/2010/main" val="372706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ergast.com/mr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8849-704D-42D0-B85A-F8579B8B9974}"/>
              </a:ext>
            </a:extLst>
          </p:cNvPr>
          <p:cNvSpPr>
            <a:spLocks noGrp="1"/>
          </p:cNvSpPr>
          <p:nvPr>
            <p:ph type="ctrTitle"/>
          </p:nvPr>
        </p:nvSpPr>
        <p:spPr>
          <a:xfrm>
            <a:off x="1524000" y="1122363"/>
            <a:ext cx="9144000" cy="991663"/>
          </a:xfrm>
        </p:spPr>
        <p:txBody>
          <a:bodyPr/>
          <a:lstStyle/>
          <a:p>
            <a:r>
              <a:rPr lang="en-AU" dirty="0"/>
              <a:t>Factors affecting F1 Racing</a:t>
            </a:r>
          </a:p>
        </p:txBody>
      </p:sp>
      <p:sp>
        <p:nvSpPr>
          <p:cNvPr id="3" name="Subtitle 2">
            <a:extLst>
              <a:ext uri="{FF2B5EF4-FFF2-40B4-BE49-F238E27FC236}">
                <a16:creationId xmlns:a16="http://schemas.microsoft.com/office/drawing/2014/main" id="{3437E0B5-8BF6-4676-9D91-428DB7725FF0}"/>
              </a:ext>
            </a:extLst>
          </p:cNvPr>
          <p:cNvSpPr>
            <a:spLocks noGrp="1"/>
          </p:cNvSpPr>
          <p:nvPr>
            <p:ph type="subTitle" idx="1"/>
          </p:nvPr>
        </p:nvSpPr>
        <p:spPr>
          <a:xfrm>
            <a:off x="1524000" y="3602038"/>
            <a:ext cx="2217490" cy="1655762"/>
          </a:xfrm>
        </p:spPr>
        <p:txBody>
          <a:bodyPr>
            <a:normAutofit fontScale="77500" lnSpcReduction="20000"/>
          </a:bodyPr>
          <a:lstStyle/>
          <a:p>
            <a:r>
              <a:rPr lang="en-AU" dirty="0"/>
              <a:t>By</a:t>
            </a:r>
          </a:p>
          <a:p>
            <a:r>
              <a:rPr lang="en-AU" dirty="0"/>
              <a:t>Tom Cahill</a:t>
            </a:r>
          </a:p>
          <a:p>
            <a:r>
              <a:rPr lang="en-AU" dirty="0"/>
              <a:t>John Ng</a:t>
            </a:r>
          </a:p>
          <a:p>
            <a:r>
              <a:rPr lang="en-AU" dirty="0" err="1"/>
              <a:t>Praveena</a:t>
            </a:r>
            <a:r>
              <a:rPr lang="en-AU" dirty="0"/>
              <a:t> MS</a:t>
            </a:r>
          </a:p>
          <a:p>
            <a:r>
              <a:rPr lang="en-AU" dirty="0"/>
              <a:t>Andrea Sciubba</a:t>
            </a:r>
          </a:p>
        </p:txBody>
      </p:sp>
      <p:pic>
        <p:nvPicPr>
          <p:cNvPr id="4" name="Picture 3" descr="Formula One 2010 Rd.8 Canadian GP: Lewis Hamilton and Jenson Button giving 1-2 finish for McLaren.">
            <a:extLst>
              <a:ext uri="{FF2B5EF4-FFF2-40B4-BE49-F238E27FC236}">
                <a16:creationId xmlns:a16="http://schemas.microsoft.com/office/drawing/2014/main" id="{3E6144E6-DCB2-4A4F-B938-3C15D259F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802" y="2981794"/>
            <a:ext cx="6019331" cy="2753843"/>
          </a:xfrm>
          <a:prstGeom prst="rect">
            <a:avLst/>
          </a:prstGeom>
          <a:effectLst/>
        </p:spPr>
      </p:pic>
    </p:spTree>
    <p:extLst>
      <p:ext uri="{BB962C8B-B14F-4D97-AF65-F5344CB8AC3E}">
        <p14:creationId xmlns:p14="http://schemas.microsoft.com/office/powerpoint/2010/main" val="4031048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4C28-12CB-4D80-A3AC-45660E9BDF80}"/>
              </a:ext>
            </a:extLst>
          </p:cNvPr>
          <p:cNvSpPr>
            <a:spLocks noGrp="1"/>
          </p:cNvSpPr>
          <p:nvPr>
            <p:ph type="title"/>
          </p:nvPr>
        </p:nvSpPr>
        <p:spPr/>
        <p:txBody>
          <a:bodyPr/>
          <a:lstStyle/>
          <a:p>
            <a:r>
              <a:rPr lang="en-AU" dirty="0"/>
              <a:t>Fastest laps</a:t>
            </a:r>
          </a:p>
        </p:txBody>
      </p:sp>
      <p:sp>
        <p:nvSpPr>
          <p:cNvPr id="3" name="Content Placeholder 2">
            <a:extLst>
              <a:ext uri="{FF2B5EF4-FFF2-40B4-BE49-F238E27FC236}">
                <a16:creationId xmlns:a16="http://schemas.microsoft.com/office/drawing/2014/main" id="{4AE81FB0-B096-4FF6-8721-714C80E7FA9C}"/>
              </a:ext>
            </a:extLst>
          </p:cNvPr>
          <p:cNvSpPr>
            <a:spLocks noGrp="1"/>
          </p:cNvSpPr>
          <p:nvPr>
            <p:ph idx="1"/>
          </p:nvPr>
        </p:nvSpPr>
        <p:spPr>
          <a:xfrm>
            <a:off x="7105474" y="1825625"/>
            <a:ext cx="4248325" cy="4351338"/>
          </a:xfrm>
        </p:spPr>
        <p:txBody>
          <a:bodyPr/>
          <a:lstStyle/>
          <a:p>
            <a:endParaRPr lang="en-AU" dirty="0"/>
          </a:p>
        </p:txBody>
      </p:sp>
    </p:spTree>
    <p:extLst>
      <p:ext uri="{BB962C8B-B14F-4D97-AF65-F5344CB8AC3E}">
        <p14:creationId xmlns:p14="http://schemas.microsoft.com/office/powerpoint/2010/main" val="155327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2E56-8BB2-4A3C-9460-65E76C8B7215}"/>
              </a:ext>
            </a:extLst>
          </p:cNvPr>
          <p:cNvSpPr>
            <a:spLocks noGrp="1"/>
          </p:cNvSpPr>
          <p:nvPr>
            <p:ph type="title"/>
          </p:nvPr>
        </p:nvSpPr>
        <p:spPr/>
        <p:txBody>
          <a:bodyPr/>
          <a:lstStyle/>
          <a:p>
            <a:r>
              <a:rPr lang="en-AU" dirty="0"/>
              <a:t>Fastest lap speed</a:t>
            </a:r>
          </a:p>
        </p:txBody>
      </p:sp>
      <p:sp>
        <p:nvSpPr>
          <p:cNvPr id="3" name="Content Placeholder 2">
            <a:extLst>
              <a:ext uri="{FF2B5EF4-FFF2-40B4-BE49-F238E27FC236}">
                <a16:creationId xmlns:a16="http://schemas.microsoft.com/office/drawing/2014/main" id="{DCE390C9-05FD-4FB4-ABD7-EA05EBAE56C1}"/>
              </a:ext>
            </a:extLst>
          </p:cNvPr>
          <p:cNvSpPr>
            <a:spLocks noGrp="1"/>
          </p:cNvSpPr>
          <p:nvPr>
            <p:ph idx="1"/>
          </p:nvPr>
        </p:nvSpPr>
        <p:spPr>
          <a:xfrm>
            <a:off x="6920916" y="1825625"/>
            <a:ext cx="4432883" cy="4351338"/>
          </a:xfrm>
        </p:spPr>
        <p:txBody>
          <a:bodyPr/>
          <a:lstStyle/>
          <a:p>
            <a:endParaRPr lang="en-AU" dirty="0"/>
          </a:p>
        </p:txBody>
      </p:sp>
    </p:spTree>
    <p:extLst>
      <p:ext uri="{BB962C8B-B14F-4D97-AF65-F5344CB8AC3E}">
        <p14:creationId xmlns:p14="http://schemas.microsoft.com/office/powerpoint/2010/main" val="197096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8060-9CCB-472F-969A-7C3C43B87FFC}"/>
              </a:ext>
            </a:extLst>
          </p:cNvPr>
          <p:cNvSpPr>
            <a:spLocks noGrp="1"/>
          </p:cNvSpPr>
          <p:nvPr>
            <p:ph type="title"/>
          </p:nvPr>
        </p:nvSpPr>
        <p:spPr/>
        <p:txBody>
          <a:bodyPr/>
          <a:lstStyle/>
          <a:p>
            <a:r>
              <a:rPr lang="en-AU" dirty="0"/>
              <a:t>Grid position</a:t>
            </a:r>
          </a:p>
        </p:txBody>
      </p:sp>
      <p:pic>
        <p:nvPicPr>
          <p:cNvPr id="5" name="Content Placeholder 4" descr="Chart, scatter chart&#10;&#10;Description automatically generated">
            <a:extLst>
              <a:ext uri="{FF2B5EF4-FFF2-40B4-BE49-F238E27FC236}">
                <a16:creationId xmlns:a16="http://schemas.microsoft.com/office/drawing/2014/main" id="{B32A663B-7032-4B31-9C95-49AC66936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4080" y="376919"/>
            <a:ext cx="4432506" cy="3052081"/>
          </a:xfrm>
        </p:spPr>
      </p:pic>
      <p:pic>
        <p:nvPicPr>
          <p:cNvPr id="7" name="Picture 6" descr="Chart, scatter chart&#10;&#10;Description automatically generated">
            <a:extLst>
              <a:ext uri="{FF2B5EF4-FFF2-40B4-BE49-F238E27FC236}">
                <a16:creationId xmlns:a16="http://schemas.microsoft.com/office/drawing/2014/main" id="{BEAF1386-DC96-4AE2-8550-CEB7AF013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080" y="3289760"/>
            <a:ext cx="4410376" cy="3175935"/>
          </a:xfrm>
          <a:prstGeom prst="rect">
            <a:avLst/>
          </a:prstGeom>
        </p:spPr>
      </p:pic>
      <p:sp>
        <p:nvSpPr>
          <p:cNvPr id="8" name="TextBox 7">
            <a:extLst>
              <a:ext uri="{FF2B5EF4-FFF2-40B4-BE49-F238E27FC236}">
                <a16:creationId xmlns:a16="http://schemas.microsoft.com/office/drawing/2014/main" id="{AE789A24-7192-4274-875C-C39406AEB124}"/>
              </a:ext>
            </a:extLst>
          </p:cNvPr>
          <p:cNvSpPr txBox="1"/>
          <p:nvPr/>
        </p:nvSpPr>
        <p:spPr>
          <a:xfrm>
            <a:off x="981512" y="1963024"/>
            <a:ext cx="3676409" cy="4524315"/>
          </a:xfrm>
          <a:prstGeom prst="rect">
            <a:avLst/>
          </a:prstGeom>
          <a:noFill/>
        </p:spPr>
        <p:txBody>
          <a:bodyPr wrap="square" rtlCol="0">
            <a:spAutoFit/>
          </a:bodyPr>
          <a:lstStyle/>
          <a:p>
            <a:pPr marL="285750" indent="-285750">
              <a:buFont typeface="Arial" panose="020B0604020202020204" pitchFamily="34" charset="0"/>
              <a:buChar char="•"/>
            </a:pPr>
            <a:r>
              <a:rPr lang="en-AU" sz="2400" dirty="0"/>
              <a:t>Starting position on grid compared to finished position</a:t>
            </a:r>
          </a:p>
          <a:p>
            <a:pPr marL="285750" indent="-285750">
              <a:buFont typeface="Arial" panose="020B0604020202020204" pitchFamily="34" charset="0"/>
              <a:buChar char="•"/>
            </a:pPr>
            <a:r>
              <a:rPr lang="en-AU" sz="2400" dirty="0"/>
              <a:t>Strong positive linear correlation for positions 1 to 20, then no consistent trend</a:t>
            </a:r>
          </a:p>
          <a:p>
            <a:pPr marL="285750" indent="-285750">
              <a:buFont typeface="Arial" panose="020B0604020202020204" pitchFamily="34" charset="0"/>
              <a:buChar char="•"/>
            </a:pPr>
            <a:r>
              <a:rPr lang="en-AU" sz="2400" dirty="0"/>
              <a:t>Reasons: race originally had 34 grid positions then changed to 20, therefore more data collected</a:t>
            </a:r>
          </a:p>
        </p:txBody>
      </p:sp>
    </p:spTree>
    <p:extLst>
      <p:ext uri="{BB962C8B-B14F-4D97-AF65-F5344CB8AC3E}">
        <p14:creationId xmlns:p14="http://schemas.microsoft.com/office/powerpoint/2010/main" val="184905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5416-4981-4651-A2EC-88DA2A584D35}"/>
              </a:ext>
            </a:extLst>
          </p:cNvPr>
          <p:cNvSpPr>
            <a:spLocks noGrp="1"/>
          </p:cNvSpPr>
          <p:nvPr>
            <p:ph type="title"/>
          </p:nvPr>
        </p:nvSpPr>
        <p:spPr/>
        <p:txBody>
          <a:bodyPr/>
          <a:lstStyle/>
          <a:p>
            <a:r>
              <a:rPr lang="en-AU" dirty="0"/>
              <a:t>API</a:t>
            </a:r>
          </a:p>
        </p:txBody>
      </p:sp>
      <p:sp>
        <p:nvSpPr>
          <p:cNvPr id="3" name="Content Placeholder 2">
            <a:extLst>
              <a:ext uri="{FF2B5EF4-FFF2-40B4-BE49-F238E27FC236}">
                <a16:creationId xmlns:a16="http://schemas.microsoft.com/office/drawing/2014/main" id="{5749AF6D-9A0A-481D-BBC8-3429411E2BD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3824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E2E0-5481-4EE0-8FA5-3A4F973E8161}"/>
              </a:ext>
            </a:extLst>
          </p:cNvPr>
          <p:cNvSpPr>
            <a:spLocks noGrp="1"/>
          </p:cNvSpPr>
          <p:nvPr>
            <p:ph type="title"/>
          </p:nvPr>
        </p:nvSpPr>
        <p:spPr/>
        <p:txBody>
          <a:bodyPr/>
          <a:lstStyle/>
          <a:p>
            <a:r>
              <a:rPr lang="en-AU" dirty="0"/>
              <a:t>Discussion</a:t>
            </a:r>
          </a:p>
        </p:txBody>
      </p:sp>
      <p:sp>
        <p:nvSpPr>
          <p:cNvPr id="3" name="Content Placeholder 2">
            <a:extLst>
              <a:ext uri="{FF2B5EF4-FFF2-40B4-BE49-F238E27FC236}">
                <a16:creationId xmlns:a16="http://schemas.microsoft.com/office/drawing/2014/main" id="{78825BCF-6F53-4632-B6B5-0F5C9A40ACA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04547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459C-1FBE-414A-9102-222A97C64ED5}"/>
              </a:ext>
            </a:extLst>
          </p:cNvPr>
          <p:cNvSpPr>
            <a:spLocks noGrp="1"/>
          </p:cNvSpPr>
          <p:nvPr>
            <p:ph type="title"/>
          </p:nvPr>
        </p:nvSpPr>
        <p:spPr/>
        <p:txBody>
          <a:bodyPr/>
          <a:lstStyle/>
          <a:p>
            <a:r>
              <a:rPr lang="en-AU" dirty="0"/>
              <a:t>Challenges</a:t>
            </a:r>
          </a:p>
        </p:txBody>
      </p:sp>
      <p:sp>
        <p:nvSpPr>
          <p:cNvPr id="3" name="Content Placeholder 2">
            <a:extLst>
              <a:ext uri="{FF2B5EF4-FFF2-40B4-BE49-F238E27FC236}">
                <a16:creationId xmlns:a16="http://schemas.microsoft.com/office/drawing/2014/main" id="{4115B7E3-D570-44B6-A68B-19C54AD5D5BA}"/>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749344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7471-BF7D-457C-BC20-1D2382C21814}"/>
              </a:ext>
            </a:extLst>
          </p:cNvPr>
          <p:cNvSpPr>
            <a:spLocks noGrp="1"/>
          </p:cNvSpPr>
          <p:nvPr>
            <p:ph type="title"/>
          </p:nvPr>
        </p:nvSpPr>
        <p:spPr/>
        <p:txBody>
          <a:bodyPr/>
          <a:lstStyle/>
          <a:p>
            <a:r>
              <a:rPr lang="en-AU" dirty="0"/>
              <a:t>Q+A</a:t>
            </a:r>
          </a:p>
        </p:txBody>
      </p:sp>
      <p:sp>
        <p:nvSpPr>
          <p:cNvPr id="3" name="Content Placeholder 2">
            <a:extLst>
              <a:ext uri="{FF2B5EF4-FFF2-40B4-BE49-F238E27FC236}">
                <a16:creationId xmlns:a16="http://schemas.microsoft.com/office/drawing/2014/main" id="{DE04C39C-E434-40E0-8F4A-171626D0EAF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65686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340B-1E5E-47B4-9DC2-880212F18049}"/>
              </a:ext>
            </a:extLst>
          </p:cNvPr>
          <p:cNvSpPr>
            <a:spLocks noGrp="1"/>
          </p:cNvSpPr>
          <p:nvPr>
            <p:ph type="title"/>
          </p:nvPr>
        </p:nvSpPr>
        <p:spPr/>
        <p:txBody>
          <a:bodyPr/>
          <a:lstStyle/>
          <a:p>
            <a:r>
              <a:rPr lang="en-AU" dirty="0"/>
              <a:t>Our Story</a:t>
            </a:r>
          </a:p>
        </p:txBody>
      </p:sp>
      <p:sp>
        <p:nvSpPr>
          <p:cNvPr id="4" name="Content Placeholder 3">
            <a:extLst>
              <a:ext uri="{FF2B5EF4-FFF2-40B4-BE49-F238E27FC236}">
                <a16:creationId xmlns:a16="http://schemas.microsoft.com/office/drawing/2014/main" id="{8414DB40-4793-4EC9-9282-0AAE222C6554}"/>
              </a:ext>
            </a:extLst>
          </p:cNvPr>
          <p:cNvSpPr>
            <a:spLocks noGrp="1"/>
          </p:cNvSpPr>
          <p:nvPr>
            <p:ph idx="1"/>
          </p:nvPr>
        </p:nvSpPr>
        <p:spPr>
          <a:xfrm>
            <a:off x="678310" y="1834955"/>
            <a:ext cx="3231218" cy="3996677"/>
          </a:xfrm>
        </p:spPr>
        <p:txBody>
          <a:bodyPr>
            <a:normAutofit/>
          </a:bodyPr>
          <a:lstStyle/>
          <a:p>
            <a:pPr marL="0" indent="0">
              <a:buNone/>
            </a:pPr>
            <a:r>
              <a:rPr lang="en-AU" sz="20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The governing body of F1 racing, the FIA </a:t>
            </a:r>
            <a:r>
              <a:rPr lang="en-AU" sz="2000" dirty="0">
                <a:solidFill>
                  <a:srgbClr val="1D1C1D"/>
                </a:solidFill>
                <a:effectLst/>
                <a:latin typeface="Arial" panose="020B0604020202020204" pitchFamily="34" charset="0"/>
                <a:ea typeface="Times New Roman" panose="02020603050405020304" pitchFamily="18" charset="0"/>
                <a:cs typeface="Arial" panose="020B0604020202020204" pitchFamily="34" charset="0"/>
              </a:rPr>
              <a:t>(</a:t>
            </a:r>
            <a:r>
              <a:rPr lang="en-AU" sz="2000" b="0" i="0" dirty="0">
                <a:effectLst/>
                <a:latin typeface="Arial" panose="020B0604020202020204" pitchFamily="34" charset="0"/>
                <a:cs typeface="Arial" panose="020B0604020202020204" pitchFamily="34" charset="0"/>
              </a:rPr>
              <a:t>Fédération Internationale de </a:t>
            </a:r>
            <a:r>
              <a:rPr lang="en-AU" sz="2000" b="0" i="0" dirty="0" err="1">
                <a:effectLst/>
                <a:latin typeface="Arial" panose="020B0604020202020204" pitchFamily="34" charset="0"/>
                <a:cs typeface="Arial" panose="020B0604020202020204" pitchFamily="34" charset="0"/>
              </a:rPr>
              <a:t>l'Automobile</a:t>
            </a:r>
            <a:r>
              <a:rPr lang="en-AU" sz="2000" b="0" i="0" dirty="0">
                <a:effectLst/>
                <a:latin typeface="Arial" panose="020B0604020202020204" pitchFamily="34" charset="0"/>
                <a:cs typeface="Arial" panose="020B0604020202020204" pitchFamily="34" charset="0"/>
              </a:rPr>
              <a:t>)</a:t>
            </a:r>
            <a:r>
              <a:rPr lang="en-AU" sz="2000" dirty="0">
                <a:solidFill>
                  <a:srgbClr val="1D1C1D"/>
                </a:solidFill>
                <a:effectLst/>
                <a:latin typeface="Arial" panose="020B0604020202020204" pitchFamily="34" charset="0"/>
                <a:ea typeface="Times New Roman" panose="02020603050405020304" pitchFamily="18" charset="0"/>
                <a:cs typeface="Arial" panose="020B0604020202020204" pitchFamily="34" charset="0"/>
              </a:rPr>
              <a:t>, </a:t>
            </a:r>
            <a:r>
              <a:rPr lang="en-AU" sz="2000" dirty="0">
                <a:solidFill>
                  <a:srgbClr val="1D1C1D"/>
                </a:solidFill>
                <a:effectLst/>
                <a:latin typeface="Arial" panose="020B0604020202020204" pitchFamily="34" charset="0"/>
                <a:ea typeface="Times New Roman" panose="02020603050405020304" pitchFamily="18" charset="0"/>
                <a:cs typeface="Times New Roman" panose="02020603050405020304" pitchFamily="18" charset="0"/>
              </a:rPr>
              <a:t>has tasked data analysts from "F1 Fanatics" to review data from 1950 until 2021 to investigate factors affecting F1 races to help them grow the sport and better plan races for the future.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2000" dirty="0"/>
          </a:p>
        </p:txBody>
      </p:sp>
      <p:pic>
        <p:nvPicPr>
          <p:cNvPr id="5" name="Picture 4" descr="Ayrton Senna driving for McLaren at the 1988 Canadian Grand Prix.">
            <a:extLst>
              <a:ext uri="{FF2B5EF4-FFF2-40B4-BE49-F238E27FC236}">
                <a16:creationId xmlns:a16="http://schemas.microsoft.com/office/drawing/2014/main" id="{88CA4070-EDE2-4182-B6A9-4761688D3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586" y="1459377"/>
            <a:ext cx="6019331" cy="4514498"/>
          </a:xfrm>
          <a:prstGeom prst="rect">
            <a:avLst/>
          </a:prstGeom>
          <a:effectLst/>
        </p:spPr>
      </p:pic>
    </p:spTree>
    <p:extLst>
      <p:ext uri="{BB962C8B-B14F-4D97-AF65-F5344CB8AC3E}">
        <p14:creationId xmlns:p14="http://schemas.microsoft.com/office/powerpoint/2010/main" val="28299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D620-640D-4034-80F7-698BE76ECB8E}"/>
              </a:ext>
            </a:extLst>
          </p:cNvPr>
          <p:cNvSpPr>
            <a:spLocks noGrp="1"/>
          </p:cNvSpPr>
          <p:nvPr>
            <p:ph type="title"/>
          </p:nvPr>
        </p:nvSpPr>
        <p:spPr>
          <a:xfrm>
            <a:off x="838200" y="365125"/>
            <a:ext cx="3500535" cy="1325563"/>
          </a:xfrm>
        </p:spPr>
        <p:txBody>
          <a:bodyPr/>
          <a:lstStyle/>
          <a:p>
            <a:r>
              <a:rPr lang="en-AU" dirty="0"/>
              <a:t>F1 Racing 101</a:t>
            </a:r>
          </a:p>
        </p:txBody>
      </p:sp>
      <p:sp>
        <p:nvSpPr>
          <p:cNvPr id="3" name="Content Placeholder 2">
            <a:extLst>
              <a:ext uri="{FF2B5EF4-FFF2-40B4-BE49-F238E27FC236}">
                <a16:creationId xmlns:a16="http://schemas.microsoft.com/office/drawing/2014/main" id="{76EA907D-FC1D-4AE8-B162-8B9CD494E773}"/>
              </a:ext>
            </a:extLst>
          </p:cNvPr>
          <p:cNvSpPr>
            <a:spLocks noGrp="1"/>
          </p:cNvSpPr>
          <p:nvPr>
            <p:ph idx="1"/>
          </p:nvPr>
        </p:nvSpPr>
        <p:spPr/>
        <p:txBody>
          <a:bodyPr>
            <a:normAutofit fontScale="85000" lnSpcReduction="20000"/>
          </a:bodyPr>
          <a:lstStyle/>
          <a:p>
            <a:r>
              <a:rPr lang="en-US" b="0" i="0" dirty="0">
                <a:solidFill>
                  <a:srgbClr val="202124"/>
                </a:solidFill>
                <a:effectLst/>
                <a:latin typeface="arial" panose="020B0604020202020204" pitchFamily="34" charset="0"/>
              </a:rPr>
              <a:t>Teams “constructors” have two race drivers for each race during the championship</a:t>
            </a:r>
          </a:p>
          <a:p>
            <a:r>
              <a:rPr lang="en-US" b="0" i="0" dirty="0">
                <a:solidFill>
                  <a:srgbClr val="202124"/>
                </a:solidFill>
                <a:effectLst/>
                <a:latin typeface="arial" panose="020B0604020202020204" pitchFamily="34" charset="0"/>
              </a:rPr>
              <a:t>Drivers compete individually and their points are also combined for their team points to go towards a constructors championship</a:t>
            </a:r>
          </a:p>
          <a:p>
            <a:r>
              <a:rPr lang="en-US" b="0" i="0" dirty="0">
                <a:solidFill>
                  <a:srgbClr val="202124"/>
                </a:solidFill>
                <a:effectLst/>
                <a:latin typeface="arial" panose="020B0604020202020204" pitchFamily="34" charset="0"/>
              </a:rPr>
              <a:t>Each race, drivers participate in a series of qualifying races to determine their start position on the grid; the faster the lap times, the better starting position</a:t>
            </a:r>
          </a:p>
          <a:p>
            <a:r>
              <a:rPr lang="en-US" dirty="0">
                <a:solidFill>
                  <a:srgbClr val="202124"/>
                </a:solidFill>
                <a:latin typeface="arial" panose="020B0604020202020204" pitchFamily="34" charset="0"/>
              </a:rPr>
              <a:t>There are rules for the entire season and individual races e.g. the number of </a:t>
            </a:r>
            <a:r>
              <a:rPr lang="en-US" dirty="0" err="1">
                <a:solidFill>
                  <a:srgbClr val="202124"/>
                </a:solidFill>
                <a:latin typeface="arial" panose="020B0604020202020204" pitchFamily="34" charset="0"/>
              </a:rPr>
              <a:t>tyres</a:t>
            </a:r>
            <a:r>
              <a:rPr lang="en-US" dirty="0">
                <a:solidFill>
                  <a:srgbClr val="202124"/>
                </a:solidFill>
                <a:latin typeface="arial" panose="020B0604020202020204" pitchFamily="34" charset="0"/>
              </a:rPr>
              <a:t>, engines and modifications allowed, and minimum pit stops required in each race</a:t>
            </a:r>
            <a:endParaRPr lang="en-US" b="0" i="0" dirty="0">
              <a:solidFill>
                <a:srgbClr val="202124"/>
              </a:solidFill>
              <a:effectLst/>
              <a:latin typeface="arial" panose="020B0604020202020204" pitchFamily="34" charset="0"/>
            </a:endParaRPr>
          </a:p>
          <a:p>
            <a:r>
              <a:rPr lang="en-US" dirty="0">
                <a:solidFill>
                  <a:srgbClr val="202124"/>
                </a:solidFill>
                <a:latin typeface="arial" panose="020B0604020202020204" pitchFamily="34" charset="0"/>
              </a:rPr>
              <a:t>Number of races vary each year; minimum 7 in 1950, maximum 20 in 2012, now there are generally 19 to 20</a:t>
            </a:r>
          </a:p>
          <a:p>
            <a:r>
              <a:rPr lang="en-US" dirty="0">
                <a:solidFill>
                  <a:srgbClr val="202124"/>
                </a:solidFill>
                <a:latin typeface="arial" panose="020B0604020202020204" pitchFamily="34" charset="0"/>
              </a:rPr>
              <a:t>Over the 71 years, races have occurred in 32 countries at 77 racing circuits </a:t>
            </a:r>
          </a:p>
        </p:txBody>
      </p:sp>
      <p:pic>
        <p:nvPicPr>
          <p:cNvPr id="7" name="Picture 6" descr="A car on fire&#10;&#10;Description automatically generated with low confidence">
            <a:extLst>
              <a:ext uri="{FF2B5EF4-FFF2-40B4-BE49-F238E27FC236}">
                <a16:creationId xmlns:a16="http://schemas.microsoft.com/office/drawing/2014/main" id="{623D1F49-344E-4A52-B1DF-CABF939E5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575" y="413543"/>
            <a:ext cx="3705225" cy="1228725"/>
          </a:xfrm>
          <a:prstGeom prst="rect">
            <a:avLst/>
          </a:prstGeom>
        </p:spPr>
      </p:pic>
    </p:spTree>
    <p:extLst>
      <p:ext uri="{BB962C8B-B14F-4D97-AF65-F5344CB8AC3E}">
        <p14:creationId xmlns:p14="http://schemas.microsoft.com/office/powerpoint/2010/main" val="195015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14BA-88C6-4C88-A594-091FFCB9E4F3}"/>
              </a:ext>
            </a:extLst>
          </p:cNvPr>
          <p:cNvSpPr>
            <a:spLocks noGrp="1"/>
          </p:cNvSpPr>
          <p:nvPr>
            <p:ph type="title"/>
          </p:nvPr>
        </p:nvSpPr>
        <p:spPr/>
        <p:txBody>
          <a:bodyPr/>
          <a:lstStyle/>
          <a:p>
            <a:r>
              <a:rPr lang="en-AU" dirty="0"/>
              <a:t>How and what we did</a:t>
            </a:r>
          </a:p>
        </p:txBody>
      </p:sp>
      <p:sp>
        <p:nvSpPr>
          <p:cNvPr id="3" name="Content Placeholder 2">
            <a:extLst>
              <a:ext uri="{FF2B5EF4-FFF2-40B4-BE49-F238E27FC236}">
                <a16:creationId xmlns:a16="http://schemas.microsoft.com/office/drawing/2014/main" id="{671550E8-E6C2-41A5-BD69-0F892F391F83}"/>
              </a:ext>
            </a:extLst>
          </p:cNvPr>
          <p:cNvSpPr>
            <a:spLocks noGrp="1"/>
          </p:cNvSpPr>
          <p:nvPr>
            <p:ph idx="1"/>
          </p:nvPr>
        </p:nvSpPr>
        <p:spPr/>
        <p:txBody>
          <a:bodyPr>
            <a:normAutofit lnSpcReduction="10000"/>
          </a:bodyPr>
          <a:lstStyle/>
          <a:p>
            <a:r>
              <a:rPr lang="en-AU" sz="2000" b="0" i="0" dirty="0" err="1">
                <a:solidFill>
                  <a:srgbClr val="333333"/>
                </a:solidFill>
                <a:effectLst/>
                <a:latin typeface="Lucida Grande"/>
              </a:rPr>
              <a:t>Ergast</a:t>
            </a:r>
            <a:r>
              <a:rPr lang="en-AU" sz="2000" b="0" i="0" dirty="0">
                <a:solidFill>
                  <a:srgbClr val="333333"/>
                </a:solidFill>
                <a:effectLst/>
                <a:latin typeface="Lucida Grande"/>
              </a:rPr>
              <a:t> Developer API</a:t>
            </a:r>
          </a:p>
          <a:p>
            <a:pPr lvl="1"/>
            <a:r>
              <a:rPr lang="en-AU" sz="2000" dirty="0">
                <a:hlinkClick r:id="rId2"/>
              </a:rPr>
              <a:t>http://ergast.com/mrd/</a:t>
            </a:r>
            <a:r>
              <a:rPr lang="en-AU" sz="2000" dirty="0"/>
              <a:t> </a:t>
            </a:r>
          </a:p>
          <a:p>
            <a:pPr lvl="1"/>
            <a:r>
              <a:rPr lang="en-AU" sz="2000" dirty="0"/>
              <a:t>Data from 1950 to 2021 – used entire year range</a:t>
            </a:r>
          </a:p>
          <a:p>
            <a:pPr lvl="1"/>
            <a:r>
              <a:rPr lang="en-AU" sz="2000" dirty="0"/>
              <a:t>Imported 13 CSVs and merged into one </a:t>
            </a:r>
            <a:r>
              <a:rPr lang="en-AU" sz="2000" dirty="0" err="1"/>
              <a:t>dataframe</a:t>
            </a:r>
            <a:endParaRPr lang="en-AU" sz="2000" dirty="0"/>
          </a:p>
          <a:p>
            <a:pPr lvl="1"/>
            <a:endParaRPr lang="en-AU" sz="2000" dirty="0"/>
          </a:p>
          <a:p>
            <a:r>
              <a:rPr lang="en-AU" sz="2000" dirty="0"/>
              <a:t>Number of races in each country</a:t>
            </a:r>
          </a:p>
          <a:p>
            <a:r>
              <a:rPr lang="en-AU" sz="2000" dirty="0"/>
              <a:t>Country of origin for constructors</a:t>
            </a:r>
          </a:p>
          <a:p>
            <a:r>
              <a:rPr lang="en-AU" sz="2000" dirty="0"/>
              <a:t>Nationality of drivers</a:t>
            </a:r>
          </a:p>
          <a:p>
            <a:r>
              <a:rPr lang="en-AU" sz="2000" dirty="0"/>
              <a:t>Starting grid position</a:t>
            </a:r>
          </a:p>
          <a:p>
            <a:r>
              <a:rPr lang="en-AU" sz="2000" dirty="0"/>
              <a:t>Pit stops</a:t>
            </a:r>
          </a:p>
          <a:p>
            <a:r>
              <a:rPr lang="en-AU" sz="2000" dirty="0"/>
              <a:t>Fastest laps</a:t>
            </a:r>
          </a:p>
          <a:p>
            <a:r>
              <a:rPr lang="en-AU" sz="2000" dirty="0"/>
              <a:t>Fastest lap speed</a:t>
            </a:r>
          </a:p>
          <a:p>
            <a:endParaRPr lang="en-AU" sz="2000" dirty="0"/>
          </a:p>
        </p:txBody>
      </p:sp>
      <p:pic>
        <p:nvPicPr>
          <p:cNvPr id="4" name="Picture 3" descr="Italiano: Romain Grosjean alla variante della roggia Monza 2011">
            <a:extLst>
              <a:ext uri="{FF2B5EF4-FFF2-40B4-BE49-F238E27FC236}">
                <a16:creationId xmlns:a16="http://schemas.microsoft.com/office/drawing/2014/main" id="{A5E6C477-62A1-40A8-9E02-F93AEAE2C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305" y="2111833"/>
            <a:ext cx="4934227" cy="3281261"/>
          </a:xfrm>
          <a:prstGeom prst="rect">
            <a:avLst/>
          </a:prstGeom>
          <a:effectLst/>
        </p:spPr>
      </p:pic>
    </p:spTree>
    <p:extLst>
      <p:ext uri="{BB962C8B-B14F-4D97-AF65-F5344CB8AC3E}">
        <p14:creationId xmlns:p14="http://schemas.microsoft.com/office/powerpoint/2010/main" val="221388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E466-14CD-47AA-ADBA-1A74D17B61DF}"/>
              </a:ext>
            </a:extLst>
          </p:cNvPr>
          <p:cNvSpPr>
            <a:spLocks noGrp="1"/>
          </p:cNvSpPr>
          <p:nvPr>
            <p:ph type="title"/>
          </p:nvPr>
        </p:nvSpPr>
        <p:spPr/>
        <p:txBody>
          <a:bodyPr/>
          <a:lstStyle/>
          <a:p>
            <a:r>
              <a:rPr lang="en-AU" dirty="0"/>
              <a:t>Number of races in each country</a:t>
            </a:r>
          </a:p>
        </p:txBody>
      </p:sp>
      <p:sp>
        <p:nvSpPr>
          <p:cNvPr id="3" name="Content Placeholder 2">
            <a:extLst>
              <a:ext uri="{FF2B5EF4-FFF2-40B4-BE49-F238E27FC236}">
                <a16:creationId xmlns:a16="http://schemas.microsoft.com/office/drawing/2014/main" id="{622661B4-B6CC-44FD-A0B1-A0D1048AEE56}"/>
              </a:ext>
            </a:extLst>
          </p:cNvPr>
          <p:cNvSpPr>
            <a:spLocks noGrp="1"/>
          </p:cNvSpPr>
          <p:nvPr>
            <p:ph idx="1"/>
          </p:nvPr>
        </p:nvSpPr>
        <p:spPr>
          <a:xfrm>
            <a:off x="7977930" y="1825625"/>
            <a:ext cx="3375870" cy="4351338"/>
          </a:xfrm>
        </p:spPr>
        <p:txBody>
          <a:bodyPr/>
          <a:lstStyle/>
          <a:p>
            <a:endParaRPr lang="en-AU" dirty="0"/>
          </a:p>
        </p:txBody>
      </p:sp>
    </p:spTree>
    <p:extLst>
      <p:ext uri="{BB962C8B-B14F-4D97-AF65-F5344CB8AC3E}">
        <p14:creationId xmlns:p14="http://schemas.microsoft.com/office/powerpoint/2010/main" val="364971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5ADB-F428-4035-86E8-BECF627CE3B2}"/>
              </a:ext>
            </a:extLst>
          </p:cNvPr>
          <p:cNvSpPr>
            <a:spLocks noGrp="1"/>
          </p:cNvSpPr>
          <p:nvPr>
            <p:ph type="title"/>
          </p:nvPr>
        </p:nvSpPr>
        <p:spPr/>
        <p:txBody>
          <a:bodyPr/>
          <a:lstStyle/>
          <a:p>
            <a:r>
              <a:rPr lang="en-AU" dirty="0"/>
              <a:t>Country of origin for constructors</a:t>
            </a:r>
          </a:p>
        </p:txBody>
      </p:sp>
      <p:pic>
        <p:nvPicPr>
          <p:cNvPr id="5" name="Content Placeholder 4" descr="Chart, bar chart&#10;&#10;Description automatically generated">
            <a:extLst>
              <a:ext uri="{FF2B5EF4-FFF2-40B4-BE49-F238E27FC236}">
                <a16:creationId xmlns:a16="http://schemas.microsoft.com/office/drawing/2014/main" id="{CD6FD44A-3E0B-4AD9-9E0B-A4C7AC16C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375" y="1874967"/>
            <a:ext cx="6247660" cy="4165106"/>
          </a:xfrm>
        </p:spPr>
      </p:pic>
      <p:sp>
        <p:nvSpPr>
          <p:cNvPr id="6" name="TextBox 5">
            <a:extLst>
              <a:ext uri="{FF2B5EF4-FFF2-40B4-BE49-F238E27FC236}">
                <a16:creationId xmlns:a16="http://schemas.microsoft.com/office/drawing/2014/main" id="{A9C0EEB3-A2F4-4EEF-BE8A-51CD9C70A4A6}"/>
              </a:ext>
            </a:extLst>
          </p:cNvPr>
          <p:cNvSpPr txBox="1"/>
          <p:nvPr/>
        </p:nvSpPr>
        <p:spPr>
          <a:xfrm>
            <a:off x="7717872" y="1874967"/>
            <a:ext cx="3635928" cy="3046988"/>
          </a:xfrm>
          <a:prstGeom prst="rect">
            <a:avLst/>
          </a:prstGeom>
          <a:noFill/>
        </p:spPr>
        <p:txBody>
          <a:bodyPr wrap="square" rtlCol="0">
            <a:spAutoFit/>
          </a:bodyPr>
          <a:lstStyle/>
          <a:p>
            <a:pPr marL="285750" indent="-285750">
              <a:buFont typeface="Arial" panose="020B0604020202020204" pitchFamily="34" charset="0"/>
              <a:buChar char="•"/>
            </a:pPr>
            <a:r>
              <a:rPr lang="en-AU" sz="2400" dirty="0"/>
              <a:t>Number of constructors based in each country</a:t>
            </a:r>
          </a:p>
          <a:p>
            <a:pPr marL="285750" indent="-285750">
              <a:buFont typeface="Arial" panose="020B0604020202020204" pitchFamily="34" charset="0"/>
              <a:buChar char="•"/>
            </a:pPr>
            <a:r>
              <a:rPr lang="en-AU" sz="2400" dirty="0"/>
              <a:t>Presented top 5 countries</a:t>
            </a:r>
          </a:p>
          <a:p>
            <a:pPr marL="285750" indent="-285750">
              <a:buFont typeface="Arial" panose="020B0604020202020204" pitchFamily="34" charset="0"/>
              <a:buChar char="•"/>
            </a:pPr>
            <a:r>
              <a:rPr lang="en-AU" sz="2400" dirty="0"/>
              <a:t>British constructors most dominant followed by America, and then European countries</a:t>
            </a:r>
          </a:p>
        </p:txBody>
      </p:sp>
    </p:spTree>
    <p:extLst>
      <p:ext uri="{BB962C8B-B14F-4D97-AF65-F5344CB8AC3E}">
        <p14:creationId xmlns:p14="http://schemas.microsoft.com/office/powerpoint/2010/main" val="1151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C9B9-3F0A-497C-AC6E-F246BA785AD5}"/>
              </a:ext>
            </a:extLst>
          </p:cNvPr>
          <p:cNvSpPr>
            <a:spLocks noGrp="1"/>
          </p:cNvSpPr>
          <p:nvPr>
            <p:ph type="title"/>
          </p:nvPr>
        </p:nvSpPr>
        <p:spPr/>
        <p:txBody>
          <a:bodyPr/>
          <a:lstStyle/>
          <a:p>
            <a:r>
              <a:rPr lang="en-AU" dirty="0"/>
              <a:t>Country of origin for drivers</a:t>
            </a:r>
          </a:p>
        </p:txBody>
      </p:sp>
      <p:sp>
        <p:nvSpPr>
          <p:cNvPr id="3" name="Content Placeholder 2">
            <a:extLst>
              <a:ext uri="{FF2B5EF4-FFF2-40B4-BE49-F238E27FC236}">
                <a16:creationId xmlns:a16="http://schemas.microsoft.com/office/drawing/2014/main" id="{5C452772-B83D-4C60-9892-AE5AF2ABD0A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27215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D521-0A53-4189-8A56-343EA0C8DA86}"/>
              </a:ext>
            </a:extLst>
          </p:cNvPr>
          <p:cNvSpPr>
            <a:spLocks noGrp="1"/>
          </p:cNvSpPr>
          <p:nvPr>
            <p:ph type="title"/>
          </p:nvPr>
        </p:nvSpPr>
        <p:spPr>
          <a:xfrm>
            <a:off x="838200" y="365126"/>
            <a:ext cx="10515600" cy="888206"/>
          </a:xfrm>
        </p:spPr>
        <p:txBody>
          <a:bodyPr/>
          <a:lstStyle/>
          <a:p>
            <a:r>
              <a:rPr lang="en-AU" dirty="0"/>
              <a:t>Pit stops </a:t>
            </a:r>
          </a:p>
        </p:txBody>
      </p:sp>
      <p:sp>
        <p:nvSpPr>
          <p:cNvPr id="3" name="Content Placeholder 2">
            <a:extLst>
              <a:ext uri="{FF2B5EF4-FFF2-40B4-BE49-F238E27FC236}">
                <a16:creationId xmlns:a16="http://schemas.microsoft.com/office/drawing/2014/main" id="{058C7C9F-5B7B-4DA2-8AF3-B14E21B61FE3}"/>
              </a:ext>
            </a:extLst>
          </p:cNvPr>
          <p:cNvSpPr>
            <a:spLocks noGrp="1"/>
          </p:cNvSpPr>
          <p:nvPr>
            <p:ph idx="1"/>
          </p:nvPr>
        </p:nvSpPr>
        <p:spPr>
          <a:xfrm>
            <a:off x="6919120" y="1253330"/>
            <a:ext cx="4499994" cy="4419681"/>
          </a:xfrm>
        </p:spPr>
        <p:txBody>
          <a:bodyPr>
            <a:normAutofit lnSpcReduction="10000"/>
          </a:bodyPr>
          <a:lstStyle/>
          <a:p>
            <a:r>
              <a:rPr lang="en-AU" dirty="0"/>
              <a:t>Average total pit stop time compared to finishing position</a:t>
            </a:r>
          </a:p>
          <a:p>
            <a:r>
              <a:rPr lang="en-AU" dirty="0"/>
              <a:t>Filtered to finished top 10 positions</a:t>
            </a:r>
          </a:p>
          <a:p>
            <a:r>
              <a:rPr lang="en-AU" dirty="0"/>
              <a:t>Strong positive linear correlation positions 1 to 4, then no consistent trend</a:t>
            </a:r>
          </a:p>
          <a:p>
            <a:r>
              <a:rPr lang="en-AU" dirty="0"/>
              <a:t>Reasons: mechanical failures, crashes, pit stop crew error</a:t>
            </a:r>
          </a:p>
        </p:txBody>
      </p:sp>
      <p:pic>
        <p:nvPicPr>
          <p:cNvPr id="7" name="Picture 6" descr="Chart, scatter chart&#10;&#10;Description automatically generated">
            <a:extLst>
              <a:ext uri="{FF2B5EF4-FFF2-40B4-BE49-F238E27FC236}">
                <a16:creationId xmlns:a16="http://schemas.microsoft.com/office/drawing/2014/main" id="{76912741-75D8-4363-B9D0-38B6F8C4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12" y="2083853"/>
            <a:ext cx="5370983" cy="3834882"/>
          </a:xfrm>
          <a:prstGeom prst="rect">
            <a:avLst/>
          </a:prstGeom>
        </p:spPr>
      </p:pic>
    </p:spTree>
    <p:extLst>
      <p:ext uri="{BB962C8B-B14F-4D97-AF65-F5344CB8AC3E}">
        <p14:creationId xmlns:p14="http://schemas.microsoft.com/office/powerpoint/2010/main" val="377591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01FA77-E7D7-49A1-BA18-4F25957046FF}"/>
              </a:ext>
            </a:extLst>
          </p:cNvPr>
          <p:cNvSpPr>
            <a:spLocks noGrp="1"/>
          </p:cNvSpPr>
          <p:nvPr>
            <p:ph idx="1"/>
          </p:nvPr>
        </p:nvSpPr>
        <p:spPr>
          <a:xfrm>
            <a:off x="6962862" y="1825625"/>
            <a:ext cx="4390938" cy="4351338"/>
          </a:xfrm>
        </p:spPr>
        <p:txBody>
          <a:bodyPr/>
          <a:lstStyle/>
          <a:p>
            <a:r>
              <a:rPr lang="en-AU" dirty="0"/>
              <a:t>Number of pit stops per race</a:t>
            </a:r>
          </a:p>
        </p:txBody>
      </p:sp>
    </p:spTree>
    <p:extLst>
      <p:ext uri="{BB962C8B-B14F-4D97-AF65-F5344CB8AC3E}">
        <p14:creationId xmlns:p14="http://schemas.microsoft.com/office/powerpoint/2010/main" val="95137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TotalTime>
  <Words>399</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vt:lpstr>
      <vt:lpstr>Calibri</vt:lpstr>
      <vt:lpstr>Calibri Light</vt:lpstr>
      <vt:lpstr>Lucida Grande</vt:lpstr>
      <vt:lpstr>Office Theme</vt:lpstr>
      <vt:lpstr>Factors affecting F1 Racing</vt:lpstr>
      <vt:lpstr>Our Story</vt:lpstr>
      <vt:lpstr>F1 Racing 101</vt:lpstr>
      <vt:lpstr>How and what we did</vt:lpstr>
      <vt:lpstr>Number of races in each country</vt:lpstr>
      <vt:lpstr>Country of origin for constructors</vt:lpstr>
      <vt:lpstr>Country of origin for drivers</vt:lpstr>
      <vt:lpstr>Pit stops </vt:lpstr>
      <vt:lpstr>PowerPoint Presentation</vt:lpstr>
      <vt:lpstr>Fastest laps</vt:lpstr>
      <vt:lpstr>Fastest lap speed</vt:lpstr>
      <vt:lpstr>Grid position</vt:lpstr>
      <vt:lpstr>API</vt:lpstr>
      <vt:lpstr>Discussion</vt:lpstr>
      <vt:lpstr>Challenges</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Story</dc:title>
  <dc:creator>Andrea Sciubba</dc:creator>
  <cp:lastModifiedBy>Andrea Sciubba</cp:lastModifiedBy>
  <cp:revision>11</cp:revision>
  <dcterms:created xsi:type="dcterms:W3CDTF">2021-02-04T10:27:27Z</dcterms:created>
  <dcterms:modified xsi:type="dcterms:W3CDTF">2021-02-05T12:24:16Z</dcterms:modified>
</cp:coreProperties>
</file>