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79" r:id="rId2"/>
    <p:sldId id="256" r:id="rId3"/>
    <p:sldId id="259" r:id="rId4"/>
    <p:sldId id="270" r:id="rId5"/>
    <p:sldId id="264" r:id="rId6"/>
    <p:sldId id="263" r:id="rId7"/>
    <p:sldId id="268" r:id="rId8"/>
    <p:sldId id="275" r:id="rId9"/>
    <p:sldId id="273" r:id="rId10"/>
    <p:sldId id="278" r:id="rId11"/>
    <p:sldId id="276" r:id="rId12"/>
    <p:sldId id="277" r:id="rId13"/>
    <p:sldId id="261" r:id="rId14"/>
    <p:sldId id="272" r:id="rId15"/>
    <p:sldId id="269" r:id="rId16"/>
    <p:sldId id="281" r:id="rId17"/>
    <p:sldId id="280" r:id="rId18"/>
    <p:sldId id="274"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Glacial Indifference" panose="020B0604020202020204" charset="0"/>
      <p:regular r:id="rId25"/>
    </p:embeddedFont>
    <p:embeddedFont>
      <p:font typeface="Glacial Indifference Bold" panose="020B0604020202020204" charset="0"/>
      <p:regular r:id="rId26"/>
    </p:embeddedFont>
    <p:embeddedFont>
      <p:font typeface="Open Sauce Light" panose="020B0604020202020204" charset="0"/>
      <p:regular r:id="rId27"/>
    </p:embeddedFont>
    <p:embeddedFont>
      <p:font typeface="Open Sauce Light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a Subramani" initials="PS" lastIdx="4" clrIdx="0">
    <p:extLst>
      <p:ext uri="{19B8F6BF-5375-455C-9EA6-DF929625EA0E}">
        <p15:presenceInfo xmlns:p15="http://schemas.microsoft.com/office/powerpoint/2012/main" userId="6f38ded959cd27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46" autoAdjust="0"/>
  </p:normalViewPr>
  <p:slideViewPr>
    <p:cSldViewPr>
      <p:cViewPr varScale="1">
        <p:scale>
          <a:sx n="45" d="100"/>
          <a:sy n="45" d="100"/>
        </p:scale>
        <p:origin x="8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D2A3C-4D4F-4880-B33C-55B155157725}" type="datetimeFigureOut">
              <a:rPr lang="en-AU" smtClean="0"/>
              <a:t>4/06/21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571DB-3A38-4F6E-B300-02226A4DD49A}" type="slidenum">
              <a:rPr lang="en-AU" smtClean="0"/>
              <a:t>‹#›</a:t>
            </a:fld>
            <a:endParaRPr lang="en-AU"/>
          </a:p>
        </p:txBody>
      </p:sp>
    </p:spTree>
    <p:extLst>
      <p:ext uri="{BB962C8B-B14F-4D97-AF65-F5344CB8AC3E}">
        <p14:creationId xmlns:p14="http://schemas.microsoft.com/office/powerpoint/2010/main" val="117820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11571DB-3A38-4F6E-B300-02226A4DD49A}" type="slidenum">
              <a:rPr lang="en-AU" smtClean="0"/>
              <a:t>8</a:t>
            </a:fld>
            <a:endParaRPr lang="en-AU"/>
          </a:p>
        </p:txBody>
      </p:sp>
    </p:spTree>
    <p:extLst>
      <p:ext uri="{BB962C8B-B14F-4D97-AF65-F5344CB8AC3E}">
        <p14:creationId xmlns:p14="http://schemas.microsoft.com/office/powerpoint/2010/main" val="322846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sv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cikit-learn.org/stable/modules/generated/sklearn.preprocessing.LabelEncoder.html#:~:text=LabelEncoder%20can%20be%20used%20to%20normalize%20labels.&amp;text=It%20can%20also%20be%20used,and%20comparable)%20to%20numerical%20labels.&amp;text=Fit%20label%20encoder."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sv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hyperlink" Target="https://www.sleepcycle.com/" TargetMode="External"/><Relationship Id="rId3" Type="http://schemas.openxmlformats.org/officeDocument/2006/relationships/image" Target="../media/image2.svg"/><Relationship Id="rId7" Type="http://schemas.openxmlformats.org/officeDocument/2006/relationships/hyperlink" Target="https://www.sleepfoundation.org/professionals/sleep-americar-polls/2014-sleep-modern-family"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sleepfoundation.org/" TargetMode="External"/><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3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2.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pubmed.ncbi.nlm.nih.gov/29555130/" TargetMode="External"/><Relationship Id="rId11" Type="http://schemas.openxmlformats.org/officeDocument/2006/relationships/image" Target="../media/image10.svg"/><Relationship Id="rId5" Type="http://schemas.openxmlformats.org/officeDocument/2006/relationships/hyperlink" Target="https://pubmed.ncbi.nlm.nih.gov/29093040/" TargetMode="External"/><Relationship Id="rId10" Type="http://schemas.openxmlformats.org/officeDocument/2006/relationships/image" Target="../media/image9.png"/><Relationship Id="rId4" Type="http://schemas.openxmlformats.org/officeDocument/2006/relationships/hyperlink" Target="https://www.cdc.gov/mmwr/volumes/67/wr/mm6703a1.htm" TargetMode="External"/><Relationship Id="rId9" Type="http://schemas.openxmlformats.org/officeDocument/2006/relationships/hyperlink" Target="https://en.wikipedia.org/wiki/Social_anxiety"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2.svg"/><Relationship Id="rId7" Type="http://schemas.openxmlformats.org/officeDocument/2006/relationships/hyperlink" Target="https://www.sleepfoundation.org/best-white-noise-machines" TargetMode="External"/><Relationship Id="rId12"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sleepfoundation.org/best-alarm-clocks" TargetMode="External"/><Relationship Id="rId11" Type="http://schemas.openxmlformats.org/officeDocument/2006/relationships/image" Target="../media/image14.sv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svg"/><Relationship Id="rId14"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sv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sv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10.sv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9" name="Group 2">
            <a:extLst>
              <a:ext uri="{FF2B5EF4-FFF2-40B4-BE49-F238E27FC236}">
                <a16:creationId xmlns:a16="http://schemas.microsoft.com/office/drawing/2014/main" id="{7B4ECD2B-51CA-4B0B-A409-C4457D5624C5}"/>
              </a:ext>
            </a:extLst>
          </p:cNvPr>
          <p:cNvGrpSpPr/>
          <p:nvPr/>
        </p:nvGrpSpPr>
        <p:grpSpPr>
          <a:xfrm>
            <a:off x="1667335" y="2805390"/>
            <a:ext cx="5780302" cy="4676219"/>
            <a:chOff x="0" y="0"/>
            <a:chExt cx="7707069" cy="6234959"/>
          </a:xfrm>
        </p:grpSpPr>
        <p:sp>
          <p:nvSpPr>
            <p:cNvPr id="20" name="TextBox 3">
              <a:extLst>
                <a:ext uri="{FF2B5EF4-FFF2-40B4-BE49-F238E27FC236}">
                  <a16:creationId xmlns:a16="http://schemas.microsoft.com/office/drawing/2014/main" id="{722BF6A5-709C-4533-85A0-EE653EB2DC97}"/>
                </a:ext>
              </a:extLst>
            </p:cNvPr>
            <p:cNvSpPr txBox="1"/>
            <p:nvPr/>
          </p:nvSpPr>
          <p:spPr>
            <a:xfrm>
              <a:off x="0" y="57150"/>
              <a:ext cx="7707069" cy="3933327"/>
            </a:xfrm>
            <a:prstGeom prst="rect">
              <a:avLst/>
            </a:prstGeom>
          </p:spPr>
          <p:txBody>
            <a:bodyPr lIns="0" tIns="0" rIns="0" bIns="0" rtlCol="0" anchor="t">
              <a:spAutoFit/>
            </a:bodyPr>
            <a:lstStyle/>
            <a:p>
              <a:pPr>
                <a:lnSpc>
                  <a:spcPts val="7700"/>
                </a:lnSpc>
              </a:pPr>
              <a:r>
                <a:rPr lang="en-US" sz="7000">
                  <a:solidFill>
                    <a:srgbClr val="FFFFFF"/>
                  </a:solidFill>
                  <a:latin typeface="Glacial Indifference"/>
                </a:rPr>
                <a:t>Contributions of the</a:t>
              </a:r>
            </a:p>
            <a:p>
              <a:pPr>
                <a:lnSpc>
                  <a:spcPts val="7700"/>
                </a:lnSpc>
              </a:pPr>
              <a:r>
                <a:rPr lang="en-US" sz="7000">
                  <a:solidFill>
                    <a:srgbClr val="FFFFFF"/>
                  </a:solidFill>
                  <a:latin typeface="Glacial Indifference"/>
                </a:rPr>
                <a:t>Project</a:t>
              </a:r>
            </a:p>
          </p:txBody>
        </p:sp>
        <p:sp>
          <p:nvSpPr>
            <p:cNvPr id="21" name="TextBox 4">
              <a:extLst>
                <a:ext uri="{FF2B5EF4-FFF2-40B4-BE49-F238E27FC236}">
                  <a16:creationId xmlns:a16="http://schemas.microsoft.com/office/drawing/2014/main" id="{F3AED0A8-57E4-4666-A308-2903FD7D23C9}"/>
                </a:ext>
              </a:extLst>
            </p:cNvPr>
            <p:cNvSpPr txBox="1"/>
            <p:nvPr/>
          </p:nvSpPr>
          <p:spPr>
            <a:xfrm>
              <a:off x="0" y="4370963"/>
              <a:ext cx="7707069" cy="1863995"/>
            </a:xfrm>
            <a:prstGeom prst="rect">
              <a:avLst/>
            </a:prstGeom>
          </p:spPr>
          <p:txBody>
            <a:bodyPr lIns="0" tIns="0" rIns="0" bIns="0" rtlCol="0" anchor="t">
              <a:spAutoFit/>
            </a:bodyPr>
            <a:lstStyle/>
            <a:p>
              <a:pPr>
                <a:lnSpc>
                  <a:spcPts val="5500"/>
                </a:lnSpc>
              </a:pPr>
              <a:r>
                <a:rPr lang="en-US" sz="5000" dirty="0">
                  <a:solidFill>
                    <a:srgbClr val="FFFFFF"/>
                  </a:solidFill>
                  <a:latin typeface="Glacial Indifference"/>
                </a:rPr>
                <a:t>Suggestions for future research</a:t>
              </a:r>
            </a:p>
          </p:txBody>
        </p:sp>
      </p:grpSp>
      <p:pic>
        <p:nvPicPr>
          <p:cNvPr id="23" name="Picture 22">
            <a:extLst>
              <a:ext uri="{FF2B5EF4-FFF2-40B4-BE49-F238E27FC236}">
                <a16:creationId xmlns:a16="http://schemas.microsoft.com/office/drawing/2014/main" id="{13674A3E-F573-432D-B537-5C2FA65DAED0}"/>
              </a:ext>
            </a:extLst>
          </p:cNvPr>
          <p:cNvPicPr>
            <a:picLocks noChangeAspect="1"/>
          </p:cNvPicPr>
          <p:nvPr/>
        </p:nvPicPr>
        <p:blipFill>
          <a:blip r:embed="rId6"/>
          <a:stretch>
            <a:fillRect/>
          </a:stretch>
        </p:blipFill>
        <p:spPr>
          <a:xfrm>
            <a:off x="266701" y="1790700"/>
            <a:ext cx="12420600" cy="4489148"/>
          </a:xfrm>
          <a:prstGeom prst="rect">
            <a:avLst/>
          </a:prstGeom>
        </p:spPr>
      </p:pic>
      <p:pic>
        <p:nvPicPr>
          <p:cNvPr id="25" name="Picture 24">
            <a:extLst>
              <a:ext uri="{FF2B5EF4-FFF2-40B4-BE49-F238E27FC236}">
                <a16:creationId xmlns:a16="http://schemas.microsoft.com/office/drawing/2014/main" id="{23A1D84B-6C3E-4F9C-89A6-B25D033A53CC}"/>
              </a:ext>
            </a:extLst>
          </p:cNvPr>
          <p:cNvPicPr>
            <a:picLocks noChangeAspect="1"/>
          </p:cNvPicPr>
          <p:nvPr/>
        </p:nvPicPr>
        <p:blipFill>
          <a:blip r:embed="rId7"/>
          <a:stretch>
            <a:fillRect/>
          </a:stretch>
        </p:blipFill>
        <p:spPr>
          <a:xfrm>
            <a:off x="6755662" y="5798247"/>
            <a:ext cx="11525250" cy="4500272"/>
          </a:xfrm>
          <a:prstGeom prst="rect">
            <a:avLst/>
          </a:prstGeom>
        </p:spPr>
      </p:pic>
      <p:sp>
        <p:nvSpPr>
          <p:cNvPr id="29" name="TextBox 28">
            <a:extLst>
              <a:ext uri="{FF2B5EF4-FFF2-40B4-BE49-F238E27FC236}">
                <a16:creationId xmlns:a16="http://schemas.microsoft.com/office/drawing/2014/main" id="{C6125E2E-5B0C-40CF-BC34-44B377EF71CA}"/>
              </a:ext>
            </a:extLst>
          </p:cNvPr>
          <p:cNvSpPr txBox="1"/>
          <p:nvPr/>
        </p:nvSpPr>
        <p:spPr>
          <a:xfrm>
            <a:off x="295008" y="758661"/>
            <a:ext cx="17599444" cy="769441"/>
          </a:xfrm>
          <a:prstGeom prst="rect">
            <a:avLst/>
          </a:prstGeom>
          <a:noFill/>
        </p:spPr>
        <p:txBody>
          <a:bodyPr wrap="square">
            <a:spAutoFit/>
          </a:bodyPr>
          <a:lstStyle/>
          <a:p>
            <a:pPr algn="l"/>
            <a:r>
              <a:rPr lang="en-US" sz="4400" i="0" cap="all" dirty="0">
                <a:solidFill>
                  <a:srgbClr val="111111"/>
                </a:solidFill>
                <a:effectLst/>
                <a:highlight>
                  <a:srgbClr val="FFFF00"/>
                </a:highlight>
                <a:latin typeface="Times New Roman" panose="02020603050405020304" pitchFamily="18" charset="0"/>
                <a:cs typeface="Times New Roman" panose="02020603050405020304" pitchFamily="18" charset="0"/>
              </a:rPr>
              <a:t>“YOUR FUTURE DEPENDS ON YOUR DREAMS, SO GO TO SLEEP.”</a:t>
            </a:r>
          </a:p>
        </p:txBody>
      </p:sp>
    </p:spTree>
    <p:extLst>
      <p:ext uri="{BB962C8B-B14F-4D97-AF65-F5344CB8AC3E}">
        <p14:creationId xmlns:p14="http://schemas.microsoft.com/office/powerpoint/2010/main" val="156244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24075" y="151929"/>
            <a:ext cx="10030256" cy="9599818"/>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txBody>
            <a:bodyPr/>
            <a:lstStyle/>
            <a:p>
              <a:endParaRPr lang="en-AU" dirty="0"/>
            </a:p>
          </p:txBody>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8" name="Group 8"/>
          <p:cNvGrpSpPr/>
          <p:nvPr/>
        </p:nvGrpSpPr>
        <p:grpSpPr>
          <a:xfrm>
            <a:off x="17144897" y="4848912"/>
            <a:ext cx="749555" cy="294588"/>
            <a:chOff x="0" y="0"/>
            <a:chExt cx="999406" cy="392784"/>
          </a:xfrm>
        </p:grpSpPr>
        <p:sp>
          <p:nvSpPr>
            <p:cNvPr id="9" name="TextBox 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dirty="0">
                  <a:solidFill>
                    <a:srgbClr val="000000"/>
                  </a:solidFill>
                  <a:latin typeface="Glacial Indifference Bold"/>
                </a:rPr>
                <a:t>1</a:t>
              </a:r>
            </a:p>
          </p:txBody>
        </p:sp>
        <p:sp>
          <p:nvSpPr>
            <p:cNvPr id="10" name="AutoShape 10"/>
            <p:cNvSpPr/>
            <p:nvPr/>
          </p:nvSpPr>
          <p:spPr>
            <a:xfrm rot="-5400000">
              <a:off x="194137" y="-16317"/>
              <a:ext cx="43972" cy="432247"/>
            </a:xfrm>
            <a:prstGeom prst="rect">
              <a:avLst/>
            </a:prstGeom>
            <a:solidFill>
              <a:srgbClr val="000000"/>
            </a:solidFill>
          </p:spPr>
        </p:sp>
      </p:gr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2" name="Group 12"/>
          <p:cNvGrpSpPr/>
          <p:nvPr/>
        </p:nvGrpSpPr>
        <p:grpSpPr>
          <a:xfrm>
            <a:off x="33669" y="151043"/>
            <a:ext cx="8513493" cy="7827058"/>
            <a:chOff x="-1707613" y="-3836701"/>
            <a:chExt cx="11351323" cy="10436077"/>
          </a:xfrm>
        </p:grpSpPr>
        <p:sp>
          <p:nvSpPr>
            <p:cNvPr id="13" name="TextBox 13"/>
            <p:cNvSpPr txBox="1"/>
            <p:nvPr/>
          </p:nvSpPr>
          <p:spPr>
            <a:xfrm>
              <a:off x="-1707613" y="-3836701"/>
              <a:ext cx="11351323" cy="1413807"/>
            </a:xfrm>
            <a:prstGeom prst="rect">
              <a:avLst/>
            </a:prstGeom>
          </p:spPr>
          <p:txBody>
            <a:bodyPr wrap="square" lIns="0" tIns="0" rIns="0" bIns="0" rtlCol="0" anchor="t">
              <a:spAutoFit/>
            </a:bodyPr>
            <a:lstStyle/>
            <a:p>
              <a:pPr>
                <a:lnSpc>
                  <a:spcPts val="9899"/>
                </a:lnSpc>
              </a:pPr>
              <a:r>
                <a:rPr lang="en-US" sz="3600" dirty="0">
                  <a:solidFill>
                    <a:srgbClr val="C00000"/>
                  </a:solidFill>
                  <a:highlight>
                    <a:srgbClr val="FFFF00"/>
                  </a:highlight>
                  <a:latin typeface="Times New Roman" panose="02020603050405020304" pitchFamily="18" charset="0"/>
                  <a:cs typeface="Times New Roman" panose="02020603050405020304" pitchFamily="18" charset="0"/>
                </a:rPr>
                <a:t>Machine Learning  - Normalization</a:t>
              </a:r>
            </a:p>
          </p:txBody>
        </p:sp>
        <p:sp>
          <p:nvSpPr>
            <p:cNvPr id="14" name="TextBox 14"/>
            <p:cNvSpPr txBox="1"/>
            <p:nvPr/>
          </p:nvSpPr>
          <p:spPr>
            <a:xfrm>
              <a:off x="-933870" y="5286196"/>
              <a:ext cx="9950963" cy="1313180"/>
            </a:xfrm>
            <a:prstGeom prst="rect">
              <a:avLst/>
            </a:prstGeom>
          </p:spPr>
          <p:txBody>
            <a:bodyPr wrap="square" lIns="0" tIns="0" rIns="0" bIns="0" rtlCol="0" anchor="t">
              <a:spAutoFit/>
            </a:bodyPr>
            <a:lstStyle/>
            <a:p>
              <a:r>
                <a:rPr lang="en-US" sz="3200" b="0" dirty="0">
                  <a:solidFill>
                    <a:srgbClr val="7CA668"/>
                  </a:solidFill>
                  <a:effectLst/>
                  <a:latin typeface="Times New Roman" panose="02020603050405020304" pitchFamily="18" charset="0"/>
                  <a:cs typeface="Times New Roman" panose="02020603050405020304" pitchFamily="18" charset="0"/>
                </a:rPr>
                <a:t>“</a:t>
              </a:r>
              <a:r>
                <a:rPr lang="en-US" sz="3200" b="0" dirty="0" err="1">
                  <a:solidFill>
                    <a:srgbClr val="7CA668"/>
                  </a:solidFill>
                  <a:effectLst/>
                  <a:latin typeface="Times New Roman" panose="02020603050405020304" pitchFamily="18" charset="0"/>
                  <a:cs typeface="Times New Roman" panose="02020603050405020304" pitchFamily="18" charset="0"/>
                </a:rPr>
                <a:t>Barplot</a:t>
              </a:r>
              <a:r>
                <a:rPr lang="en-US" sz="3200" b="0" dirty="0">
                  <a:solidFill>
                    <a:srgbClr val="7CA668"/>
                  </a:solidFill>
                  <a:effectLst/>
                  <a:latin typeface="Times New Roman" panose="02020603050405020304" pitchFamily="18" charset="0"/>
                  <a:cs typeface="Times New Roman" panose="02020603050405020304" pitchFamily="18" charset="0"/>
                </a:rPr>
                <a:t>” to visualize the number of samples for each category in the target variable</a:t>
              </a:r>
              <a:endParaRPr lang="en-US" sz="3200" b="0" dirty="0">
                <a:solidFill>
                  <a:srgbClr val="FFFFFF"/>
                </a:solidFill>
                <a:effectLst/>
                <a:latin typeface="Times New Roman" panose="02020603050405020304" pitchFamily="18" charset="0"/>
                <a:cs typeface="Times New Roman" panose="02020603050405020304" pitchFamily="18" charset="0"/>
              </a:endParaRPr>
            </a:p>
          </p:txBody>
        </p:sp>
      </p:grpSp>
      <p:sp>
        <p:nvSpPr>
          <p:cNvPr id="17" name="TextBox 17"/>
          <p:cNvSpPr txBox="1"/>
          <p:nvPr/>
        </p:nvSpPr>
        <p:spPr>
          <a:xfrm>
            <a:off x="8763000" y="1263741"/>
            <a:ext cx="9131452" cy="423193"/>
          </a:xfrm>
          <a:prstGeom prst="rect">
            <a:avLst/>
          </a:prstGeom>
        </p:spPr>
        <p:txBody>
          <a:bodyPr wrap="square" lIns="0" tIns="0" rIns="0" bIns="0" rtlCol="0" anchor="t">
            <a:spAutoFit/>
          </a:bodyPr>
          <a:lstStyle/>
          <a:p>
            <a:pPr marL="457200" indent="-457200">
              <a:lnSpc>
                <a:spcPts val="3250"/>
              </a:lnSpc>
              <a:buFont typeface="Wingdings" panose="05000000000000000000" pitchFamily="2" charset="2"/>
              <a:buChar char="§"/>
            </a:pPr>
            <a:r>
              <a:rPr lang="en-US" sz="2800" b="0" i="0" dirty="0">
                <a:solidFill>
                  <a:srgbClr val="212529"/>
                </a:solidFill>
                <a:effectLst/>
                <a:latin typeface="-apple-system"/>
              </a:rPr>
              <a:t>used to transform non-numerical labels to numerical labels.</a:t>
            </a:r>
            <a:endParaRPr lang="en-US" sz="2499" spc="99" dirty="0">
              <a:solidFill>
                <a:srgbClr val="000000"/>
              </a:solidFill>
              <a:latin typeface="Open Sauce Light"/>
            </a:endParaRPr>
          </a:p>
        </p:txBody>
      </p:sp>
      <p:sp>
        <p:nvSpPr>
          <p:cNvPr id="19" name="TextBox 19"/>
          <p:cNvSpPr txBox="1"/>
          <p:nvPr/>
        </p:nvSpPr>
        <p:spPr>
          <a:xfrm>
            <a:off x="9740838" y="4522559"/>
            <a:ext cx="7840948" cy="6032421"/>
          </a:xfrm>
          <a:prstGeom prst="rect">
            <a:avLst/>
          </a:prstGeom>
        </p:spPr>
        <p:txBody>
          <a:bodyPr wrap="square" lIns="0" tIns="0" rIns="0" bIns="0" rtlCol="0" anchor="t">
            <a:spAutoFit/>
          </a:bodyPr>
          <a:lstStyle/>
          <a:p>
            <a:pPr algn="ctr"/>
            <a:r>
              <a:rPr lang="en-AU" sz="4000" b="1" dirty="0">
                <a:effectLst/>
                <a:highlight>
                  <a:srgbClr val="FFFF00"/>
                </a:highlight>
                <a:latin typeface="Times New Roman" panose="02020603050405020304" pitchFamily="18" charset="0"/>
                <a:cs typeface="Times New Roman" panose="02020603050405020304" pitchFamily="18" charset="0"/>
              </a:rPr>
              <a:t>Model Fit</a:t>
            </a:r>
          </a:p>
          <a:p>
            <a:endParaRPr lang="en-AU"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AU" sz="3200" b="0" dirty="0">
                <a:solidFill>
                  <a:srgbClr val="C00000"/>
                </a:solidFill>
                <a:effectLst/>
                <a:latin typeface="Times New Roman" panose="02020603050405020304" pitchFamily="18" charset="0"/>
                <a:cs typeface="Times New Roman" panose="02020603050405020304" pitchFamily="18" charset="0"/>
              </a:rPr>
              <a:t>model = </a:t>
            </a:r>
            <a:r>
              <a:rPr lang="en-AU" sz="3200" b="0" dirty="0" err="1">
                <a:solidFill>
                  <a:srgbClr val="C00000"/>
                </a:solidFill>
                <a:effectLst/>
                <a:latin typeface="Times New Roman" panose="02020603050405020304" pitchFamily="18" charset="0"/>
                <a:cs typeface="Times New Roman" panose="02020603050405020304" pitchFamily="18" charset="0"/>
              </a:rPr>
              <a:t>tree.DecisionTreeClassifier</a:t>
            </a:r>
            <a:r>
              <a:rPr lang="en-AU" sz="3200" b="0" dirty="0">
                <a:solidFill>
                  <a:srgbClr val="C00000"/>
                </a:solidFill>
                <a:effectLst/>
                <a:latin typeface="Times New Roman" panose="02020603050405020304" pitchFamily="18" charset="0"/>
                <a:cs typeface="Times New Roman" panose="02020603050405020304" pitchFamily="18" charset="0"/>
              </a:rPr>
              <a:t>() and </a:t>
            </a:r>
            <a:r>
              <a:rPr lang="en-US" sz="3200" dirty="0">
                <a:solidFill>
                  <a:srgbClr val="C00000"/>
                </a:solidFill>
                <a:latin typeface="Times New Roman" panose="02020603050405020304" pitchFamily="18" charset="0"/>
                <a:cs typeface="Times New Roman" panose="02020603050405020304" pitchFamily="18" charset="0"/>
              </a:rPr>
              <a:t>Regression</a:t>
            </a:r>
          </a:p>
          <a:p>
            <a:pPr marL="457200" indent="-457200">
              <a:buFont typeface="Arial" panose="020B0604020202020204" pitchFamily="34" charset="0"/>
              <a:buChar char="•"/>
            </a:pPr>
            <a:r>
              <a:rPr lang="en-US" sz="3200" b="1" i="1" dirty="0">
                <a:solidFill>
                  <a:srgbClr val="373737"/>
                </a:solidFill>
                <a:latin typeface="Times New Roman" panose="02020603050405020304" pitchFamily="18" charset="0"/>
                <a:cs typeface="Times New Roman" panose="02020603050405020304" pitchFamily="18" charset="0"/>
              </a:rPr>
              <a:t>Choosing this tree because there’s a lot more flexibility to explore, plan and predict several possible outcomes to your decisions</a:t>
            </a:r>
            <a:r>
              <a:rPr lang="en-US" sz="3200" b="0" i="0" dirty="0">
                <a:solidFill>
                  <a:srgbClr val="373737"/>
                </a:solidFill>
                <a:effectLst/>
                <a:latin typeface="Oxygen"/>
              </a:rPr>
              <a:t>.</a:t>
            </a:r>
          </a:p>
          <a:p>
            <a:pPr marL="457200" indent="-457200">
              <a:buFont typeface="Arial" panose="020B0604020202020204" pitchFamily="34" charset="0"/>
              <a:buChar char="•"/>
            </a:pPr>
            <a:endParaRPr lang="en-US" sz="3200" dirty="0">
              <a:solidFill>
                <a:srgbClr val="373737"/>
              </a:solidFill>
              <a:latin typeface="Oxygen"/>
              <a:cs typeface="Times New Roman" panose="02020603050405020304" pitchFamily="18" charset="0"/>
            </a:endParaRPr>
          </a:p>
          <a:p>
            <a:pPr marL="457200" indent="-457200">
              <a:buFont typeface="Arial" panose="020B0604020202020204" pitchFamily="34" charset="0"/>
              <a:buChar char="•"/>
            </a:pPr>
            <a:r>
              <a:rPr lang="en-US" sz="3200" b="1" i="1" dirty="0">
                <a:solidFill>
                  <a:srgbClr val="373737"/>
                </a:solidFill>
                <a:effectLst/>
                <a:latin typeface="Times New Roman" panose="02020603050405020304" pitchFamily="18" charset="0"/>
                <a:cs typeface="Times New Roman" panose="02020603050405020304" pitchFamily="18" charset="0"/>
              </a:rPr>
              <a:t>makes it easy to go back and edit your decision tree as new possibilities are explored.</a:t>
            </a:r>
            <a:endParaRPr lang="en-AU"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AU" sz="3200" b="0" dirty="0">
              <a:effectLst/>
              <a:latin typeface="Times New Roman" panose="02020603050405020304" pitchFamily="18" charset="0"/>
              <a:cs typeface="Times New Roman" panose="02020603050405020304" pitchFamily="18" charset="0"/>
            </a:endParaRPr>
          </a:p>
        </p:txBody>
      </p:sp>
      <p:sp>
        <p:nvSpPr>
          <p:cNvPr id="25" name="Rectangle 2">
            <a:extLst>
              <a:ext uri="{FF2B5EF4-FFF2-40B4-BE49-F238E27FC236}">
                <a16:creationId xmlns:a16="http://schemas.microsoft.com/office/drawing/2014/main" id="{1D60F0E1-B95D-404B-AC12-2B898E01872E}"/>
              </a:ext>
            </a:extLst>
          </p:cNvPr>
          <p:cNvSpPr>
            <a:spLocks noChangeArrowheads="1"/>
          </p:cNvSpPr>
          <p:nvPr/>
        </p:nvSpPr>
        <p:spPr bwMode="auto">
          <a:xfrm>
            <a:off x="8357643" y="541395"/>
            <a:ext cx="963534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457200" indent="-457200">
              <a:buFont typeface="Arial" panose="020B0604020202020204" pitchFamily="34" charset="0"/>
              <a:buChar char="•"/>
            </a:pPr>
            <a:r>
              <a:rPr lang="en-AU" sz="3200" b="0" i="0" u="sng" strike="noStrike" dirty="0" err="1">
                <a:solidFill>
                  <a:srgbClr val="1A0DAB"/>
                </a:solidFill>
                <a:effectLst/>
                <a:latin typeface="Times New Roman" panose="02020603050405020304" pitchFamily="18" charset="0"/>
                <a:cs typeface="Times New Roman" panose="02020603050405020304" pitchFamily="18" charset="0"/>
                <a:hlinkClick r:id="rId6"/>
              </a:rPr>
              <a:t>sklearn.preprocessing</a:t>
            </a:r>
            <a:r>
              <a:rPr lang="en-AU" sz="3200" b="0" i="0" u="sng" strike="noStrike" dirty="0">
                <a:solidFill>
                  <a:srgbClr val="1A0DAB"/>
                </a:solidFill>
                <a:effectLst/>
                <a:latin typeface="Times New Roman" panose="02020603050405020304" pitchFamily="18" charset="0"/>
                <a:cs typeface="Times New Roman" panose="02020603050405020304" pitchFamily="18" charset="0"/>
                <a:hlinkClick r:id="rId6"/>
              </a:rPr>
              <a:t> </a:t>
            </a:r>
            <a:r>
              <a:rPr lang="en-AU" sz="3200" u="sng" dirty="0">
                <a:solidFill>
                  <a:srgbClr val="1A0DAB"/>
                </a:solidFill>
                <a:latin typeface="Times New Roman" panose="02020603050405020304" pitchFamily="18" charset="0"/>
                <a:cs typeface="Times New Roman" panose="02020603050405020304" pitchFamily="18" charset="0"/>
              </a:rPr>
              <a:t>p</a:t>
            </a:r>
            <a:r>
              <a:rPr lang="en-US" altLang="en-US" sz="3200" u="sng" dirty="0" err="1">
                <a:solidFill>
                  <a:srgbClr val="1A0DAB"/>
                </a:solidFill>
                <a:latin typeface="Times New Roman" panose="02020603050405020304" pitchFamily="18" charset="0"/>
                <a:cs typeface="Times New Roman" panose="02020603050405020304" pitchFamily="18" charset="0"/>
              </a:rPr>
              <a:t>reprocessing.LabelEncoder</a:t>
            </a:r>
            <a:r>
              <a:rPr lang="en-US" altLang="en-US" sz="3200" u="sng" dirty="0">
                <a:solidFill>
                  <a:srgbClr val="1A0DAB"/>
                </a:solidFill>
                <a:latin typeface="Times New Roman" panose="02020603050405020304" pitchFamily="18" charset="0"/>
                <a:cs typeface="Times New Roman" panose="02020603050405020304" pitchFamily="18" charset="0"/>
              </a:rPr>
              <a:t>() </a:t>
            </a:r>
          </a:p>
        </p:txBody>
      </p:sp>
      <p:pic>
        <p:nvPicPr>
          <p:cNvPr id="29" name="Picture 28">
            <a:extLst>
              <a:ext uri="{FF2B5EF4-FFF2-40B4-BE49-F238E27FC236}">
                <a16:creationId xmlns:a16="http://schemas.microsoft.com/office/drawing/2014/main" id="{F61674F7-313D-4FFD-B9D1-F62BB91A8FE5}"/>
              </a:ext>
            </a:extLst>
          </p:cNvPr>
          <p:cNvPicPr>
            <a:picLocks noChangeAspect="1"/>
          </p:cNvPicPr>
          <p:nvPr/>
        </p:nvPicPr>
        <p:blipFill>
          <a:blip r:embed="rId7"/>
          <a:stretch>
            <a:fillRect/>
          </a:stretch>
        </p:blipFill>
        <p:spPr>
          <a:xfrm>
            <a:off x="508990" y="1779047"/>
            <a:ext cx="7289715" cy="4084326"/>
          </a:xfrm>
          <a:prstGeom prst="rect">
            <a:avLst/>
          </a:prstGeom>
        </p:spPr>
      </p:pic>
      <p:pic>
        <p:nvPicPr>
          <p:cNvPr id="31" name="Picture 30">
            <a:extLst>
              <a:ext uri="{FF2B5EF4-FFF2-40B4-BE49-F238E27FC236}">
                <a16:creationId xmlns:a16="http://schemas.microsoft.com/office/drawing/2014/main" id="{5EEF2FE3-2265-4DBD-8619-95949F97646D}"/>
              </a:ext>
            </a:extLst>
          </p:cNvPr>
          <p:cNvPicPr>
            <a:picLocks noChangeAspect="1"/>
          </p:cNvPicPr>
          <p:nvPr/>
        </p:nvPicPr>
        <p:blipFill>
          <a:blip r:embed="rId8"/>
          <a:stretch>
            <a:fillRect/>
          </a:stretch>
        </p:blipFill>
        <p:spPr>
          <a:xfrm>
            <a:off x="8372372" y="1779047"/>
            <a:ext cx="9881959" cy="2612469"/>
          </a:xfrm>
          <a:prstGeom prst="rect">
            <a:avLst/>
          </a:prstGeom>
        </p:spPr>
      </p:pic>
      <p:sp>
        <p:nvSpPr>
          <p:cNvPr id="33" name="TextBox 23">
            <a:extLst>
              <a:ext uri="{FF2B5EF4-FFF2-40B4-BE49-F238E27FC236}">
                <a16:creationId xmlns:a16="http://schemas.microsoft.com/office/drawing/2014/main" id="{50A5A085-BB11-4B32-8B70-81C8E634E1EF}"/>
              </a:ext>
            </a:extLst>
          </p:cNvPr>
          <p:cNvSpPr txBox="1"/>
          <p:nvPr/>
        </p:nvSpPr>
        <p:spPr>
          <a:xfrm>
            <a:off x="9893238" y="7190804"/>
            <a:ext cx="3932599" cy="2083904"/>
          </a:xfrm>
          <a:prstGeom prst="rect">
            <a:avLst/>
          </a:prstGeom>
        </p:spPr>
        <p:txBody>
          <a:bodyPr lIns="0" tIns="0" rIns="0" bIns="0" rtlCol="0" anchor="t">
            <a:spAutoFit/>
          </a:bodyPr>
          <a:lstStyle/>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a:p>
            <a:pPr>
              <a:lnSpc>
                <a:spcPts val="3250"/>
              </a:lnSpc>
            </a:pPr>
            <a:endParaRPr lang="en-US" sz="2499" spc="99" dirty="0">
              <a:solidFill>
                <a:srgbClr val="000000"/>
              </a:solidFill>
              <a:latin typeface="Open Sauce Light"/>
            </a:endParaRPr>
          </a:p>
        </p:txBody>
      </p:sp>
      <p:sp>
        <p:nvSpPr>
          <p:cNvPr id="34" name="TextBox 23">
            <a:extLst>
              <a:ext uri="{FF2B5EF4-FFF2-40B4-BE49-F238E27FC236}">
                <a16:creationId xmlns:a16="http://schemas.microsoft.com/office/drawing/2014/main" id="{A48E0693-9DF3-45B5-BAF8-E2B6D31E207B}"/>
              </a:ext>
            </a:extLst>
          </p:cNvPr>
          <p:cNvSpPr txBox="1"/>
          <p:nvPr/>
        </p:nvSpPr>
        <p:spPr>
          <a:xfrm>
            <a:off x="10045638" y="7343204"/>
            <a:ext cx="3932599" cy="391133"/>
          </a:xfrm>
          <a:prstGeom prst="rect">
            <a:avLst/>
          </a:prstGeom>
        </p:spPr>
        <p:txBody>
          <a:bodyPr lIns="0" tIns="0" rIns="0" bIns="0" rtlCol="0" anchor="t">
            <a:spAutoFit/>
          </a:bodyPr>
          <a:lstStyle/>
          <a:p>
            <a:pPr>
              <a:lnSpc>
                <a:spcPts val="3250"/>
              </a:lnSpc>
            </a:pPr>
            <a:endParaRPr lang="en-US" sz="2499" spc="99" dirty="0">
              <a:solidFill>
                <a:srgbClr val="000000"/>
              </a:solidFill>
              <a:latin typeface="Open Sauce Light"/>
            </a:endParaRPr>
          </a:p>
        </p:txBody>
      </p:sp>
    </p:spTree>
    <p:extLst>
      <p:ext uri="{BB962C8B-B14F-4D97-AF65-F5344CB8AC3E}">
        <p14:creationId xmlns:p14="http://schemas.microsoft.com/office/powerpoint/2010/main" val="214925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sp>
        <p:nvSpPr>
          <p:cNvPr id="16" name="TextBox 15">
            <a:extLst>
              <a:ext uri="{FF2B5EF4-FFF2-40B4-BE49-F238E27FC236}">
                <a16:creationId xmlns:a16="http://schemas.microsoft.com/office/drawing/2014/main" id="{EA36350C-21BE-4591-A176-B9D53ED810B6}"/>
              </a:ext>
            </a:extLst>
          </p:cNvPr>
          <p:cNvSpPr txBox="1"/>
          <p:nvPr/>
        </p:nvSpPr>
        <p:spPr>
          <a:xfrm>
            <a:off x="609600" y="397141"/>
            <a:ext cx="9144000" cy="1164742"/>
          </a:xfrm>
          <a:prstGeom prst="rect">
            <a:avLst/>
          </a:prstGeom>
          <a:noFill/>
        </p:spPr>
        <p:txBody>
          <a:bodyPr wrap="square">
            <a:spAutoFit/>
          </a:bodyPr>
          <a:lstStyle/>
          <a:p>
            <a:pPr>
              <a:lnSpc>
                <a:spcPts val="9899"/>
              </a:lnSpc>
            </a:pPr>
            <a:r>
              <a:rPr lang="en-US" sz="4000" dirty="0">
                <a:solidFill>
                  <a:srgbClr val="C00000"/>
                </a:solidFill>
                <a:highlight>
                  <a:srgbClr val="FFFF00"/>
                </a:highlight>
                <a:latin typeface="Times New Roman" panose="02020603050405020304" pitchFamily="18" charset="0"/>
                <a:cs typeface="Times New Roman" panose="02020603050405020304" pitchFamily="18" charset="0"/>
              </a:rPr>
              <a:t>Machine Learning  - Normalization</a:t>
            </a:r>
          </a:p>
        </p:txBody>
      </p:sp>
      <p:grpSp>
        <p:nvGrpSpPr>
          <p:cNvPr id="19" name="Group 15">
            <a:extLst>
              <a:ext uri="{FF2B5EF4-FFF2-40B4-BE49-F238E27FC236}">
                <a16:creationId xmlns:a16="http://schemas.microsoft.com/office/drawing/2014/main" id="{0D900DD8-5B0F-40A4-B09F-198369053395}"/>
              </a:ext>
            </a:extLst>
          </p:cNvPr>
          <p:cNvGrpSpPr/>
          <p:nvPr/>
        </p:nvGrpSpPr>
        <p:grpSpPr>
          <a:xfrm>
            <a:off x="1092381" y="5346985"/>
            <a:ext cx="2104948" cy="2960228"/>
            <a:chOff x="0" y="0"/>
            <a:chExt cx="2806598" cy="3946970"/>
          </a:xfrm>
        </p:grpSpPr>
        <p:grpSp>
          <p:nvGrpSpPr>
            <p:cNvPr id="20" name="Group 16">
              <a:extLst>
                <a:ext uri="{FF2B5EF4-FFF2-40B4-BE49-F238E27FC236}">
                  <a16:creationId xmlns:a16="http://schemas.microsoft.com/office/drawing/2014/main" id="{F6159364-09FC-4759-A917-0F58A234076C}"/>
                </a:ext>
              </a:extLst>
            </p:cNvPr>
            <p:cNvGrpSpPr/>
            <p:nvPr/>
          </p:nvGrpSpPr>
          <p:grpSpPr>
            <a:xfrm>
              <a:off x="1299977" y="0"/>
              <a:ext cx="206644" cy="206644"/>
              <a:chOff x="0" y="0"/>
              <a:chExt cx="6350000" cy="6350000"/>
            </a:xfrm>
          </p:grpSpPr>
          <p:sp>
            <p:nvSpPr>
              <p:cNvPr id="24" name="Freeform 17">
                <a:extLst>
                  <a:ext uri="{FF2B5EF4-FFF2-40B4-BE49-F238E27FC236}">
                    <a16:creationId xmlns:a16="http://schemas.microsoft.com/office/drawing/2014/main" id="{F4B85933-49AB-46B9-81F3-BB4812103FF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id="21" name="TextBox 18">
              <a:extLst>
                <a:ext uri="{FF2B5EF4-FFF2-40B4-BE49-F238E27FC236}">
                  <a16:creationId xmlns:a16="http://schemas.microsoft.com/office/drawing/2014/main" id="{15EA9405-32DD-4E16-BCC5-3BC4136B7A1F}"/>
                </a:ext>
              </a:extLst>
            </p:cNvPr>
            <p:cNvSpPr txBox="1"/>
            <p:nvPr/>
          </p:nvSpPr>
          <p:spPr>
            <a:xfrm>
              <a:off x="973938" y="505360"/>
              <a:ext cx="858722" cy="699010"/>
            </a:xfrm>
            <a:prstGeom prst="rect">
              <a:avLst/>
            </a:prstGeom>
          </p:spPr>
          <p:txBody>
            <a:bodyPr lIns="0" tIns="0" rIns="0" bIns="0" rtlCol="0" anchor="t">
              <a:spAutoFit/>
            </a:bodyPr>
            <a:lstStyle/>
            <a:p>
              <a:pPr algn="ctr">
                <a:lnSpc>
                  <a:spcPts val="3991"/>
                </a:lnSpc>
              </a:pPr>
              <a:r>
                <a:rPr lang="en-US" sz="3628">
                  <a:solidFill>
                    <a:srgbClr val="FFFFFF"/>
                  </a:solidFill>
                  <a:latin typeface="Glacial Indifference Bold"/>
                </a:rPr>
                <a:t>01</a:t>
              </a:r>
            </a:p>
          </p:txBody>
        </p:sp>
        <p:sp>
          <p:nvSpPr>
            <p:cNvPr id="22" name="TextBox 19">
              <a:extLst>
                <a:ext uri="{FF2B5EF4-FFF2-40B4-BE49-F238E27FC236}">
                  <a16:creationId xmlns:a16="http://schemas.microsoft.com/office/drawing/2014/main" id="{F7F6F6DE-5E7E-4C68-A727-97745A49C6BB}"/>
                </a:ext>
              </a:extLst>
            </p:cNvPr>
            <p:cNvSpPr txBox="1"/>
            <p:nvPr/>
          </p:nvSpPr>
          <p:spPr>
            <a:xfrm>
              <a:off x="0" y="2068789"/>
              <a:ext cx="2806598" cy="1878181"/>
            </a:xfrm>
            <a:prstGeom prst="rect">
              <a:avLst/>
            </a:prstGeom>
          </p:spPr>
          <p:txBody>
            <a:bodyPr lIns="0" tIns="0" rIns="0" bIns="0" rtlCol="0" anchor="t">
              <a:spAutoFit/>
            </a:bodyPr>
            <a:lstStyle/>
            <a:p>
              <a:pPr algn="ctr">
                <a:lnSpc>
                  <a:spcPts val="1968"/>
                </a:lnSpc>
              </a:pPr>
              <a:r>
                <a:rPr lang="en-US" sz="1312" spc="52" dirty="0">
                  <a:solidFill>
                    <a:srgbClr val="FFFFFF"/>
                  </a:solidFill>
                  <a:latin typeface="Open Sauce Light"/>
                </a:rPr>
                <a:t>Presentations are communication tools that can be used as demonstrations, lectures, speeches, reports, and more. </a:t>
              </a:r>
            </a:p>
          </p:txBody>
        </p:sp>
        <p:sp>
          <p:nvSpPr>
            <p:cNvPr id="23" name="TextBox 20">
              <a:extLst>
                <a:ext uri="{FF2B5EF4-FFF2-40B4-BE49-F238E27FC236}">
                  <a16:creationId xmlns:a16="http://schemas.microsoft.com/office/drawing/2014/main" id="{93833DEB-0A45-49A7-8F1C-EE9081DB1673}"/>
                </a:ext>
              </a:extLst>
            </p:cNvPr>
            <p:cNvSpPr txBox="1"/>
            <p:nvPr/>
          </p:nvSpPr>
          <p:spPr>
            <a:xfrm>
              <a:off x="403565" y="1403316"/>
              <a:ext cx="1999469" cy="537964"/>
            </a:xfrm>
            <a:prstGeom prst="rect">
              <a:avLst/>
            </a:prstGeom>
          </p:spPr>
          <p:txBody>
            <a:bodyPr lIns="0" tIns="0" rIns="0" bIns="0" rtlCol="0" anchor="t">
              <a:spAutoFit/>
            </a:bodyPr>
            <a:lstStyle/>
            <a:p>
              <a:pPr algn="ctr">
                <a:lnSpc>
                  <a:spcPts val="3093"/>
                </a:lnSpc>
              </a:pPr>
              <a:r>
                <a:rPr lang="en-US" sz="2812">
                  <a:solidFill>
                    <a:srgbClr val="FFFFFF"/>
                  </a:solidFill>
                  <a:latin typeface="Glacial Indifference"/>
                </a:rPr>
                <a:t>Phase 01</a:t>
              </a:r>
            </a:p>
          </p:txBody>
        </p:sp>
      </p:grpSp>
      <p:pic>
        <p:nvPicPr>
          <p:cNvPr id="25" name="Picture 24">
            <a:extLst>
              <a:ext uri="{FF2B5EF4-FFF2-40B4-BE49-F238E27FC236}">
                <a16:creationId xmlns:a16="http://schemas.microsoft.com/office/drawing/2014/main" id="{86BCF71F-1B61-435B-A818-A0E0F2EF2BB1}"/>
              </a:ext>
            </a:extLst>
          </p:cNvPr>
          <p:cNvPicPr>
            <a:picLocks noChangeAspect="1"/>
          </p:cNvPicPr>
          <p:nvPr/>
        </p:nvPicPr>
        <p:blipFill>
          <a:blip r:embed="rId6"/>
          <a:stretch>
            <a:fillRect/>
          </a:stretch>
        </p:blipFill>
        <p:spPr>
          <a:xfrm>
            <a:off x="8092349" y="3567547"/>
            <a:ext cx="2103302" cy="3151905"/>
          </a:xfrm>
          <a:prstGeom prst="rect">
            <a:avLst/>
          </a:prstGeom>
        </p:spPr>
      </p:pic>
      <p:pic>
        <p:nvPicPr>
          <p:cNvPr id="34" name="Picture 33">
            <a:extLst>
              <a:ext uri="{FF2B5EF4-FFF2-40B4-BE49-F238E27FC236}">
                <a16:creationId xmlns:a16="http://schemas.microsoft.com/office/drawing/2014/main" id="{3BE45285-75E3-4D50-855A-CDF6C1CEE3C4}"/>
              </a:ext>
            </a:extLst>
          </p:cNvPr>
          <p:cNvPicPr>
            <a:picLocks noChangeAspect="1"/>
          </p:cNvPicPr>
          <p:nvPr/>
        </p:nvPicPr>
        <p:blipFill>
          <a:blip r:embed="rId7"/>
          <a:stretch>
            <a:fillRect/>
          </a:stretch>
        </p:blipFill>
        <p:spPr>
          <a:xfrm>
            <a:off x="496186" y="1676536"/>
            <a:ext cx="12014410" cy="6210164"/>
          </a:xfrm>
          <a:prstGeom prst="rect">
            <a:avLst/>
          </a:prstGeom>
        </p:spPr>
      </p:pic>
      <p:pic>
        <p:nvPicPr>
          <p:cNvPr id="5122" name="Picture 2" descr="Decision tree example">
            <a:extLst>
              <a:ext uri="{FF2B5EF4-FFF2-40B4-BE49-F238E27FC236}">
                <a16:creationId xmlns:a16="http://schemas.microsoft.com/office/drawing/2014/main" id="{9501D770-614B-43D6-8FDF-0A016C2453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64520" y="1918047"/>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7">
            <a:extLst>
              <a:ext uri="{FF2B5EF4-FFF2-40B4-BE49-F238E27FC236}">
                <a16:creationId xmlns:a16="http://schemas.microsoft.com/office/drawing/2014/main" id="{18C8D738-514A-42E6-8D0E-877707ECFCFB}"/>
              </a:ext>
            </a:extLst>
          </p:cNvPr>
          <p:cNvSpPr txBox="1"/>
          <p:nvPr/>
        </p:nvSpPr>
        <p:spPr>
          <a:xfrm>
            <a:off x="609600" y="7866656"/>
            <a:ext cx="16383000" cy="2137060"/>
          </a:xfrm>
          <a:prstGeom prst="rect">
            <a:avLst/>
          </a:prstGeom>
        </p:spPr>
        <p:txBody>
          <a:bodyPr wrap="square" lIns="0" tIns="0" rIns="0" bIns="0" rtlCol="0" anchor="t">
            <a:spAutoFit/>
          </a:bodyPr>
          <a:lstStyle/>
          <a:p>
            <a:pPr marL="457200" indent="-457200" algn="ctr">
              <a:lnSpc>
                <a:spcPct val="150000"/>
              </a:lnSpc>
              <a:buFont typeface="Arial" panose="020B0604020202020204" pitchFamily="34" charset="0"/>
              <a:buChar char="•"/>
            </a:pPr>
            <a:r>
              <a:rPr lang="en-US" sz="3200" u="sng" dirty="0">
                <a:solidFill>
                  <a:srgbClr val="C00000"/>
                </a:solidFill>
                <a:latin typeface="Times New Roman" panose="02020603050405020304" pitchFamily="18" charset="0"/>
                <a:cs typeface="Times New Roman" panose="02020603050405020304" pitchFamily="18" charset="0"/>
              </a:rPr>
              <a:t>Root node</a:t>
            </a:r>
            <a:r>
              <a:rPr lang="en-US" sz="3200" dirty="0">
                <a:solidFill>
                  <a:srgbClr val="000000"/>
                </a:solidFill>
                <a:latin typeface="Times New Roman" panose="02020603050405020304" pitchFamily="18" charset="0"/>
                <a:cs typeface="Times New Roman" panose="02020603050405020304" pitchFamily="18" charset="0"/>
              </a:rPr>
              <a:t> – big decision</a:t>
            </a:r>
          </a:p>
          <a:p>
            <a:pPr marL="457200" indent="-457200">
              <a:lnSpc>
                <a:spcPct val="150000"/>
              </a:lnSpc>
              <a:buFont typeface="Arial" panose="020B0604020202020204" pitchFamily="34" charset="0"/>
              <a:buChar char="•"/>
            </a:pPr>
            <a:r>
              <a:rPr lang="en-US" sz="3200" b="1" i="0" u="sng" dirty="0">
                <a:solidFill>
                  <a:srgbClr val="C00000"/>
                </a:solidFill>
                <a:effectLst/>
                <a:latin typeface="Times New Roman" panose="02020603050405020304" pitchFamily="18" charset="0"/>
                <a:cs typeface="Times New Roman" panose="02020603050405020304" pitchFamily="18" charset="0"/>
              </a:rPr>
              <a:t>square leaf nodes</a:t>
            </a:r>
            <a:r>
              <a:rPr lang="en-US" sz="3200" b="0" i="0" dirty="0">
                <a:solidFill>
                  <a:srgbClr val="373737"/>
                </a:solidFill>
                <a:effectLst/>
                <a:latin typeface="Times New Roman" panose="02020603050405020304" pitchFamily="18" charset="0"/>
                <a:cs typeface="Times New Roman" panose="02020603050405020304" pitchFamily="18" charset="0"/>
              </a:rPr>
              <a:t>, which indicate another decision to be made and </a:t>
            </a:r>
            <a:r>
              <a:rPr lang="en-US" sz="3200" b="1" i="0" u="sng" dirty="0">
                <a:solidFill>
                  <a:srgbClr val="C00000"/>
                </a:solidFill>
                <a:effectLst/>
                <a:latin typeface="Times New Roman" panose="02020603050405020304" pitchFamily="18" charset="0"/>
                <a:cs typeface="Times New Roman" panose="02020603050405020304" pitchFamily="18" charset="0"/>
              </a:rPr>
              <a:t>circle leaf nodes</a:t>
            </a:r>
            <a:r>
              <a:rPr lang="en-US" sz="3200" b="0" i="0" dirty="0">
                <a:solidFill>
                  <a:srgbClr val="373737"/>
                </a:solidFill>
                <a:effectLst/>
                <a:latin typeface="Times New Roman" panose="02020603050405020304" pitchFamily="18" charset="0"/>
                <a:cs typeface="Times New Roman" panose="02020603050405020304" pitchFamily="18" charset="0"/>
              </a:rPr>
              <a:t>, which indicate a chance event or unknown outcome</a:t>
            </a:r>
            <a:r>
              <a:rPr lang="en-US" sz="3200" b="0" i="0" dirty="0">
                <a:solidFill>
                  <a:srgbClr val="373737"/>
                </a:solidFill>
                <a:effectLst/>
                <a:latin typeface="Oxygen"/>
              </a:rPr>
              <a:t>.</a:t>
            </a: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54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sp>
        <p:nvSpPr>
          <p:cNvPr id="16" name="TextBox 15">
            <a:extLst>
              <a:ext uri="{FF2B5EF4-FFF2-40B4-BE49-F238E27FC236}">
                <a16:creationId xmlns:a16="http://schemas.microsoft.com/office/drawing/2014/main" id="{D0A16CEC-C67F-408D-8A84-B51A929CAEEB}"/>
              </a:ext>
            </a:extLst>
          </p:cNvPr>
          <p:cNvSpPr txBox="1"/>
          <p:nvPr/>
        </p:nvSpPr>
        <p:spPr>
          <a:xfrm>
            <a:off x="685799" y="535253"/>
            <a:ext cx="15925801" cy="1214307"/>
          </a:xfrm>
          <a:prstGeom prst="rect">
            <a:avLst/>
          </a:prstGeom>
          <a:noFill/>
        </p:spPr>
        <p:txBody>
          <a:bodyPr wrap="square">
            <a:spAutoFit/>
          </a:bodyPr>
          <a:lstStyle/>
          <a:p>
            <a:pPr>
              <a:lnSpc>
                <a:spcPct val="107000"/>
              </a:lnSpc>
              <a:spcBef>
                <a:spcPts val="1500"/>
              </a:spcBef>
              <a:spcAft>
                <a:spcPts val="375"/>
              </a:spcAft>
            </a:pPr>
            <a:r>
              <a:rPr lang="en-AU" sz="3200" b="1" i="1" dirty="0">
                <a:solidFill>
                  <a:srgbClr val="222635"/>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and Regression Capabilities</a:t>
            </a:r>
            <a:endParaRPr lang="en-AU" sz="3200" b="1" i="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Bef>
                <a:spcPts val="375"/>
              </a:spcBef>
              <a:spcAft>
                <a:spcPts val="1125"/>
              </a:spcAft>
            </a:pPr>
            <a:r>
              <a:rPr lang="en-AU" sz="3200" dirty="0">
                <a:solidFill>
                  <a:srgbClr val="222635"/>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are compatible with both types of tasks — regression as well as classification.</a:t>
            </a:r>
            <a:endParaRPr lang="en-AU"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CC996A07-945D-4667-94D3-7BE00E26EB06}"/>
              </a:ext>
            </a:extLst>
          </p:cNvPr>
          <p:cNvPicPr>
            <a:picLocks noChangeAspect="1"/>
          </p:cNvPicPr>
          <p:nvPr/>
        </p:nvPicPr>
        <p:blipFill>
          <a:blip r:embed="rId6"/>
          <a:stretch>
            <a:fillRect/>
          </a:stretch>
        </p:blipFill>
        <p:spPr>
          <a:xfrm>
            <a:off x="595232" y="1943100"/>
            <a:ext cx="6781800" cy="5649657"/>
          </a:xfrm>
          <a:prstGeom prst="rect">
            <a:avLst/>
          </a:prstGeom>
        </p:spPr>
      </p:pic>
      <p:sp>
        <p:nvSpPr>
          <p:cNvPr id="28" name="TextBox 7">
            <a:extLst>
              <a:ext uri="{FF2B5EF4-FFF2-40B4-BE49-F238E27FC236}">
                <a16:creationId xmlns:a16="http://schemas.microsoft.com/office/drawing/2014/main" id="{16F29ED3-A03C-47A7-82F4-53316A7E5EA0}"/>
              </a:ext>
            </a:extLst>
          </p:cNvPr>
          <p:cNvSpPr txBox="1"/>
          <p:nvPr/>
        </p:nvSpPr>
        <p:spPr>
          <a:xfrm>
            <a:off x="8382000" y="1626176"/>
            <a:ext cx="8458200" cy="1096454"/>
          </a:xfrm>
          <a:prstGeom prst="rect">
            <a:avLst/>
          </a:prstGeom>
        </p:spPr>
        <p:txBody>
          <a:bodyPr wrap="square" lIns="0" tIns="0" rIns="0" bIns="0" rtlCol="0" anchor="t">
            <a:spAutoFit/>
          </a:bodyPr>
          <a:lstStyle/>
          <a:p>
            <a:pPr algn="ctr">
              <a:lnSpc>
                <a:spcPts val="9900"/>
              </a:lnSpc>
            </a:pPr>
            <a:r>
              <a:rPr lang="en-US" sz="4800" dirty="0">
                <a:solidFill>
                  <a:srgbClr val="000000"/>
                </a:solidFill>
                <a:highlight>
                  <a:srgbClr val="FFFF00"/>
                </a:highlight>
                <a:latin typeface="Times New Roman" panose="02020603050405020304" pitchFamily="18" charset="0"/>
                <a:cs typeface="Times New Roman" panose="02020603050405020304" pitchFamily="18" charset="0"/>
              </a:rPr>
              <a:t>Model Prediction</a:t>
            </a:r>
          </a:p>
        </p:txBody>
      </p:sp>
      <p:pic>
        <p:nvPicPr>
          <p:cNvPr id="30" name="Picture 29">
            <a:extLst>
              <a:ext uri="{FF2B5EF4-FFF2-40B4-BE49-F238E27FC236}">
                <a16:creationId xmlns:a16="http://schemas.microsoft.com/office/drawing/2014/main" id="{6EA368E7-82CA-44AA-8861-545AB1832941}"/>
              </a:ext>
            </a:extLst>
          </p:cNvPr>
          <p:cNvPicPr>
            <a:picLocks noChangeAspect="1"/>
          </p:cNvPicPr>
          <p:nvPr/>
        </p:nvPicPr>
        <p:blipFill>
          <a:blip r:embed="rId7"/>
          <a:stretch>
            <a:fillRect/>
          </a:stretch>
        </p:blipFill>
        <p:spPr>
          <a:xfrm>
            <a:off x="7718320" y="3000431"/>
            <a:ext cx="10192430" cy="6324600"/>
          </a:xfrm>
          <a:prstGeom prst="rect">
            <a:avLst/>
          </a:prstGeom>
        </p:spPr>
      </p:pic>
      <p:sp>
        <p:nvSpPr>
          <p:cNvPr id="32" name="TextBox 31">
            <a:extLst>
              <a:ext uri="{FF2B5EF4-FFF2-40B4-BE49-F238E27FC236}">
                <a16:creationId xmlns:a16="http://schemas.microsoft.com/office/drawing/2014/main" id="{913DA4C3-39EC-4BCB-937D-C598D78FAC31}"/>
              </a:ext>
            </a:extLst>
          </p:cNvPr>
          <p:cNvSpPr txBox="1"/>
          <p:nvPr/>
        </p:nvSpPr>
        <p:spPr>
          <a:xfrm>
            <a:off x="331993" y="8343900"/>
            <a:ext cx="7209066" cy="1077218"/>
          </a:xfrm>
          <a:prstGeom prst="rect">
            <a:avLst/>
          </a:prstGeom>
          <a:noFill/>
        </p:spPr>
        <p:txBody>
          <a:bodyPr wrap="square">
            <a:spAutoFit/>
          </a:bodyPr>
          <a:lstStyle/>
          <a:p>
            <a:pPr marL="457200" indent="-457200" algn="ctr">
              <a:buFont typeface="Wingdings" panose="05000000000000000000" pitchFamily="2" charset="2"/>
              <a:buChar char="Ø"/>
            </a:pPr>
            <a:r>
              <a:rPr lang="en-US" sz="3200" dirty="0">
                <a:solidFill>
                  <a:srgbClr val="000000"/>
                </a:solidFill>
                <a:latin typeface="Times New Roman" panose="02020603050405020304" pitchFamily="18" charset="0"/>
                <a:cs typeface="Times New Roman" panose="02020603050405020304" pitchFamily="18" charset="0"/>
              </a:rPr>
              <a:t>Finally Imported </a:t>
            </a:r>
            <a:r>
              <a:rPr lang="en-AU" sz="3200" b="1" dirty="0">
                <a:solidFill>
                  <a:srgbClr val="292929"/>
                </a:solidFill>
                <a:latin typeface="Times New Roman" panose="02020603050405020304" pitchFamily="18" charset="0"/>
                <a:cs typeface="Times New Roman" panose="02020603050405020304" pitchFamily="18" charset="0"/>
              </a:rPr>
              <a:t>Pickle</a:t>
            </a:r>
            <a:r>
              <a:rPr lang="en-AU" sz="3200" b="0" i="0" dirty="0">
                <a:solidFill>
                  <a:srgbClr val="292929"/>
                </a:solidFill>
                <a:effectLst/>
                <a:latin typeface="Times New Roman" panose="02020603050405020304" pitchFamily="18" charset="0"/>
                <a:cs typeface="Times New Roman" panose="02020603050405020304" pitchFamily="18" charset="0"/>
              </a:rPr>
              <a:t> to </a:t>
            </a:r>
            <a:r>
              <a:rPr lang="en-US" sz="3200" b="1" i="0" dirty="0">
                <a:solidFill>
                  <a:srgbClr val="292929"/>
                </a:solidFill>
                <a:effectLst/>
                <a:latin typeface="Times New Roman" panose="02020603050405020304" pitchFamily="18" charset="0"/>
                <a:cs typeface="Times New Roman" panose="02020603050405020304" pitchFamily="18" charset="0"/>
              </a:rPr>
              <a:t>Dump the data(save it) and </a:t>
            </a:r>
            <a:r>
              <a:rPr lang="en-AU" sz="3200" b="1" i="0" dirty="0">
                <a:solidFill>
                  <a:srgbClr val="292929"/>
                </a:solidFill>
                <a:effectLst/>
                <a:latin typeface="Times New Roman" panose="02020603050405020304" pitchFamily="18" charset="0"/>
                <a:cs typeface="Times New Roman" panose="02020603050405020304" pitchFamily="18" charset="0"/>
              </a:rPr>
              <a:t>Load the data back.</a:t>
            </a:r>
            <a:endParaRPr lang="en-AU" sz="3200" b="0" i="0" dirty="0">
              <a:solidFill>
                <a:srgbClr val="292929"/>
              </a:solidFill>
              <a:effectLst/>
              <a:latin typeface="Times New Roman" panose="02020603050405020304" pitchFamily="18" charset="0"/>
              <a:cs typeface="Times New Roman" panose="02020603050405020304" pitchFamily="18" charset="0"/>
            </a:endParaRPr>
          </a:p>
        </p:txBody>
      </p:sp>
      <p:sp>
        <p:nvSpPr>
          <p:cNvPr id="35" name="Arrow: Left-Up 34">
            <a:extLst>
              <a:ext uri="{FF2B5EF4-FFF2-40B4-BE49-F238E27FC236}">
                <a16:creationId xmlns:a16="http://schemas.microsoft.com/office/drawing/2014/main" id="{FC27F96C-94EB-486A-9B3A-AC15C38560C6}"/>
              </a:ext>
            </a:extLst>
          </p:cNvPr>
          <p:cNvSpPr/>
          <p:nvPr/>
        </p:nvSpPr>
        <p:spPr>
          <a:xfrm rot="10800000">
            <a:off x="5747269" y="7642992"/>
            <a:ext cx="1616529" cy="85039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2891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06</a:t>
              </a:r>
            </a:p>
          </p:txBody>
        </p:sp>
        <p:sp>
          <p:nvSpPr>
            <p:cNvPr id="8" name="AutoShape 8"/>
            <p:cNvSpPr/>
            <p:nvPr/>
          </p:nvSpPr>
          <p:spPr>
            <a:xfrm rot="-5400000">
              <a:off x="194137" y="-16317"/>
              <a:ext cx="43972" cy="432247"/>
            </a:xfrm>
            <a:prstGeom prst="rect">
              <a:avLst/>
            </a:prstGeom>
            <a:solidFill>
              <a:srgbClr val="000000"/>
            </a:solidFill>
          </p:spPr>
        </p:sp>
      </p:grpSp>
      <p:grpSp>
        <p:nvGrpSpPr>
          <p:cNvPr id="9" name="Group 9"/>
          <p:cNvGrpSpPr/>
          <p:nvPr/>
        </p:nvGrpSpPr>
        <p:grpSpPr>
          <a:xfrm>
            <a:off x="1887859" y="3458169"/>
            <a:ext cx="6276620" cy="3370662"/>
            <a:chOff x="0" y="0"/>
            <a:chExt cx="8368827" cy="4494216"/>
          </a:xfrm>
        </p:grpSpPr>
        <p:sp>
          <p:nvSpPr>
            <p:cNvPr id="10" name="TextBox 10"/>
            <p:cNvSpPr txBox="1"/>
            <p:nvPr/>
          </p:nvSpPr>
          <p:spPr>
            <a:xfrm>
              <a:off x="0" y="76200"/>
              <a:ext cx="8368827" cy="1738773"/>
            </a:xfrm>
            <a:prstGeom prst="rect">
              <a:avLst/>
            </a:prstGeom>
          </p:spPr>
          <p:txBody>
            <a:bodyPr lIns="0" tIns="0" rIns="0" bIns="0" rtlCol="0" anchor="t">
              <a:spAutoFit/>
            </a:bodyPr>
            <a:lstStyle/>
            <a:p>
              <a:pPr>
                <a:lnSpc>
                  <a:spcPts val="9900"/>
                </a:lnSpc>
              </a:pPr>
              <a:r>
                <a:rPr lang="en-US" sz="9000">
                  <a:solidFill>
                    <a:srgbClr val="000000"/>
                  </a:solidFill>
                  <a:latin typeface="Glacial Indifference"/>
                </a:rPr>
                <a:t>Objectives</a:t>
              </a:r>
            </a:p>
          </p:txBody>
        </p:sp>
        <p:sp>
          <p:nvSpPr>
            <p:cNvPr id="11" name="TextBox 11"/>
            <p:cNvSpPr txBox="1"/>
            <p:nvPr/>
          </p:nvSpPr>
          <p:spPr>
            <a:xfrm>
              <a:off x="0" y="2068677"/>
              <a:ext cx="7409956" cy="2425539"/>
            </a:xfrm>
            <a:prstGeom prst="rect">
              <a:avLst/>
            </a:prstGeom>
          </p:spPr>
          <p:txBody>
            <a:bodyPr lIns="0" tIns="0" rIns="0" bIns="0" rtlCol="0" anchor="t">
              <a:spAutoFit/>
            </a:bodyPr>
            <a:lstStyle/>
            <a:p>
              <a:pPr>
                <a:lnSpc>
                  <a:spcPts val="7150"/>
                </a:lnSpc>
              </a:pPr>
              <a:r>
                <a:rPr lang="en-US" sz="6500">
                  <a:solidFill>
                    <a:srgbClr val="000000"/>
                  </a:solidFill>
                  <a:latin typeface="Glacial Indifference"/>
                </a:rPr>
                <a:t>What we want to achieve</a:t>
              </a:r>
            </a:p>
          </p:txBody>
        </p:sp>
      </p:grpSp>
      <p:grpSp>
        <p:nvGrpSpPr>
          <p:cNvPr id="12" name="Group 12"/>
          <p:cNvGrpSpPr/>
          <p:nvPr/>
        </p:nvGrpSpPr>
        <p:grpSpPr>
          <a:xfrm>
            <a:off x="8774291" y="2844265"/>
            <a:ext cx="7194395" cy="4598471"/>
            <a:chOff x="0" y="0"/>
            <a:chExt cx="9592526" cy="6131294"/>
          </a:xfrm>
        </p:grpSpPr>
        <p:sp>
          <p:nvSpPr>
            <p:cNvPr id="13" name="TextBox 13"/>
            <p:cNvSpPr txBox="1"/>
            <p:nvPr/>
          </p:nvSpPr>
          <p:spPr>
            <a:xfrm>
              <a:off x="0" y="-57150"/>
              <a:ext cx="9592526" cy="874188"/>
            </a:xfrm>
            <a:prstGeom prst="rect">
              <a:avLst/>
            </a:prstGeom>
          </p:spPr>
          <p:txBody>
            <a:bodyPr lIns="0" tIns="0" rIns="0" bIns="0" rtlCol="0" anchor="t">
              <a:spAutoFit/>
            </a:bodyPr>
            <a:lstStyle/>
            <a:p>
              <a:pPr>
                <a:lnSpc>
                  <a:spcPts val="2700"/>
                </a:lnSpc>
              </a:pPr>
              <a:r>
                <a:rPr lang="en-US" sz="1800" spc="72">
                  <a:solidFill>
                    <a:srgbClr val="000000"/>
                  </a:solidFill>
                  <a:latin typeface="Open Sauce Light"/>
                </a:rPr>
                <a:t>Presentations are communication tools that can be used as demonstrations, lectures, speeches, reports, and more. </a:t>
              </a:r>
            </a:p>
          </p:txBody>
        </p:sp>
        <p:sp>
          <p:nvSpPr>
            <p:cNvPr id="14" name="TextBox 14"/>
            <p:cNvSpPr txBox="1"/>
            <p:nvPr/>
          </p:nvSpPr>
          <p:spPr>
            <a:xfrm>
              <a:off x="0" y="2124451"/>
              <a:ext cx="9592526" cy="1349720"/>
            </a:xfrm>
            <a:prstGeom prst="rect">
              <a:avLst/>
            </a:prstGeom>
          </p:spPr>
          <p:txBody>
            <a:bodyPr lIns="0" tIns="0" rIns="0" bIns="0" rtlCol="0" anchor="t">
              <a:spAutoFit/>
            </a:bodyPr>
            <a:lstStyle/>
            <a:p>
              <a:pPr>
                <a:lnSpc>
                  <a:spcPts val="2700"/>
                </a:lnSpc>
              </a:pPr>
              <a:r>
                <a:rPr lang="en-US" sz="1800" spc="72" dirty="0">
                  <a:solidFill>
                    <a:srgbClr val="000000"/>
                  </a:solidFill>
                  <a:latin typeface="Open Sauce Light"/>
                </a:rPr>
                <a:t>Make sure you do enough research to support your points. It’s also a good idea to pair data with visual aids like charts, graphs, or images. </a:t>
              </a:r>
            </a:p>
          </p:txBody>
        </p:sp>
        <p:sp>
          <p:nvSpPr>
            <p:cNvPr id="15" name="TextBox 15"/>
            <p:cNvSpPr txBox="1"/>
            <p:nvPr/>
          </p:nvSpPr>
          <p:spPr>
            <a:xfrm>
              <a:off x="0" y="4781574"/>
              <a:ext cx="9592526" cy="1349720"/>
            </a:xfrm>
            <a:prstGeom prst="rect">
              <a:avLst/>
            </a:prstGeom>
          </p:spPr>
          <p:txBody>
            <a:bodyPr lIns="0" tIns="0" rIns="0" bIns="0" rtlCol="0" anchor="t">
              <a:spAutoFit/>
            </a:bodyPr>
            <a:lstStyle/>
            <a:p>
              <a:pPr>
                <a:lnSpc>
                  <a:spcPts val="2700"/>
                </a:lnSpc>
              </a:pPr>
              <a:r>
                <a:rPr lang="en-US" sz="1800" spc="72" dirty="0">
                  <a:solidFill>
                    <a:srgbClr val="000000"/>
                  </a:solidFill>
                  <a:latin typeface="Open Sauce Light"/>
                </a:rPr>
                <a:t>Remember to keep your presentation easy-to-read. Avoid overloading a slide with too many words and choose a color palette that won't distract the audience</a:t>
              </a:r>
            </a:p>
          </p:txBody>
        </p:sp>
        <p:sp>
          <p:nvSpPr>
            <p:cNvPr id="16" name="AutoShape 16"/>
            <p:cNvSpPr/>
            <p:nvPr/>
          </p:nvSpPr>
          <p:spPr>
            <a:xfrm rot="-5400000">
              <a:off x="4789908" y="-3296943"/>
              <a:ext cx="12710" cy="9592526"/>
            </a:xfrm>
            <a:prstGeom prst="rect">
              <a:avLst/>
            </a:prstGeom>
            <a:solidFill>
              <a:srgbClr val="000000"/>
            </a:solidFill>
          </p:spPr>
        </p:sp>
        <p:sp>
          <p:nvSpPr>
            <p:cNvPr id="17" name="AutoShape 17"/>
            <p:cNvSpPr/>
            <p:nvPr/>
          </p:nvSpPr>
          <p:spPr>
            <a:xfrm rot="-5400000">
              <a:off x="4789913" y="-639816"/>
              <a:ext cx="12700" cy="9592526"/>
            </a:xfrm>
            <a:prstGeom prst="rect">
              <a:avLst/>
            </a:prstGeom>
            <a:solidFill>
              <a:srgbClr val="000000"/>
            </a:solidFill>
          </p:spPr>
        </p:sp>
      </p:grpSp>
      <p:pic>
        <p:nvPicPr>
          <p:cNvPr id="18" name="Picture 1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24" name="Picture 23">
            <a:extLst>
              <a:ext uri="{FF2B5EF4-FFF2-40B4-BE49-F238E27FC236}">
                <a16:creationId xmlns:a16="http://schemas.microsoft.com/office/drawing/2014/main" id="{7C008190-69A3-4C83-85C1-4930CD7820CA}"/>
              </a:ext>
            </a:extLst>
          </p:cNvPr>
          <p:cNvPicPr>
            <a:picLocks noChangeAspect="1"/>
          </p:cNvPicPr>
          <p:nvPr/>
        </p:nvPicPr>
        <p:blipFill>
          <a:blip r:embed="rId6"/>
          <a:stretch>
            <a:fillRect/>
          </a:stretch>
        </p:blipFill>
        <p:spPr>
          <a:xfrm>
            <a:off x="8460089" y="880287"/>
            <a:ext cx="9413580" cy="9503068"/>
          </a:xfrm>
          <a:prstGeom prst="rect">
            <a:avLst/>
          </a:prstGeom>
        </p:spPr>
      </p:pic>
      <p:pic>
        <p:nvPicPr>
          <p:cNvPr id="26" name="Picture 25">
            <a:extLst>
              <a:ext uri="{FF2B5EF4-FFF2-40B4-BE49-F238E27FC236}">
                <a16:creationId xmlns:a16="http://schemas.microsoft.com/office/drawing/2014/main" id="{C5B5023B-0510-4607-A7B5-6B4FB9DF84E6}"/>
              </a:ext>
            </a:extLst>
          </p:cNvPr>
          <p:cNvPicPr>
            <a:picLocks noChangeAspect="1"/>
          </p:cNvPicPr>
          <p:nvPr/>
        </p:nvPicPr>
        <p:blipFill>
          <a:blip r:embed="rId7"/>
          <a:stretch>
            <a:fillRect/>
          </a:stretch>
        </p:blipFill>
        <p:spPr>
          <a:xfrm>
            <a:off x="96507" y="33480"/>
            <a:ext cx="9352293" cy="97815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sp>
        <p:nvSpPr>
          <p:cNvPr id="7" name="TextBox 7"/>
          <p:cNvSpPr txBox="1"/>
          <p:nvPr/>
        </p:nvSpPr>
        <p:spPr>
          <a:xfrm>
            <a:off x="295008" y="586482"/>
            <a:ext cx="17286778" cy="11431399"/>
          </a:xfrm>
          <a:prstGeom prst="rect">
            <a:avLst/>
          </a:prstGeom>
        </p:spPr>
        <p:txBody>
          <a:bodyPr wrap="square" lIns="0" tIns="0" rIns="0" bIns="0" rtlCol="0" anchor="t">
            <a:spAutoFit/>
          </a:bodyPr>
          <a:lstStyle/>
          <a:p>
            <a:pPr>
              <a:lnSpc>
                <a:spcPts val="9900"/>
              </a:lnSpc>
            </a:pPr>
            <a:r>
              <a:rPr lang="en-US" sz="5400" dirty="0">
                <a:solidFill>
                  <a:srgbClr val="000000"/>
                </a:solidFill>
                <a:highlight>
                  <a:srgbClr val="FFFF00"/>
                </a:highlight>
                <a:latin typeface="Times New Roman" panose="02020603050405020304" pitchFamily="18" charset="0"/>
                <a:cs typeface="Times New Roman" panose="02020603050405020304" pitchFamily="18" charset="0"/>
              </a:rPr>
              <a:t>Conclusion</a:t>
            </a:r>
            <a:r>
              <a:rPr lang="en-US" sz="5400" dirty="0">
                <a:solidFill>
                  <a:srgbClr val="000000"/>
                </a:solidFill>
                <a:latin typeface="Times New Roman" panose="02020603050405020304" pitchFamily="18" charset="0"/>
                <a:cs typeface="Times New Roman" panose="02020603050405020304" pitchFamily="18" charset="0"/>
              </a:rPr>
              <a:t> – </a:t>
            </a:r>
            <a:r>
              <a:rPr lang="en-US" sz="54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You-Snooze You-Win </a:t>
            </a:r>
          </a:p>
          <a:p>
            <a:pPr>
              <a:lnSpc>
                <a:spcPct val="150000"/>
              </a:lnSpc>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Is a webpage where parents can invest in designing a sleep healthy home by setting boundaries </a:t>
            </a:r>
          </a:p>
          <a:p>
            <a:pPr marL="571500" indent="-571500">
              <a:buFont typeface="Wingdings" panose="05000000000000000000" pitchFamily="2" charset="2"/>
              <a:buChar char="ü"/>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around </a:t>
            </a:r>
            <a:r>
              <a:rPr lang="en-AU" sz="3600" b="1"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the use of technology, </a:t>
            </a:r>
          </a:p>
          <a:p>
            <a:pPr marL="571500" indent="-571500">
              <a:buFont typeface="Wingdings" panose="05000000000000000000" pitchFamily="2" charset="2"/>
              <a:buChar char="ü"/>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setting </a:t>
            </a:r>
            <a:r>
              <a:rPr lang="en-AU" sz="3600" b="1"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rules around electronics use </a:t>
            </a: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and </a:t>
            </a:r>
          </a:p>
          <a:p>
            <a:pPr marL="571500" indent="-571500">
              <a:buFont typeface="Wingdings" panose="05000000000000000000" pitchFamily="2" charset="2"/>
              <a:buChar char="ü"/>
            </a:pP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setting a </a:t>
            </a:r>
            <a:r>
              <a:rPr lang="en-AU" sz="3600" b="1"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good example</a:t>
            </a:r>
            <a:r>
              <a:rPr lang="en-AU" sz="3600" dirty="0">
                <a:solidFill>
                  <a:srgbClr val="070707"/>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571500" indent="-571500">
              <a:buFont typeface="Wingdings" panose="05000000000000000000" pitchFamily="2" charset="2"/>
              <a:buChar char="ü"/>
            </a:pPr>
            <a:endParaRPr lang="en-AU" sz="3600" dirty="0">
              <a:solidFill>
                <a:srgbClr val="070707"/>
              </a:solidFill>
              <a:latin typeface="Times New Roman" panose="02020603050405020304" pitchFamily="18" charset="0"/>
              <a:cs typeface="Times New Roman" panose="02020603050405020304" pitchFamily="18" charset="0"/>
            </a:endParaRPr>
          </a:p>
          <a:p>
            <a:pPr fontAlgn="base">
              <a:lnSpc>
                <a:spcPct val="107000"/>
              </a:lnSpc>
              <a:spcAft>
                <a:spcPts val="1875"/>
              </a:spcAft>
            </a:pPr>
            <a:r>
              <a:rPr lang="en-AU" sz="3600" dirty="0">
                <a:solidFill>
                  <a:srgbClr val="070707"/>
                </a:solidFill>
                <a:highlight>
                  <a:srgbClr val="FFFF00"/>
                </a:highlight>
                <a:latin typeface="Times New Roman" panose="02020603050405020304" pitchFamily="18" charset="0"/>
                <a:cs typeface="Times New Roman" panose="02020603050405020304" pitchFamily="18" charset="0"/>
              </a:rPr>
              <a:t>Visualize/Analyse:</a:t>
            </a:r>
          </a:p>
          <a:p>
            <a:pPr marL="342900" indent="-342900" fontAlgn="base">
              <a:lnSpc>
                <a:spcPct val="107000"/>
              </a:lnSpc>
              <a:spcAft>
                <a:spcPts val="1875"/>
              </a:spcAft>
              <a:buFont typeface="Wingdings" panose="05000000000000000000" pitchFamily="2" charset="2"/>
              <a:buChar char=""/>
            </a:pPr>
            <a:r>
              <a:rPr lang="en-AU" sz="3600" dirty="0">
                <a:solidFill>
                  <a:srgbClr val="070707"/>
                </a:solidFill>
                <a:latin typeface="Times New Roman" panose="02020603050405020304" pitchFamily="18" charset="0"/>
                <a:cs typeface="Times New Roman" panose="02020603050405020304" pitchFamily="18" charset="0"/>
              </a:rPr>
              <a:t>The sleep habits of children during school days and non-school days.</a:t>
            </a:r>
          </a:p>
          <a:p>
            <a:pPr marL="342900" lvl="0" indent="-342900" fontAlgn="base">
              <a:lnSpc>
                <a:spcPct val="107000"/>
              </a:lnSpc>
              <a:spcAft>
                <a:spcPts val="1875"/>
              </a:spcAft>
              <a:buFont typeface="Wingdings" panose="05000000000000000000" pitchFamily="2" charset="2"/>
              <a:buChar char=""/>
            </a:pPr>
            <a:r>
              <a:rPr lang="en-AU" sz="3600" dirty="0">
                <a:solidFill>
                  <a:srgbClr val="070707"/>
                </a:solidFill>
                <a:latin typeface="Times New Roman" panose="02020603050405020304" pitchFamily="18" charset="0"/>
                <a:cs typeface="Times New Roman" panose="02020603050405020304" pitchFamily="18" charset="0"/>
              </a:rPr>
              <a:t>Impact of parents/children having electronic device in their bedroom.</a:t>
            </a:r>
          </a:p>
          <a:p>
            <a:pPr marL="342900" lvl="0" indent="-342900" fontAlgn="base">
              <a:lnSpc>
                <a:spcPct val="107000"/>
              </a:lnSpc>
              <a:spcAft>
                <a:spcPts val="1875"/>
              </a:spcAft>
              <a:buFont typeface="Wingdings" panose="05000000000000000000" pitchFamily="2" charset="2"/>
              <a:buChar char=""/>
            </a:pPr>
            <a:r>
              <a:rPr lang="en-AU" sz="3600" dirty="0">
                <a:solidFill>
                  <a:srgbClr val="070707"/>
                </a:solidFill>
                <a:latin typeface="Times New Roman" panose="02020603050405020304" pitchFamily="18" charset="0"/>
                <a:cs typeface="Times New Roman" panose="02020603050405020304" pitchFamily="18" charset="0"/>
              </a:rPr>
              <a:t>“</a:t>
            </a:r>
            <a:r>
              <a:rPr lang="en-AU" sz="3600" b="1" dirty="0">
                <a:solidFill>
                  <a:srgbClr val="070707"/>
                </a:solidFill>
                <a:latin typeface="Times New Roman" panose="02020603050405020304" pitchFamily="18" charset="0"/>
                <a:cs typeface="Times New Roman" panose="02020603050405020304" pitchFamily="18" charset="0"/>
              </a:rPr>
              <a:t>Know yourself sleep diary” </a:t>
            </a:r>
            <a:r>
              <a:rPr lang="en-AU" sz="3600" dirty="0">
                <a:solidFill>
                  <a:srgbClr val="070707"/>
                </a:solidFill>
                <a:latin typeface="Times New Roman" panose="02020603050405020304" pitchFamily="18" charset="0"/>
                <a:cs typeface="Times New Roman" panose="02020603050405020304" pitchFamily="18" charset="0"/>
              </a:rPr>
              <a:t>to help individual practices to help them sleep better.</a:t>
            </a:r>
          </a:p>
          <a:p>
            <a:pPr marL="571500" indent="-571500">
              <a:buFont typeface="Wingdings" panose="05000000000000000000" pitchFamily="2" charset="2"/>
              <a:buChar char="ü"/>
            </a:pPr>
            <a:endParaRPr lang="en-AU"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9900"/>
              </a:lnSpc>
            </a:pPr>
            <a:endParaRPr lang="en-US" sz="32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endParaRPr>
          </a:p>
          <a:p>
            <a:pPr>
              <a:lnSpc>
                <a:spcPts val="9900"/>
              </a:lnSpc>
            </a:pPr>
            <a:endParaRPr lang="en-US" sz="5400" dirty="0">
              <a:solidFill>
                <a:srgbClr val="000000"/>
              </a:solidFill>
              <a:latin typeface="Times New Roman" panose="02020603050405020304" pitchFamily="18" charset="0"/>
              <a:cs typeface="Times New Roman" panose="02020603050405020304" pitchFamily="18" charset="0"/>
            </a:endParaRPr>
          </a:p>
        </p:txBody>
      </p:sp>
      <p:grpSp>
        <p:nvGrpSpPr>
          <p:cNvPr id="11" name="Group 11"/>
          <p:cNvGrpSpPr/>
          <p:nvPr/>
        </p:nvGrpSpPr>
        <p:grpSpPr>
          <a:xfrm>
            <a:off x="17144897" y="4848912"/>
            <a:ext cx="749555" cy="294588"/>
            <a:chOff x="0" y="0"/>
            <a:chExt cx="999406" cy="392784"/>
          </a:xfrm>
        </p:grpSpPr>
        <p:sp>
          <p:nvSpPr>
            <p:cNvPr id="12" name="TextBox 12"/>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17</a:t>
              </a:r>
            </a:p>
          </p:txBody>
        </p:sp>
        <p:sp>
          <p:nvSpPr>
            <p:cNvPr id="13" name="AutoShape 13"/>
            <p:cNvSpPr/>
            <p:nvPr/>
          </p:nvSpPr>
          <p:spPr>
            <a:xfrm rot="-5400000">
              <a:off x="194137" y="-16317"/>
              <a:ext cx="43972" cy="432247"/>
            </a:xfrm>
            <a:prstGeom prst="rect">
              <a:avLst/>
            </a:prstGeom>
            <a:solidFill>
              <a:srgbClr val="000000"/>
            </a:solidFill>
          </p:spPr>
        </p:sp>
      </p:gr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16" name="Picture 31">
            <a:extLst>
              <a:ext uri="{FF2B5EF4-FFF2-40B4-BE49-F238E27FC236}">
                <a16:creationId xmlns:a16="http://schemas.microsoft.com/office/drawing/2014/main" id="{48E45CCE-0423-449E-AEF8-E9A28ED86E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30610" y="2705100"/>
            <a:ext cx="3838472"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1671340" y="333749"/>
            <a:ext cx="5996139" cy="9619502"/>
            <a:chOff x="0" y="0"/>
            <a:chExt cx="3392951" cy="3592923"/>
          </a:xfrm>
        </p:grpSpPr>
        <p:sp>
          <p:nvSpPr>
            <p:cNvPr id="3" name="Freeform 3"/>
            <p:cNvSpPr/>
            <p:nvPr/>
          </p:nvSpPr>
          <p:spPr>
            <a:xfrm>
              <a:off x="0" y="0"/>
              <a:ext cx="3392951" cy="3592923"/>
            </a:xfrm>
            <a:custGeom>
              <a:avLst/>
              <a:gdLst/>
              <a:ahLst/>
              <a:cxnLst/>
              <a:rect l="l" t="t" r="r" b="b"/>
              <a:pathLst>
                <a:path w="3392951" h="3592923">
                  <a:moveTo>
                    <a:pt x="0" y="0"/>
                  </a:moveTo>
                  <a:lnTo>
                    <a:pt x="3392951" y="0"/>
                  </a:lnTo>
                  <a:lnTo>
                    <a:pt x="3392951" y="3592923"/>
                  </a:lnTo>
                  <a:lnTo>
                    <a:pt x="0" y="3592923"/>
                  </a:lnTo>
                  <a:close/>
                </a:path>
              </a:pathLst>
            </a:custGeom>
            <a:solidFill>
              <a:srgbClr val="F5F5EF"/>
            </a:solidFill>
          </p:spPr>
          <p:txBody>
            <a:bodyPr/>
            <a:lstStyle/>
            <a:p>
              <a:endParaRPr lang="en-AU" dirty="0"/>
            </a:p>
          </p:txBody>
        </p:sp>
      </p:grpSp>
      <p:grpSp>
        <p:nvGrpSpPr>
          <p:cNvPr id="4" name="Group 4"/>
          <p:cNvGrpSpPr/>
          <p:nvPr/>
        </p:nvGrpSpPr>
        <p:grpSpPr>
          <a:xfrm>
            <a:off x="17499545" y="535253"/>
            <a:ext cx="493447" cy="493447"/>
            <a:chOff x="0" y="0"/>
            <a:chExt cx="657929" cy="657929"/>
          </a:xfrm>
        </p:grpSpPr>
        <p:grpSp>
          <p:nvGrpSpPr>
            <p:cNvPr id="5" name="Group 5"/>
            <p:cNvGrpSpPr>
              <a:grpSpLocks noChangeAspect="1"/>
            </p:cNvGrpSpPr>
            <p:nvPr/>
          </p:nvGrpSpPr>
          <p:grpSpPr>
            <a:xfrm>
              <a:off x="0" y="0"/>
              <a:ext cx="657929" cy="657929"/>
              <a:chOff x="0" y="0"/>
              <a:chExt cx="6355080" cy="6355080"/>
            </a:xfrm>
          </p:grpSpPr>
          <p:sp>
            <p:nvSpPr>
              <p:cNvPr id="6" name="Freeform 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8" name="Group 8"/>
          <p:cNvGrpSpPr/>
          <p:nvPr/>
        </p:nvGrpSpPr>
        <p:grpSpPr>
          <a:xfrm>
            <a:off x="17144897" y="4848912"/>
            <a:ext cx="749555" cy="294588"/>
            <a:chOff x="0" y="0"/>
            <a:chExt cx="999406" cy="392784"/>
          </a:xfrm>
        </p:grpSpPr>
        <p:sp>
          <p:nvSpPr>
            <p:cNvPr id="9" name="TextBox 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14</a:t>
              </a:r>
            </a:p>
          </p:txBody>
        </p:sp>
        <p:sp>
          <p:nvSpPr>
            <p:cNvPr id="10" name="AutoShape 10"/>
            <p:cNvSpPr/>
            <p:nvPr/>
          </p:nvSpPr>
          <p:spPr>
            <a:xfrm rot="-5400000">
              <a:off x="194137" y="-16317"/>
              <a:ext cx="43972" cy="432247"/>
            </a:xfrm>
            <a:prstGeom prst="rect">
              <a:avLst/>
            </a:prstGeom>
            <a:solidFill>
              <a:srgbClr val="000000"/>
            </a:solidFill>
          </p:spPr>
        </p:sp>
      </p:gr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24" name="Group 2">
            <a:extLst>
              <a:ext uri="{FF2B5EF4-FFF2-40B4-BE49-F238E27FC236}">
                <a16:creationId xmlns:a16="http://schemas.microsoft.com/office/drawing/2014/main" id="{B1BD394D-D1C7-4AD9-9E68-C704E40F4CE6}"/>
              </a:ext>
            </a:extLst>
          </p:cNvPr>
          <p:cNvGrpSpPr/>
          <p:nvPr/>
        </p:nvGrpSpPr>
        <p:grpSpPr>
          <a:xfrm>
            <a:off x="149790" y="618380"/>
            <a:ext cx="17300070" cy="7866507"/>
            <a:chOff x="-892170" y="427061"/>
            <a:chExt cx="25338285" cy="10488672"/>
          </a:xfrm>
        </p:grpSpPr>
        <p:sp>
          <p:nvSpPr>
            <p:cNvPr id="25" name="TextBox 3">
              <a:extLst>
                <a:ext uri="{FF2B5EF4-FFF2-40B4-BE49-F238E27FC236}">
                  <a16:creationId xmlns:a16="http://schemas.microsoft.com/office/drawing/2014/main" id="{B1EF3A4E-95C6-4921-8086-A339033D537D}"/>
                </a:ext>
              </a:extLst>
            </p:cNvPr>
            <p:cNvSpPr txBox="1"/>
            <p:nvPr/>
          </p:nvSpPr>
          <p:spPr>
            <a:xfrm>
              <a:off x="16029200" y="640958"/>
              <a:ext cx="8416915" cy="10274775"/>
            </a:xfrm>
            <a:prstGeom prst="rect">
              <a:avLst/>
            </a:prstGeom>
          </p:spPr>
          <p:txBody>
            <a:bodyPr wrap="square" lIns="0" tIns="0" rIns="0" bIns="0" rtlCol="0" anchor="t">
              <a:spAutoFit/>
            </a:bodyPr>
            <a:lstStyle/>
            <a:p>
              <a:pPr algn="just">
                <a:lnSpc>
                  <a:spcPts val="7700"/>
                </a:lnSpc>
              </a:pPr>
              <a:r>
                <a:rPr lang="en-US" sz="3200" dirty="0">
                  <a:latin typeface="Times New Roman" panose="02020603050405020304" pitchFamily="18" charset="0"/>
                  <a:cs typeface="Times New Roman" panose="02020603050405020304" pitchFamily="18" charset="0"/>
                </a:rPr>
                <a:t>Contributions/Sources:</a:t>
              </a:r>
            </a:p>
            <a:p>
              <a:pPr marL="342900" lvl="0" indent="-342900" fontAlgn="base">
                <a:lnSpc>
                  <a:spcPct val="107000"/>
                </a:lnSpc>
                <a:spcAft>
                  <a:spcPts val="1875"/>
                </a:spcAft>
                <a:buFont typeface="Symbol" panose="05050102010706020507" pitchFamily="18" charset="2"/>
                <a:buChar char=""/>
              </a:pPr>
              <a:r>
                <a:rPr lang="en-AU" sz="2800" u="sng" kern="1800" dirty="0">
                  <a:solidFill>
                    <a:srgbClr val="070707"/>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https://www.sleepfoundation.org/</a:t>
              </a:r>
              <a:endParaRPr lang="en-A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875"/>
                </a:spcAft>
                <a:buFont typeface="Symbol" panose="05050102010706020507" pitchFamily="18" charset="2"/>
                <a:buChar char=""/>
              </a:pPr>
              <a:r>
                <a:rPr lang="en-AU" sz="2800" u="sng" kern="1800" dirty="0">
                  <a:solidFill>
                    <a:srgbClr val="070707"/>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https://www.sleepfoundation.org/professionals/sleep-americar-polls/2014-sleep-modern-family</a:t>
              </a:r>
              <a:r>
                <a:rPr lang="en-AU" sz="2800" kern="1800" dirty="0">
                  <a:solidFill>
                    <a:srgbClr val="070707"/>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875"/>
                </a:spcAft>
                <a:buFont typeface="Symbol" panose="05050102010706020507" pitchFamily="18" charset="2"/>
                <a:buChar char=""/>
              </a:pPr>
              <a:r>
                <a:rPr lang="en-AU"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https://www.sleepcycle.com</a:t>
              </a:r>
              <a:endParaRPr lang="en-AU"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fontAlgn="base">
                <a:lnSpc>
                  <a:spcPct val="107000"/>
                </a:lnSpc>
                <a:spcAft>
                  <a:spcPts val="1875"/>
                </a:spcAft>
                <a:buFont typeface="Symbol" panose="05050102010706020507" pitchFamily="18" charset="2"/>
                <a:buChar char=""/>
              </a:pPr>
              <a:r>
                <a:rPr lang="en-AU"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https://restonic.com/blog/quotes-better-sleep-2546</a:t>
              </a:r>
            </a:p>
            <a:p>
              <a:pPr marL="342900" lvl="0" indent="-342900" fontAlgn="base">
                <a:lnSpc>
                  <a:spcPct val="107000"/>
                </a:lnSpc>
                <a:spcAft>
                  <a:spcPts val="1875"/>
                </a:spcAft>
                <a:buFont typeface="Symbol" panose="05050102010706020507" pitchFamily="18" charset="2"/>
                <a:buChar char=""/>
              </a:pPr>
              <a:endParaRPr lang="en-AU"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7700"/>
                </a:lnSpc>
              </a:pPr>
              <a:endParaRPr lang="en-US" sz="2800" dirty="0">
                <a:latin typeface="Times New Roman" panose="02020603050405020304" pitchFamily="18" charset="0"/>
                <a:cs typeface="Times New Roman" panose="02020603050405020304" pitchFamily="18" charset="0"/>
              </a:endParaRPr>
            </a:p>
            <a:p>
              <a:pPr algn="just">
                <a:lnSpc>
                  <a:spcPts val="7700"/>
                </a:lnSpc>
              </a:pPr>
              <a:endParaRPr lang="en-US" sz="2800" dirty="0">
                <a:latin typeface="Times New Roman" panose="02020603050405020304" pitchFamily="18" charset="0"/>
                <a:cs typeface="Times New Roman" panose="02020603050405020304" pitchFamily="18" charset="0"/>
              </a:endParaRPr>
            </a:p>
          </p:txBody>
        </p:sp>
        <p:sp>
          <p:nvSpPr>
            <p:cNvPr id="26" name="TextBox 4">
              <a:extLst>
                <a:ext uri="{FF2B5EF4-FFF2-40B4-BE49-F238E27FC236}">
                  <a16:creationId xmlns:a16="http://schemas.microsoft.com/office/drawing/2014/main" id="{1B4D461A-7FAD-4824-9F3C-12F2EA8A44AB}"/>
                </a:ext>
              </a:extLst>
            </p:cNvPr>
            <p:cNvSpPr txBox="1"/>
            <p:nvPr/>
          </p:nvSpPr>
          <p:spPr>
            <a:xfrm>
              <a:off x="-892170" y="427061"/>
              <a:ext cx="16152735" cy="9069148"/>
            </a:xfrm>
            <a:prstGeom prst="rect">
              <a:avLst/>
            </a:prstGeom>
          </p:spPr>
          <p:txBody>
            <a:bodyPr wrap="square" lIns="0" tIns="0" rIns="0" bIns="0" rtlCol="0" anchor="t">
              <a:spAutoFit/>
            </a:bodyPr>
            <a:lstStyle/>
            <a:p>
              <a:pPr algn="l"/>
              <a:r>
                <a:rPr lang="en-AU" sz="5400" b="1" i="0" u="sng" dirty="0">
                  <a:solidFill>
                    <a:srgbClr val="24292E"/>
                  </a:solidFill>
                  <a:effectLst/>
                  <a:latin typeface="-apple-system"/>
                </a:rPr>
                <a:t>Scope</a:t>
              </a:r>
              <a:r>
                <a:rPr lang="en-AU" sz="5400" b="1" i="0" dirty="0">
                  <a:solidFill>
                    <a:srgbClr val="24292E"/>
                  </a:solidFill>
                  <a:effectLst/>
                  <a:latin typeface="-apple-system"/>
                </a:rPr>
                <a:t> in the future project : </a:t>
              </a:r>
            </a:p>
            <a:p>
              <a:pPr algn="ctr"/>
              <a:r>
                <a:rPr lang="en-AU" sz="5400" b="1" i="0" dirty="0">
                  <a:solidFill>
                    <a:srgbClr val="24292E"/>
                  </a:solidFill>
                  <a:effectLst/>
                  <a:latin typeface="-apple-system"/>
                </a:rPr>
                <a:t>Drowsiness Detection System</a:t>
              </a:r>
            </a:p>
            <a:p>
              <a:pPr algn="l"/>
              <a:endParaRPr lang="en-AU" sz="5400" b="1" dirty="0">
                <a:solidFill>
                  <a:srgbClr val="24292E"/>
                </a:solidFill>
                <a:latin typeface="-apple-system"/>
              </a:endParaRPr>
            </a:p>
            <a:p>
              <a:pPr algn="l"/>
              <a:r>
                <a:rPr lang="en-US" sz="4000" dirty="0">
                  <a:solidFill>
                    <a:srgbClr val="24292E"/>
                  </a:solidFill>
                  <a:latin typeface="Times New Roman" panose="02020603050405020304" pitchFamily="18" charset="0"/>
                  <a:cs typeface="Times New Roman" panose="02020603050405020304" pitchFamily="18" charset="0"/>
                </a:rPr>
                <a:t>W</a:t>
              </a:r>
              <a:r>
                <a:rPr lang="en-US" sz="4000" b="0" i="0" dirty="0">
                  <a:solidFill>
                    <a:srgbClr val="24292E"/>
                  </a:solidFill>
                  <a:effectLst/>
                  <a:latin typeface="Times New Roman" panose="02020603050405020304" pitchFamily="18" charset="0"/>
                  <a:cs typeface="Times New Roman" panose="02020603050405020304" pitchFamily="18" charset="0"/>
                </a:rPr>
                <a:t>e can try to build a system(camera app), that detects whether a person is drowsy and advise the kid to sleep who are cheeky to be active .</a:t>
              </a:r>
            </a:p>
            <a:p>
              <a:pPr algn="l"/>
              <a:endParaRPr lang="en-US" sz="4000" b="0" i="0" dirty="0">
                <a:solidFill>
                  <a:srgbClr val="292929"/>
                </a:solidFill>
                <a:effectLst/>
                <a:latin typeface="Times New Roman" panose="02020603050405020304" pitchFamily="18" charset="0"/>
                <a:cs typeface="Times New Roman" panose="02020603050405020304" pitchFamily="18" charset="0"/>
              </a:endParaRPr>
            </a:p>
            <a:p>
              <a:pPr algn="l"/>
              <a:r>
                <a:rPr lang="en-US" sz="4000" dirty="0">
                  <a:solidFill>
                    <a:srgbClr val="292929"/>
                  </a:solidFill>
                  <a:latin typeface="Times New Roman" panose="02020603050405020304" pitchFamily="18" charset="0"/>
                  <a:cs typeface="Times New Roman" panose="02020603050405020304" pitchFamily="18" charset="0"/>
                </a:rPr>
                <a:t>H</a:t>
              </a:r>
              <a:r>
                <a:rPr lang="en-US" sz="4000" b="0" i="0" dirty="0">
                  <a:solidFill>
                    <a:srgbClr val="292929"/>
                  </a:solidFill>
                  <a:effectLst/>
                  <a:latin typeface="Times New Roman" panose="02020603050405020304" pitchFamily="18" charset="0"/>
                  <a:cs typeface="Times New Roman" panose="02020603050405020304" pitchFamily="18" charset="0"/>
                </a:rPr>
                <a:t>ypothesis shows that when an individual is drowsy, their eyes are likely to get smaller and they are likely to blink more</a:t>
              </a:r>
              <a:r>
                <a:rPr lang="en-US" sz="4000" b="0" i="0" dirty="0">
                  <a:solidFill>
                    <a:srgbClr val="24292E"/>
                  </a:solidFill>
                  <a:effectLst/>
                  <a:latin typeface="Times New Roman" panose="02020603050405020304" pitchFamily="18" charset="0"/>
                  <a:cs typeface="Times New Roman" panose="02020603050405020304" pitchFamily="18" charset="0"/>
                </a:rPr>
                <a:t>.</a:t>
              </a:r>
              <a:endParaRPr lang="en-AU" sz="5400" b="1" i="0" dirty="0">
                <a:solidFill>
                  <a:srgbClr val="24292E"/>
                </a:solidFill>
                <a:effectLst/>
                <a:latin typeface="-apple-system"/>
              </a:endParaRPr>
            </a:p>
          </p:txBody>
        </p:sp>
      </p:grpSp>
      <p:pic>
        <p:nvPicPr>
          <p:cNvPr id="6146" name="Picture 2">
            <a:extLst>
              <a:ext uri="{FF2B5EF4-FFF2-40B4-BE49-F238E27FC236}">
                <a16:creationId xmlns:a16="http://schemas.microsoft.com/office/drawing/2014/main" id="{5777E19C-BFA0-48A1-8E6E-B91E4B8CA3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7570237"/>
            <a:ext cx="6968311" cy="226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4702F-F46A-4981-BEB3-AC9085B889C9}"/>
              </a:ext>
            </a:extLst>
          </p:cNvPr>
          <p:cNvPicPr>
            <a:picLocks noChangeAspect="1"/>
          </p:cNvPicPr>
          <p:nvPr/>
        </p:nvPicPr>
        <p:blipFill>
          <a:blip r:embed="rId2"/>
          <a:stretch>
            <a:fillRect/>
          </a:stretch>
        </p:blipFill>
        <p:spPr>
          <a:xfrm>
            <a:off x="1023909" y="1104900"/>
            <a:ext cx="11701491" cy="8305799"/>
          </a:xfrm>
          <a:prstGeom prst="rect">
            <a:avLst/>
          </a:prstGeom>
        </p:spPr>
      </p:pic>
      <p:pic>
        <p:nvPicPr>
          <p:cNvPr id="4" name="Picture 10">
            <a:extLst>
              <a:ext uri="{FF2B5EF4-FFF2-40B4-BE49-F238E27FC236}">
                <a16:creationId xmlns:a16="http://schemas.microsoft.com/office/drawing/2014/main" id="{6301220A-DB5F-4AAA-BDFB-EE05934121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218190" y="3678958"/>
            <a:ext cx="5051217" cy="2929084"/>
          </a:xfrm>
          <a:prstGeom prst="rect">
            <a:avLst/>
          </a:prstGeom>
        </p:spPr>
      </p:pic>
    </p:spTree>
    <p:extLst>
      <p:ext uri="{BB962C8B-B14F-4D97-AF65-F5344CB8AC3E}">
        <p14:creationId xmlns:p14="http://schemas.microsoft.com/office/powerpoint/2010/main" val="178519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9281853" y="7064997"/>
            <a:ext cx="5780302" cy="416613"/>
          </a:xfrm>
          <a:prstGeom prst="rect">
            <a:avLst/>
          </a:prstGeom>
        </p:spPr>
        <p:txBody>
          <a:bodyPr lIns="0" tIns="0" rIns="0" bIns="0" rtlCol="0" anchor="t">
            <a:spAutoFit/>
          </a:bodyPr>
          <a:lstStyle/>
          <a:p>
            <a:pPr>
              <a:lnSpc>
                <a:spcPts val="3300"/>
              </a:lnSpc>
            </a:pPr>
            <a:r>
              <a:rPr lang="en-US" sz="3000">
                <a:solidFill>
                  <a:srgbClr val="FFFFFF"/>
                </a:solidFill>
                <a:latin typeface="Glacial Indifference"/>
              </a:rPr>
              <a:t>hello@reallygreatsite.com</a:t>
            </a:r>
          </a:p>
        </p:txBody>
      </p:sp>
      <p:sp>
        <p:nvSpPr>
          <p:cNvPr id="6" name="AutoShape 6"/>
          <p:cNvSpPr/>
          <p:nvPr/>
        </p:nvSpPr>
        <p:spPr>
          <a:xfrm rot="-5400000">
            <a:off x="9941070" y="3628100"/>
            <a:ext cx="9525" cy="1327959"/>
          </a:xfrm>
          <a:prstGeom prst="rect">
            <a:avLst/>
          </a:prstGeom>
          <a:solidFill>
            <a:srgbClr val="FFFFFF"/>
          </a:solidFill>
        </p:spPr>
      </p:sp>
      <p:sp>
        <p:nvSpPr>
          <p:cNvPr id="7" name="AutoShape 7"/>
          <p:cNvSpPr/>
          <p:nvPr/>
        </p:nvSpPr>
        <p:spPr>
          <a:xfrm rot="-5400000">
            <a:off x="9941070" y="5472021"/>
            <a:ext cx="9525" cy="1327959"/>
          </a:xfrm>
          <a:prstGeom prst="rect">
            <a:avLst/>
          </a:prstGeom>
          <a:solidFill>
            <a:srgbClr val="FFFFFF"/>
          </a:solidFill>
        </p:spPr>
      </p:sp>
      <p:grpSp>
        <p:nvGrpSpPr>
          <p:cNvPr id="8" name="Group 8"/>
          <p:cNvGrpSpPr/>
          <p:nvPr/>
        </p:nvGrpSpPr>
        <p:grpSpPr>
          <a:xfrm>
            <a:off x="9281853" y="3081615"/>
            <a:ext cx="6031511" cy="731951"/>
            <a:chOff x="0" y="0"/>
            <a:chExt cx="8042014" cy="975935"/>
          </a:xfrm>
        </p:grpSpPr>
        <p:sp>
          <p:nvSpPr>
            <p:cNvPr id="9" name="TextBox 9"/>
            <p:cNvSpPr txBox="1"/>
            <p:nvPr/>
          </p:nvSpPr>
          <p:spPr>
            <a:xfrm>
              <a:off x="0" y="-28575"/>
              <a:ext cx="5430194" cy="417516"/>
            </a:xfrm>
            <a:prstGeom prst="rect">
              <a:avLst/>
            </a:prstGeom>
          </p:spPr>
          <p:txBody>
            <a:bodyPr lIns="0" tIns="0" rIns="0" bIns="0" rtlCol="0" anchor="t">
              <a:spAutoFit/>
            </a:bodyPr>
            <a:lstStyle/>
            <a:p>
              <a:pPr>
                <a:lnSpc>
                  <a:spcPts val="2600"/>
                </a:lnSpc>
              </a:pPr>
              <a:r>
                <a:rPr lang="en-US" sz="2000" spc="80">
                  <a:solidFill>
                    <a:srgbClr val="FFFFFF"/>
                  </a:solidFill>
                  <a:latin typeface="Open Sauce Light Bold"/>
                </a:rPr>
                <a:t>Address</a:t>
              </a:r>
            </a:p>
          </p:txBody>
        </p:sp>
        <p:sp>
          <p:nvSpPr>
            <p:cNvPr id="10" name="TextBox 10"/>
            <p:cNvSpPr txBox="1"/>
            <p:nvPr/>
          </p:nvSpPr>
          <p:spPr>
            <a:xfrm>
              <a:off x="0" y="649972"/>
              <a:ext cx="8042014" cy="325963"/>
            </a:xfrm>
            <a:prstGeom prst="rect">
              <a:avLst/>
            </a:prstGeom>
          </p:spPr>
          <p:txBody>
            <a:bodyPr lIns="0" tIns="0" rIns="0" bIns="0" rtlCol="0" anchor="t">
              <a:spAutoFit/>
            </a:bodyPr>
            <a:lstStyle/>
            <a:p>
              <a:pPr>
                <a:lnSpc>
                  <a:spcPts val="2079"/>
                </a:lnSpc>
              </a:pPr>
              <a:r>
                <a:rPr lang="en-US" sz="1599" spc="191">
                  <a:solidFill>
                    <a:srgbClr val="FFFFFF"/>
                  </a:solidFill>
                  <a:latin typeface="Open Sauce Light"/>
                </a:rPr>
                <a:t>123 ANYWHERE ST., ANY CITY, ST 12345</a:t>
              </a:r>
            </a:p>
          </p:txBody>
        </p:sp>
      </p:grpSp>
      <p:grpSp>
        <p:nvGrpSpPr>
          <p:cNvPr id="11" name="Group 11"/>
          <p:cNvGrpSpPr/>
          <p:nvPr/>
        </p:nvGrpSpPr>
        <p:grpSpPr>
          <a:xfrm>
            <a:off x="9281853" y="4954112"/>
            <a:ext cx="6031511" cy="731951"/>
            <a:chOff x="0" y="0"/>
            <a:chExt cx="8042014" cy="975935"/>
          </a:xfrm>
        </p:grpSpPr>
        <p:sp>
          <p:nvSpPr>
            <p:cNvPr id="12" name="TextBox 12"/>
            <p:cNvSpPr txBox="1"/>
            <p:nvPr/>
          </p:nvSpPr>
          <p:spPr>
            <a:xfrm>
              <a:off x="0" y="-28575"/>
              <a:ext cx="5430194" cy="417516"/>
            </a:xfrm>
            <a:prstGeom prst="rect">
              <a:avLst/>
            </a:prstGeom>
          </p:spPr>
          <p:txBody>
            <a:bodyPr lIns="0" tIns="0" rIns="0" bIns="0" rtlCol="0" anchor="t">
              <a:spAutoFit/>
            </a:bodyPr>
            <a:lstStyle/>
            <a:p>
              <a:pPr>
                <a:lnSpc>
                  <a:spcPts val="2600"/>
                </a:lnSpc>
              </a:pPr>
              <a:r>
                <a:rPr lang="en-US" sz="2000" spc="80">
                  <a:solidFill>
                    <a:srgbClr val="FFFFFF"/>
                  </a:solidFill>
                  <a:latin typeface="Open Sauce Light Bold"/>
                </a:rPr>
                <a:t>Phone Number</a:t>
              </a:r>
            </a:p>
          </p:txBody>
        </p:sp>
        <p:sp>
          <p:nvSpPr>
            <p:cNvPr id="13" name="TextBox 13"/>
            <p:cNvSpPr txBox="1"/>
            <p:nvPr/>
          </p:nvSpPr>
          <p:spPr>
            <a:xfrm>
              <a:off x="0" y="649972"/>
              <a:ext cx="8042014" cy="325963"/>
            </a:xfrm>
            <a:prstGeom prst="rect">
              <a:avLst/>
            </a:prstGeom>
          </p:spPr>
          <p:txBody>
            <a:bodyPr lIns="0" tIns="0" rIns="0" bIns="0" rtlCol="0" anchor="t">
              <a:spAutoFit/>
            </a:bodyPr>
            <a:lstStyle/>
            <a:p>
              <a:pPr>
                <a:lnSpc>
                  <a:spcPts val="2079"/>
                </a:lnSpc>
              </a:pPr>
              <a:r>
                <a:rPr lang="en-US" sz="1599" spc="191">
                  <a:solidFill>
                    <a:srgbClr val="FFFFFF"/>
                  </a:solidFill>
                  <a:latin typeface="Open Sauce Light"/>
                </a:rPr>
                <a:t>123-456-7890</a:t>
              </a:r>
            </a:p>
          </p:txBody>
        </p:sp>
      </p:grpSp>
      <p:grpSp>
        <p:nvGrpSpPr>
          <p:cNvPr id="14" name="Group 14"/>
          <p:cNvGrpSpPr/>
          <p:nvPr/>
        </p:nvGrpSpPr>
        <p:grpSpPr>
          <a:xfrm>
            <a:off x="17499545" y="535253"/>
            <a:ext cx="493447" cy="493447"/>
            <a:chOff x="0" y="0"/>
            <a:chExt cx="657929" cy="657929"/>
          </a:xfrm>
        </p:grpSpPr>
        <p:grpSp>
          <p:nvGrpSpPr>
            <p:cNvPr id="15" name="Group 15"/>
            <p:cNvGrpSpPr>
              <a:grpSpLocks noChangeAspect="1"/>
            </p:cNvGrpSpPr>
            <p:nvPr/>
          </p:nvGrpSpPr>
          <p:grpSpPr>
            <a:xfrm>
              <a:off x="0" y="0"/>
              <a:ext cx="657929" cy="657929"/>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18" name="Group 18"/>
          <p:cNvGrpSpPr/>
          <p:nvPr/>
        </p:nvGrpSpPr>
        <p:grpSpPr>
          <a:xfrm>
            <a:off x="17144897" y="4848912"/>
            <a:ext cx="749555" cy="294588"/>
            <a:chOff x="0" y="0"/>
            <a:chExt cx="999406" cy="392784"/>
          </a:xfrm>
        </p:grpSpPr>
        <p:sp>
          <p:nvSpPr>
            <p:cNvPr id="19" name="TextBox 19"/>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19</a:t>
              </a:r>
            </a:p>
          </p:txBody>
        </p:sp>
        <p:sp>
          <p:nvSpPr>
            <p:cNvPr id="20" name="AutoShape 20"/>
            <p:cNvSpPr/>
            <p:nvPr/>
          </p:nvSpPr>
          <p:spPr>
            <a:xfrm rot="-5400000">
              <a:off x="194137" y="-16317"/>
              <a:ext cx="43972" cy="432247"/>
            </a:xfrm>
            <a:prstGeom prst="rect">
              <a:avLst/>
            </a:prstGeom>
            <a:solidFill>
              <a:srgbClr val="FFFFFF"/>
            </a:solidFill>
          </p:spPr>
        </p:sp>
      </p:grpSp>
      <p:pic>
        <p:nvPicPr>
          <p:cNvPr id="21" name="Picture 2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3" name="Picture 2">
            <a:extLst>
              <a:ext uri="{FF2B5EF4-FFF2-40B4-BE49-F238E27FC236}">
                <a16:creationId xmlns:a16="http://schemas.microsoft.com/office/drawing/2014/main" id="{0901B671-61F7-4C59-B5D5-45A486185881}"/>
              </a:ext>
            </a:extLst>
          </p:cNvPr>
          <p:cNvPicPr>
            <a:picLocks noChangeAspect="1"/>
          </p:cNvPicPr>
          <p:nvPr/>
        </p:nvPicPr>
        <p:blipFill>
          <a:blip r:embed="rId6"/>
          <a:stretch>
            <a:fillRect/>
          </a:stretch>
        </p:blipFill>
        <p:spPr>
          <a:xfrm>
            <a:off x="990601" y="657178"/>
            <a:ext cx="15728926" cy="9629821"/>
          </a:xfrm>
          <a:prstGeom prst="rect">
            <a:avLst/>
          </a:prstGeom>
        </p:spPr>
      </p:pic>
    </p:spTree>
    <p:extLst>
      <p:ext uri="{BB962C8B-B14F-4D97-AF65-F5344CB8AC3E}">
        <p14:creationId xmlns:p14="http://schemas.microsoft.com/office/powerpoint/2010/main" val="367529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sp>
        <p:nvSpPr>
          <p:cNvPr id="7" name="AutoShape 7"/>
          <p:cNvSpPr/>
          <p:nvPr/>
        </p:nvSpPr>
        <p:spPr>
          <a:xfrm rot="-5400000">
            <a:off x="9941070" y="5472021"/>
            <a:ext cx="9525" cy="1327959"/>
          </a:xfrm>
          <a:prstGeom prst="rect">
            <a:avLst/>
          </a:prstGeom>
          <a:solidFill>
            <a:srgbClr val="FFFFFF"/>
          </a:solidFill>
        </p:spPr>
      </p:sp>
      <p:sp>
        <p:nvSpPr>
          <p:cNvPr id="13" name="TextBox 13"/>
          <p:cNvSpPr txBox="1"/>
          <p:nvPr/>
        </p:nvSpPr>
        <p:spPr>
          <a:xfrm>
            <a:off x="8153400" y="1881342"/>
            <a:ext cx="6031511" cy="346249"/>
          </a:xfrm>
          <a:prstGeom prst="rect">
            <a:avLst/>
          </a:prstGeom>
        </p:spPr>
        <p:txBody>
          <a:bodyPr lIns="0" tIns="0" rIns="0" bIns="0" rtlCol="0" anchor="t">
            <a:spAutoFit/>
          </a:bodyPr>
          <a:lstStyle/>
          <a:p>
            <a:pPr>
              <a:lnSpc>
                <a:spcPts val="2079"/>
              </a:lnSpc>
            </a:pPr>
            <a:r>
              <a:rPr lang="en-US" sz="4800" spc="191" dirty="0">
                <a:solidFill>
                  <a:srgbClr val="FFFFFF"/>
                </a:solidFill>
                <a:latin typeface="Times New Roman" panose="02020603050405020304" pitchFamily="18" charset="0"/>
                <a:cs typeface="Times New Roman" panose="02020603050405020304" pitchFamily="18" charset="0"/>
              </a:rPr>
              <a:t>Areas of Improvement</a:t>
            </a:r>
          </a:p>
        </p:txBody>
      </p:sp>
      <p:grpSp>
        <p:nvGrpSpPr>
          <p:cNvPr id="14" name="Group 14"/>
          <p:cNvGrpSpPr/>
          <p:nvPr/>
        </p:nvGrpSpPr>
        <p:grpSpPr>
          <a:xfrm>
            <a:off x="17499545" y="535253"/>
            <a:ext cx="493447" cy="493447"/>
            <a:chOff x="0" y="0"/>
            <a:chExt cx="657929" cy="657929"/>
          </a:xfrm>
        </p:grpSpPr>
        <p:grpSp>
          <p:nvGrpSpPr>
            <p:cNvPr id="15" name="Group 15"/>
            <p:cNvGrpSpPr>
              <a:grpSpLocks noChangeAspect="1"/>
            </p:cNvGrpSpPr>
            <p:nvPr/>
          </p:nvGrpSpPr>
          <p:grpSpPr>
            <a:xfrm>
              <a:off x="0" y="0"/>
              <a:ext cx="657929" cy="657929"/>
              <a:chOff x="0" y="0"/>
              <a:chExt cx="6355080" cy="6355080"/>
            </a:xfrm>
          </p:grpSpPr>
          <p:sp>
            <p:nvSpPr>
              <p:cNvPr id="16" name="Freeform 16"/>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18" name="Group 18"/>
          <p:cNvGrpSpPr/>
          <p:nvPr/>
        </p:nvGrpSpPr>
        <p:grpSpPr>
          <a:xfrm>
            <a:off x="17144897" y="4848912"/>
            <a:ext cx="749555" cy="294588"/>
            <a:chOff x="0" y="0"/>
            <a:chExt cx="999406" cy="392784"/>
          </a:xfrm>
        </p:grpSpPr>
        <p:sp>
          <p:nvSpPr>
            <p:cNvPr id="19" name="TextBox 19"/>
            <p:cNvSpPr txBox="1"/>
            <p:nvPr/>
          </p:nvSpPr>
          <p:spPr>
            <a:xfrm>
              <a:off x="394147" y="-19050"/>
              <a:ext cx="605260" cy="411834"/>
            </a:xfrm>
            <a:prstGeom prst="rect">
              <a:avLst/>
            </a:prstGeom>
          </p:spPr>
          <p:txBody>
            <a:bodyPr lIns="0" tIns="0" rIns="0" bIns="0" rtlCol="0" anchor="t">
              <a:spAutoFit/>
            </a:bodyPr>
            <a:lstStyle/>
            <a:p>
              <a:pPr algn="r">
                <a:lnSpc>
                  <a:spcPts val="2400"/>
                </a:lnSpc>
              </a:pPr>
              <a:endParaRPr lang="en-US" sz="2000" spc="200" dirty="0">
                <a:solidFill>
                  <a:srgbClr val="FFFFFF"/>
                </a:solidFill>
                <a:latin typeface="Glacial Indifference Bold"/>
              </a:endParaRPr>
            </a:p>
          </p:txBody>
        </p:sp>
        <p:sp>
          <p:nvSpPr>
            <p:cNvPr id="20" name="AutoShape 20"/>
            <p:cNvSpPr/>
            <p:nvPr/>
          </p:nvSpPr>
          <p:spPr>
            <a:xfrm rot="-5400000">
              <a:off x="194137" y="-16317"/>
              <a:ext cx="43972" cy="432247"/>
            </a:xfrm>
            <a:prstGeom prst="rect">
              <a:avLst/>
            </a:prstGeom>
            <a:solidFill>
              <a:srgbClr val="FFFFFF"/>
            </a:solidFill>
          </p:spPr>
        </p:sp>
      </p:grpSp>
      <p:pic>
        <p:nvPicPr>
          <p:cNvPr id="21" name="Picture 2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pic>
        <p:nvPicPr>
          <p:cNvPr id="22" name="Picture 15">
            <a:extLst>
              <a:ext uri="{FF2B5EF4-FFF2-40B4-BE49-F238E27FC236}">
                <a16:creationId xmlns:a16="http://schemas.microsoft.com/office/drawing/2014/main" id="{301E4A28-C32F-45AB-9EB7-BFE942DE9E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18918" y="617494"/>
            <a:ext cx="7029682" cy="7407432"/>
          </a:xfrm>
          <a:prstGeom prst="rect">
            <a:avLst/>
          </a:prstGeom>
        </p:spPr>
      </p:pic>
      <p:sp>
        <p:nvSpPr>
          <p:cNvPr id="23" name="TextBox 13">
            <a:extLst>
              <a:ext uri="{FF2B5EF4-FFF2-40B4-BE49-F238E27FC236}">
                <a16:creationId xmlns:a16="http://schemas.microsoft.com/office/drawing/2014/main" id="{E6DC16AC-C204-4A80-92AD-3BC30C71468B}"/>
              </a:ext>
            </a:extLst>
          </p:cNvPr>
          <p:cNvSpPr txBox="1"/>
          <p:nvPr/>
        </p:nvSpPr>
        <p:spPr>
          <a:xfrm>
            <a:off x="7746456" y="4471514"/>
            <a:ext cx="6031511" cy="1326325"/>
          </a:xfrm>
          <a:prstGeom prst="rect">
            <a:avLst/>
          </a:prstGeom>
        </p:spPr>
        <p:txBody>
          <a:bodyPr lIns="0" tIns="0" rIns="0" bIns="0" rtlCol="0" anchor="t">
            <a:spAutoFit/>
          </a:bodyPr>
          <a:lstStyle/>
          <a:p>
            <a:pPr algn="ctr">
              <a:lnSpc>
                <a:spcPts val="2079"/>
              </a:lnSpc>
            </a:pPr>
            <a:r>
              <a:rPr lang="en-US" sz="6000" spc="191" dirty="0">
                <a:solidFill>
                  <a:srgbClr val="FFFFFF"/>
                </a:solidFill>
                <a:latin typeface="Times New Roman" panose="02020603050405020304" pitchFamily="18" charset="0"/>
                <a:cs typeface="Times New Roman" panose="02020603050405020304" pitchFamily="18" charset="0"/>
              </a:rPr>
              <a:t>QUESTIONS</a:t>
            </a: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a:p>
            <a:pPr>
              <a:lnSpc>
                <a:spcPts val="2079"/>
              </a:lnSpc>
            </a:pPr>
            <a:endParaRPr lang="en-US" sz="1599" spc="191" dirty="0">
              <a:solidFill>
                <a:srgbClr val="FFFFFF"/>
              </a:solidFill>
              <a:latin typeface="Open Sauc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166486" y="4406462"/>
            <a:ext cx="7602753" cy="2140524"/>
            <a:chOff x="0" y="-484"/>
            <a:chExt cx="9151091" cy="894819"/>
          </a:xfrm>
        </p:grpSpPr>
        <p:grpSp>
          <p:nvGrpSpPr>
            <p:cNvPr id="3" name="Group 3"/>
            <p:cNvGrpSpPr/>
            <p:nvPr/>
          </p:nvGrpSpPr>
          <p:grpSpPr>
            <a:xfrm rot="5400000">
              <a:off x="97682" y="-97682"/>
              <a:ext cx="894335" cy="1089699"/>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txBody>
              <a:bodyPr/>
              <a:lstStyle/>
              <a:p>
                <a:endParaRPr lang="en-AU" dirty="0">
                  <a:highlight>
                    <a:srgbClr val="C0C0C0"/>
                  </a:highlight>
                </a:endParaRPr>
              </a:p>
            </p:txBody>
          </p:sp>
        </p:grpSp>
        <p:grpSp>
          <p:nvGrpSpPr>
            <p:cNvPr id="5" name="Group 5"/>
            <p:cNvGrpSpPr/>
            <p:nvPr/>
          </p:nvGrpSpPr>
          <p:grpSpPr>
            <a:xfrm rot="-5400000">
              <a:off x="8159074" y="-97682"/>
              <a:ext cx="894335" cy="1089699"/>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956468" y="-484"/>
              <a:ext cx="7769010" cy="894335"/>
              <a:chOff x="59814" y="-112"/>
              <a:chExt cx="1797897" cy="206966"/>
            </a:xfrm>
          </p:grpSpPr>
          <p:sp>
            <p:nvSpPr>
              <p:cNvPr id="8" name="Freeform 8"/>
              <p:cNvSpPr/>
              <p:nvPr/>
            </p:nvSpPr>
            <p:spPr>
              <a:xfrm>
                <a:off x="59814" y="-112"/>
                <a:ext cx="1797897" cy="206966"/>
              </a:xfrm>
              <a:custGeom>
                <a:avLst/>
                <a:gdLst/>
                <a:ahLst/>
                <a:cxnLst/>
                <a:rect l="l" t="t" r="r" b="b"/>
                <a:pathLst>
                  <a:path w="1797897" h="206966">
                    <a:moveTo>
                      <a:pt x="0" y="0"/>
                    </a:moveTo>
                    <a:lnTo>
                      <a:pt x="1797897" y="0"/>
                    </a:lnTo>
                    <a:lnTo>
                      <a:pt x="1797897" y="206966"/>
                    </a:lnTo>
                    <a:lnTo>
                      <a:pt x="0" y="206966"/>
                    </a:lnTo>
                    <a:close/>
                  </a:path>
                </a:pathLst>
              </a:custGeom>
              <a:solidFill>
                <a:schemeClr val="tx1"/>
              </a:solidFill>
            </p:spPr>
            <p:txBody>
              <a:bodyPr/>
              <a:lstStyle/>
              <a:p>
                <a:endParaRPr lang="en-AU" dirty="0"/>
              </a:p>
            </p:txBody>
          </p:sp>
        </p:grpSp>
      </p:grpSp>
      <p:sp>
        <p:nvSpPr>
          <p:cNvPr id="9" name="TextBox 9"/>
          <p:cNvSpPr txBox="1"/>
          <p:nvPr/>
        </p:nvSpPr>
        <p:spPr>
          <a:xfrm>
            <a:off x="411886" y="617494"/>
            <a:ext cx="10655452" cy="1269578"/>
          </a:xfrm>
          <a:prstGeom prst="rect">
            <a:avLst/>
          </a:prstGeom>
        </p:spPr>
        <p:txBody>
          <a:bodyPr wrap="square" lIns="0" tIns="0" rIns="0" bIns="0" rtlCol="0" anchor="t">
            <a:spAutoFit/>
          </a:bodyPr>
          <a:lstStyle/>
          <a:p>
            <a:pPr>
              <a:lnSpc>
                <a:spcPts val="9900"/>
              </a:lnSpc>
            </a:pPr>
            <a:r>
              <a:rPr lang="en-US" sz="9000" b="1" dirty="0">
                <a:solidFill>
                  <a:srgbClr val="FF0000"/>
                </a:solidFill>
                <a:effectLst>
                  <a:outerShdw blurRad="38100" dist="38100" dir="2700000" algn="tl">
                    <a:srgbClr val="000000">
                      <a:alpha val="43137"/>
                    </a:srgbClr>
                  </a:outerShdw>
                </a:effectLst>
                <a:highlight>
                  <a:srgbClr val="FFFF00"/>
                </a:highlight>
                <a:latin typeface="Times New Roman" panose="02020603050405020304" pitchFamily="18" charset="0"/>
                <a:cs typeface="Times New Roman" panose="02020603050405020304" pitchFamily="18" charset="0"/>
              </a:rPr>
              <a:t>You-Snooze You-Win</a:t>
            </a:r>
          </a:p>
        </p:txBody>
      </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360047" y="1133412"/>
            <a:ext cx="6761467" cy="7763688"/>
          </a:xfrm>
          <a:prstGeom prst="rect">
            <a:avLst/>
          </a:prstGeom>
        </p:spPr>
      </p:pic>
      <p:grpSp>
        <p:nvGrpSpPr>
          <p:cNvPr id="11" name="Group 11"/>
          <p:cNvGrpSpPr/>
          <p:nvPr/>
        </p:nvGrpSpPr>
        <p:grpSpPr>
          <a:xfrm>
            <a:off x="17499545" y="535253"/>
            <a:ext cx="493447" cy="493447"/>
            <a:chOff x="0" y="0"/>
            <a:chExt cx="657929" cy="657929"/>
          </a:xfrm>
        </p:grpSpPr>
        <p:grpSp>
          <p:nvGrpSpPr>
            <p:cNvPr id="12" name="Group 12"/>
            <p:cNvGrpSpPr>
              <a:grpSpLocks noChangeAspect="1"/>
            </p:cNvGrpSpPr>
            <p:nvPr/>
          </p:nvGrpSpPr>
          <p:grpSpPr>
            <a:xfrm>
              <a:off x="0" y="0"/>
              <a:ext cx="657929" cy="657929"/>
              <a:chOff x="0" y="0"/>
              <a:chExt cx="6355080" cy="6355080"/>
            </a:xfrm>
          </p:grpSpPr>
          <p:sp>
            <p:nvSpPr>
              <p:cNvPr id="13" name="Freeform 13"/>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09655" y="109655"/>
              <a:ext cx="438619" cy="438619"/>
            </a:xfrm>
            <a:prstGeom prst="rect">
              <a:avLst/>
            </a:prstGeom>
          </p:spPr>
        </p:pic>
      </p:grpSp>
      <p:grpSp>
        <p:nvGrpSpPr>
          <p:cNvPr id="15" name="Group 15"/>
          <p:cNvGrpSpPr/>
          <p:nvPr/>
        </p:nvGrpSpPr>
        <p:grpSpPr>
          <a:xfrm>
            <a:off x="17144897" y="4848912"/>
            <a:ext cx="749555" cy="294588"/>
            <a:chOff x="0" y="0"/>
            <a:chExt cx="999406" cy="392784"/>
          </a:xfrm>
        </p:grpSpPr>
        <p:sp>
          <p:nvSpPr>
            <p:cNvPr id="16" name="TextBox 16"/>
            <p:cNvSpPr txBox="1"/>
            <p:nvPr/>
          </p:nvSpPr>
          <p:spPr>
            <a:xfrm>
              <a:off x="394147" y="-19050"/>
              <a:ext cx="605260" cy="411834"/>
            </a:xfrm>
            <a:prstGeom prst="rect">
              <a:avLst/>
            </a:prstGeom>
          </p:spPr>
          <p:txBody>
            <a:bodyPr lIns="0" tIns="0" rIns="0" bIns="0" rtlCol="0" anchor="t">
              <a:spAutoFit/>
            </a:bodyPr>
            <a:lstStyle/>
            <a:p>
              <a:pPr algn="r">
                <a:lnSpc>
                  <a:spcPts val="2400"/>
                </a:lnSpc>
              </a:pPr>
              <a:endParaRPr lang="en-US" sz="2000" spc="200" dirty="0">
                <a:solidFill>
                  <a:srgbClr val="000000"/>
                </a:solidFill>
                <a:latin typeface="Glacial Indifference Bold"/>
              </a:endParaRPr>
            </a:p>
          </p:txBody>
        </p:sp>
        <p:sp>
          <p:nvSpPr>
            <p:cNvPr id="17" name="AutoShape 17"/>
            <p:cNvSpPr/>
            <p:nvPr/>
          </p:nvSpPr>
          <p:spPr>
            <a:xfrm rot="-5400000">
              <a:off x="194137" y="-16317"/>
              <a:ext cx="43972" cy="432247"/>
            </a:xfrm>
            <a:prstGeom prst="rect">
              <a:avLst/>
            </a:prstGeom>
            <a:solidFill>
              <a:srgbClr val="000000"/>
            </a:solidFill>
          </p:spPr>
        </p:sp>
      </p:grpSp>
      <p:pic>
        <p:nvPicPr>
          <p:cNvPr id="18" name="Picture 1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7499545" y="9552243"/>
            <a:ext cx="394907" cy="262793"/>
          </a:xfrm>
          <a:prstGeom prst="rect">
            <a:avLst/>
          </a:prstGeom>
        </p:spPr>
      </p:pic>
      <p:sp>
        <p:nvSpPr>
          <p:cNvPr id="19" name="TextBox 19"/>
          <p:cNvSpPr txBox="1"/>
          <p:nvPr/>
        </p:nvSpPr>
        <p:spPr>
          <a:xfrm>
            <a:off x="607589" y="5363799"/>
            <a:ext cx="8732114" cy="460447"/>
          </a:xfrm>
          <a:prstGeom prst="rect">
            <a:avLst/>
          </a:prstGeom>
        </p:spPr>
        <p:txBody>
          <a:bodyPr wrap="square" lIns="0" tIns="0" rIns="0" bIns="0" rtlCol="0" anchor="t">
            <a:spAutoFit/>
          </a:bodyPr>
          <a:lstStyle/>
          <a:p>
            <a:pPr algn="ctr">
              <a:lnSpc>
                <a:spcPts val="3112"/>
              </a:lnSpc>
            </a:pPr>
            <a:r>
              <a:rPr lang="en-US" sz="4800" b="1" spc="95" dirty="0">
                <a:solidFill>
                  <a:srgbClr val="FFFFFF"/>
                </a:solidFill>
                <a:highlight>
                  <a:srgbClr val="FF0000"/>
                </a:highlight>
                <a:latin typeface="Times New Roman" panose="02020603050405020304" pitchFamily="18" charset="0"/>
                <a:cs typeface="Times New Roman" panose="02020603050405020304" pitchFamily="18" charset="0"/>
              </a:rPr>
              <a:t>Digital Age </a:t>
            </a:r>
            <a:r>
              <a:rPr lang="en-US" sz="5400" b="1" spc="95" dirty="0">
                <a:solidFill>
                  <a:schemeClr val="accent1">
                    <a:lumMod val="40000"/>
                    <a:lumOff val="60000"/>
                  </a:schemeClr>
                </a:solidFill>
                <a:highlight>
                  <a:srgbClr val="FF0000"/>
                </a:highlight>
                <a:latin typeface="Times New Roman" panose="02020603050405020304" pitchFamily="18" charset="0"/>
                <a:cs typeface="Times New Roman" panose="02020603050405020304" pitchFamily="18" charset="0"/>
              </a:rPr>
              <a:t>Sleep</a:t>
            </a:r>
            <a:r>
              <a:rPr lang="en-US" sz="4800" b="1" spc="95" dirty="0">
                <a:solidFill>
                  <a:srgbClr val="FFFFFF"/>
                </a:solidFill>
                <a:highlight>
                  <a:srgbClr val="FF0000"/>
                </a:highlight>
                <a:latin typeface="Times New Roman" panose="02020603050405020304" pitchFamily="18" charset="0"/>
                <a:cs typeface="Times New Roman" panose="02020603050405020304" pitchFamily="18" charset="0"/>
              </a:rPr>
              <a:t>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6050733" y="1508558"/>
            <a:ext cx="5461378" cy="993782"/>
            <a:chOff x="0" y="0"/>
            <a:chExt cx="6138753" cy="894335"/>
          </a:xfrm>
          <a:solidFill>
            <a:schemeClr val="accent3"/>
          </a:solidFill>
        </p:grpSpPr>
        <p:grpSp>
          <p:nvGrpSpPr>
            <p:cNvPr id="7" name="Group 7"/>
            <p:cNvGrpSpPr/>
            <p:nvPr/>
          </p:nvGrpSpPr>
          <p:grpSpPr>
            <a:xfrm rot="5400000">
              <a:off x="97682" y="-97682"/>
              <a:ext cx="894335" cy="1089699"/>
              <a:chOff x="0" y="0"/>
              <a:chExt cx="2354580" cy="2868930"/>
            </a:xfrm>
            <a:grpFill/>
          </p:grpSpPr>
          <p:sp>
            <p:nvSpPr>
              <p:cNvPr id="8" name="Freeform 8"/>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grpFill/>
            </p:spPr>
          </p:sp>
        </p:grpSp>
        <p:grpSp>
          <p:nvGrpSpPr>
            <p:cNvPr id="9" name="Group 9"/>
            <p:cNvGrpSpPr/>
            <p:nvPr/>
          </p:nvGrpSpPr>
          <p:grpSpPr>
            <a:xfrm rot="-5400000">
              <a:off x="5146736" y="-97682"/>
              <a:ext cx="894335" cy="1089699"/>
              <a:chOff x="0" y="0"/>
              <a:chExt cx="2354580" cy="2868930"/>
            </a:xfrm>
            <a:grpFill/>
          </p:grpSpPr>
          <p:sp>
            <p:nvSpPr>
              <p:cNvPr id="10" name="Freeform 10"/>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grpFill/>
            </p:spPr>
          </p:sp>
        </p:grpSp>
        <p:grpSp>
          <p:nvGrpSpPr>
            <p:cNvPr id="11" name="Group 11"/>
            <p:cNvGrpSpPr/>
            <p:nvPr/>
          </p:nvGrpSpPr>
          <p:grpSpPr>
            <a:xfrm>
              <a:off x="698002" y="0"/>
              <a:ext cx="4895902" cy="894335"/>
              <a:chOff x="0" y="0"/>
              <a:chExt cx="1133005" cy="206966"/>
            </a:xfrm>
            <a:grpFill/>
          </p:grpSpPr>
          <p:sp>
            <p:nvSpPr>
              <p:cNvPr id="12" name="Freeform 12"/>
              <p:cNvSpPr/>
              <p:nvPr/>
            </p:nvSpPr>
            <p:spPr>
              <a:xfrm>
                <a:off x="0" y="0"/>
                <a:ext cx="1133005" cy="206966"/>
              </a:xfrm>
              <a:custGeom>
                <a:avLst/>
                <a:gdLst/>
                <a:ahLst/>
                <a:cxnLst/>
                <a:rect l="l" t="t" r="r" b="b"/>
                <a:pathLst>
                  <a:path w="1133005" h="206966">
                    <a:moveTo>
                      <a:pt x="0" y="0"/>
                    </a:moveTo>
                    <a:lnTo>
                      <a:pt x="1133005" y="0"/>
                    </a:lnTo>
                    <a:lnTo>
                      <a:pt x="1133005" y="206966"/>
                    </a:lnTo>
                    <a:lnTo>
                      <a:pt x="0" y="206966"/>
                    </a:lnTo>
                    <a:close/>
                  </a:path>
                </a:pathLst>
              </a:custGeom>
              <a:grpFill/>
            </p:spPr>
          </p:sp>
        </p:grpSp>
      </p:grpSp>
      <p:sp>
        <p:nvSpPr>
          <p:cNvPr id="13" name="TextBox 13"/>
          <p:cNvSpPr txBox="1"/>
          <p:nvPr/>
        </p:nvSpPr>
        <p:spPr>
          <a:xfrm>
            <a:off x="791419" y="-121170"/>
            <a:ext cx="16436389" cy="1477328"/>
          </a:xfrm>
          <a:prstGeom prst="rect">
            <a:avLst/>
          </a:prstGeom>
        </p:spPr>
        <p:txBody>
          <a:bodyPr wrap="square" lIns="0" tIns="0" rIns="0" bIns="0" rtlCol="0" anchor="t">
            <a:spAutoFit/>
          </a:bodyPr>
          <a:lstStyle/>
          <a:p>
            <a:pPr algn="ctr" fontAlgn="base"/>
            <a:r>
              <a:rPr lang="en-US" sz="9600" b="1" i="1" dirty="0">
                <a:solidFill>
                  <a:schemeClr val="accent3">
                    <a:lumMod val="75000"/>
                  </a:schemeClr>
                </a:solidFill>
                <a:effectLst/>
                <a:latin typeface="Times New Roman" panose="02020603050405020304" pitchFamily="18" charset="0"/>
                <a:cs typeface="Times New Roman" panose="02020603050405020304" pitchFamily="18" charset="0"/>
              </a:rPr>
              <a:t>Sleep in the Modern Family</a:t>
            </a:r>
          </a:p>
        </p:txBody>
      </p:sp>
      <p:sp>
        <p:nvSpPr>
          <p:cNvPr id="14" name="TextBox 14"/>
          <p:cNvSpPr txBox="1"/>
          <p:nvPr/>
        </p:nvSpPr>
        <p:spPr>
          <a:xfrm>
            <a:off x="666865" y="2324100"/>
            <a:ext cx="16773642" cy="3472104"/>
          </a:xfrm>
          <a:prstGeom prst="rect">
            <a:avLst/>
          </a:prstGeom>
        </p:spPr>
        <p:txBody>
          <a:bodyPr wrap="square" lIns="0" tIns="0" rIns="0" bIns="0" rtlCol="0" anchor="t">
            <a:spAutoFit/>
          </a:bodyPr>
          <a:lstStyle/>
          <a:p>
            <a:pPr>
              <a:lnSpc>
                <a:spcPts val="2700"/>
              </a:lnSpc>
            </a:pPr>
            <a:endParaRPr lang="en-US" sz="3200" b="0" i="0" dirty="0">
              <a:solidFill>
                <a:srgbClr val="070707"/>
              </a:solidFill>
              <a:effectLst/>
              <a:latin typeface="Times New Roman" panose="02020603050405020304" pitchFamily="18" charset="0"/>
              <a:ea typeface="Tahoma" panose="020B0604030504040204" pitchFamily="34" charset="0"/>
              <a:cs typeface="Times New Roman" panose="02020603050405020304" pitchFamily="18" charset="0"/>
            </a:endParaRPr>
          </a:p>
          <a:p>
            <a:pPr>
              <a:lnSpc>
                <a:spcPts val="2700"/>
              </a:lnSpc>
            </a:pPr>
            <a:r>
              <a:rPr lang="en-US" sz="3200" b="0" i="0" dirty="0">
                <a:solidFill>
                  <a:srgbClr val="070707"/>
                </a:solidFill>
                <a:effectLst/>
                <a:latin typeface="Times New Roman" panose="02020603050405020304" pitchFamily="18" charset="0"/>
                <a:ea typeface="Tahoma" panose="020B0604030504040204" pitchFamily="34" charset="0"/>
                <a:cs typeface="Times New Roman" panose="02020603050405020304" pitchFamily="18" charset="0"/>
              </a:rPr>
              <a:t>NATIONAL SLEEP FOUNDATION America — </a:t>
            </a:r>
          </a:p>
          <a:p>
            <a:pPr>
              <a:lnSpc>
                <a:spcPts val="2700"/>
              </a:lnSpc>
            </a:pPr>
            <a:endParaRPr lang="en-US" sz="3200" dirty="0">
              <a:solidFill>
                <a:srgbClr val="070707"/>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lnSpc>
                <a:spcPts val="2700"/>
              </a:lnSpc>
              <a:buFont typeface="Wingdings" panose="05000000000000000000" pitchFamily="2" charset="2"/>
              <a:buChar char="Ø"/>
            </a:pPr>
            <a:r>
              <a:rPr lang="en-US" sz="3200" b="0" i="0" dirty="0">
                <a:solidFill>
                  <a:srgbClr val="070707"/>
                </a:solidFill>
                <a:effectLst/>
                <a:latin typeface="Times New Roman" panose="02020603050405020304" pitchFamily="18" charset="0"/>
                <a:cs typeface="Times New Roman" panose="02020603050405020304" pitchFamily="18" charset="0"/>
              </a:rPr>
              <a:t>Insufficient sleep affects nearly </a:t>
            </a:r>
            <a:r>
              <a:rPr lang="en-US" sz="3200" u="sng" dirty="0">
                <a:solidFill>
                  <a:srgbClr val="4559CE"/>
                </a:solidFill>
                <a:latin typeface="Times New Roman" panose="02020603050405020304" pitchFamily="18" charset="0"/>
                <a:cs typeface="Times New Roman" panose="02020603050405020304" pitchFamily="18" charset="0"/>
              </a:rPr>
              <a:t>35% of adults</a:t>
            </a:r>
            <a:r>
              <a:rPr lang="en-US" sz="3200" u="sng" baseline="30000" dirty="0">
                <a:solidFill>
                  <a:srgbClr val="4559CE"/>
                </a:solidFill>
                <a:latin typeface="Times New Roman" panose="02020603050405020304" pitchFamily="18" charset="0"/>
                <a:cs typeface="Times New Roman" panose="02020603050405020304" pitchFamily="18" charset="0"/>
              </a:rPr>
              <a:t> </a:t>
            </a:r>
            <a:r>
              <a:rPr lang="en-US" sz="3200" b="0" i="0" dirty="0">
                <a:solidFill>
                  <a:srgbClr val="070707"/>
                </a:solidFill>
                <a:effectLst/>
                <a:latin typeface="Times New Roman" panose="02020603050405020304" pitchFamily="18" charset="0"/>
                <a:cs typeface="Times New Roman" panose="02020603050405020304" pitchFamily="18" charset="0"/>
              </a:rPr>
              <a:t>, </a:t>
            </a:r>
            <a:r>
              <a:rPr lang="en-US" sz="3200" u="sng" dirty="0">
                <a:solidFill>
                  <a:srgbClr val="4559CE"/>
                </a:solidFill>
                <a:latin typeface="Times New Roman" panose="02020603050405020304" pitchFamily="18" charset="0"/>
                <a:cs typeface="Times New Roman" panose="02020603050405020304" pitchFamily="18" charset="0"/>
              </a:rPr>
              <a:t>25% of young children,</a:t>
            </a:r>
            <a:r>
              <a:rPr lang="en-US" sz="3200" u="sng" baseline="30000" dirty="0">
                <a:solidFill>
                  <a:srgbClr val="4559CE"/>
                </a:solidFill>
                <a:latin typeface="Times New Roman" panose="02020603050405020304" pitchFamily="18" charset="0"/>
                <a:cs typeface="Times New Roman" panose="02020603050405020304" pitchFamily="18" charset="0"/>
              </a:rPr>
              <a:t> </a:t>
            </a:r>
            <a:r>
              <a:rPr lang="en-US" sz="3200" b="0" i="0" u="sng" dirty="0">
                <a:solidFill>
                  <a:srgbClr val="070707"/>
                </a:solidFill>
                <a:effectLst/>
                <a:latin typeface="Times New Roman" panose="02020603050405020304" pitchFamily="18" charset="0"/>
                <a:cs typeface="Times New Roman" panose="02020603050405020304" pitchFamily="18" charset="0"/>
              </a:rPr>
              <a:t> </a:t>
            </a:r>
            <a:r>
              <a:rPr lang="en-US" sz="3200" b="0" i="0" dirty="0">
                <a:solidFill>
                  <a:srgbClr val="070707"/>
                </a:solidFill>
                <a:effectLst/>
                <a:latin typeface="Times New Roman" panose="02020603050405020304" pitchFamily="18" charset="0"/>
                <a:cs typeface="Times New Roman" panose="02020603050405020304" pitchFamily="18" charset="0"/>
              </a:rPr>
              <a:t>and as many as </a:t>
            </a:r>
            <a:r>
              <a:rPr lang="en-US" sz="3200" b="0" i="0" u="sng" dirty="0">
                <a:solidFill>
                  <a:srgbClr val="4559CE"/>
                </a:solidFill>
                <a:effectLst/>
                <a:highlight>
                  <a:srgbClr val="FFFF00"/>
                </a:highlight>
                <a:latin typeface="Times New Roman" panose="02020603050405020304" pitchFamily="18" charset="0"/>
                <a:cs typeface="Times New Roman" panose="02020603050405020304" pitchFamily="18" charset="0"/>
                <a:hlinkClick r:id="rId4"/>
              </a:rPr>
              <a:t>72% of high school students</a:t>
            </a:r>
            <a:r>
              <a:rPr lang="en-US" sz="3200" b="0" i="0" u="sng" dirty="0">
                <a:solidFill>
                  <a:srgbClr val="4559CE"/>
                </a:solidFill>
                <a:effectLst/>
                <a:latin typeface="Times New Roman" panose="02020603050405020304" pitchFamily="18" charset="0"/>
                <a:cs typeface="Times New Roman" panose="02020603050405020304" pitchFamily="18" charset="0"/>
              </a:rPr>
              <a:t>.</a:t>
            </a:r>
          </a:p>
          <a:p>
            <a:pPr marL="457200" indent="-457200">
              <a:lnSpc>
                <a:spcPts val="2700"/>
              </a:lnSpc>
              <a:buFont typeface="Wingdings" panose="05000000000000000000" pitchFamily="2" charset="2"/>
              <a:buChar char="Ø"/>
            </a:pPr>
            <a:endParaRPr lang="en-US" sz="3200" b="0" i="0" u="sng" dirty="0">
              <a:solidFill>
                <a:srgbClr val="4559CE"/>
              </a:solidFill>
              <a:effectLst/>
              <a:latin typeface="Poppins"/>
            </a:endParaRPr>
          </a:p>
          <a:p>
            <a:pPr>
              <a:lnSpc>
                <a:spcPts val="2700"/>
              </a:lnSpc>
            </a:pPr>
            <a:endParaRPr lang="en-US" sz="3200" u="sng" dirty="0">
              <a:solidFill>
                <a:srgbClr val="4559CE"/>
              </a:solidFill>
              <a:latin typeface="Poppins"/>
            </a:endParaRPr>
          </a:p>
          <a:p>
            <a:pPr marL="457200" indent="-457200">
              <a:lnSpc>
                <a:spcPts val="2700"/>
              </a:lnSpc>
              <a:buFont typeface="Wingdings" panose="05000000000000000000" pitchFamily="2" charset="2"/>
              <a:buChar char="Ø"/>
            </a:pPr>
            <a:r>
              <a:rPr lang="en-US" sz="3200" b="0" i="0" dirty="0">
                <a:solidFill>
                  <a:srgbClr val="070707"/>
                </a:solidFill>
                <a:effectLst/>
                <a:latin typeface="Times New Roman" panose="02020603050405020304" pitchFamily="18" charset="0"/>
                <a:cs typeface="Times New Roman" panose="02020603050405020304" pitchFamily="18" charset="0"/>
              </a:rPr>
              <a:t>Recent studies have found that around </a:t>
            </a:r>
            <a:r>
              <a:rPr lang="en-US" sz="3200" b="0" i="0" u="none" strike="noStrike" dirty="0">
                <a:solidFill>
                  <a:srgbClr val="4559CE"/>
                </a:solidFill>
                <a:effectLst/>
                <a:latin typeface="Times New Roman" panose="02020603050405020304" pitchFamily="18" charset="0"/>
                <a:cs typeface="Times New Roman" panose="02020603050405020304" pitchFamily="18" charset="0"/>
                <a:hlinkClick r:id="rId5"/>
              </a:rPr>
              <a:t>75% of children</a:t>
            </a:r>
            <a:r>
              <a:rPr lang="en-US" sz="3200" b="0" i="0" dirty="0">
                <a:solidFill>
                  <a:srgbClr val="070707"/>
                </a:solidFill>
                <a:effectLst/>
                <a:latin typeface="Times New Roman" panose="02020603050405020304" pitchFamily="18" charset="0"/>
                <a:cs typeface="Times New Roman" panose="02020603050405020304" pitchFamily="18" charset="0"/>
              </a:rPr>
              <a:t> and </a:t>
            </a:r>
            <a:r>
              <a:rPr lang="en-US" sz="3200" b="0" i="0" u="none" strike="noStrike" dirty="0">
                <a:solidFill>
                  <a:srgbClr val="4559CE"/>
                </a:solidFill>
                <a:effectLst/>
                <a:latin typeface="Times New Roman" panose="02020603050405020304" pitchFamily="18" charset="0"/>
                <a:cs typeface="Times New Roman" panose="02020603050405020304" pitchFamily="18" charset="0"/>
                <a:hlinkClick r:id="rId6"/>
              </a:rPr>
              <a:t>70% of adults</a:t>
            </a:r>
            <a:r>
              <a:rPr lang="en-US" sz="3200" b="0" i="0" dirty="0">
                <a:solidFill>
                  <a:srgbClr val="070707"/>
                </a:solidFill>
                <a:effectLst/>
                <a:latin typeface="Times New Roman" panose="02020603050405020304" pitchFamily="18" charset="0"/>
                <a:cs typeface="Times New Roman" panose="02020603050405020304" pitchFamily="18" charset="0"/>
              </a:rPr>
              <a:t> use electronic devices in their bedroom or in bed.</a:t>
            </a:r>
            <a:endParaRPr lang="en-US" sz="3200" spc="72"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a:lnSpc>
                <a:spcPts val="2700"/>
              </a:lnSpc>
            </a:pPr>
            <a:endParaRPr lang="en-US" sz="3200" spc="72"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5" name="Group 15"/>
          <p:cNvGrpSpPr/>
          <p:nvPr/>
        </p:nvGrpSpPr>
        <p:grpSpPr>
          <a:xfrm>
            <a:off x="17144897" y="4848912"/>
            <a:ext cx="749555" cy="294588"/>
            <a:chOff x="0" y="0"/>
            <a:chExt cx="999406" cy="392784"/>
          </a:xfrm>
        </p:grpSpPr>
        <p:sp>
          <p:nvSpPr>
            <p:cNvPr id="16" name="TextBox 16"/>
            <p:cNvSpPr txBox="1"/>
            <p:nvPr/>
          </p:nvSpPr>
          <p:spPr>
            <a:xfrm>
              <a:off x="394147" y="-19050"/>
              <a:ext cx="605260" cy="411834"/>
            </a:xfrm>
            <a:prstGeom prst="rect">
              <a:avLst/>
            </a:prstGeom>
          </p:spPr>
          <p:txBody>
            <a:bodyPr lIns="0" tIns="0" rIns="0" bIns="0" rtlCol="0" anchor="t">
              <a:spAutoFit/>
            </a:bodyPr>
            <a:lstStyle/>
            <a:p>
              <a:pPr algn="r">
                <a:lnSpc>
                  <a:spcPts val="2400"/>
                </a:lnSpc>
              </a:pPr>
              <a:endParaRPr lang="en-US" sz="2000" spc="200" dirty="0">
                <a:solidFill>
                  <a:srgbClr val="000000"/>
                </a:solidFill>
                <a:latin typeface="Glacial Indifference Bold"/>
              </a:endParaRPr>
            </a:p>
          </p:txBody>
        </p:sp>
        <p:sp>
          <p:nvSpPr>
            <p:cNvPr id="17" name="AutoShape 17"/>
            <p:cNvSpPr/>
            <p:nvPr/>
          </p:nvSpPr>
          <p:spPr>
            <a:xfrm rot="-5400000">
              <a:off x="194137" y="-16317"/>
              <a:ext cx="43972" cy="432247"/>
            </a:xfrm>
            <a:prstGeom prst="rect">
              <a:avLst/>
            </a:prstGeom>
            <a:solidFill>
              <a:srgbClr val="000000"/>
            </a:solidFill>
          </p:spPr>
        </p:sp>
      </p:grpSp>
      <p:sp>
        <p:nvSpPr>
          <p:cNvPr id="19" name="TextBox 19"/>
          <p:cNvSpPr txBox="1"/>
          <p:nvPr/>
        </p:nvSpPr>
        <p:spPr>
          <a:xfrm>
            <a:off x="6137961" y="1717556"/>
            <a:ext cx="4640917" cy="397545"/>
          </a:xfrm>
          <a:prstGeom prst="rect">
            <a:avLst/>
          </a:prstGeom>
        </p:spPr>
        <p:txBody>
          <a:bodyPr wrap="square" lIns="0" tIns="0" rIns="0" bIns="0" rtlCol="0" anchor="t">
            <a:spAutoFit/>
          </a:bodyPr>
          <a:lstStyle/>
          <a:p>
            <a:pPr algn="ctr">
              <a:lnSpc>
                <a:spcPts val="3112"/>
              </a:lnSpc>
            </a:pPr>
            <a:r>
              <a:rPr lang="en-US" sz="2800" b="1" spc="95" dirty="0">
                <a:solidFill>
                  <a:srgbClr val="FFFFFF"/>
                </a:solidFill>
                <a:latin typeface="Times New Roman" panose="02020603050405020304" pitchFamily="18" charset="0"/>
                <a:cs typeface="Times New Roman" panose="02020603050405020304" pitchFamily="18" charset="0"/>
              </a:rPr>
              <a:t>Overview of the project</a:t>
            </a:r>
          </a:p>
        </p:txBody>
      </p:sp>
      <p:pic>
        <p:nvPicPr>
          <p:cNvPr id="20" name="Picture 20"/>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7499545" y="9552243"/>
            <a:ext cx="394907" cy="262793"/>
          </a:xfrm>
          <a:prstGeom prst="rect">
            <a:avLst/>
          </a:prstGeom>
        </p:spPr>
      </p:pic>
      <p:sp>
        <p:nvSpPr>
          <p:cNvPr id="23" name="TextBox 14">
            <a:extLst>
              <a:ext uri="{FF2B5EF4-FFF2-40B4-BE49-F238E27FC236}">
                <a16:creationId xmlns:a16="http://schemas.microsoft.com/office/drawing/2014/main" id="{B21F7138-3EDA-4685-A177-F1B591F6BA6A}"/>
              </a:ext>
            </a:extLst>
          </p:cNvPr>
          <p:cNvSpPr txBox="1"/>
          <p:nvPr/>
        </p:nvSpPr>
        <p:spPr>
          <a:xfrm>
            <a:off x="5745617" y="7099845"/>
            <a:ext cx="11694890" cy="3879652"/>
          </a:xfrm>
          <a:prstGeom prst="rect">
            <a:avLst/>
          </a:prstGeom>
        </p:spPr>
        <p:txBody>
          <a:bodyPr wrap="square" lIns="0" tIns="0" rIns="0" bIns="0" rtlCol="0" anchor="t">
            <a:spAutoFit/>
          </a:bodyPr>
          <a:lstStyle/>
          <a:p>
            <a:pPr>
              <a:lnSpc>
                <a:spcPts val="2700"/>
              </a:lnSpc>
            </a:pPr>
            <a:r>
              <a:rPr lang="en-AU" sz="3200" b="0" i="0" dirty="0">
                <a:solidFill>
                  <a:srgbClr val="000000"/>
                </a:solidFill>
                <a:effectLst/>
                <a:latin typeface="Times New Roman" panose="02020603050405020304" pitchFamily="18" charset="0"/>
                <a:cs typeface="Times New Roman" panose="02020603050405020304" pitchFamily="18" charset="0"/>
              </a:rPr>
              <a:t>Fear of missing out – </a:t>
            </a:r>
          </a:p>
          <a:p>
            <a:pPr>
              <a:lnSpc>
                <a:spcPts val="2700"/>
              </a:lnSpc>
            </a:pPr>
            <a:endParaRPr lang="en-AU" sz="3200" dirty="0">
              <a:solidFill>
                <a:srgbClr val="000000"/>
              </a:solidFill>
              <a:latin typeface="Times New Roman" panose="02020603050405020304" pitchFamily="18" charset="0"/>
              <a:cs typeface="Times New Roman" panose="02020603050405020304" pitchFamily="18" charset="0"/>
            </a:endParaRPr>
          </a:p>
          <a:p>
            <a:pPr>
              <a:lnSpc>
                <a:spcPts val="2700"/>
              </a:lnSpc>
            </a:pPr>
            <a:r>
              <a:rPr lang="en-AU" sz="3200" b="0" i="0" dirty="0">
                <a:solidFill>
                  <a:srgbClr val="202122"/>
                </a:solidFill>
                <a:effectLst/>
                <a:latin typeface="Times New Roman" panose="02020603050405020304" pitchFamily="18" charset="0"/>
                <a:cs typeface="Times New Roman" panose="02020603050405020304" pitchFamily="18" charset="0"/>
              </a:rPr>
              <a:t>is a digital </a:t>
            </a:r>
            <a:r>
              <a:rPr lang="en-AU" sz="3200" b="0" i="0" u="sng" dirty="0">
                <a:solidFill>
                  <a:srgbClr val="0645AD"/>
                </a:solidFill>
                <a:effectLst/>
                <a:latin typeface="Times New Roman" panose="02020603050405020304" pitchFamily="18" charset="0"/>
                <a:cs typeface="Times New Roman" panose="02020603050405020304" pitchFamily="18" charset="0"/>
                <a:hlinkClick r:id="rId9" tooltip="Social anxiety"/>
              </a:rPr>
              <a:t>social anxiety</a:t>
            </a:r>
            <a:r>
              <a:rPr lang="en-AU" sz="3200" b="0" i="0" u="sng" dirty="0">
                <a:solidFill>
                  <a:srgbClr val="0645AD"/>
                </a:solidFill>
                <a:effectLst/>
                <a:latin typeface="Times New Roman" panose="02020603050405020304" pitchFamily="18" charset="0"/>
                <a:cs typeface="Times New Roman" panose="02020603050405020304" pitchFamily="18" charset="0"/>
              </a:rPr>
              <a:t> </a:t>
            </a:r>
            <a:r>
              <a:rPr lang="en-AU" sz="3200" dirty="0">
                <a:solidFill>
                  <a:srgbClr val="000000"/>
                </a:solidFill>
                <a:latin typeface="Times New Roman" panose="02020603050405020304" pitchFamily="18" charset="0"/>
                <a:cs typeface="Times New Roman" panose="02020603050405020304" pitchFamily="18" charset="0"/>
              </a:rPr>
              <a:t>as it </a:t>
            </a:r>
            <a:r>
              <a:rPr lang="en-US" sz="3200" dirty="0">
                <a:solidFill>
                  <a:srgbClr val="000000"/>
                </a:solidFill>
                <a:latin typeface="Times New Roman" panose="02020603050405020304" pitchFamily="18" charset="0"/>
                <a:cs typeface="Times New Roman" panose="02020603050405020304" pitchFamily="18" charset="0"/>
              </a:rPr>
              <a:t>results in compulsive checking for updates, messages and endless stream of activities in which any given person is not involved, believing others are have interesting life comparatively leading to negatively influence psychological health and well-being</a:t>
            </a:r>
            <a:endParaRPr lang="en-AU" sz="3200" dirty="0">
              <a:solidFill>
                <a:srgbClr val="000000"/>
              </a:solidFill>
              <a:latin typeface="Times New Roman" panose="02020603050405020304" pitchFamily="18" charset="0"/>
              <a:cs typeface="Times New Roman" panose="02020603050405020304" pitchFamily="18" charset="0"/>
            </a:endParaRPr>
          </a:p>
          <a:p>
            <a:pPr algn="ctr">
              <a:lnSpc>
                <a:spcPts val="2700"/>
              </a:lnSpc>
            </a:pPr>
            <a:endParaRPr lang="en-AU" sz="5400" u="sng" dirty="0">
              <a:solidFill>
                <a:srgbClr val="0645AD"/>
              </a:solidFill>
              <a:latin typeface="Arial" panose="020B0604020202020204" pitchFamily="34" charset="0"/>
            </a:endParaRPr>
          </a:p>
          <a:p>
            <a:pPr algn="ctr">
              <a:lnSpc>
                <a:spcPts val="2700"/>
              </a:lnSpc>
            </a:pPr>
            <a:endParaRPr lang="en-AU" sz="5400" b="0" i="0" u="sng" dirty="0">
              <a:solidFill>
                <a:srgbClr val="0645AD"/>
              </a:solidFill>
              <a:effectLst/>
              <a:latin typeface="Arial" panose="020B0604020202020204" pitchFamily="34" charset="0"/>
            </a:endParaRPr>
          </a:p>
          <a:p>
            <a:pPr algn="ctr">
              <a:lnSpc>
                <a:spcPts val="2700"/>
              </a:lnSpc>
            </a:pPr>
            <a:endParaRPr lang="en-AU" sz="5400" u="sng" dirty="0">
              <a:solidFill>
                <a:srgbClr val="0645AD"/>
              </a:solidFill>
              <a:latin typeface="Arial" panose="020B0604020202020204" pitchFamily="34" charset="0"/>
            </a:endParaRPr>
          </a:p>
          <a:p>
            <a:pPr algn="ctr">
              <a:lnSpc>
                <a:spcPts val="2700"/>
              </a:lnSpc>
            </a:pPr>
            <a:endParaRPr lang="en-AU" sz="5400" b="0" i="0" dirty="0">
              <a:solidFill>
                <a:srgbClr val="000000"/>
              </a:solidFill>
              <a:effectLst/>
              <a:latin typeface="Linux Libertine"/>
            </a:endParaRPr>
          </a:p>
        </p:txBody>
      </p:sp>
      <p:sp>
        <p:nvSpPr>
          <p:cNvPr id="26" name="TextBox 14">
            <a:extLst>
              <a:ext uri="{FF2B5EF4-FFF2-40B4-BE49-F238E27FC236}">
                <a16:creationId xmlns:a16="http://schemas.microsoft.com/office/drawing/2014/main" id="{AB66DBF4-78C8-4C90-812F-B59CE4F54CB2}"/>
              </a:ext>
            </a:extLst>
          </p:cNvPr>
          <p:cNvSpPr txBox="1"/>
          <p:nvPr/>
        </p:nvSpPr>
        <p:spPr>
          <a:xfrm>
            <a:off x="6210060" y="5948604"/>
            <a:ext cx="8328337" cy="768224"/>
          </a:xfrm>
          <a:prstGeom prst="rect">
            <a:avLst/>
          </a:prstGeom>
        </p:spPr>
        <p:txBody>
          <a:bodyPr wrap="square" lIns="0" tIns="0" rIns="0" bIns="0" rtlCol="0" anchor="t">
            <a:spAutoFit/>
          </a:bodyPr>
          <a:lstStyle/>
          <a:p>
            <a:pPr>
              <a:lnSpc>
                <a:spcPts val="2700"/>
              </a:lnSpc>
            </a:pPr>
            <a:endParaRPr lang="en-US" sz="3200" b="0"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endParaRPr>
          </a:p>
          <a:p>
            <a:pPr algn="ctr">
              <a:lnSpc>
                <a:spcPts val="2700"/>
              </a:lnSpc>
            </a:pPr>
            <a:r>
              <a:rPr lang="en-US" sz="5400" spc="72"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Are you aware of FOMO???</a:t>
            </a:r>
          </a:p>
        </p:txBody>
      </p:sp>
      <p:pic>
        <p:nvPicPr>
          <p:cNvPr id="24" name="Picture 10">
            <a:extLst>
              <a:ext uri="{FF2B5EF4-FFF2-40B4-BE49-F238E27FC236}">
                <a16:creationId xmlns:a16="http://schemas.microsoft.com/office/drawing/2014/main" id="{F3C4E256-0ECD-46E4-881F-E08D9E3D44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212919" y="5448299"/>
            <a:ext cx="4568295" cy="49395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sp>
        <p:nvSpPr>
          <p:cNvPr id="10" name="TextBox 10"/>
          <p:cNvSpPr txBox="1"/>
          <p:nvPr/>
        </p:nvSpPr>
        <p:spPr>
          <a:xfrm>
            <a:off x="1633873" y="2606387"/>
            <a:ext cx="14336509" cy="7907870"/>
          </a:xfrm>
          <a:prstGeom prst="rect">
            <a:avLst/>
          </a:prstGeom>
        </p:spPr>
        <p:txBody>
          <a:bodyPr wrap="square" lIns="0" tIns="0" rIns="0" bIns="0" rtlCol="0" anchor="t">
            <a:spAutoFit/>
          </a:bodyPr>
          <a:lstStyle/>
          <a:p>
            <a:pPr>
              <a:lnSpc>
                <a:spcPct val="150000"/>
              </a:lnSpc>
            </a:pPr>
            <a:r>
              <a:rPr lang="en-US" sz="3200" b="0" i="0" dirty="0">
                <a:solidFill>
                  <a:srgbClr val="070707"/>
                </a:solidFill>
                <a:effectLst/>
                <a:latin typeface="Times New Roman" panose="02020603050405020304" pitchFamily="18" charset="0"/>
                <a:cs typeface="Times New Roman" panose="02020603050405020304" pitchFamily="18" charset="0"/>
              </a:rPr>
              <a:t>Given how ingrained technology is in modern society, creating technology-free spaces may feel like a daunting task. </a:t>
            </a:r>
          </a:p>
          <a:p>
            <a:pPr>
              <a:lnSpc>
                <a:spcPct val="150000"/>
              </a:lnSpc>
            </a:pPr>
            <a:r>
              <a:rPr lang="en-US" sz="3200" b="1" i="1" u="sng" dirty="0">
                <a:solidFill>
                  <a:srgbClr val="070707"/>
                </a:solidFill>
                <a:latin typeface="Times New Roman" panose="02020603050405020304" pitchFamily="18" charset="0"/>
                <a:cs typeface="Times New Roman" panose="02020603050405020304" pitchFamily="18" charset="0"/>
              </a:rPr>
              <a:t>Tips:</a:t>
            </a:r>
            <a:r>
              <a:rPr lang="en-US" sz="3200" dirty="0">
                <a:solidFill>
                  <a:srgbClr val="070707"/>
                </a:solidFill>
                <a:latin typeface="Times New Roman" panose="02020603050405020304" pitchFamily="18" charset="0"/>
                <a:cs typeface="Times New Roman" panose="02020603050405020304" pitchFamily="18" charset="0"/>
              </a:rPr>
              <a:t> </a:t>
            </a:r>
            <a:r>
              <a:rPr lang="en-AU" sz="3200" b="0" i="0" dirty="0">
                <a:solidFill>
                  <a:srgbClr val="070707"/>
                </a:solidFill>
                <a:effectLst/>
                <a:latin typeface="Times New Roman" panose="02020603050405020304" pitchFamily="18" charset="0"/>
                <a:cs typeface="Times New Roman" panose="02020603050405020304" pitchFamily="18" charset="0"/>
              </a:rPr>
              <a:t>Don’t work in bed</a:t>
            </a:r>
            <a:endParaRPr lang="en-US" sz="3200" dirty="0">
              <a:solidFill>
                <a:srgbClr val="070707"/>
              </a:solidFill>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Develop a new bedtime routine						</a:t>
            </a: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Use a basic </a:t>
            </a:r>
            <a:r>
              <a:rPr lang="en-US" sz="3200" b="0" i="0" u="none" strike="noStrike" dirty="0">
                <a:solidFill>
                  <a:srgbClr val="4559CE"/>
                </a:solidFill>
                <a:effectLst/>
                <a:latin typeface="Times New Roman" panose="02020603050405020304" pitchFamily="18" charset="0"/>
                <a:cs typeface="Times New Roman" panose="02020603050405020304" pitchFamily="18" charset="0"/>
                <a:hlinkClick r:id="rId6"/>
              </a:rPr>
              <a:t>alarm clock</a:t>
            </a:r>
            <a:endParaRPr lang="en-US" sz="3200" u="none" strike="noStrike" dirty="0">
              <a:solidFill>
                <a:srgbClr val="070707"/>
              </a:solidFill>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Consider a </a:t>
            </a:r>
            <a:r>
              <a:rPr lang="en-US" sz="3200" b="0" i="0" u="sng" dirty="0">
                <a:solidFill>
                  <a:srgbClr val="4559CE"/>
                </a:solidFill>
                <a:effectLst/>
                <a:latin typeface="Times New Roman" panose="02020603050405020304" pitchFamily="18" charset="0"/>
                <a:cs typeface="Times New Roman" panose="02020603050405020304" pitchFamily="18" charset="0"/>
                <a:hlinkClick r:id="rId7"/>
              </a:rPr>
              <a:t>white noise machine</a:t>
            </a:r>
            <a:endParaRPr lang="en-US" sz="3200" b="0" i="0" dirty="0">
              <a:solidFill>
                <a:srgbClr val="070707"/>
              </a:solidFill>
              <a:effectLst/>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Set boundaries with friends, family, and work</a:t>
            </a:r>
            <a:endParaRPr lang="en-US" sz="3200" dirty="0">
              <a:solidFill>
                <a:srgbClr val="070707"/>
              </a:solidFill>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US" sz="3200" b="0" i="0" dirty="0">
                <a:solidFill>
                  <a:srgbClr val="070707"/>
                </a:solidFill>
                <a:effectLst/>
                <a:latin typeface="Times New Roman" panose="02020603050405020304" pitchFamily="18" charset="0"/>
                <a:cs typeface="Times New Roman" panose="02020603050405020304" pitchFamily="18" charset="0"/>
              </a:rPr>
              <a:t>Develop a new bedtime routine</a:t>
            </a:r>
          </a:p>
          <a:p>
            <a:pPr marL="571500" indent="-571500">
              <a:lnSpc>
                <a:spcPct val="150000"/>
              </a:lnSpc>
              <a:buFont typeface="Arial" panose="020B0604020202020204" pitchFamily="34" charset="0"/>
              <a:buChar char="•"/>
            </a:pPr>
            <a:r>
              <a:rPr lang="en-US" sz="3200" dirty="0">
                <a:solidFill>
                  <a:srgbClr val="070707"/>
                </a:solidFill>
                <a:latin typeface="Times New Roman" panose="02020603050405020304" pitchFamily="18" charset="0"/>
                <a:cs typeface="Times New Roman" panose="02020603050405020304" pitchFamily="18" charset="0"/>
              </a:rPr>
              <a:t>Create a dedicated space for electronics</a:t>
            </a:r>
          </a:p>
          <a:p>
            <a:pPr marL="571500" indent="-571500">
              <a:lnSpc>
                <a:spcPct val="150000"/>
              </a:lnSpc>
              <a:buFont typeface="Arial" panose="020B0604020202020204" pitchFamily="34" charset="0"/>
              <a:buChar char="•"/>
            </a:pPr>
            <a:r>
              <a:rPr lang="en-AU" sz="3200" b="0" i="0" dirty="0">
                <a:solidFill>
                  <a:srgbClr val="070707"/>
                </a:solidFill>
                <a:effectLst/>
                <a:latin typeface="Times New Roman" panose="02020603050405020304" pitchFamily="18" charset="0"/>
                <a:cs typeface="Times New Roman" panose="02020603050405020304" pitchFamily="18" charset="0"/>
              </a:rPr>
              <a:t>Learn relaxation techniques, </a:t>
            </a:r>
            <a:r>
              <a:rPr lang="en-AU" sz="3200" i="1" u="sng" dirty="0">
                <a:solidFill>
                  <a:srgbClr val="FF0000"/>
                </a:solidFill>
                <a:latin typeface="Times New Roman" panose="02020603050405020304" pitchFamily="18" charset="0"/>
                <a:cs typeface="Times New Roman" panose="02020603050405020304" pitchFamily="18" charset="0"/>
              </a:rPr>
              <a:t>least setting a good example to children.</a:t>
            </a:r>
            <a:endParaRPr lang="en-US" sz="3200" i="1" u="sng" dirty="0">
              <a:solidFill>
                <a:srgbClr val="FF0000"/>
              </a:solidFill>
              <a:latin typeface="Times New Roman" panose="02020603050405020304" pitchFamily="18" charset="0"/>
              <a:cs typeface="Times New Roman" panose="02020603050405020304" pitchFamily="18" charset="0"/>
            </a:endParaRPr>
          </a:p>
          <a:p>
            <a:pPr algn="ctr">
              <a:lnSpc>
                <a:spcPts val="4500"/>
              </a:lnSpc>
            </a:pPr>
            <a:endParaRPr lang="en-US" sz="3000" spc="120" dirty="0">
              <a:solidFill>
                <a:srgbClr val="000000"/>
              </a:solidFill>
              <a:latin typeface="Open Sauce Light"/>
            </a:endParaRPr>
          </a:p>
        </p:txBody>
      </p:sp>
      <p:pic>
        <p:nvPicPr>
          <p:cNvPr id="11" name="Picture 11"/>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930" y="7075203"/>
            <a:ext cx="2514601" cy="3180624"/>
          </a:xfrm>
          <a:prstGeom prst="rect">
            <a:avLst/>
          </a:prstGeom>
        </p:spPr>
      </p:pic>
      <p:pic>
        <p:nvPicPr>
          <p:cNvPr id="12" name="Picture 1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715000" y="1028700"/>
            <a:ext cx="6329255" cy="1577687"/>
          </a:xfrm>
          <a:prstGeom prst="rect">
            <a:avLst/>
          </a:prstGeom>
        </p:spPr>
      </p:pic>
      <p:pic>
        <p:nvPicPr>
          <p:cNvPr id="13" name="Picture 13"/>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flipH="1">
            <a:off x="13652765" y="7547071"/>
            <a:ext cx="4635235" cy="2705292"/>
          </a:xfrm>
          <a:prstGeom prst="rect">
            <a:avLst/>
          </a:prstGeom>
        </p:spPr>
      </p:pic>
      <p:grpSp>
        <p:nvGrpSpPr>
          <p:cNvPr id="14" name="Group 19">
            <a:extLst>
              <a:ext uri="{FF2B5EF4-FFF2-40B4-BE49-F238E27FC236}">
                <a16:creationId xmlns:a16="http://schemas.microsoft.com/office/drawing/2014/main" id="{873CE5D4-7B4E-41DB-88C7-26BADDA33E1E}"/>
              </a:ext>
            </a:extLst>
          </p:cNvPr>
          <p:cNvGrpSpPr/>
          <p:nvPr/>
        </p:nvGrpSpPr>
        <p:grpSpPr>
          <a:xfrm>
            <a:off x="1054781" y="404436"/>
            <a:ext cx="14929456" cy="755079"/>
            <a:chOff x="291147" y="148028"/>
            <a:chExt cx="6628990" cy="596420"/>
          </a:xfrm>
        </p:grpSpPr>
        <p:sp>
          <p:nvSpPr>
            <p:cNvPr id="15" name="TextBox 20">
              <a:extLst>
                <a:ext uri="{FF2B5EF4-FFF2-40B4-BE49-F238E27FC236}">
                  <a16:creationId xmlns:a16="http://schemas.microsoft.com/office/drawing/2014/main" id="{EAEA567E-917D-43AA-B563-69F5107BED17}"/>
                </a:ext>
              </a:extLst>
            </p:cNvPr>
            <p:cNvSpPr txBox="1"/>
            <p:nvPr/>
          </p:nvSpPr>
          <p:spPr>
            <a:xfrm>
              <a:off x="1075922" y="223898"/>
              <a:ext cx="5844215" cy="520550"/>
            </a:xfrm>
            <a:prstGeom prst="rect">
              <a:avLst/>
            </a:prstGeom>
          </p:spPr>
          <p:txBody>
            <a:bodyPr lIns="0" tIns="0" rIns="0" bIns="0" rtlCol="0" anchor="t">
              <a:spAutoFit/>
            </a:bodyPr>
            <a:lstStyle/>
            <a:p>
              <a:pPr algn="ctr">
                <a:lnSpc>
                  <a:spcPts val="2700"/>
                </a:lnSpc>
              </a:pPr>
              <a:r>
                <a:rPr lang="en-AU" sz="4800" b="0" i="0" dirty="0">
                  <a:solidFill>
                    <a:srgbClr val="070707"/>
                  </a:solidFill>
                  <a:effectLst/>
                  <a:latin typeface="Times New Roman" panose="02020603050405020304" pitchFamily="18" charset="0"/>
                  <a:cs typeface="Times New Roman" panose="02020603050405020304" pitchFamily="18" charset="0"/>
                </a:rPr>
                <a:t>Can we create a </a:t>
              </a:r>
              <a:r>
                <a:rPr lang="en-AU" sz="4800" b="1" i="0" u="sng" dirty="0">
                  <a:solidFill>
                    <a:srgbClr val="070707"/>
                  </a:solidFill>
                  <a:effectLst/>
                  <a:latin typeface="Times New Roman" panose="02020603050405020304" pitchFamily="18" charset="0"/>
                  <a:cs typeface="Times New Roman" panose="02020603050405020304" pitchFamily="18" charset="0"/>
                </a:rPr>
                <a:t>Technology-Free Bedroom</a:t>
              </a:r>
              <a:r>
                <a:rPr lang="en-AU" sz="4000" b="0" i="0" dirty="0">
                  <a:solidFill>
                    <a:srgbClr val="070707"/>
                  </a:solidFill>
                  <a:effectLst/>
                  <a:latin typeface="Times New Roman" panose="02020603050405020304" pitchFamily="18" charset="0"/>
                  <a:cs typeface="Times New Roman" panose="02020603050405020304" pitchFamily="18" charset="0"/>
                </a:rPr>
                <a:t>?</a:t>
              </a:r>
            </a:p>
            <a:p>
              <a:pPr algn="ctr">
                <a:lnSpc>
                  <a:spcPts val="2700"/>
                </a:lnSpc>
              </a:pPr>
              <a:r>
                <a:rPr lang="en-US" sz="1800" spc="72" dirty="0">
                  <a:solidFill>
                    <a:srgbClr val="000000"/>
                  </a:solidFill>
                  <a:latin typeface="Open Sauce Light"/>
                </a:rPr>
                <a:t>.</a:t>
              </a:r>
            </a:p>
          </p:txBody>
        </p:sp>
        <p:sp>
          <p:nvSpPr>
            <p:cNvPr id="16" name="TextBox 21">
              <a:extLst>
                <a:ext uri="{FF2B5EF4-FFF2-40B4-BE49-F238E27FC236}">
                  <a16:creationId xmlns:a16="http://schemas.microsoft.com/office/drawing/2014/main" id="{8AFDFCC3-7177-42AB-A61E-2B893D44D58A}"/>
                </a:ext>
              </a:extLst>
            </p:cNvPr>
            <p:cNvSpPr txBox="1"/>
            <p:nvPr/>
          </p:nvSpPr>
          <p:spPr>
            <a:xfrm>
              <a:off x="291147" y="148028"/>
              <a:ext cx="5243465" cy="336145"/>
            </a:xfrm>
            <a:prstGeom prst="rect">
              <a:avLst/>
            </a:prstGeom>
          </p:spPr>
          <p:txBody>
            <a:bodyPr lIns="0" tIns="0" rIns="0" bIns="0" rtlCol="0" anchor="t">
              <a:spAutoFit/>
            </a:bodyPr>
            <a:lstStyle/>
            <a:p>
              <a:pPr>
                <a:lnSpc>
                  <a:spcPts val="3250"/>
                </a:lnSpc>
              </a:pPr>
              <a:r>
                <a:rPr lang="en-US" sz="3600" i="1" u="sng" spc="99" dirty="0">
                  <a:solidFill>
                    <a:srgbClr val="000000"/>
                  </a:solidFill>
                  <a:latin typeface="Times New Roman" panose="02020603050405020304" pitchFamily="18" charset="0"/>
                  <a:cs typeface="Times New Roman" panose="02020603050405020304" pitchFamily="18" charset="0"/>
                </a:rPr>
                <a:t>Hypothesis</a:t>
              </a:r>
            </a:p>
          </p:txBody>
        </p:sp>
      </p:grpSp>
      <p:pic>
        <p:nvPicPr>
          <p:cNvPr id="21" name="Picture 2" descr="Simicore Smart Multi Charging Station Dock &amp; Organizer">
            <a:extLst>
              <a:ext uri="{FF2B5EF4-FFF2-40B4-BE49-F238E27FC236}">
                <a16:creationId xmlns:a16="http://schemas.microsoft.com/office/drawing/2014/main" id="{EC5D5CE4-8D38-4A26-9DD1-34EF7C067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78942" y="3848050"/>
            <a:ext cx="4978436" cy="3676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FFFFFF"/>
                  </a:solidFill>
                  <a:latin typeface="Glacial Indifference Bold"/>
                </a:rPr>
                <a:t>09</a:t>
              </a:r>
            </a:p>
          </p:txBody>
        </p:sp>
        <p:sp>
          <p:nvSpPr>
            <p:cNvPr id="8" name="AutoShape 8"/>
            <p:cNvSpPr/>
            <p:nvPr/>
          </p:nvSpPr>
          <p:spPr>
            <a:xfrm rot="-5400000">
              <a:off x="194137" y="-16317"/>
              <a:ext cx="43972" cy="432247"/>
            </a:xfrm>
            <a:prstGeom prst="rect">
              <a:avLst/>
            </a:prstGeom>
            <a:solidFill>
              <a:srgbClr val="FFFFFF"/>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0" name="Group 10"/>
          <p:cNvGrpSpPr/>
          <p:nvPr/>
        </p:nvGrpSpPr>
        <p:grpSpPr>
          <a:xfrm>
            <a:off x="5105400" y="621924"/>
            <a:ext cx="11186081" cy="4228798"/>
            <a:chOff x="-3964078" y="-2328076"/>
            <a:chExt cx="14914775" cy="5638398"/>
          </a:xfrm>
        </p:grpSpPr>
        <p:sp>
          <p:nvSpPr>
            <p:cNvPr id="11" name="TextBox 11"/>
            <p:cNvSpPr txBox="1"/>
            <p:nvPr/>
          </p:nvSpPr>
          <p:spPr>
            <a:xfrm>
              <a:off x="-3964078" y="-2328076"/>
              <a:ext cx="14914775" cy="2463498"/>
            </a:xfrm>
            <a:prstGeom prst="rect">
              <a:avLst/>
            </a:prstGeom>
          </p:spPr>
          <p:txBody>
            <a:bodyPr wrap="square" lIns="0" tIns="0" rIns="0" bIns="0" rtlCol="0" anchor="t">
              <a:spAutoFit/>
            </a:bodyPr>
            <a:lstStyle/>
            <a:p>
              <a:pPr>
                <a:lnSpc>
                  <a:spcPts val="6999"/>
                </a:lnSpc>
              </a:pPr>
              <a:r>
                <a:rPr lang="en-US" sz="6999" dirty="0">
                  <a:solidFill>
                    <a:srgbClr val="FFFFFF"/>
                  </a:solidFill>
                  <a:latin typeface="Times New Roman" panose="02020603050405020304" pitchFamily="18" charset="0"/>
                  <a:cs typeface="Times New Roman" panose="02020603050405020304" pitchFamily="18" charset="0"/>
                </a:rPr>
                <a:t>Overview of Research Methods</a:t>
              </a:r>
            </a:p>
          </p:txBody>
        </p:sp>
        <p:sp>
          <p:nvSpPr>
            <p:cNvPr id="12" name="TextBox 12"/>
            <p:cNvSpPr txBox="1"/>
            <p:nvPr/>
          </p:nvSpPr>
          <p:spPr>
            <a:xfrm>
              <a:off x="0" y="2893285"/>
              <a:ext cx="10429017" cy="417037"/>
            </a:xfrm>
            <a:prstGeom prst="rect">
              <a:avLst/>
            </a:prstGeom>
          </p:spPr>
          <p:txBody>
            <a:bodyPr lIns="0" tIns="0" rIns="0" bIns="0" rtlCol="0" anchor="t">
              <a:spAutoFit/>
            </a:bodyPr>
            <a:lstStyle/>
            <a:p>
              <a:pPr>
                <a:lnSpc>
                  <a:spcPts val="2700"/>
                </a:lnSpc>
              </a:pPr>
              <a:endParaRPr lang="en-US" sz="1800" spc="72" dirty="0">
                <a:solidFill>
                  <a:srgbClr val="FFFFFF"/>
                </a:solidFill>
                <a:latin typeface="Open Sauce Light"/>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flipH="1">
            <a:off x="420633" y="2010865"/>
            <a:ext cx="5704871" cy="6850828"/>
          </a:xfrm>
          <a:prstGeom prst="rect">
            <a:avLst/>
          </a:prstGeom>
        </p:spPr>
      </p:pic>
      <p:pic>
        <p:nvPicPr>
          <p:cNvPr id="9218" name="Picture 2" descr="Pandas DataFrame (Python): 10 useful tricks | by Maurizio Sluijmers | Level  Up Coding">
            <a:extLst>
              <a:ext uri="{FF2B5EF4-FFF2-40B4-BE49-F238E27FC236}">
                <a16:creationId xmlns:a16="http://schemas.microsoft.com/office/drawing/2014/main" id="{DE4FA508-9F8C-4F3A-A8F8-053C2E639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1108" y="2469547"/>
            <a:ext cx="33147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ow to Install and Configure pgAdmin 4 in Server Mode - XpresServers Hosting">
            <a:extLst>
              <a:ext uri="{FF2B5EF4-FFF2-40B4-BE49-F238E27FC236}">
                <a16:creationId xmlns:a16="http://schemas.microsoft.com/office/drawing/2014/main" id="{B28A5E26-A095-4091-BC69-12561C3598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98440" y="2312404"/>
            <a:ext cx="3169960" cy="199289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Top Machine Learning Frameworks To Use in 2021 – BMC Software | Blogs">
            <a:extLst>
              <a:ext uri="{FF2B5EF4-FFF2-40B4-BE49-F238E27FC236}">
                <a16:creationId xmlns:a16="http://schemas.microsoft.com/office/drawing/2014/main" id="{6D133FA0-13A7-4C08-86FC-5D615D9CE3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9796" y="4804568"/>
            <a:ext cx="2894204" cy="247253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Tableau Desktop Review | PCMag">
            <a:extLst>
              <a:ext uri="{FF2B5EF4-FFF2-40B4-BE49-F238E27FC236}">
                <a16:creationId xmlns:a16="http://schemas.microsoft.com/office/drawing/2014/main" id="{84252006-65DD-4EB5-BAD0-0EFB1832D9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84505" y="519568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scikit-learn Reviews 2021: Details, Pricing, &amp; Features | G2">
            <a:extLst>
              <a:ext uri="{FF2B5EF4-FFF2-40B4-BE49-F238E27FC236}">
                <a16:creationId xmlns:a16="http://schemas.microsoft.com/office/drawing/2014/main" id="{0F8E907D-844A-4431-88DD-71B7B82DF9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45033" y="5303100"/>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grpSp>
        <p:nvGrpSpPr>
          <p:cNvPr id="11" name="Group 11"/>
          <p:cNvGrpSpPr/>
          <p:nvPr/>
        </p:nvGrpSpPr>
        <p:grpSpPr>
          <a:xfrm>
            <a:off x="1542998" y="2139270"/>
            <a:ext cx="7995857" cy="4655198"/>
            <a:chOff x="-1608489" y="0"/>
            <a:chExt cx="11188202" cy="4507600"/>
          </a:xfrm>
        </p:grpSpPr>
        <p:sp>
          <p:nvSpPr>
            <p:cNvPr id="13" name="TextBox 13"/>
            <p:cNvSpPr txBox="1"/>
            <p:nvPr/>
          </p:nvSpPr>
          <p:spPr>
            <a:xfrm>
              <a:off x="-1608489" y="3743929"/>
              <a:ext cx="11188202" cy="763671"/>
            </a:xfrm>
            <a:prstGeom prst="rect">
              <a:avLst/>
            </a:prstGeom>
          </p:spPr>
          <p:txBody>
            <a:bodyPr wrap="square" lIns="0" tIns="0" rIns="0" bIns="0" rtlCol="0" anchor="t">
              <a:spAutoFit/>
            </a:bodyPr>
            <a:lstStyle/>
            <a:p>
              <a:pPr marL="457200" indent="-457200" algn="ctr">
                <a:lnSpc>
                  <a:spcPts val="7150"/>
                </a:lnSpc>
                <a:buFont typeface="Arial" panose="020B0604020202020204" pitchFamily="34" charset="0"/>
                <a:buChar char="•"/>
              </a:pP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14" name="AutoShape 14"/>
            <p:cNvSpPr/>
            <p:nvPr/>
          </p:nvSpPr>
          <p:spPr>
            <a:xfrm rot="-10800000">
              <a:off x="4033361" y="0"/>
              <a:ext cx="12700" cy="1963215"/>
            </a:xfrm>
            <a:prstGeom prst="rect">
              <a:avLst/>
            </a:prstGeom>
            <a:solidFill>
              <a:srgbClr val="000000"/>
            </a:solidFill>
          </p:spPr>
        </p:sp>
      </p:grpSp>
      <p:sp>
        <p:nvSpPr>
          <p:cNvPr id="16" name="TextBox 12">
            <a:extLst>
              <a:ext uri="{FF2B5EF4-FFF2-40B4-BE49-F238E27FC236}">
                <a16:creationId xmlns:a16="http://schemas.microsoft.com/office/drawing/2014/main" id="{BF3A42F0-65A1-4ED0-B1D0-6BEE13B6B002}"/>
              </a:ext>
            </a:extLst>
          </p:cNvPr>
          <p:cNvSpPr txBox="1"/>
          <p:nvPr/>
        </p:nvSpPr>
        <p:spPr>
          <a:xfrm>
            <a:off x="5506290" y="-113897"/>
            <a:ext cx="6069091" cy="1060355"/>
          </a:xfrm>
          <a:prstGeom prst="rect">
            <a:avLst/>
          </a:prstGeom>
        </p:spPr>
        <p:txBody>
          <a:bodyPr lIns="0" tIns="0" rIns="0" bIns="0" rtlCol="0" anchor="t">
            <a:spAutoFit/>
          </a:bodyPr>
          <a:lstStyle/>
          <a:p>
            <a:pPr algn="ctr">
              <a:lnSpc>
                <a:spcPts val="9900"/>
              </a:lnSpc>
            </a:pPr>
            <a:r>
              <a:rPr lang="en-US" sz="3600" dirty="0">
                <a:solidFill>
                  <a:srgbClr val="000000"/>
                </a:solidFill>
                <a:latin typeface="Times New Roman" panose="02020603050405020304" pitchFamily="18" charset="0"/>
                <a:cs typeface="Times New Roman" panose="02020603050405020304" pitchFamily="18" charset="0"/>
              </a:rPr>
              <a:t>Sneak peek at the dataset</a:t>
            </a:r>
          </a:p>
        </p:txBody>
      </p:sp>
      <p:pic>
        <p:nvPicPr>
          <p:cNvPr id="18" name="Picture 17">
            <a:extLst>
              <a:ext uri="{FF2B5EF4-FFF2-40B4-BE49-F238E27FC236}">
                <a16:creationId xmlns:a16="http://schemas.microsoft.com/office/drawing/2014/main" id="{7F62CF22-C03C-487A-BAE4-7FD6C67D5EDD}"/>
              </a:ext>
            </a:extLst>
          </p:cNvPr>
          <p:cNvPicPr>
            <a:picLocks noChangeAspect="1"/>
          </p:cNvPicPr>
          <p:nvPr/>
        </p:nvPicPr>
        <p:blipFill>
          <a:blip r:embed="rId6"/>
          <a:stretch>
            <a:fillRect/>
          </a:stretch>
        </p:blipFill>
        <p:spPr>
          <a:xfrm>
            <a:off x="335946" y="1056671"/>
            <a:ext cx="17361052" cy="3114675"/>
          </a:xfrm>
          <a:prstGeom prst="rect">
            <a:avLst/>
          </a:prstGeom>
        </p:spPr>
      </p:pic>
      <p:sp>
        <p:nvSpPr>
          <p:cNvPr id="20" name="TextBox 19">
            <a:extLst>
              <a:ext uri="{FF2B5EF4-FFF2-40B4-BE49-F238E27FC236}">
                <a16:creationId xmlns:a16="http://schemas.microsoft.com/office/drawing/2014/main" id="{CD91353E-CD15-440E-8AB1-AA6FE6193CAD}"/>
              </a:ext>
            </a:extLst>
          </p:cNvPr>
          <p:cNvSpPr txBox="1"/>
          <p:nvPr/>
        </p:nvSpPr>
        <p:spPr>
          <a:xfrm>
            <a:off x="335945" y="4410421"/>
            <a:ext cx="8801127" cy="6625147"/>
          </a:xfrm>
          <a:prstGeom prst="rect">
            <a:avLst/>
          </a:prstGeom>
          <a:noFill/>
        </p:spPr>
        <p:txBody>
          <a:bodyPr wrap="square">
            <a:spAutoFit/>
          </a:bodyPr>
          <a:lstStyle/>
          <a:p>
            <a:pPr>
              <a:lnSpc>
                <a:spcPts val="7150"/>
              </a:lnSpc>
            </a:pPr>
            <a:r>
              <a:rPr lang="en-AU" sz="3200" b="1" i="0" u="sng" dirty="0">
                <a:effectLst/>
                <a:latin typeface="-apple-system"/>
              </a:rPr>
              <a:t>Data Cleaning</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The raw data had 1104 rows and 377 columns.</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Minimized to needed data and using </a:t>
            </a:r>
            <a:r>
              <a:rPr lang="en-US" sz="3200" b="1" dirty="0">
                <a:solidFill>
                  <a:srgbClr val="000000"/>
                </a:solidFill>
                <a:latin typeface="Times New Roman" panose="02020603050405020304" pitchFamily="18" charset="0"/>
                <a:cs typeface="Times New Roman" panose="02020603050405020304" pitchFamily="18" charset="0"/>
              </a:rPr>
              <a:t>pandas</a:t>
            </a:r>
            <a:r>
              <a:rPr lang="en-US" sz="3200" dirty="0">
                <a:solidFill>
                  <a:srgbClr val="000000"/>
                </a:solidFill>
                <a:latin typeface="Times New Roman" panose="02020603050405020304" pitchFamily="18" charset="0"/>
                <a:cs typeface="Times New Roman" panose="02020603050405020304" pitchFamily="18" charset="0"/>
              </a:rPr>
              <a:t> created Data Frames</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Cleaned Data by removing Null/Nan Values and duplicate rows.</a:t>
            </a:r>
          </a:p>
          <a:p>
            <a:pPr marL="457200" indent="-457200">
              <a:buFont typeface="Arial" panose="020B0604020202020204" pitchFamily="34" charset="0"/>
              <a:buChar char="•"/>
            </a:pPr>
            <a:r>
              <a:rPr lang="en-US" sz="3200" dirty="0">
                <a:solidFill>
                  <a:srgbClr val="000000"/>
                </a:solidFill>
                <a:latin typeface="Times New Roman" panose="02020603050405020304" pitchFamily="18" charset="0"/>
                <a:cs typeface="Times New Roman" panose="02020603050405020304" pitchFamily="18" charset="0"/>
              </a:rPr>
              <a:t>Now my data was filtered with age group of children of family 6 to 17, excluding children living with aunt, grandparents and solo parent.</a:t>
            </a:r>
          </a:p>
          <a:p>
            <a:pPr marL="457200" indent="-457200">
              <a:lnSpc>
                <a:spcPts val="7150"/>
              </a:lnSpc>
              <a:buFont typeface="Arial" panose="020B0604020202020204" pitchFamily="34" charset="0"/>
              <a:buChar char="•"/>
            </a:pPr>
            <a:endParaRPr lang="en-US" sz="3200" dirty="0">
              <a:solidFill>
                <a:srgbClr val="000000"/>
              </a:solidFill>
              <a:latin typeface="Times New Roman" panose="02020603050405020304" pitchFamily="18" charset="0"/>
              <a:cs typeface="Times New Roman" panose="02020603050405020304" pitchFamily="18" charset="0"/>
            </a:endParaRPr>
          </a:p>
          <a:p>
            <a:pPr marL="457200" indent="-457200" algn="ctr">
              <a:lnSpc>
                <a:spcPts val="7150"/>
              </a:lnSpc>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844ADC4-F69D-45D0-955C-7DFEDDE37715}"/>
              </a:ext>
            </a:extLst>
          </p:cNvPr>
          <p:cNvPicPr>
            <a:picLocks noChangeAspect="1"/>
          </p:cNvPicPr>
          <p:nvPr/>
        </p:nvPicPr>
        <p:blipFill>
          <a:blip r:embed="rId7"/>
          <a:stretch>
            <a:fillRect/>
          </a:stretch>
        </p:blipFill>
        <p:spPr>
          <a:xfrm>
            <a:off x="9137073" y="4803355"/>
            <a:ext cx="9096375" cy="47488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7499545" y="9552243"/>
            <a:ext cx="394907" cy="262793"/>
          </a:xfrm>
          <a:prstGeom prst="rect">
            <a:avLst/>
          </a:prstGeom>
        </p:spPr>
      </p:pic>
      <p:sp>
        <p:nvSpPr>
          <p:cNvPr id="22" name="TextBox 9">
            <a:extLst>
              <a:ext uri="{FF2B5EF4-FFF2-40B4-BE49-F238E27FC236}">
                <a16:creationId xmlns:a16="http://schemas.microsoft.com/office/drawing/2014/main" id="{625F0546-77EF-4DC0-A9D5-47BDC91517A2}"/>
              </a:ext>
            </a:extLst>
          </p:cNvPr>
          <p:cNvSpPr txBox="1"/>
          <p:nvPr/>
        </p:nvSpPr>
        <p:spPr>
          <a:xfrm>
            <a:off x="4724400" y="393911"/>
            <a:ext cx="11271558" cy="1269578"/>
          </a:xfrm>
          <a:prstGeom prst="rect">
            <a:avLst/>
          </a:prstGeom>
        </p:spPr>
        <p:txBody>
          <a:bodyPr wrap="square" lIns="0" tIns="0" rIns="0" bIns="0" rtlCol="0" anchor="t">
            <a:spAutoFit/>
          </a:bodyPr>
          <a:lstStyle/>
          <a:p>
            <a:pPr>
              <a:lnSpc>
                <a:spcPts val="9899"/>
              </a:lnSpc>
            </a:pPr>
            <a:r>
              <a:rPr lang="en-US" sz="8999" dirty="0">
                <a:solidFill>
                  <a:srgbClr val="000000"/>
                </a:solidFill>
                <a:latin typeface="Glacial Indifference"/>
              </a:rPr>
              <a:t>Tableau Info graph</a:t>
            </a:r>
          </a:p>
        </p:txBody>
      </p:sp>
      <p:pic>
        <p:nvPicPr>
          <p:cNvPr id="23" name="Picture 22">
            <a:extLst>
              <a:ext uri="{FF2B5EF4-FFF2-40B4-BE49-F238E27FC236}">
                <a16:creationId xmlns:a16="http://schemas.microsoft.com/office/drawing/2014/main" id="{47E34F37-2A96-4405-8A9F-92707C393534}"/>
              </a:ext>
            </a:extLst>
          </p:cNvPr>
          <p:cNvPicPr>
            <a:picLocks noChangeAspect="1"/>
          </p:cNvPicPr>
          <p:nvPr/>
        </p:nvPicPr>
        <p:blipFill>
          <a:blip r:embed="rId6"/>
          <a:stretch>
            <a:fillRect/>
          </a:stretch>
        </p:blipFill>
        <p:spPr>
          <a:xfrm>
            <a:off x="393548" y="2485494"/>
            <a:ext cx="16154297" cy="7779252"/>
          </a:xfrm>
          <a:prstGeom prst="rect">
            <a:avLst/>
          </a:prstGeom>
        </p:spPr>
      </p:pic>
      <p:pic>
        <p:nvPicPr>
          <p:cNvPr id="25" name="Picture 15">
            <a:extLst>
              <a:ext uri="{FF2B5EF4-FFF2-40B4-BE49-F238E27FC236}">
                <a16:creationId xmlns:a16="http://schemas.microsoft.com/office/drawing/2014/main" id="{CF67EBA9-7730-43AC-AEA8-F706FD07F0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4020800" y="170116"/>
            <a:ext cx="3977508" cy="39065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9655" y="109655"/>
              <a:ext cx="438619" cy="438619"/>
            </a:xfrm>
            <a:prstGeom prst="rect">
              <a:avLst/>
            </a:prstGeom>
          </p:spPr>
        </p:pic>
      </p:grpSp>
      <p:grpSp>
        <p:nvGrpSpPr>
          <p:cNvPr id="11" name="Group 11"/>
          <p:cNvGrpSpPr/>
          <p:nvPr/>
        </p:nvGrpSpPr>
        <p:grpSpPr>
          <a:xfrm>
            <a:off x="17144897" y="4848912"/>
            <a:ext cx="749555" cy="294588"/>
            <a:chOff x="0" y="0"/>
            <a:chExt cx="999406" cy="392784"/>
          </a:xfrm>
        </p:grpSpPr>
        <p:sp>
          <p:nvSpPr>
            <p:cNvPr id="12" name="TextBox 12"/>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spc="200">
                  <a:solidFill>
                    <a:srgbClr val="000000"/>
                  </a:solidFill>
                  <a:latin typeface="Glacial Indifference Bold"/>
                </a:rPr>
                <a:t>17</a:t>
              </a:r>
            </a:p>
          </p:txBody>
        </p:sp>
        <p:sp>
          <p:nvSpPr>
            <p:cNvPr id="13" name="AutoShape 13"/>
            <p:cNvSpPr/>
            <p:nvPr/>
          </p:nvSpPr>
          <p:spPr>
            <a:xfrm rot="-5400000">
              <a:off x="194137" y="-16317"/>
              <a:ext cx="43972" cy="432247"/>
            </a:xfrm>
            <a:prstGeom prst="rect">
              <a:avLst/>
            </a:prstGeom>
            <a:solidFill>
              <a:srgbClr val="000000"/>
            </a:solidFill>
          </p:spPr>
        </p:sp>
      </p:grpSp>
      <p:pic>
        <p:nvPicPr>
          <p:cNvPr id="14" name="Picture 1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7499545" y="9552243"/>
            <a:ext cx="394907" cy="262793"/>
          </a:xfrm>
          <a:prstGeom prst="rect">
            <a:avLst/>
          </a:prstGeom>
        </p:spPr>
      </p:pic>
      <p:sp>
        <p:nvSpPr>
          <p:cNvPr id="18" name="TextBox 8">
            <a:extLst>
              <a:ext uri="{FF2B5EF4-FFF2-40B4-BE49-F238E27FC236}">
                <a16:creationId xmlns:a16="http://schemas.microsoft.com/office/drawing/2014/main" id="{B0F5F8A4-D4E7-451B-9420-D90F79CCE364}"/>
              </a:ext>
            </a:extLst>
          </p:cNvPr>
          <p:cNvSpPr txBox="1"/>
          <p:nvPr/>
        </p:nvSpPr>
        <p:spPr>
          <a:xfrm>
            <a:off x="377250" y="481748"/>
            <a:ext cx="14726184" cy="1573508"/>
          </a:xfrm>
          <a:prstGeom prst="rect">
            <a:avLst/>
          </a:prstGeom>
        </p:spPr>
        <p:txBody>
          <a:bodyPr wrap="square" lIns="0" tIns="0" rIns="0" bIns="0" rtlCol="0" anchor="t">
            <a:spAutoFit/>
          </a:bodyPr>
          <a:lstStyle/>
          <a:p>
            <a:pPr algn="ctr">
              <a:lnSpc>
                <a:spcPct val="150000"/>
              </a:lnSpc>
            </a:pPr>
            <a:r>
              <a:rPr lang="en-US" sz="4000" dirty="0">
                <a:solidFill>
                  <a:srgbClr val="000000"/>
                </a:solidFill>
                <a:latin typeface="Times New Roman" panose="02020603050405020304" pitchFamily="18" charset="0"/>
                <a:cs typeface="Times New Roman" panose="02020603050405020304" pitchFamily="18" charset="0"/>
              </a:rPr>
              <a:t>Let's see how I used the data in Tableau</a:t>
            </a:r>
          </a:p>
          <a:p>
            <a:pPr>
              <a:lnSpc>
                <a:spcPct val="150000"/>
              </a:lnSpc>
            </a:pPr>
            <a:r>
              <a:rPr lang="en-US" sz="3200" dirty="0">
                <a:solidFill>
                  <a:srgbClr val="000000"/>
                </a:solidFill>
                <a:latin typeface="Times New Roman" panose="02020603050405020304" pitchFamily="18" charset="0"/>
                <a:cs typeface="Times New Roman" panose="02020603050405020304" pitchFamily="18" charset="0"/>
              </a:rPr>
              <a:t>Firstly, connected the data, Grouped, Calculated and formatted.</a:t>
            </a:r>
            <a:endParaRPr lang="en-US" sz="4000" dirty="0">
              <a:solidFill>
                <a:srgbClr val="000000"/>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2F4563F4-9563-43D0-BE6A-0A9958990CCC}"/>
              </a:ext>
            </a:extLst>
          </p:cNvPr>
          <p:cNvPicPr>
            <a:picLocks noChangeAspect="1"/>
          </p:cNvPicPr>
          <p:nvPr/>
        </p:nvPicPr>
        <p:blipFill>
          <a:blip r:embed="rId7"/>
          <a:stretch>
            <a:fillRect/>
          </a:stretch>
        </p:blipFill>
        <p:spPr>
          <a:xfrm>
            <a:off x="992011" y="2202654"/>
            <a:ext cx="8657362" cy="3222625"/>
          </a:xfrm>
          <a:prstGeom prst="rect">
            <a:avLst/>
          </a:prstGeom>
        </p:spPr>
      </p:pic>
      <p:pic>
        <p:nvPicPr>
          <p:cNvPr id="33" name="Picture 32">
            <a:extLst>
              <a:ext uri="{FF2B5EF4-FFF2-40B4-BE49-F238E27FC236}">
                <a16:creationId xmlns:a16="http://schemas.microsoft.com/office/drawing/2014/main" id="{908B8350-9F0E-47F8-BE63-4B0CC67C1D05}"/>
              </a:ext>
            </a:extLst>
          </p:cNvPr>
          <p:cNvPicPr>
            <a:picLocks noChangeAspect="1"/>
          </p:cNvPicPr>
          <p:nvPr/>
        </p:nvPicPr>
        <p:blipFill>
          <a:blip r:embed="rId8"/>
          <a:stretch>
            <a:fillRect/>
          </a:stretch>
        </p:blipFill>
        <p:spPr>
          <a:xfrm>
            <a:off x="609600" y="5625988"/>
            <a:ext cx="10287000" cy="4189047"/>
          </a:xfrm>
          <a:prstGeom prst="rect">
            <a:avLst/>
          </a:prstGeom>
        </p:spPr>
      </p:pic>
      <p:pic>
        <p:nvPicPr>
          <p:cNvPr id="35" name="Picture 34">
            <a:extLst>
              <a:ext uri="{FF2B5EF4-FFF2-40B4-BE49-F238E27FC236}">
                <a16:creationId xmlns:a16="http://schemas.microsoft.com/office/drawing/2014/main" id="{3894723F-F6B9-442D-891A-D1E0460C1DF9}"/>
              </a:ext>
            </a:extLst>
          </p:cNvPr>
          <p:cNvPicPr>
            <a:picLocks noChangeAspect="1"/>
          </p:cNvPicPr>
          <p:nvPr/>
        </p:nvPicPr>
        <p:blipFill>
          <a:blip r:embed="rId9"/>
          <a:stretch>
            <a:fillRect/>
          </a:stretch>
        </p:blipFill>
        <p:spPr>
          <a:xfrm>
            <a:off x="10515600" y="3228255"/>
            <a:ext cx="7395150" cy="6576997"/>
          </a:xfrm>
          <a:prstGeom prst="rect">
            <a:avLst/>
          </a:prstGeom>
        </p:spPr>
      </p:pic>
      <p:pic>
        <p:nvPicPr>
          <p:cNvPr id="36" name="Picture 10">
            <a:extLst>
              <a:ext uri="{FF2B5EF4-FFF2-40B4-BE49-F238E27FC236}">
                <a16:creationId xmlns:a16="http://schemas.microsoft.com/office/drawing/2014/main" id="{CFC7BFAB-25F0-4AEB-9DE8-264F39F465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2244772" y="170926"/>
            <a:ext cx="5051217" cy="2929084"/>
          </a:xfrm>
          <a:prstGeom prst="rect">
            <a:avLst/>
          </a:prstGeom>
        </p:spPr>
      </p:pic>
    </p:spTree>
    <p:extLst>
      <p:ext uri="{BB962C8B-B14F-4D97-AF65-F5344CB8AC3E}">
        <p14:creationId xmlns:p14="http://schemas.microsoft.com/office/powerpoint/2010/main" val="258378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09655" y="109655"/>
              <a:ext cx="438619" cy="438619"/>
            </a:xfrm>
            <a:prstGeom prst="rect">
              <a:avLst/>
            </a:prstGeom>
          </p:spPr>
        </p:pic>
      </p:grpSp>
      <p:grpSp>
        <p:nvGrpSpPr>
          <p:cNvPr id="10" name="Group 10"/>
          <p:cNvGrpSpPr/>
          <p:nvPr/>
        </p:nvGrpSpPr>
        <p:grpSpPr>
          <a:xfrm>
            <a:off x="471170" y="1093624"/>
            <a:ext cx="11115356" cy="8926676"/>
            <a:chOff x="-2457088" y="-194944"/>
            <a:chExt cx="8630714" cy="16187773"/>
          </a:xfrm>
        </p:grpSpPr>
        <p:grpSp>
          <p:nvGrpSpPr>
            <p:cNvPr id="11" name="Group 11"/>
            <p:cNvGrpSpPr/>
            <p:nvPr/>
          </p:nvGrpSpPr>
          <p:grpSpPr>
            <a:xfrm>
              <a:off x="-2457088" y="-194944"/>
              <a:ext cx="7842465" cy="16187773"/>
              <a:chOff x="-12287196" y="-974858"/>
              <a:chExt cx="39217923" cy="80950406"/>
            </a:xfrm>
          </p:grpSpPr>
          <p:sp>
            <p:nvSpPr>
              <p:cNvPr id="12" name="Freeform 12"/>
              <p:cNvSpPr/>
              <p:nvPr/>
            </p:nvSpPr>
            <p:spPr>
              <a:xfrm>
                <a:off x="-12287196" y="-974858"/>
                <a:ext cx="39217923" cy="80950406"/>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14" name="TextBox 14"/>
            <p:cNvSpPr txBox="1"/>
            <p:nvPr/>
          </p:nvSpPr>
          <p:spPr>
            <a:xfrm>
              <a:off x="-1825402" y="503785"/>
              <a:ext cx="7999028" cy="14064795"/>
            </a:xfrm>
            <a:prstGeom prst="rect">
              <a:avLst/>
            </a:prstGeom>
          </p:spPr>
          <p:txBody>
            <a:bodyPr wrap="square" lIns="0" tIns="0" rIns="0" bIns="0" rtlCol="0" anchor="t">
              <a:spAutoFit/>
            </a:bodyPr>
            <a:lstStyle/>
            <a:p>
              <a:pPr algn="l" fontAlgn="base"/>
              <a:r>
                <a:rPr lang="en-AU" sz="2800" b="1" dirty="0">
                  <a:solidFill>
                    <a:srgbClr val="222222"/>
                  </a:solidFill>
                  <a:effectLst/>
                  <a:latin typeface="Times New Roman" panose="02020603050405020304" pitchFamily="18" charset="0"/>
                  <a:cs typeface="Times New Roman" panose="02020603050405020304" pitchFamily="18" charset="0"/>
                </a:rPr>
                <a:t>Install and loaded  SciPy Libraries</a:t>
              </a:r>
            </a:p>
            <a:p>
              <a:pPr algn="l" fontAlgn="base"/>
              <a:endParaRPr lang="en-AU" sz="2800" b="1" dirty="0">
                <a:solidFill>
                  <a:srgbClr val="222222"/>
                </a:solidFill>
                <a:effectLst/>
                <a:latin typeface="Times New Roman" panose="02020603050405020304" pitchFamily="18" charset="0"/>
                <a:cs typeface="Times New Roman" panose="02020603050405020304" pitchFamily="18" charset="0"/>
              </a:endParaRPr>
            </a:p>
            <a:p>
              <a:pPr marL="457200" indent="-457200" algn="l" fontAlgn="base">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from pandas import </a:t>
              </a:r>
              <a:r>
                <a:rPr lang="en-US" sz="3200" b="0" i="0" dirty="0" err="1">
                  <a:effectLst/>
                  <a:latin typeface="Times New Roman" panose="02020603050405020304" pitchFamily="18" charset="0"/>
                  <a:cs typeface="Times New Roman" panose="02020603050405020304" pitchFamily="18" charset="0"/>
                </a:rPr>
                <a:t>read_csv</a:t>
              </a:r>
              <a:endParaRPr lang="en-AU" sz="3200" b="1" i="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0" dirty="0">
                  <a:effectLst/>
                  <a:latin typeface="Times New Roman" panose="02020603050405020304" pitchFamily="18" charset="0"/>
                  <a:cs typeface="Times New Roman" panose="02020603050405020304" pitchFamily="18" charset="0"/>
                </a:rPr>
                <a:t>import </a:t>
              </a:r>
              <a:r>
                <a:rPr lang="en-US" sz="3200" b="0" dirty="0" err="1">
                  <a:effectLst/>
                  <a:latin typeface="Times New Roman" panose="02020603050405020304" pitchFamily="18" charset="0"/>
                  <a:cs typeface="Times New Roman" panose="02020603050405020304" pitchFamily="18" charset="0"/>
                </a:rPr>
                <a:t>matplotlib.pyplot</a:t>
              </a:r>
              <a:r>
                <a:rPr lang="en-US" sz="3200" b="0" dirty="0">
                  <a:effectLst/>
                  <a:latin typeface="Times New Roman" panose="02020603050405020304" pitchFamily="18" charset="0"/>
                  <a:cs typeface="Times New Roman" panose="02020603050405020304" pitchFamily="18" charset="0"/>
                </a:rPr>
                <a:t> as </a:t>
              </a:r>
              <a:r>
                <a:rPr lang="en-US" sz="3200" b="0" dirty="0" err="1">
                  <a:effectLst/>
                  <a:latin typeface="Times New Roman" panose="02020603050405020304" pitchFamily="18" charset="0"/>
                  <a:cs typeface="Times New Roman" panose="02020603050405020304" pitchFamily="18" charset="0"/>
                </a:rPr>
                <a:t>plt</a:t>
              </a:r>
              <a:endParaRPr lang="en-US" sz="3200" b="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sklearn.model_selection</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train_test_split</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sklearn.linear_model</a:t>
              </a:r>
              <a:r>
                <a:rPr lang="en-US" sz="3200" dirty="0">
                  <a:latin typeface="Times New Roman" panose="02020603050405020304" pitchFamily="18" charset="0"/>
                  <a:cs typeface="Times New Roman" panose="02020603050405020304" pitchFamily="18" charset="0"/>
                </a:rPr>
                <a:t> import </a:t>
              </a:r>
              <a:r>
                <a:rPr lang="en-US" sz="3200" dirty="0" err="1">
                  <a:latin typeface="Times New Roman" panose="02020603050405020304" pitchFamily="18" charset="0"/>
                  <a:cs typeface="Times New Roman" panose="02020603050405020304" pitchFamily="18" charset="0"/>
                </a:rPr>
                <a:t>LinearRegression</a:t>
              </a:r>
              <a:endParaRPr lang="en-US" sz="3200" dirty="0">
                <a:latin typeface="Times New Roman" panose="02020603050405020304" pitchFamily="18" charset="0"/>
                <a:cs typeface="Times New Roman" panose="02020603050405020304" pitchFamily="18" charset="0"/>
              </a:endParaRPr>
            </a:p>
            <a:p>
              <a:pPr marL="457200" indent="-457200" fontAlgn="base">
                <a:buFont typeface="Arial" panose="020B0604020202020204" pitchFamily="34" charset="0"/>
                <a:buChar char="•"/>
              </a:pPr>
              <a:r>
                <a:rPr lang="en-US" sz="3200" b="0" dirty="0">
                  <a:effectLst/>
                  <a:latin typeface="Times New Roman" panose="02020603050405020304" pitchFamily="18" charset="0"/>
                  <a:cs typeface="Times New Roman" panose="02020603050405020304" pitchFamily="18" charset="0"/>
                </a:rPr>
                <a:t>from </a:t>
              </a:r>
              <a:r>
                <a:rPr lang="en-US" sz="3200" b="0" dirty="0" err="1">
                  <a:effectLst/>
                  <a:latin typeface="Times New Roman" panose="02020603050405020304" pitchFamily="18" charset="0"/>
                  <a:cs typeface="Times New Roman" panose="02020603050405020304" pitchFamily="18" charset="0"/>
                </a:rPr>
                <a:t>sklearn.datasets</a:t>
              </a:r>
              <a:r>
                <a:rPr lang="en-US" sz="3200" b="0" dirty="0">
                  <a:effectLst/>
                  <a:latin typeface="Times New Roman" panose="02020603050405020304" pitchFamily="18" charset="0"/>
                  <a:cs typeface="Times New Roman" panose="02020603050405020304" pitchFamily="18" charset="0"/>
                </a:rPr>
                <a:t> import </a:t>
              </a:r>
              <a:r>
                <a:rPr lang="en-US" sz="3200" b="0" dirty="0" err="1">
                  <a:effectLst/>
                  <a:latin typeface="Times New Roman" panose="02020603050405020304" pitchFamily="18" charset="0"/>
                  <a:cs typeface="Times New Roman" panose="02020603050405020304" pitchFamily="18" charset="0"/>
                </a:rPr>
                <a:t>make_regression</a:t>
              </a:r>
              <a:endParaRPr lang="en-US" sz="3200" b="0" dirty="0">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0" dirty="0">
                  <a:effectLst/>
                  <a:latin typeface="Times New Roman" panose="02020603050405020304" pitchFamily="18" charset="0"/>
                  <a:cs typeface="Times New Roman" panose="02020603050405020304" pitchFamily="18" charset="0"/>
                </a:rPr>
                <a:t>from </a:t>
              </a:r>
              <a:r>
                <a:rPr lang="en-US" sz="3200" b="0" dirty="0" err="1">
                  <a:effectLst/>
                  <a:latin typeface="Times New Roman" panose="02020603050405020304" pitchFamily="18" charset="0"/>
                  <a:cs typeface="Times New Roman" panose="02020603050405020304" pitchFamily="18" charset="0"/>
                </a:rPr>
                <a:t>sklearn</a:t>
              </a:r>
              <a:r>
                <a:rPr lang="en-US" sz="3200" b="0" dirty="0">
                  <a:effectLst/>
                  <a:latin typeface="Times New Roman" panose="02020603050405020304" pitchFamily="18" charset="0"/>
                  <a:cs typeface="Times New Roman" panose="02020603050405020304" pitchFamily="18" charset="0"/>
                </a:rPr>
                <a:t> import tree</a:t>
              </a:r>
            </a:p>
            <a:p>
              <a:r>
                <a:rPr lang="en-US" sz="3200" b="0" dirty="0">
                  <a:effectLst/>
                  <a:latin typeface="Times New Roman" panose="02020603050405020304" pitchFamily="18" charset="0"/>
                  <a:cs typeface="Times New Roman" panose="02020603050405020304" pitchFamily="18" charset="0"/>
                </a:rPr>
                <a:t>	model = </a:t>
              </a:r>
              <a:r>
                <a:rPr lang="en-US" sz="3200" b="0" dirty="0" err="1">
                  <a:effectLst/>
                  <a:latin typeface="Times New Roman" panose="02020603050405020304" pitchFamily="18" charset="0"/>
                  <a:cs typeface="Times New Roman" panose="02020603050405020304" pitchFamily="18" charset="0"/>
                </a:rPr>
                <a:t>tree.DecisionTreeClassifier</a:t>
              </a:r>
              <a:r>
                <a:rPr lang="en-US" sz="3200" b="0" dirty="0">
                  <a:effectLst/>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AU" sz="3200" dirty="0">
                  <a:latin typeface="Times New Roman" panose="02020603050405020304" pitchFamily="18" charset="0"/>
                  <a:cs typeface="Times New Roman" panose="02020603050405020304" pitchFamily="18" charset="0"/>
                </a:rPr>
                <a:t>from </a:t>
              </a:r>
              <a:r>
                <a:rPr lang="en-AU" sz="3200" dirty="0" err="1">
                  <a:latin typeface="Times New Roman" panose="02020603050405020304" pitchFamily="18" charset="0"/>
                  <a:cs typeface="Times New Roman" panose="02020603050405020304" pitchFamily="18" charset="0"/>
                </a:rPr>
                <a:t>sklearn.preprocessing</a:t>
              </a:r>
              <a:r>
                <a:rPr lang="en-AU" sz="3200" dirty="0">
                  <a:latin typeface="Times New Roman" panose="02020603050405020304" pitchFamily="18" charset="0"/>
                  <a:cs typeface="Times New Roman" panose="02020603050405020304" pitchFamily="18" charset="0"/>
                </a:rPr>
                <a:t> import </a:t>
              </a:r>
              <a:r>
                <a:rPr lang="en-AU" sz="3200" dirty="0" err="1">
                  <a:latin typeface="Times New Roman" panose="02020603050405020304" pitchFamily="18" charset="0"/>
                  <a:cs typeface="Times New Roman" panose="02020603050405020304" pitchFamily="18" charset="0"/>
                </a:rPr>
                <a:t>LabelEncoder</a:t>
              </a:r>
              <a:endParaRPr lang="en-AU" sz="3200" dirty="0">
                <a:latin typeface="Times New Roman" panose="02020603050405020304" pitchFamily="18" charset="0"/>
                <a:cs typeface="Times New Roman" panose="02020603050405020304" pitchFamily="18" charset="0"/>
              </a:endParaRPr>
            </a:p>
            <a:p>
              <a:r>
                <a:rPr lang="en-AU" sz="3200" dirty="0">
                  <a:latin typeface="Times New Roman" panose="02020603050405020304" pitchFamily="18" charset="0"/>
                  <a:cs typeface="Times New Roman" panose="02020603050405020304" pitchFamily="18" charset="0"/>
                </a:rPr>
                <a:t>	enc = </a:t>
              </a:r>
              <a:r>
                <a:rPr lang="en-AU" sz="3200" dirty="0" err="1">
                  <a:latin typeface="Times New Roman" panose="02020603050405020304" pitchFamily="18" charset="0"/>
                  <a:cs typeface="Times New Roman" panose="02020603050405020304" pitchFamily="18" charset="0"/>
                </a:rPr>
                <a:t>LabelEncoder</a:t>
              </a:r>
              <a:r>
                <a:rPr lang="en-AU"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sklearn.svm</a:t>
              </a:r>
              <a:r>
                <a:rPr lang="en-US" sz="3200" dirty="0">
                  <a:latin typeface="Times New Roman" panose="02020603050405020304" pitchFamily="18" charset="0"/>
                  <a:cs typeface="Times New Roman" panose="02020603050405020304" pitchFamily="18" charset="0"/>
                </a:rPr>
                <a:t> import SVC </a:t>
              </a:r>
            </a:p>
            <a:p>
              <a:pPr marL="457200" indent="-457200">
                <a:buFont typeface="Arial" panose="020B0604020202020204" pitchFamily="34" charset="0"/>
                <a:buChar char="•"/>
              </a:pPr>
              <a:r>
                <a:rPr lang="en-AU" sz="3200" dirty="0">
                  <a:latin typeface="Times New Roman" panose="02020603050405020304" pitchFamily="18" charset="0"/>
                  <a:cs typeface="Times New Roman" panose="02020603050405020304" pitchFamily="18" charset="0"/>
                </a:rPr>
                <a:t>import pickle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Import </a:t>
              </a:r>
              <a:r>
                <a:rPr lang="en-US" sz="3200" dirty="0" err="1">
                  <a:latin typeface="Times New Roman" panose="02020603050405020304" pitchFamily="18" charset="0"/>
                  <a:cs typeface="Times New Roman" panose="02020603050405020304" pitchFamily="18" charset="0"/>
                </a:rPr>
                <a:t>joblib</a:t>
              </a:r>
              <a:r>
                <a:rPr lang="en-US" sz="3200" dirty="0">
                  <a:latin typeface="Times New Roman" panose="02020603050405020304" pitchFamily="18" charset="0"/>
                  <a:cs typeface="Times New Roman" panose="02020603050405020304" pitchFamily="18" charset="0"/>
                </a:rPr>
                <a:t> </a:t>
              </a:r>
              <a:endParaRPr lang="en-AU"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joblib</a:t>
              </a:r>
              <a:r>
                <a:rPr lang="en-US" sz="3200" dirty="0">
                  <a:latin typeface="Times New Roman" panose="02020603050405020304" pitchFamily="18" charset="0"/>
                  <a:cs typeface="Times New Roman" panose="02020603050405020304" pitchFamily="18" charset="0"/>
                </a:rPr>
                <a:t> import dump</a:t>
              </a:r>
            </a:p>
            <a:p>
              <a:r>
                <a:rPr lang="en-US" sz="3200" dirty="0">
                  <a:latin typeface="Times New Roman" panose="02020603050405020304" pitchFamily="18" charset="0"/>
                  <a:cs typeface="Times New Roman" panose="02020603050405020304" pitchFamily="18" charset="0"/>
                </a:rPr>
                <a:t>from </a:t>
              </a:r>
              <a:r>
                <a:rPr lang="en-US" sz="3200" dirty="0" err="1">
                  <a:latin typeface="Times New Roman" panose="02020603050405020304" pitchFamily="18" charset="0"/>
                  <a:cs typeface="Times New Roman" panose="02020603050405020304" pitchFamily="18" charset="0"/>
                </a:rPr>
                <a:t>joblib</a:t>
              </a:r>
              <a:r>
                <a:rPr lang="en-US" sz="3200" dirty="0">
                  <a:latin typeface="Times New Roman" panose="02020603050405020304" pitchFamily="18" charset="0"/>
                  <a:cs typeface="Times New Roman" panose="02020603050405020304" pitchFamily="18" charset="0"/>
                </a:rPr>
                <a:t> import load</a:t>
              </a:r>
              <a:endParaRPr lang="en-US" sz="3200" b="1" u="sng" spc="60" dirty="0">
                <a:solidFill>
                  <a:srgbClr val="000000"/>
                </a:solidFill>
                <a:latin typeface="Times New Roman" panose="02020603050405020304" pitchFamily="18" charset="0"/>
                <a:cs typeface="Times New Roman" panose="02020603050405020304" pitchFamily="18" charset="0"/>
              </a:endParaRPr>
            </a:p>
          </p:txBody>
        </p:sp>
      </p:grpSp>
      <p:grpSp>
        <p:nvGrpSpPr>
          <p:cNvPr id="24" name="Group 24"/>
          <p:cNvGrpSpPr/>
          <p:nvPr/>
        </p:nvGrpSpPr>
        <p:grpSpPr>
          <a:xfrm>
            <a:off x="10373694" y="3024596"/>
            <a:ext cx="7443136" cy="6995704"/>
            <a:chOff x="-181604" y="0"/>
            <a:chExt cx="5707249" cy="5650408"/>
          </a:xfrm>
        </p:grpSpPr>
        <p:grpSp>
          <p:nvGrpSpPr>
            <p:cNvPr id="25" name="Group 25"/>
            <p:cNvGrpSpPr/>
            <p:nvPr/>
          </p:nvGrpSpPr>
          <p:grpSpPr>
            <a:xfrm>
              <a:off x="0" y="0"/>
              <a:ext cx="5525645" cy="5650408"/>
              <a:chOff x="0" y="0"/>
              <a:chExt cx="27632168" cy="28256069"/>
            </a:xfrm>
          </p:grpSpPr>
          <p:sp>
            <p:nvSpPr>
              <p:cNvPr id="26" name="Freeform 26"/>
              <p:cNvSpPr/>
              <p:nvPr/>
            </p:nvSpPr>
            <p:spPr>
              <a:xfrm>
                <a:off x="0" y="0"/>
                <a:ext cx="27632168" cy="28256068"/>
              </a:xfrm>
              <a:custGeom>
                <a:avLst/>
                <a:gdLst/>
                <a:ahLst/>
                <a:cxnLst/>
                <a:rect l="l" t="t" r="r" b="b"/>
                <a:pathLst>
                  <a:path w="27632168" h="28256068">
                    <a:moveTo>
                      <a:pt x="27406107" y="0"/>
                    </a:moveTo>
                    <a:lnTo>
                      <a:pt x="0" y="0"/>
                    </a:lnTo>
                    <a:lnTo>
                      <a:pt x="0" y="28256068"/>
                    </a:lnTo>
                    <a:lnTo>
                      <a:pt x="27632168" y="28256068"/>
                    </a:lnTo>
                    <a:lnTo>
                      <a:pt x="27632168" y="0"/>
                    </a:lnTo>
                    <a:lnTo>
                      <a:pt x="27406107" y="0"/>
                    </a:lnTo>
                    <a:close/>
                    <a:moveTo>
                      <a:pt x="27406107" y="28030010"/>
                    </a:moveTo>
                    <a:lnTo>
                      <a:pt x="228600" y="28030010"/>
                    </a:lnTo>
                    <a:lnTo>
                      <a:pt x="228600" y="228600"/>
                    </a:lnTo>
                    <a:lnTo>
                      <a:pt x="27406107" y="228600"/>
                    </a:lnTo>
                    <a:lnTo>
                      <a:pt x="27406107" y="28030010"/>
                    </a:lnTo>
                    <a:close/>
                  </a:path>
                </a:pathLst>
              </a:custGeom>
              <a:solidFill>
                <a:srgbClr val="000000"/>
              </a:solidFill>
            </p:spPr>
          </p:sp>
        </p:grpSp>
        <p:sp>
          <p:nvSpPr>
            <p:cNvPr id="28" name="TextBox 28"/>
            <p:cNvSpPr txBox="1"/>
            <p:nvPr/>
          </p:nvSpPr>
          <p:spPr>
            <a:xfrm>
              <a:off x="-181604" y="2071865"/>
              <a:ext cx="5015173" cy="2638681"/>
            </a:xfrm>
            <a:prstGeom prst="rect">
              <a:avLst/>
            </a:prstGeom>
          </p:spPr>
          <p:txBody>
            <a:bodyPr wrap="square" lIns="0" tIns="0" rIns="0" bIns="0" rtlCol="0" anchor="t">
              <a:spAutoFit/>
            </a:bodyPr>
            <a:lstStyle/>
            <a:p>
              <a:pPr algn="ctr">
                <a:lnSpc>
                  <a:spcPts val="2250"/>
                </a:lnSpc>
              </a:pPr>
              <a:r>
                <a:rPr lang="en-US" sz="3200" u="sng" spc="60" dirty="0">
                  <a:solidFill>
                    <a:srgbClr val="FF0000"/>
                  </a:solidFill>
                  <a:latin typeface="Times New Roman" panose="02020603050405020304" pitchFamily="18" charset="0"/>
                  <a:cs typeface="Times New Roman" panose="02020603050405020304" pitchFamily="18" charset="0"/>
                </a:rPr>
                <a:t>Exploratory Data Analysis</a:t>
              </a:r>
            </a:p>
            <a:p>
              <a:pPr algn="ctr">
                <a:lnSpc>
                  <a:spcPts val="2250"/>
                </a:lnSpc>
              </a:pPr>
              <a:endParaRPr lang="en-US" sz="3200" u="sng" spc="60" dirty="0">
                <a:solidFill>
                  <a:srgbClr val="FF0000"/>
                </a:solidFill>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rPr>
                <a:t>Loaded and summarized the data</a:t>
              </a:r>
            </a:p>
            <a:p>
              <a:pPr marL="457200" indent="-457200">
                <a:lnSpc>
                  <a:spcPts val="2250"/>
                </a:lnSpc>
                <a:buFont typeface="Arial" panose="020B0604020202020204" pitchFamily="34" charset="0"/>
                <a:buChar char="•"/>
              </a:pPr>
              <a:endParaRPr lang="en-US" sz="3200" spc="60" dirty="0">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r>
                <a:rPr lang="en-AU" sz="3200" b="0" dirty="0" err="1">
                  <a:effectLst/>
                  <a:latin typeface="Times New Roman" panose="02020603050405020304" pitchFamily="18" charset="0"/>
                  <a:cs typeface="Times New Roman" panose="02020603050405020304" pitchFamily="18" charset="0"/>
                </a:rPr>
                <a:t>df.shape</a:t>
              </a:r>
              <a:r>
                <a:rPr lang="en-AU" sz="3200" b="0" dirty="0">
                  <a:effectLst/>
                  <a:latin typeface="Times New Roman" panose="02020603050405020304" pitchFamily="18" charset="0"/>
                  <a:cs typeface="Times New Roman" panose="02020603050405020304" pitchFamily="18" charset="0"/>
                </a:rPr>
                <a:t> – </a:t>
              </a:r>
              <a:r>
                <a:rPr lang="en-AU" sz="3200" dirty="0">
                  <a:solidFill>
                    <a:srgbClr val="B85C00"/>
                  </a:solidFill>
                  <a:latin typeface="Times New Roman" panose="02020603050405020304" pitchFamily="18" charset="0"/>
                  <a:cs typeface="Times New Roman" panose="02020603050405020304" pitchFamily="18" charset="0"/>
                </a:rPr>
                <a:t>check the original shape of data.</a:t>
              </a:r>
              <a:endParaRPr lang="en-US" sz="3200" dirty="0">
                <a:solidFill>
                  <a:srgbClr val="B85C00"/>
                </a:solidFill>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endParaRPr lang="en-US" sz="3200" dirty="0">
                <a:solidFill>
                  <a:srgbClr val="202124"/>
                </a:solidFill>
                <a:latin typeface="Times New Roman" panose="02020603050405020304" pitchFamily="18" charset="0"/>
                <a:cs typeface="Times New Roman" panose="02020603050405020304" pitchFamily="18" charset="0"/>
              </a:endParaRPr>
            </a:p>
            <a:p>
              <a:pPr marL="457200" indent="-457200">
                <a:lnSpc>
                  <a:spcPts val="2250"/>
                </a:lnSpc>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df.loc</a:t>
              </a:r>
              <a:r>
                <a:rPr lang="en-US" sz="3200" dirty="0">
                  <a:latin typeface="Times New Roman" panose="02020603050405020304" pitchFamily="18" charset="0"/>
                  <a:cs typeface="Times New Roman" panose="02020603050405020304" pitchFamily="18" charset="0"/>
                </a:rPr>
                <a:t> - </a:t>
              </a:r>
              <a:r>
                <a:rPr lang="en-US" sz="3200" b="0" i="0" dirty="0">
                  <a:solidFill>
                    <a:srgbClr val="B85C00"/>
                  </a:solidFill>
                  <a:effectLst/>
                  <a:latin typeface="Times New Roman" panose="02020603050405020304" pitchFamily="18" charset="0"/>
                  <a:cs typeface="Times New Roman" panose="02020603050405020304" pitchFamily="18" charset="0"/>
                </a:rPr>
                <a:t>split into input (X) and output (y) variables</a:t>
              </a:r>
              <a:endParaRPr lang="en-US" sz="3200" spc="60" dirty="0">
                <a:solidFill>
                  <a:srgbClr val="000000"/>
                </a:solidFill>
                <a:latin typeface="Times New Roman" panose="02020603050405020304" pitchFamily="18" charset="0"/>
                <a:cs typeface="Times New Roman" panose="02020603050405020304" pitchFamily="18" charset="0"/>
              </a:endParaRPr>
            </a:p>
            <a:p>
              <a:pPr>
                <a:lnSpc>
                  <a:spcPts val="2250"/>
                </a:lnSpc>
              </a:pPr>
              <a:endParaRPr lang="en-US" sz="3200" spc="60" dirty="0">
                <a:solidFill>
                  <a:srgbClr val="000000"/>
                </a:solidFill>
                <a:latin typeface="Times New Roman" panose="02020603050405020304" pitchFamily="18" charset="0"/>
                <a:cs typeface="Times New Roman" panose="02020603050405020304" pitchFamily="18" charset="0"/>
              </a:endParaRPr>
            </a:p>
            <a:p>
              <a:pPr>
                <a:lnSpc>
                  <a:spcPts val="2250"/>
                </a:lnSpc>
              </a:pPr>
              <a:endParaRPr lang="en-US" sz="3200" spc="60" dirty="0">
                <a:solidFill>
                  <a:srgbClr val="000000"/>
                </a:solidFill>
                <a:latin typeface="Times New Roman" panose="02020603050405020304" pitchFamily="18" charset="0"/>
                <a:cs typeface="Times New Roman" panose="02020603050405020304" pitchFamily="18" charset="0"/>
              </a:endParaRPr>
            </a:p>
          </p:txBody>
        </p:sp>
      </p:grpSp>
      <p:sp>
        <p:nvSpPr>
          <p:cNvPr id="32" name="TextBox 11">
            <a:extLst>
              <a:ext uri="{FF2B5EF4-FFF2-40B4-BE49-F238E27FC236}">
                <a16:creationId xmlns:a16="http://schemas.microsoft.com/office/drawing/2014/main" id="{B8594EBF-D07B-4C62-B950-764874B51A38}"/>
              </a:ext>
            </a:extLst>
          </p:cNvPr>
          <p:cNvSpPr txBox="1"/>
          <p:nvPr/>
        </p:nvSpPr>
        <p:spPr>
          <a:xfrm>
            <a:off x="377250" y="-70586"/>
            <a:ext cx="8328444" cy="1084464"/>
          </a:xfrm>
          <a:prstGeom prst="rect">
            <a:avLst/>
          </a:prstGeom>
        </p:spPr>
        <p:txBody>
          <a:bodyPr lIns="0" tIns="0" rIns="0" bIns="0" rtlCol="0" anchor="t">
            <a:spAutoFit/>
          </a:bodyPr>
          <a:lstStyle/>
          <a:p>
            <a:pPr>
              <a:lnSpc>
                <a:spcPts val="9899"/>
              </a:lnSpc>
            </a:pPr>
            <a:r>
              <a:rPr lang="en-US" sz="4400" b="1" dirty="0">
                <a:solidFill>
                  <a:srgbClr val="C00000"/>
                </a:solidFill>
                <a:latin typeface="Times New Roman" panose="02020603050405020304" pitchFamily="18" charset="0"/>
                <a:cs typeface="Times New Roman" panose="02020603050405020304" pitchFamily="18" charset="0"/>
              </a:rPr>
              <a:t>Machine Learning – EDA </a:t>
            </a:r>
          </a:p>
        </p:txBody>
      </p:sp>
      <p:pic>
        <p:nvPicPr>
          <p:cNvPr id="41" name="Picture 40">
            <a:extLst>
              <a:ext uri="{FF2B5EF4-FFF2-40B4-BE49-F238E27FC236}">
                <a16:creationId xmlns:a16="http://schemas.microsoft.com/office/drawing/2014/main" id="{80786C63-7872-4D24-975F-546234FAD78B}"/>
              </a:ext>
            </a:extLst>
          </p:cNvPr>
          <p:cNvPicPr>
            <a:picLocks noChangeAspect="1"/>
          </p:cNvPicPr>
          <p:nvPr/>
        </p:nvPicPr>
        <p:blipFill>
          <a:blip r:embed="rId4"/>
          <a:stretch>
            <a:fillRect/>
          </a:stretch>
        </p:blipFill>
        <p:spPr>
          <a:xfrm>
            <a:off x="10610534" y="372040"/>
            <a:ext cx="7300216" cy="46190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931</Words>
  <Application>Microsoft Office PowerPoint</Application>
  <PresentationFormat>Custom</PresentationFormat>
  <Paragraphs>136</Paragraphs>
  <Slides>18</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Open Sauce Light Bold</vt:lpstr>
      <vt:lpstr>Calibri</vt:lpstr>
      <vt:lpstr>Glacial Indifference</vt:lpstr>
      <vt:lpstr>-apple-system</vt:lpstr>
      <vt:lpstr>Symbol</vt:lpstr>
      <vt:lpstr>Arial</vt:lpstr>
      <vt:lpstr>Linux Libertine</vt:lpstr>
      <vt:lpstr>Oxygen</vt:lpstr>
      <vt:lpstr>Wingdings</vt:lpstr>
      <vt:lpstr>Open Sauce Light</vt:lpstr>
      <vt:lpstr>Poppins</vt:lpstr>
      <vt:lpstr>Glacial Indifference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dc:creator>
  <cp:lastModifiedBy>Praveena Subramani</cp:lastModifiedBy>
  <cp:revision>79</cp:revision>
  <dcterms:created xsi:type="dcterms:W3CDTF">2006-08-16T00:00:00Z</dcterms:created>
  <dcterms:modified xsi:type="dcterms:W3CDTF">2021-06-05T03:31:38Z</dcterms:modified>
  <dc:identifier>DAEfi-M-Bzg</dc:identifier>
</cp:coreProperties>
</file>