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5" r:id="rId10"/>
    <p:sldId id="266"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315F9EB-D9D9-4E14-9B82-10D4888F1666}" type="datetimeFigureOut">
              <a:rPr lang="en-US" smtClean="0"/>
              <a:t>12-Jul-23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0FBCE-9B31-4083-BB44-2DA73CEB9F53}" type="slidenum">
              <a:rPr lang="en-US" smtClean="0"/>
              <a:t>‹#›</a:t>
            </a:fld>
            <a:endParaRPr lang="en-US"/>
          </a:p>
        </p:txBody>
      </p:sp>
    </p:spTree>
    <p:extLst>
      <p:ext uri="{BB962C8B-B14F-4D97-AF65-F5344CB8AC3E}">
        <p14:creationId xmlns:p14="http://schemas.microsoft.com/office/powerpoint/2010/main" val="3780717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15F9EB-D9D9-4E14-9B82-10D4888F1666}" type="datetimeFigureOut">
              <a:rPr lang="en-US" smtClean="0"/>
              <a:t>12-Jul-23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0FBCE-9B31-4083-BB44-2DA73CEB9F53}" type="slidenum">
              <a:rPr lang="en-US" smtClean="0"/>
              <a:t>‹#›</a:t>
            </a:fld>
            <a:endParaRPr lang="en-US"/>
          </a:p>
        </p:txBody>
      </p:sp>
    </p:spTree>
    <p:extLst>
      <p:ext uri="{BB962C8B-B14F-4D97-AF65-F5344CB8AC3E}">
        <p14:creationId xmlns:p14="http://schemas.microsoft.com/office/powerpoint/2010/main" val="463470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15F9EB-D9D9-4E14-9B82-10D4888F1666}" type="datetimeFigureOut">
              <a:rPr lang="en-US" smtClean="0"/>
              <a:t>12-Jul-23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0FBCE-9B31-4083-BB44-2DA73CEB9F53}" type="slidenum">
              <a:rPr lang="en-US" smtClean="0"/>
              <a:t>‹#›</a:t>
            </a:fld>
            <a:endParaRPr lang="en-US"/>
          </a:p>
        </p:txBody>
      </p:sp>
    </p:spTree>
    <p:extLst>
      <p:ext uri="{BB962C8B-B14F-4D97-AF65-F5344CB8AC3E}">
        <p14:creationId xmlns:p14="http://schemas.microsoft.com/office/powerpoint/2010/main" val="40939575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15F9EB-D9D9-4E14-9B82-10D4888F1666}" type="datetimeFigureOut">
              <a:rPr lang="en-US" smtClean="0"/>
              <a:t>12-Jul-23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0FBCE-9B31-4083-BB44-2DA73CEB9F53}"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92284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15F9EB-D9D9-4E14-9B82-10D4888F1666}" type="datetimeFigureOut">
              <a:rPr lang="en-US" smtClean="0"/>
              <a:t>12-Jul-23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0FBCE-9B31-4083-BB44-2DA73CEB9F53}" type="slidenum">
              <a:rPr lang="en-US" smtClean="0"/>
              <a:t>‹#›</a:t>
            </a:fld>
            <a:endParaRPr lang="en-US"/>
          </a:p>
        </p:txBody>
      </p:sp>
    </p:spTree>
    <p:extLst>
      <p:ext uri="{BB962C8B-B14F-4D97-AF65-F5344CB8AC3E}">
        <p14:creationId xmlns:p14="http://schemas.microsoft.com/office/powerpoint/2010/main" val="14392941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315F9EB-D9D9-4E14-9B82-10D4888F1666}" type="datetimeFigureOut">
              <a:rPr lang="en-US" smtClean="0"/>
              <a:t>12-Jul-23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B0FBCE-9B31-4083-BB44-2DA73CEB9F53}" type="slidenum">
              <a:rPr lang="en-US" smtClean="0"/>
              <a:t>‹#›</a:t>
            </a:fld>
            <a:endParaRPr lang="en-US"/>
          </a:p>
        </p:txBody>
      </p:sp>
    </p:spTree>
    <p:extLst>
      <p:ext uri="{BB962C8B-B14F-4D97-AF65-F5344CB8AC3E}">
        <p14:creationId xmlns:p14="http://schemas.microsoft.com/office/powerpoint/2010/main" val="25004792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315F9EB-D9D9-4E14-9B82-10D4888F1666}" type="datetimeFigureOut">
              <a:rPr lang="en-US" smtClean="0"/>
              <a:t>12-Jul-23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B0FBCE-9B31-4083-BB44-2DA73CEB9F53}" type="slidenum">
              <a:rPr lang="en-US" smtClean="0"/>
              <a:t>‹#›</a:t>
            </a:fld>
            <a:endParaRPr lang="en-US"/>
          </a:p>
        </p:txBody>
      </p:sp>
    </p:spTree>
    <p:extLst>
      <p:ext uri="{BB962C8B-B14F-4D97-AF65-F5344CB8AC3E}">
        <p14:creationId xmlns:p14="http://schemas.microsoft.com/office/powerpoint/2010/main" val="23162871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15F9EB-D9D9-4E14-9B82-10D4888F1666}" type="datetimeFigureOut">
              <a:rPr lang="en-US" smtClean="0"/>
              <a:t>12-Jul-23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0FBCE-9B31-4083-BB44-2DA73CEB9F53}" type="slidenum">
              <a:rPr lang="en-US" smtClean="0"/>
              <a:t>‹#›</a:t>
            </a:fld>
            <a:endParaRPr lang="en-US"/>
          </a:p>
        </p:txBody>
      </p:sp>
    </p:spTree>
    <p:extLst>
      <p:ext uri="{BB962C8B-B14F-4D97-AF65-F5344CB8AC3E}">
        <p14:creationId xmlns:p14="http://schemas.microsoft.com/office/powerpoint/2010/main" val="10075991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15F9EB-D9D9-4E14-9B82-10D4888F1666}" type="datetimeFigureOut">
              <a:rPr lang="en-US" smtClean="0"/>
              <a:t>12-Jul-23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0FBCE-9B31-4083-BB44-2DA73CEB9F53}" type="slidenum">
              <a:rPr lang="en-US" smtClean="0"/>
              <a:t>‹#›</a:t>
            </a:fld>
            <a:endParaRPr lang="en-US"/>
          </a:p>
        </p:txBody>
      </p:sp>
    </p:spTree>
    <p:extLst>
      <p:ext uri="{BB962C8B-B14F-4D97-AF65-F5344CB8AC3E}">
        <p14:creationId xmlns:p14="http://schemas.microsoft.com/office/powerpoint/2010/main" val="4045556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15F9EB-D9D9-4E14-9B82-10D4888F1666}" type="datetimeFigureOut">
              <a:rPr lang="en-US" smtClean="0"/>
              <a:t>12-Jul-23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0FBCE-9B31-4083-BB44-2DA73CEB9F53}" type="slidenum">
              <a:rPr lang="en-US" smtClean="0"/>
              <a:t>‹#›</a:t>
            </a:fld>
            <a:endParaRPr lang="en-US"/>
          </a:p>
        </p:txBody>
      </p:sp>
    </p:spTree>
    <p:extLst>
      <p:ext uri="{BB962C8B-B14F-4D97-AF65-F5344CB8AC3E}">
        <p14:creationId xmlns:p14="http://schemas.microsoft.com/office/powerpoint/2010/main" val="656848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15F9EB-D9D9-4E14-9B82-10D4888F1666}" type="datetimeFigureOut">
              <a:rPr lang="en-US" smtClean="0"/>
              <a:t>12-Jul-23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0FBCE-9B31-4083-BB44-2DA73CEB9F53}" type="slidenum">
              <a:rPr lang="en-US" smtClean="0"/>
              <a:t>‹#›</a:t>
            </a:fld>
            <a:endParaRPr lang="en-US"/>
          </a:p>
        </p:txBody>
      </p:sp>
    </p:spTree>
    <p:extLst>
      <p:ext uri="{BB962C8B-B14F-4D97-AF65-F5344CB8AC3E}">
        <p14:creationId xmlns:p14="http://schemas.microsoft.com/office/powerpoint/2010/main" val="696388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315F9EB-D9D9-4E14-9B82-10D4888F1666}" type="datetimeFigureOut">
              <a:rPr lang="en-US" smtClean="0"/>
              <a:t>12-Jul-23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0FBCE-9B31-4083-BB44-2DA73CEB9F53}" type="slidenum">
              <a:rPr lang="en-US" smtClean="0"/>
              <a:t>‹#›</a:t>
            </a:fld>
            <a:endParaRPr lang="en-US"/>
          </a:p>
        </p:txBody>
      </p:sp>
    </p:spTree>
    <p:extLst>
      <p:ext uri="{BB962C8B-B14F-4D97-AF65-F5344CB8AC3E}">
        <p14:creationId xmlns:p14="http://schemas.microsoft.com/office/powerpoint/2010/main" val="3355212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315F9EB-D9D9-4E14-9B82-10D4888F1666}" type="datetimeFigureOut">
              <a:rPr lang="en-US" smtClean="0"/>
              <a:t>12-Jul-23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B0FBCE-9B31-4083-BB44-2DA73CEB9F53}" type="slidenum">
              <a:rPr lang="en-US" smtClean="0"/>
              <a:t>‹#›</a:t>
            </a:fld>
            <a:endParaRPr lang="en-US"/>
          </a:p>
        </p:txBody>
      </p:sp>
    </p:spTree>
    <p:extLst>
      <p:ext uri="{BB962C8B-B14F-4D97-AF65-F5344CB8AC3E}">
        <p14:creationId xmlns:p14="http://schemas.microsoft.com/office/powerpoint/2010/main" val="1944948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315F9EB-D9D9-4E14-9B82-10D4888F1666}" type="datetimeFigureOut">
              <a:rPr lang="en-US" smtClean="0"/>
              <a:t>12-Jul-23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B0FBCE-9B31-4083-BB44-2DA73CEB9F53}" type="slidenum">
              <a:rPr lang="en-US" smtClean="0"/>
              <a:t>‹#›</a:t>
            </a:fld>
            <a:endParaRPr lang="en-US"/>
          </a:p>
        </p:txBody>
      </p:sp>
    </p:spTree>
    <p:extLst>
      <p:ext uri="{BB962C8B-B14F-4D97-AF65-F5344CB8AC3E}">
        <p14:creationId xmlns:p14="http://schemas.microsoft.com/office/powerpoint/2010/main" val="1734641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15F9EB-D9D9-4E14-9B82-10D4888F1666}" type="datetimeFigureOut">
              <a:rPr lang="en-US" smtClean="0"/>
              <a:t>12-Jul-23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B0FBCE-9B31-4083-BB44-2DA73CEB9F53}" type="slidenum">
              <a:rPr lang="en-US" smtClean="0"/>
              <a:t>‹#›</a:t>
            </a:fld>
            <a:endParaRPr lang="en-US"/>
          </a:p>
        </p:txBody>
      </p:sp>
    </p:spTree>
    <p:extLst>
      <p:ext uri="{BB962C8B-B14F-4D97-AF65-F5344CB8AC3E}">
        <p14:creationId xmlns:p14="http://schemas.microsoft.com/office/powerpoint/2010/main" val="1131372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15F9EB-D9D9-4E14-9B82-10D4888F1666}" type="datetimeFigureOut">
              <a:rPr lang="en-US" smtClean="0"/>
              <a:t>12-Jul-23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0FBCE-9B31-4083-BB44-2DA73CEB9F53}" type="slidenum">
              <a:rPr lang="en-US" smtClean="0"/>
              <a:t>‹#›</a:t>
            </a:fld>
            <a:endParaRPr lang="en-US"/>
          </a:p>
        </p:txBody>
      </p:sp>
    </p:spTree>
    <p:extLst>
      <p:ext uri="{BB962C8B-B14F-4D97-AF65-F5344CB8AC3E}">
        <p14:creationId xmlns:p14="http://schemas.microsoft.com/office/powerpoint/2010/main" val="137474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15F9EB-D9D9-4E14-9B82-10D4888F1666}" type="datetimeFigureOut">
              <a:rPr lang="en-US" smtClean="0"/>
              <a:t>12-Jul-23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0FBCE-9B31-4083-BB44-2DA73CEB9F53}" type="slidenum">
              <a:rPr lang="en-US" smtClean="0"/>
              <a:t>‹#›</a:t>
            </a:fld>
            <a:endParaRPr lang="en-US"/>
          </a:p>
        </p:txBody>
      </p:sp>
    </p:spTree>
    <p:extLst>
      <p:ext uri="{BB962C8B-B14F-4D97-AF65-F5344CB8AC3E}">
        <p14:creationId xmlns:p14="http://schemas.microsoft.com/office/powerpoint/2010/main" val="11824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315F9EB-D9D9-4E14-9B82-10D4888F1666}" type="datetimeFigureOut">
              <a:rPr lang="en-US" smtClean="0"/>
              <a:t>12-Jul-23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AB0FBCE-9B31-4083-BB44-2DA73CEB9F53}" type="slidenum">
              <a:rPr lang="en-US" smtClean="0"/>
              <a:t>‹#›</a:t>
            </a:fld>
            <a:endParaRPr lang="en-US"/>
          </a:p>
        </p:txBody>
      </p:sp>
    </p:spTree>
    <p:extLst>
      <p:ext uri="{BB962C8B-B14F-4D97-AF65-F5344CB8AC3E}">
        <p14:creationId xmlns:p14="http://schemas.microsoft.com/office/powerpoint/2010/main" val="29556885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7996" y="1367061"/>
            <a:ext cx="9001462" cy="4003429"/>
          </a:xfrm>
        </p:spPr>
        <p:txBody>
          <a:bodyPr>
            <a:normAutofit/>
          </a:bodyPr>
          <a:lstStyle/>
          <a:p>
            <a:r>
              <a:rPr lang="en-US" i="1" dirty="0"/>
              <a:t>Deep Learning Approaches for Predicting Epileptic Seizures</a:t>
            </a:r>
            <a:endParaRPr lang="en-US" dirty="0"/>
          </a:p>
        </p:txBody>
      </p:sp>
      <p:sp>
        <p:nvSpPr>
          <p:cNvPr id="4" name="TextBox 3"/>
          <p:cNvSpPr txBox="1"/>
          <p:nvPr/>
        </p:nvSpPr>
        <p:spPr>
          <a:xfrm>
            <a:off x="8358389" y="5254580"/>
            <a:ext cx="2524259" cy="1477328"/>
          </a:xfrm>
          <a:prstGeom prst="rect">
            <a:avLst/>
          </a:prstGeom>
          <a:noFill/>
        </p:spPr>
        <p:txBody>
          <a:bodyPr wrap="square" rtlCol="0">
            <a:spAutoFit/>
          </a:bodyPr>
          <a:lstStyle/>
          <a:p>
            <a:r>
              <a:rPr lang="en-US" dirty="0" smtClean="0"/>
              <a:t>BY</a:t>
            </a:r>
          </a:p>
          <a:p>
            <a:r>
              <a:rPr lang="en-US" dirty="0" smtClean="0"/>
              <a:t>-S180493</a:t>
            </a:r>
          </a:p>
          <a:p>
            <a:r>
              <a:rPr lang="en-US" dirty="0" smtClean="0"/>
              <a:t>-S180913</a:t>
            </a:r>
          </a:p>
          <a:p>
            <a:r>
              <a:rPr lang="en-US" dirty="0" smtClean="0"/>
              <a:t>-S180841</a:t>
            </a:r>
          </a:p>
          <a:p>
            <a:endParaRPr lang="en-US" dirty="0"/>
          </a:p>
        </p:txBody>
      </p:sp>
    </p:spTree>
    <p:extLst>
      <p:ext uri="{BB962C8B-B14F-4D97-AF65-F5344CB8AC3E}">
        <p14:creationId xmlns:p14="http://schemas.microsoft.com/office/powerpoint/2010/main" val="1280633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95" y="321972"/>
            <a:ext cx="10353762" cy="5469228"/>
          </a:xfrm>
        </p:spPr>
        <p:txBody>
          <a:bodyPr/>
          <a:lstStyle/>
          <a:p>
            <a:pPr algn="just">
              <a:lnSpc>
                <a:spcPct val="150000"/>
              </a:lnSpc>
              <a:spcAft>
                <a:spcPts val="800"/>
              </a:spcAft>
              <a:tabLst>
                <a:tab pos="704850" algn="l"/>
              </a:tabLst>
            </a:pPr>
            <a:endParaRPr lang="en-US"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tabLst>
                <a:tab pos="704850" algn="l"/>
              </a:tabLs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5.</a:t>
            </a:r>
            <a:r>
              <a:rPr lang="en-US" sz="2400" b="1" dirty="0" smtClean="0">
                <a:effectLst/>
                <a:latin typeface="Times New Roman" panose="02020603050405020304" pitchFamily="18" charset="0"/>
                <a:ea typeface="Calibri" panose="020F0502020204030204" pitchFamily="34" charset="0"/>
                <a:cs typeface="Times New Roman" panose="02020603050405020304" pitchFamily="18" charset="0"/>
              </a:rPr>
              <a:t>RESULT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GENERATION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tabLst>
                <a:tab pos="704850" algn="l"/>
              </a:tabLst>
            </a:pPr>
            <a:r>
              <a:rPr lang="en-IN" dirty="0">
                <a:effectLst/>
                <a:latin typeface="Times New Roman" panose="02020603050405020304" pitchFamily="18" charset="0"/>
                <a:ea typeface="Calibri" panose="020F0502020204030204" pitchFamily="34" charset="0"/>
                <a:cs typeface="Times New Roman" panose="02020603050405020304" pitchFamily="18" charset="0"/>
              </a:rPr>
              <a:t>		The Final Result will get generated based on the overall classification and prediction. The performance of this proposed approach is evaluated using some measures like,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2">
              <a:buFont typeface="Wingdings" panose="05000000000000000000" pitchFamily="2" charset="2"/>
              <a:buChar char="§"/>
            </a:pPr>
            <a:r>
              <a:rPr lang="en-US" dirty="0" smtClean="0"/>
              <a:t>Accuracy</a:t>
            </a:r>
          </a:p>
          <a:p>
            <a:pPr lvl="2">
              <a:buFont typeface="Wingdings" panose="05000000000000000000" pitchFamily="2" charset="2"/>
              <a:buChar char="§"/>
            </a:pPr>
            <a:r>
              <a:rPr lang="en-US" dirty="0" smtClean="0"/>
              <a:t>Precision</a:t>
            </a:r>
          </a:p>
          <a:p>
            <a:pPr lvl="2">
              <a:buFont typeface="Wingdings" panose="05000000000000000000" pitchFamily="2" charset="2"/>
              <a:buChar char="§"/>
            </a:pPr>
            <a:r>
              <a:rPr lang="en-US" dirty="0" smtClean="0"/>
              <a:t>Recall</a:t>
            </a:r>
          </a:p>
          <a:p>
            <a:pPr lvl="2">
              <a:buFont typeface="Wingdings" panose="05000000000000000000" pitchFamily="2" charset="2"/>
              <a:buChar char="§"/>
            </a:pPr>
            <a:r>
              <a:rPr lang="en-US" dirty="0" smtClean="0"/>
              <a:t>F1 score</a:t>
            </a:r>
            <a:endParaRPr lang="en-US" dirty="0"/>
          </a:p>
        </p:txBody>
      </p:sp>
    </p:spTree>
    <p:extLst>
      <p:ext uri="{BB962C8B-B14F-4D97-AF65-F5344CB8AC3E}">
        <p14:creationId xmlns:p14="http://schemas.microsoft.com/office/powerpoint/2010/main" val="4053527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85000" lnSpcReduction="20000"/>
          </a:bodyPr>
          <a:lstStyle/>
          <a:p>
            <a:r>
              <a:rPr lang="en-IN" dirty="0">
                <a:latin typeface="Times New Roman" panose="02020603050405020304" pitchFamily="18" charset="0"/>
                <a:ea typeface="Calibri" panose="020F0502020204030204" pitchFamily="34" charset="0"/>
                <a:cs typeface="Times New Roman" panose="02020603050405020304" pitchFamily="18" charset="0"/>
              </a:rPr>
              <a:t>M. Bachmann et al., “Methods for classifying depression in single channel EEG using linear and nonlinear signal analysis,” </a:t>
            </a:r>
            <a:r>
              <a:rPr lang="en-IN" dirty="0" err="1">
                <a:latin typeface="Times New Roman" panose="02020603050405020304" pitchFamily="18" charset="0"/>
                <a:ea typeface="Calibri" panose="020F0502020204030204" pitchFamily="34" charset="0"/>
                <a:cs typeface="Times New Roman" panose="02020603050405020304" pitchFamily="18" charset="0"/>
              </a:rPr>
              <a:t>Comput</a:t>
            </a:r>
            <a:r>
              <a:rPr lang="en-IN" dirty="0">
                <a:latin typeface="Times New Roman" panose="02020603050405020304" pitchFamily="18" charset="0"/>
                <a:ea typeface="Calibri" panose="020F0502020204030204" pitchFamily="34" charset="0"/>
                <a:cs typeface="Times New Roman" panose="02020603050405020304" pitchFamily="18" charset="0"/>
              </a:rPr>
              <a:t>. Methods Programs Biomed., vol. 155, pp. 11–17, Mar. 2018.</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r>
              <a:rPr lang="en-IN" dirty="0">
                <a:latin typeface="Times New Roman" panose="02020603050405020304" pitchFamily="18" charset="0"/>
                <a:ea typeface="Calibri" panose="020F0502020204030204" pitchFamily="34" charset="0"/>
              </a:rPr>
              <a:t>J. Malik, M. </a:t>
            </a:r>
            <a:r>
              <a:rPr lang="en-IN" dirty="0" err="1">
                <a:latin typeface="Times New Roman" panose="02020603050405020304" pitchFamily="18" charset="0"/>
                <a:ea typeface="Calibri" panose="020F0502020204030204" pitchFamily="34" charset="0"/>
              </a:rPr>
              <a:t>Dahiya</a:t>
            </a:r>
            <a:r>
              <a:rPr lang="en-IN" dirty="0">
                <a:latin typeface="Times New Roman" panose="02020603050405020304" pitchFamily="18" charset="0"/>
                <a:ea typeface="Calibri" panose="020F0502020204030204" pitchFamily="34" charset="0"/>
              </a:rPr>
              <a:t>, and N. </a:t>
            </a:r>
            <a:r>
              <a:rPr lang="en-IN" dirty="0" err="1">
                <a:latin typeface="Times New Roman" panose="02020603050405020304" pitchFamily="18" charset="0"/>
                <a:ea typeface="Calibri" panose="020F0502020204030204" pitchFamily="34" charset="0"/>
              </a:rPr>
              <a:t>Kumari</a:t>
            </a:r>
            <a:r>
              <a:rPr lang="en-IN" dirty="0">
                <a:latin typeface="Times New Roman" panose="02020603050405020304" pitchFamily="18" charset="0"/>
                <a:ea typeface="Calibri" panose="020F0502020204030204" pitchFamily="34" charset="0"/>
              </a:rPr>
              <a:t>, “Brain wave frequency measurement in gamma wave range for accurate and early detection of depression,” Int. J. Adv. Res. </a:t>
            </a:r>
            <a:r>
              <a:rPr lang="en-IN" dirty="0" err="1">
                <a:latin typeface="Times New Roman" panose="02020603050405020304" pitchFamily="18" charset="0"/>
                <a:ea typeface="Calibri" panose="020F0502020204030204" pitchFamily="34" charset="0"/>
              </a:rPr>
              <a:t>Innov</a:t>
            </a:r>
            <a:r>
              <a:rPr lang="en-IN" dirty="0">
                <a:latin typeface="Times New Roman" panose="02020603050405020304" pitchFamily="18" charset="0"/>
                <a:ea typeface="Calibri" panose="020F0502020204030204" pitchFamily="34" charset="0"/>
              </a:rPr>
              <a:t>., vol. 6, no. 1, pp. 21–24, 2018</a:t>
            </a:r>
            <a:endParaRPr lang="en-US" dirty="0"/>
          </a:p>
          <a:p>
            <a:r>
              <a:rPr lang="en-IN" dirty="0">
                <a:latin typeface="Times New Roman" panose="02020603050405020304" pitchFamily="18" charset="0"/>
                <a:ea typeface="Calibri" panose="020F0502020204030204" pitchFamily="34" charset="0"/>
              </a:rPr>
              <a:t>A. R. </a:t>
            </a:r>
            <a:r>
              <a:rPr lang="en-IN" dirty="0" err="1">
                <a:latin typeface="Times New Roman" panose="02020603050405020304" pitchFamily="18" charset="0"/>
                <a:ea typeface="Calibri" panose="020F0502020204030204" pitchFamily="34" charset="0"/>
              </a:rPr>
              <a:t>Ozcan</a:t>
            </a:r>
            <a:r>
              <a:rPr lang="en-IN" dirty="0">
                <a:latin typeface="Times New Roman" panose="02020603050405020304" pitchFamily="18" charset="0"/>
                <a:ea typeface="Calibri" panose="020F0502020204030204" pitchFamily="34" charset="0"/>
              </a:rPr>
              <a:t> and S. </a:t>
            </a:r>
            <a:r>
              <a:rPr lang="en-IN" dirty="0" err="1">
                <a:latin typeface="Times New Roman" panose="02020603050405020304" pitchFamily="18" charset="0"/>
                <a:ea typeface="Calibri" panose="020F0502020204030204" pitchFamily="34" charset="0"/>
              </a:rPr>
              <a:t>Erturk</a:t>
            </a:r>
            <a:r>
              <a:rPr lang="en-IN" dirty="0">
                <a:latin typeface="Times New Roman" panose="02020603050405020304" pitchFamily="18" charset="0"/>
                <a:ea typeface="Calibri" panose="020F0502020204030204" pitchFamily="34" charset="0"/>
              </a:rPr>
              <a:t>, “Seizure prediction in scalp EEG using 3D convolutional neural networks with an image-based approach,” IEEE Trans. Neural Syst. </a:t>
            </a:r>
            <a:r>
              <a:rPr lang="en-IN" dirty="0" err="1">
                <a:latin typeface="Times New Roman" panose="02020603050405020304" pitchFamily="18" charset="0"/>
                <a:ea typeface="Calibri" panose="020F0502020204030204" pitchFamily="34" charset="0"/>
              </a:rPr>
              <a:t>Rehabil</a:t>
            </a:r>
            <a:r>
              <a:rPr lang="en-IN" dirty="0">
                <a:latin typeface="Times New Roman" panose="02020603050405020304" pitchFamily="18" charset="0"/>
                <a:ea typeface="Calibri" panose="020F0502020204030204" pitchFamily="34" charset="0"/>
              </a:rPr>
              <a:t>. Eng., vol. 27, no. 11, pp. 2284–2293, Nov. 2019</a:t>
            </a:r>
            <a:endParaRPr lang="en-US" dirty="0"/>
          </a:p>
          <a:p>
            <a:r>
              <a:rPr lang="en-IN" dirty="0">
                <a:latin typeface="Times New Roman" panose="02020603050405020304" pitchFamily="18" charset="0"/>
                <a:ea typeface="Calibri" panose="020F0502020204030204" pitchFamily="34" charset="0"/>
                <a:cs typeface="Times New Roman" panose="02020603050405020304" pitchFamily="18" charset="0"/>
              </a:rPr>
              <a:t>B. </a:t>
            </a:r>
            <a:r>
              <a:rPr lang="en-IN" dirty="0" err="1">
                <a:latin typeface="Times New Roman" panose="02020603050405020304" pitchFamily="18" charset="0"/>
                <a:ea typeface="Calibri" panose="020F0502020204030204" pitchFamily="34" charset="0"/>
                <a:cs typeface="Times New Roman" panose="02020603050405020304" pitchFamily="18" charset="0"/>
              </a:rPr>
              <a:t>Hosseinifard</a:t>
            </a:r>
            <a:r>
              <a:rPr lang="en-IN" dirty="0">
                <a:latin typeface="Times New Roman" panose="02020603050405020304" pitchFamily="18" charset="0"/>
                <a:ea typeface="Calibri" panose="020F0502020204030204" pitchFamily="34" charset="0"/>
                <a:cs typeface="Times New Roman" panose="02020603050405020304" pitchFamily="18" charset="0"/>
              </a:rPr>
              <a:t>, M. H. </a:t>
            </a:r>
            <a:r>
              <a:rPr lang="en-IN" dirty="0" err="1">
                <a:latin typeface="Times New Roman" panose="02020603050405020304" pitchFamily="18" charset="0"/>
                <a:ea typeface="Calibri" panose="020F0502020204030204" pitchFamily="34" charset="0"/>
                <a:cs typeface="Times New Roman" panose="02020603050405020304" pitchFamily="18" charset="0"/>
              </a:rPr>
              <a:t>Moradi</a:t>
            </a:r>
            <a:r>
              <a:rPr lang="en-IN" dirty="0">
                <a:latin typeface="Times New Roman" panose="02020603050405020304" pitchFamily="18" charset="0"/>
                <a:ea typeface="Calibri" panose="020F0502020204030204" pitchFamily="34" charset="0"/>
                <a:cs typeface="Times New Roman" panose="02020603050405020304" pitchFamily="18" charset="0"/>
              </a:rPr>
              <a:t>, and R. </a:t>
            </a:r>
            <a:r>
              <a:rPr lang="en-IN" dirty="0" err="1">
                <a:latin typeface="Times New Roman" panose="02020603050405020304" pitchFamily="18" charset="0"/>
                <a:ea typeface="Calibri" panose="020F0502020204030204" pitchFamily="34" charset="0"/>
                <a:cs typeface="Times New Roman" panose="02020603050405020304" pitchFamily="18" charset="0"/>
              </a:rPr>
              <a:t>Rostami</a:t>
            </a:r>
            <a:r>
              <a:rPr lang="en-IN" dirty="0">
                <a:latin typeface="Times New Roman" panose="02020603050405020304" pitchFamily="18" charset="0"/>
                <a:ea typeface="Calibri" panose="020F0502020204030204" pitchFamily="34" charset="0"/>
                <a:cs typeface="Times New Roman" panose="02020603050405020304" pitchFamily="18" charset="0"/>
              </a:rPr>
              <a:t>, “Classifying depression patients and normal subjects using machine learning techniques and nonlinear features from EEG signal,” </a:t>
            </a:r>
            <a:r>
              <a:rPr lang="en-IN" dirty="0" err="1">
                <a:latin typeface="Times New Roman" panose="02020603050405020304" pitchFamily="18" charset="0"/>
                <a:ea typeface="Calibri" panose="020F0502020204030204" pitchFamily="34" charset="0"/>
                <a:cs typeface="Times New Roman" panose="02020603050405020304" pitchFamily="18" charset="0"/>
              </a:rPr>
              <a:t>Comput</a:t>
            </a:r>
            <a:r>
              <a:rPr lang="en-IN" dirty="0">
                <a:latin typeface="Times New Roman" panose="02020603050405020304" pitchFamily="18" charset="0"/>
                <a:ea typeface="Calibri" panose="020F0502020204030204" pitchFamily="34" charset="0"/>
                <a:cs typeface="Times New Roman" panose="02020603050405020304" pitchFamily="18" charset="0"/>
              </a:rPr>
              <a:t>. Methods Programs Biomed., vol. 109, no. 3, pp. 339–345, Mar. 2013. </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r>
              <a:rPr lang="en-IN" dirty="0">
                <a:latin typeface="Times New Roman" panose="02020603050405020304" pitchFamily="18" charset="0"/>
                <a:ea typeface="Calibri" panose="020F0502020204030204" pitchFamily="34" charset="0"/>
                <a:cs typeface="Times New Roman" panose="02020603050405020304" pitchFamily="18" charset="0"/>
              </a:rPr>
              <a:t>X. Li, B. Hu, S. Sun, and H. </a:t>
            </a:r>
            <a:r>
              <a:rPr lang="en-IN" dirty="0" err="1">
                <a:latin typeface="Times New Roman" panose="02020603050405020304" pitchFamily="18" charset="0"/>
                <a:ea typeface="Calibri" panose="020F0502020204030204" pitchFamily="34" charset="0"/>
                <a:cs typeface="Times New Roman" panose="02020603050405020304" pitchFamily="18" charset="0"/>
              </a:rPr>
              <a:t>Cai</a:t>
            </a:r>
            <a:r>
              <a:rPr lang="en-IN" dirty="0">
                <a:latin typeface="Times New Roman" panose="02020603050405020304" pitchFamily="18" charset="0"/>
                <a:ea typeface="Calibri" panose="020F0502020204030204" pitchFamily="34" charset="0"/>
                <a:cs typeface="Times New Roman" panose="02020603050405020304" pitchFamily="18" charset="0"/>
              </a:rPr>
              <a:t>, “EEG-based mild depressive detection using feature selection methods and classifiers,” </a:t>
            </a:r>
            <a:r>
              <a:rPr lang="en-IN" dirty="0" err="1">
                <a:latin typeface="Times New Roman" panose="02020603050405020304" pitchFamily="18" charset="0"/>
                <a:ea typeface="Calibri" panose="020F0502020204030204" pitchFamily="34" charset="0"/>
                <a:cs typeface="Times New Roman" panose="02020603050405020304" pitchFamily="18" charset="0"/>
              </a:rPr>
              <a:t>Comput</a:t>
            </a:r>
            <a:r>
              <a:rPr lang="en-IN" dirty="0">
                <a:latin typeface="Times New Roman" panose="02020603050405020304" pitchFamily="18" charset="0"/>
                <a:ea typeface="Calibri" panose="020F0502020204030204" pitchFamily="34" charset="0"/>
                <a:cs typeface="Times New Roman" panose="02020603050405020304" pitchFamily="18" charset="0"/>
              </a:rPr>
              <a:t>. Methods Programs Biomed., vol. 136, pp. 151–161, Nov. 2016.</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54275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612" y="1163392"/>
            <a:ext cx="10353761" cy="1326321"/>
          </a:xfrm>
        </p:spPr>
        <p:txBody>
          <a:bodyPr/>
          <a:lstStyle/>
          <a:p>
            <a:r>
              <a:rPr lang="en-US" sz="3600" dirty="0"/>
              <a:t>ABSTRACT</a:t>
            </a:r>
            <a:r>
              <a:rPr lang="en-US" sz="3200" dirty="0"/>
              <a:t/>
            </a:r>
            <a:br>
              <a:rPr lang="en-US" sz="3200" dirty="0"/>
            </a:br>
            <a:endParaRPr lang="en-US" dirty="0"/>
          </a:p>
        </p:txBody>
      </p:sp>
      <p:sp>
        <p:nvSpPr>
          <p:cNvPr id="3" name="Content Placeholder 2"/>
          <p:cNvSpPr>
            <a:spLocks noGrp="1"/>
          </p:cNvSpPr>
          <p:nvPr>
            <p:ph idx="1"/>
          </p:nvPr>
        </p:nvSpPr>
        <p:spPr>
          <a:xfrm>
            <a:off x="913794" y="2096063"/>
            <a:ext cx="10793101" cy="4175947"/>
          </a:xfrm>
        </p:spPr>
        <p:txBody>
          <a:bodyPr>
            <a:normAutofit fontScale="77500" lnSpcReduction="20000"/>
          </a:bodyPr>
          <a:lstStyle/>
          <a:p>
            <a:pPr marL="0" indent="0" algn="ctr">
              <a:buNone/>
            </a:pPr>
            <a:endParaRPr lang="en-US" sz="3600" b="1" dirty="0"/>
          </a:p>
          <a:p>
            <a:r>
              <a:rPr lang="en-US" dirty="0"/>
              <a:t>Electroencephalogram (EEG) signal-based emotion recognition has attracted wide interests in recent years and has been broadly adopted in medical, affective computing, and other relevant fields. Depression has become a leading mental disorder worldwide. Evidence has shown that subjects with depression exhibit different spatial responses in neurophysiological signals from the healthy controls when they are exposed to positive and negative. We focus our analysis in the main aspects involved in the recognition process (e.g., subjects, features extracted, classifiers), and compare the works per them. We propose the emotional activation curve to demonstrate the activation process of emotions. The algorithm first extracts features from EEG signals and classifies emotions using machine learning techniques, in which different parts of a trial are used to train the proposed model and assess its impact on emotion recognition results. The primary objective of this project was to improve the performance of emotion recognition using brain signals by applying a novel and adaptive channel selection method that acknowledges that brain activity has a unique behavior that differs from one person to another and one emotional state to another. The result shows that our proposed method significantly improves the accuracy of classifying depression patients’ emotion as positive and negative.</a:t>
            </a:r>
          </a:p>
        </p:txBody>
      </p:sp>
    </p:spTree>
    <p:extLst>
      <p:ext uri="{BB962C8B-B14F-4D97-AF65-F5344CB8AC3E}">
        <p14:creationId xmlns:p14="http://schemas.microsoft.com/office/powerpoint/2010/main" val="2741453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lstStyle/>
          <a:p>
            <a:r>
              <a:rPr lang="en-US" dirty="0"/>
              <a:t>There has been much research done from EEG with different result. This different result has been due to diversity in different aspects of methods used in the research. The diversities are mainly in aspects of emotion selection, experiment environment, techniques of data pre-processing and feature selection. Due to all this factors, it is not easy to compare and chose the method which can be said as the best classifier. Hence, there is always room for the development of better classifier suitable for specific application</a:t>
            </a:r>
          </a:p>
          <a:p>
            <a:endParaRPr lang="en-US" dirty="0"/>
          </a:p>
        </p:txBody>
      </p:sp>
    </p:spTree>
    <p:extLst>
      <p:ext uri="{BB962C8B-B14F-4D97-AF65-F5344CB8AC3E}">
        <p14:creationId xmlns:p14="http://schemas.microsoft.com/office/powerpoint/2010/main" val="4058570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br>
              <a:rPr lang="en-US" dirty="0"/>
            </a:br>
            <a:endParaRPr lang="en-US" dirty="0"/>
          </a:p>
        </p:txBody>
      </p:sp>
      <p:sp>
        <p:nvSpPr>
          <p:cNvPr id="3" name="Content Placeholder 2"/>
          <p:cNvSpPr>
            <a:spLocks noGrp="1"/>
          </p:cNvSpPr>
          <p:nvPr>
            <p:ph idx="1"/>
          </p:nvPr>
        </p:nvSpPr>
        <p:spPr/>
        <p:txBody>
          <a:bodyPr/>
          <a:lstStyle/>
          <a:p>
            <a:r>
              <a:rPr lang="en-IN" dirty="0">
                <a:latin typeface="Times New Roman" panose="02020603050405020304" pitchFamily="18" charset="0"/>
                <a:ea typeface="Calibri" panose="020F0502020204030204" pitchFamily="34" charset="0"/>
              </a:rPr>
              <a:t>Epileptic seizures are sudden and unpredictable events that occur due to abnormal electrical activity in the brain. For individuals living with epilepsy, these seizures can have a significant impact on their daily lives and overall well-being. The ability to predict seizures in advance holds tremendous potential for improving patient management, enhancing safety, and facilitating timely interventions. Deep learning, a powerful subset of artificial intelligence and machine learning, has emerged as a promising approach for </a:t>
            </a:r>
            <a:r>
              <a:rPr lang="en-IN" dirty="0" err="1">
                <a:latin typeface="Times New Roman" panose="02020603050405020304" pitchFamily="18" charset="0"/>
                <a:ea typeface="Calibri" panose="020F0502020204030204" pitchFamily="34" charset="0"/>
              </a:rPr>
              <a:t>analyzing</a:t>
            </a:r>
            <a:r>
              <a:rPr lang="en-IN" dirty="0">
                <a:latin typeface="Times New Roman" panose="02020603050405020304" pitchFamily="18" charset="0"/>
                <a:ea typeface="Calibri" panose="020F0502020204030204" pitchFamily="34" charset="0"/>
              </a:rPr>
              <a:t> complex medical data and has shown considerable success in various healthcare applications. In this context, deep learning approaches for predicting epileptic seizures have garnered increasing attention.</a:t>
            </a:r>
            <a:endParaRPr lang="en-US" dirty="0">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1658628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p>
        </p:txBody>
      </p:sp>
      <p:sp>
        <p:nvSpPr>
          <p:cNvPr id="3" name="Content Placeholder 2"/>
          <p:cNvSpPr>
            <a:spLocks noGrp="1"/>
          </p:cNvSpPr>
          <p:nvPr>
            <p:ph idx="1"/>
          </p:nvPr>
        </p:nvSpPr>
        <p:spPr/>
        <p:txBody>
          <a:bodyPr>
            <a:normAutofit fontScale="92500" lnSpcReduction="10000"/>
          </a:bodyPr>
          <a:lstStyle/>
          <a:p>
            <a:r>
              <a:rPr lang="en-US" dirty="0"/>
              <a:t>In existing system, machine learning approaches to obtain the properties of physiological signals in the time, frequency, and nonlinear fields. This method accomplishes greater precision in the classification of emotional states. To recognize emotion from raw EEG signals to detect features next to the layer, and features were classified into low/high arousal, valence, and liking sequentially. The feature extraction phase used a statistical approach based on specific features for different frequency ranges. Features chosen by this statistical approach exceeded univariate and multivariate features. There are common and unique issues about the conducted approaches for emotion detection based on different classifiers. The existing approach is high if real-time processing is implemented. Accordingly, there is a need to enhance the accuracy of emotion detection and classification and reduce the complexity of the utilized approaches.</a:t>
            </a:r>
          </a:p>
          <a:p>
            <a:endParaRPr lang="en-US" dirty="0"/>
          </a:p>
        </p:txBody>
      </p:sp>
    </p:spTree>
    <p:extLst>
      <p:ext uri="{BB962C8B-B14F-4D97-AF65-F5344CB8AC3E}">
        <p14:creationId xmlns:p14="http://schemas.microsoft.com/office/powerpoint/2010/main" val="673476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p>
        </p:txBody>
      </p:sp>
      <p:sp>
        <p:nvSpPr>
          <p:cNvPr id="3" name="Content Placeholder 2"/>
          <p:cNvSpPr>
            <a:spLocks noGrp="1"/>
          </p:cNvSpPr>
          <p:nvPr>
            <p:ph idx="1"/>
          </p:nvPr>
        </p:nvSpPr>
        <p:spPr/>
        <p:txBody>
          <a:bodyPr>
            <a:normAutofit fontScale="92500" lnSpcReduction="10000"/>
          </a:bodyPr>
          <a:lstStyle/>
          <a:p>
            <a:r>
              <a:rPr lang="en-US" dirty="0"/>
              <a:t>The proposed model shows the main steps for preprocessing stage, feature extraction, and classification. To develop an effective EEG-based detection method for depression classification by employing spatial information. In this process take EEG signal dataset to predict depression patients emotion as positive and negative. For that the first process is to pre-process the dataset to remove missing values and null values from the taken EEG dataset. In order to classify different emotions, we need to record EEG signals from different subjects and then process them to extract different features. The data sets are made from the features and then we classify the dataset. In this process we propose machine learning (KNN) and deep learning (LSTM) algorithms to classify the depression patient’s emotion as positive and negative. Finally it improves the accuracy of classifying depression patients emotion as positive and negative.</a:t>
            </a:r>
          </a:p>
          <a:p>
            <a:endParaRPr lang="en-US" dirty="0"/>
          </a:p>
        </p:txBody>
      </p:sp>
    </p:spTree>
    <p:extLst>
      <p:ext uri="{BB962C8B-B14F-4D97-AF65-F5344CB8AC3E}">
        <p14:creationId xmlns:p14="http://schemas.microsoft.com/office/powerpoint/2010/main" val="4186389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v"/>
            </a:pPr>
            <a:r>
              <a:rPr lang="en-US" sz="2800" b="1" dirty="0"/>
              <a:t> Hardware Requirements</a:t>
            </a:r>
          </a:p>
          <a:p>
            <a:pPr lvl="0"/>
            <a:r>
              <a:rPr lang="en-US" dirty="0"/>
              <a:t>Hard Disk            :   500 GB</a:t>
            </a:r>
          </a:p>
          <a:p>
            <a:pPr lvl="0"/>
            <a:r>
              <a:rPr lang="en-US" dirty="0"/>
              <a:t>Ram	                 :   4GB</a:t>
            </a:r>
          </a:p>
          <a:p>
            <a:pPr>
              <a:buFont typeface="Wingdings" panose="05000000000000000000" pitchFamily="2" charset="2"/>
              <a:buChar char="v"/>
            </a:pPr>
            <a:r>
              <a:rPr lang="en-US" sz="2800" b="1" dirty="0"/>
              <a:t>Software Requirements</a:t>
            </a:r>
          </a:p>
          <a:p>
            <a:pPr lvl="0"/>
            <a:r>
              <a:rPr lang="en-US" dirty="0"/>
              <a:t>O/S                  	 :  Windows 10</a:t>
            </a:r>
          </a:p>
          <a:p>
            <a:pPr lvl="0"/>
            <a:r>
              <a:rPr lang="en-US" dirty="0"/>
              <a:t>Language	      	 :  python.</a:t>
            </a:r>
          </a:p>
          <a:p>
            <a:pPr lvl="0"/>
            <a:r>
              <a:rPr lang="en-US" dirty="0"/>
              <a:t>IDE                   	 :  Anaconda - </a:t>
            </a:r>
            <a:r>
              <a:rPr lang="en-US" dirty="0" err="1"/>
              <a:t>jupyter</a:t>
            </a:r>
            <a:endParaRPr lang="en-US" dirty="0"/>
          </a:p>
          <a:p>
            <a:endParaRPr lang="en-US" dirty="0"/>
          </a:p>
        </p:txBody>
      </p:sp>
    </p:spTree>
    <p:extLst>
      <p:ext uri="{BB962C8B-B14F-4D97-AF65-F5344CB8AC3E}">
        <p14:creationId xmlns:p14="http://schemas.microsoft.com/office/powerpoint/2010/main" val="4077126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823643" y="1881333"/>
            <a:ext cx="10805980" cy="4777043"/>
          </a:xfrm>
        </p:spPr>
        <p:txBody>
          <a:bodyPr>
            <a:normAutofit fontScale="77500" lnSpcReduction="20000"/>
          </a:bodyPr>
          <a:lstStyle/>
          <a:p>
            <a:pPr marL="0" indent="0">
              <a:lnSpc>
                <a:spcPct val="150000"/>
              </a:lnSpc>
              <a:spcAft>
                <a:spcPts val="800"/>
              </a:spcAft>
              <a:buNone/>
              <a:tabLst>
                <a:tab pos="704850" algn="l"/>
              </a:tabLst>
            </a:pPr>
            <a:r>
              <a:rPr lang="en-IN" sz="2400" b="1" dirty="0" smtClean="0">
                <a:effectLst/>
                <a:latin typeface="Times New Roman" panose="02020603050405020304" pitchFamily="18" charset="0"/>
                <a:ea typeface="Calibri" panose="020F0502020204030204" pitchFamily="34" charset="0"/>
                <a:cs typeface="Times New Roman" panose="02020603050405020304" pitchFamily="18" charset="0"/>
              </a:rPr>
              <a:t>1.DATA </a:t>
            </a: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SELECTION AND LOADING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effectLst/>
                <a:latin typeface="Times New Roman" panose="02020603050405020304" pitchFamily="18" charset="0"/>
                <a:ea typeface="Calibri" panose="020F0502020204030204" pitchFamily="34" charset="0"/>
              </a:rPr>
              <a:t>	The data selection is the process of selecting the data for predicting the depression patient emotion from the </a:t>
            </a:r>
            <a:r>
              <a:rPr lang="en-IN" dirty="0">
                <a:effectLst/>
                <a:latin typeface="Times New Roman" panose="02020603050405020304" pitchFamily="18" charset="0"/>
                <a:ea typeface="Calibri" panose="020F0502020204030204" pitchFamily="34" charset="0"/>
              </a:rPr>
              <a:t>EEG emotion</a:t>
            </a:r>
            <a:r>
              <a:rPr lang="en-US" dirty="0">
                <a:effectLst/>
                <a:latin typeface="Times New Roman" panose="02020603050405020304" pitchFamily="18" charset="0"/>
                <a:ea typeface="Calibri" panose="020F0502020204030204" pitchFamily="34" charset="0"/>
              </a:rPr>
              <a:t> dataset. </a:t>
            </a:r>
            <a:r>
              <a:rPr lang="en-IN" dirty="0">
                <a:effectLst/>
                <a:latin typeface="Times New Roman" panose="02020603050405020304" pitchFamily="18" charset="0"/>
                <a:ea typeface="Calibri" panose="020F0502020204030204" pitchFamily="34" charset="0"/>
              </a:rPr>
              <a:t>This is a dataset of EEG brainwave data that has been processed with our original strategy of statistical extraction. The data was collected from two people (1 male, 1 female) for 3 minutes per state - positive, neutral, negative. We used a Muse EEG headband which recorded the TP9, AF7, AF8 and TP10 EEG placements via dry electrodes. Six minutes of resting neutral data is also recorded, the stimuli used to evoke the emotions.</a:t>
            </a:r>
            <a:endParaRPr lang="en-US" dirty="0"/>
          </a:p>
          <a:p>
            <a:pPr marL="0" indent="0">
              <a:lnSpc>
                <a:spcPct val="150000"/>
              </a:lnSpc>
              <a:spcAft>
                <a:spcPts val="800"/>
              </a:spcAft>
              <a:buNone/>
              <a:tabLst>
                <a:tab pos="704850" algn="l"/>
              </a:tabLst>
            </a:pPr>
            <a:r>
              <a:rPr lang="en-US" sz="2400" b="1" dirty="0" smtClean="0">
                <a:effectLst/>
                <a:latin typeface="Times New Roman" panose="02020603050405020304" pitchFamily="18" charset="0"/>
                <a:ea typeface="Calibri" panose="020F0502020204030204" pitchFamily="34" charset="0"/>
                <a:cs typeface="Times New Roman" panose="02020603050405020304" pitchFamily="18" charset="0"/>
              </a:rPr>
              <a:t>2.DATA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PREPROCESSING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tabLst>
                <a:tab pos="704850" algn="l"/>
              </a:tabLst>
            </a:pPr>
            <a:r>
              <a:rPr lang="en-IN" dirty="0">
                <a:effectLst/>
                <a:latin typeface="Times New Roman" panose="02020603050405020304" pitchFamily="18" charset="0"/>
                <a:ea typeface="Calibri" panose="020F0502020204030204" pitchFamily="34" charset="0"/>
                <a:cs typeface="Times New Roman" panose="02020603050405020304" pitchFamily="18" charset="0"/>
              </a:rPr>
              <a:t>	Data pre-processing is the process of removing the unwanted data from the dataset.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tabLst>
                <a:tab pos="704850" algn="l"/>
              </a:tabLst>
            </a:pPr>
            <a:r>
              <a:rPr lang="en-IN" dirty="0">
                <a:effectLst/>
                <a:latin typeface="Times New Roman" panose="02020603050405020304" pitchFamily="18" charset="0"/>
                <a:ea typeface="Calibri" panose="020F0502020204030204" pitchFamily="34" charset="0"/>
                <a:cs typeface="Times New Roman" panose="02020603050405020304" pitchFamily="18" charset="0"/>
              </a:rPr>
              <a:t>Missing data removal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Wingdings" panose="05000000000000000000" pitchFamily="2" charset="2"/>
              <a:buChar char=""/>
              <a:tabLst>
                <a:tab pos="704850" algn="l"/>
              </a:tabLst>
            </a:pPr>
            <a:r>
              <a:rPr lang="en-IN" dirty="0">
                <a:effectLst/>
                <a:latin typeface="Times New Roman" panose="02020603050405020304" pitchFamily="18" charset="0"/>
                <a:ea typeface="Calibri" panose="020F0502020204030204" pitchFamily="34" charset="0"/>
                <a:cs typeface="Times New Roman" panose="02020603050405020304" pitchFamily="18" charset="0"/>
              </a:rPr>
              <a:t>Encoding Categorical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tabLst>
                <a:tab pos="704850" algn="l"/>
              </a:tabLst>
            </a:pPr>
            <a:r>
              <a:rPr lang="en-IN" dirty="0">
                <a:effectLst/>
                <a:latin typeface="Times New Roman" panose="02020603050405020304" pitchFamily="18" charset="0"/>
                <a:ea typeface="Calibri" panose="020F0502020204030204" pitchFamily="34" charset="0"/>
                <a:cs typeface="Times New Roman" panose="02020603050405020304" pitchFamily="18" charset="0"/>
              </a:rPr>
              <a:t>	Missing data removal: In this process, the null values such as missing values are removed using imputer library.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dirty="0">
                <a:effectLst/>
                <a:latin typeface="Times New Roman" panose="02020603050405020304" pitchFamily="18" charset="0"/>
                <a:ea typeface="Calibri" panose="020F0502020204030204" pitchFamily="34" charset="0"/>
              </a:rPr>
              <a:t>	Encoding Categorical data: That categorical data is defined as variables with a finite set of label values</a:t>
            </a:r>
            <a:endParaRPr lang="en-US" dirty="0"/>
          </a:p>
        </p:txBody>
      </p:sp>
      <p:sp>
        <p:nvSpPr>
          <p:cNvPr id="9" name="Rectangle 8"/>
          <p:cNvSpPr/>
          <p:nvPr/>
        </p:nvSpPr>
        <p:spPr>
          <a:xfrm>
            <a:off x="3048000" y="1423323"/>
            <a:ext cx="6096000" cy="458011"/>
          </a:xfrm>
          <a:prstGeom prst="rect">
            <a:avLst/>
          </a:prstGeom>
        </p:spPr>
        <p:txBody>
          <a:bodyPr>
            <a:spAutoFit/>
          </a:bodyPr>
          <a:lstStyle/>
          <a:p>
            <a:pPr>
              <a:lnSpc>
                <a:spcPct val="150000"/>
              </a:lnSpc>
              <a:spcAft>
                <a:spcPts val="800"/>
              </a:spcAft>
              <a:tabLst>
                <a:tab pos="704850" algn="l"/>
              </a:tabLst>
            </a:pPr>
            <a:r>
              <a:rPr lang="en-IN" dirty="0" smtClean="0">
                <a:effectLst/>
                <a:latin typeface="Times New Roman" panose="02020603050405020304" pitchFamily="18" charset="0"/>
                <a:ea typeface="Calibri" panose="020F0502020204030204" pitchFamily="34" charset="0"/>
              </a:rPr>
              <a:t> </a:t>
            </a:r>
            <a:endParaRPr lang="en-US" dirty="0"/>
          </a:p>
        </p:txBody>
      </p:sp>
    </p:spTree>
    <p:extLst>
      <p:ext uri="{BB962C8B-B14F-4D97-AF65-F5344CB8AC3E}">
        <p14:creationId xmlns:p14="http://schemas.microsoft.com/office/powerpoint/2010/main" val="1769010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95" y="412124"/>
            <a:ext cx="10353762" cy="6194738"/>
          </a:xfrm>
        </p:spPr>
        <p:txBody>
          <a:bodyPr/>
          <a:lstStyle/>
          <a:p>
            <a:pPr marL="0" indent="0">
              <a:lnSpc>
                <a:spcPct val="150000"/>
              </a:lnSpc>
              <a:spcAft>
                <a:spcPts val="800"/>
              </a:spcAft>
              <a:buNone/>
              <a:tabLst>
                <a:tab pos="704850" algn="l"/>
              </a:tabLst>
            </a:pPr>
            <a:r>
              <a:rPr lang="en-US" sz="2400" b="1" dirty="0" smtClean="0">
                <a:effectLst/>
                <a:latin typeface="Times New Roman" panose="02020603050405020304" pitchFamily="18" charset="0"/>
                <a:ea typeface="Calibri" panose="020F0502020204030204" pitchFamily="34" charset="0"/>
                <a:cs typeface="Times New Roman" panose="02020603050405020304" pitchFamily="18" charset="0"/>
              </a:rPr>
              <a:t>3.FEATURE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SCALING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tabLst>
                <a:tab pos="704850" algn="l"/>
              </a:tabLst>
            </a:pPr>
            <a:r>
              <a:rPr lang="en-IN" dirty="0">
                <a:effectLst/>
                <a:latin typeface="Times New Roman" panose="02020603050405020304" pitchFamily="18" charset="0"/>
                <a:ea typeface="Calibri" panose="020F0502020204030204" pitchFamily="34" charset="0"/>
                <a:cs typeface="Times New Roman" panose="02020603050405020304" pitchFamily="18" charset="0"/>
              </a:rPr>
              <a:t>	Feature Scaling is </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a technique to standardize the independent features present in the data in a fixed range</a:t>
            </a:r>
            <a:r>
              <a:rPr lang="en-IN" dirty="0">
                <a:effectLst/>
                <a:latin typeface="Times New Roman" panose="02020603050405020304" pitchFamily="18" charset="0"/>
                <a:ea typeface="Calibri" panose="020F0502020204030204" pitchFamily="34" charset="0"/>
                <a:cs typeface="Times New Roman" panose="02020603050405020304" pitchFamily="18" charset="0"/>
              </a:rPr>
              <a:t>. If feature scaling is not done, then a machine learning algorithm tends to weigh greater values, higher and consider smaller values as the lower values, regardless of the unit of the values</a:t>
            </a:r>
            <a:r>
              <a:rPr lang="en-IN" dirty="0" smtClean="0">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lnSpc>
                <a:spcPct val="150000"/>
              </a:lnSpc>
              <a:spcAft>
                <a:spcPts val="800"/>
              </a:spcAft>
              <a:buNone/>
              <a:tabLst>
                <a:tab pos="704850" algn="l"/>
              </a:tabLst>
            </a:pPr>
            <a:r>
              <a:rPr lang="en-US" b="1" dirty="0" smtClean="0">
                <a:effectLst/>
                <a:latin typeface="Times New Roman" panose="02020603050405020304" pitchFamily="18" charset="0"/>
                <a:ea typeface="Calibri" panose="020F0502020204030204" pitchFamily="34" charset="0"/>
                <a:cs typeface="Times New Roman" panose="02020603050405020304" pitchFamily="18" charset="0"/>
              </a:rPr>
              <a:t>4.SPLITTING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DATASET INTO TRAIN AND TEST DATA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tabLst>
                <a:tab pos="70485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Data splitting is the act of partitioning available data into two portions, usually for cross-validator purposes.  One portion of the data is used to develop a predictive model. And the other to evaluate the model's performance. Separating data into training and testing sets is an important part of evaluating data mining models.  Typically, when you separate a data set into a training set and testing set, most of the data is used for training, and a smaller portion of the data is used for testing.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tabLst>
                <a:tab pos="70485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939050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16</TotalTime>
  <Words>1015</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Bookman Old Style</vt:lpstr>
      <vt:lpstr>Calibri</vt:lpstr>
      <vt:lpstr>Rockwell</vt:lpstr>
      <vt:lpstr>Times New Roman</vt:lpstr>
      <vt:lpstr>Wingdings</vt:lpstr>
      <vt:lpstr>Damask</vt:lpstr>
      <vt:lpstr>Deep Learning Approaches for Predicting Epileptic Seizures</vt:lpstr>
      <vt:lpstr>ABSTRACT </vt:lpstr>
      <vt:lpstr>PROBLEM STATEMENT</vt:lpstr>
      <vt:lpstr>INTRODUCTION </vt:lpstr>
      <vt:lpstr>EXISTING SYSTEM</vt:lpstr>
      <vt:lpstr>PROPOSED SYSTEM</vt:lpstr>
      <vt:lpstr>REQUIREMENTS</vt:lpstr>
      <vt:lpstr>Methodology</vt:lpstr>
      <vt:lpstr>PowerPoint Presentation</vt:lpstr>
      <vt:lpstr>PowerPoint Presentation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Approaches for Predicting Epileptic Seizures</dc:title>
  <dc:creator>DBY</dc:creator>
  <cp:lastModifiedBy>DBY</cp:lastModifiedBy>
  <cp:revision>9</cp:revision>
  <dcterms:created xsi:type="dcterms:W3CDTF">2023-07-12T13:08:40Z</dcterms:created>
  <dcterms:modified xsi:type="dcterms:W3CDTF">2023-07-12T13:24:44Z</dcterms:modified>
</cp:coreProperties>
</file>