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79" r:id="rId1"/>
  </p:sldMasterIdLst>
  <p:notesMasterIdLst>
    <p:notesMasterId r:id="rId15"/>
  </p:notesMasterIdLst>
  <p:sldIdLst>
    <p:sldId id="256" r:id="rId2"/>
    <p:sldId id="257" r:id="rId3"/>
    <p:sldId id="258" r:id="rId4"/>
    <p:sldId id="259" r:id="rId5"/>
    <p:sldId id="260" r:id="rId6"/>
    <p:sldId id="270" r:id="rId7"/>
    <p:sldId id="261" r:id="rId8"/>
    <p:sldId id="262" r:id="rId9"/>
    <p:sldId id="269" r:id="rId10"/>
    <p:sldId id="263" r:id="rId11"/>
    <p:sldId id="264" r:id="rId12"/>
    <p:sldId id="265"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notesMaster" Target="notesMasters/notesMaster1.xml"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09-09-2024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image" Target="../media/image5.pn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9/9/2024</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122863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5997877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196096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180103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738447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732919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800779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2554481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7132368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extLst>
      <p:ext uri="{BB962C8B-B14F-4D97-AF65-F5344CB8AC3E}">
        <p14:creationId xmlns:p14="http://schemas.microsoft.com/office/powerpoint/2010/main" val="473411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dirty="0"/>
              <a:t>9/9/2024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t>‹#›</a:t>
            </a:fld>
            <a:endParaRPr lang="en-US" dirty="0"/>
          </a:p>
        </p:txBody>
      </p:sp>
    </p:spTree>
    <p:extLst>
      <p:ext uri="{BB962C8B-B14F-4D97-AF65-F5344CB8AC3E}">
        <p14:creationId xmlns:p14="http://schemas.microsoft.com/office/powerpoint/2010/main" val="7450665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186898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9/9/2024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Tree>
    <p:extLst>
      <p:ext uri="{BB962C8B-B14F-4D97-AF65-F5344CB8AC3E}">
        <p14:creationId xmlns:p14="http://schemas.microsoft.com/office/powerpoint/2010/main" val="2781645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9/9/2024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181676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9/9/2024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531986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9/9/2024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4122006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726299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2121793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slideLayout" Target="../slideLayouts/slideLayout18.xml" /><Relationship Id="rId3" Type="http://schemas.openxmlformats.org/officeDocument/2006/relationships/slideLayout" Target="../slideLayouts/slideLayout3.xml" /><Relationship Id="rId21" Type="http://schemas.openxmlformats.org/officeDocument/2006/relationships/image" Target="../media/image4.png"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20" Type="http://schemas.openxmlformats.org/officeDocument/2006/relationships/image" Target="../media/image3.png"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theme" Target="../theme/theme1.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1">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1">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9/9/2024</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1368395268"/>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 id="2147483691" r:id="rId12"/>
    <p:sldLayoutId id="2147483692" r:id="rId13"/>
    <p:sldLayoutId id="2147483693" r:id="rId14"/>
    <p:sldLayoutId id="2147483694" r:id="rId15"/>
    <p:sldLayoutId id="2147483695" r:id="rId16"/>
    <p:sldLayoutId id="2147483696" r:id="rId17"/>
    <p:sldLayoutId id="2147483697" r:id="rId18"/>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18.xml" /></Relationships>
</file>

<file path=ppt/slides/_rels/slide10.xml.rels><?xml version="1.0" encoding="UTF-8" standalone="yes"?>
<Relationships xmlns="http://schemas.openxmlformats.org/package/2006/relationships"><Relationship Id="rId2" Type="http://schemas.openxmlformats.org/officeDocument/2006/relationships/image" Target="../media/image10.jpg" /><Relationship Id="rId1" Type="http://schemas.openxmlformats.org/officeDocument/2006/relationships/slideLayout" Target="../slideLayouts/slideLayout7.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 /></Relationships>
</file>

<file path=ppt/slides/_rels/slide12.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7.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4.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7.xml" /></Relationships>
</file>

<file path=ppt/slides/_rels/slide5.xml.rels><?xml version="1.0" encoding="UTF-8" standalone="yes"?>
<Relationships xmlns="http://schemas.openxmlformats.org/package/2006/relationships"><Relationship Id="rId2" Type="http://schemas.openxmlformats.org/officeDocument/2006/relationships/image" Target="../media/image8.png" /><Relationship Id="rId1" Type="http://schemas.openxmlformats.org/officeDocument/2006/relationships/slideLayout" Target="../slideLayouts/slideLayout7.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8.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7.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ctrTitle"/>
          </p:nvPr>
        </p:nvSpPr>
        <p:spPr>
          <a:xfrm>
            <a:off x="-1216366" y="861397"/>
            <a:ext cx="11570267" cy="2047997"/>
          </a:xfrm>
          <a:prstGeom prst="rect">
            <a:avLst/>
          </a:prstGeom>
        </p:spPr>
        <p:txBody>
          <a:bodyPr vert="horz" wrap="square" lIns="0" tIns="16510" rIns="0" bIns="0" rtlCol="0">
            <a:spAutoFit/>
          </a:bodyPr>
          <a:lstStyle/>
          <a:p>
            <a:pPr marL="3213735">
              <a:spcBef>
                <a:spcPts val="130"/>
              </a:spcBef>
            </a:pPr>
            <a:r>
              <a:rPr lang="en-US" sz="4400" u="sng" dirty="0">
                <a:solidFill>
                  <a:schemeClr val="accent4">
                    <a:lumMod val="50000"/>
                  </a:schemeClr>
                </a:solidFill>
                <a:latin typeface="Algerian" pitchFamily="82" charset="0"/>
                <a:cs typeface="Times New Roman" panose="02020603050405020304" pitchFamily="18" charset="0"/>
              </a:rPr>
              <a:t>Employee Data Analysis using Excel</a:t>
            </a:r>
            <a:r>
              <a:rPr lang="en-US" sz="4400" i="0" u="sng" dirty="0">
                <a:solidFill>
                  <a:schemeClr val="accent4">
                    <a:lumMod val="50000"/>
                  </a:schemeClr>
                </a:solidFill>
                <a:effectLst/>
                <a:latin typeface="Algerian" pitchFamily="82" charset="0"/>
                <a:cs typeface="Times New Roman" panose="02020603050405020304" pitchFamily="18" charset="0"/>
              </a:rPr>
              <a:t> </a:t>
            </a:r>
            <a:br>
              <a:rPr lang="en-US" sz="4400" i="0" dirty="0">
                <a:solidFill>
                  <a:srgbClr val="0F0F0F"/>
                </a:solidFill>
                <a:effectLst/>
                <a:latin typeface="Algerian" pitchFamily="82" charset="0"/>
              </a:rPr>
            </a:br>
            <a:endParaRPr sz="4400" spc="15" dirty="0">
              <a:latin typeface="Algerian" pitchFamily="82" charset="0"/>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014649" y="2909394"/>
            <a:ext cx="9474882" cy="2185214"/>
          </a:xfrm>
          <a:prstGeom prst="rect">
            <a:avLst/>
          </a:prstGeom>
          <a:noFill/>
        </p:spPr>
        <p:txBody>
          <a:bodyPr wrap="square" rtlCol="0">
            <a:spAutoFit/>
          </a:bodyPr>
          <a:lstStyle/>
          <a:p>
            <a:r>
              <a:rPr lang="en-US" sz="2800" b="1" dirty="0"/>
              <a:t>STUDENT NAME : G Praveena </a:t>
            </a:r>
          </a:p>
          <a:p>
            <a:r>
              <a:rPr lang="en-US" sz="2800" b="1" dirty="0"/>
              <a:t>REGISTER NO      :  312251623</a:t>
            </a:r>
          </a:p>
          <a:p>
            <a:r>
              <a:rPr lang="en-US" sz="2800" b="1" dirty="0"/>
              <a:t>DEPARTMENT     :  B.Com (General) 3</a:t>
            </a:r>
            <a:r>
              <a:rPr lang="en-US" sz="2800" b="1" baseline="30000" dirty="0"/>
              <a:t>rd</a:t>
            </a:r>
            <a:r>
              <a:rPr lang="en-US" sz="2800" b="1" dirty="0"/>
              <a:t> year</a:t>
            </a:r>
          </a:p>
          <a:p>
            <a:r>
              <a:rPr lang="en-US" sz="2800" b="1" dirty="0"/>
              <a:t>COLLEGE              :  Patrician College of arts and science </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8686800" y="2405060"/>
            <a:ext cx="2466975" cy="3419475"/>
          </a:xfrm>
          <a:prstGeom prst="rect">
            <a:avLst/>
          </a:prstGeom>
        </p:spPr>
      </p:pic>
      <p:sp>
        <p:nvSpPr>
          <p:cNvPr id="7" name="object 7"/>
          <p:cNvSpPr txBox="1">
            <a:spLocks noGrp="1"/>
          </p:cNvSpPr>
          <p:nvPr>
            <p:ph type="title" idx="4294967295"/>
          </p:nvPr>
        </p:nvSpPr>
        <p:spPr>
          <a:xfrm>
            <a:off x="869156" y="1078711"/>
            <a:ext cx="8480425" cy="669925"/>
          </a:xfrm>
          <a:prstGeom prst="rect">
            <a:avLst/>
          </a:prstGeom>
        </p:spPr>
        <p:txBody>
          <a:bodyPr vert="horz" wrap="square" lIns="0" tIns="16510" rIns="0" bIns="0" rtlCol="0">
            <a:spAutoFit/>
          </a:bodyPr>
          <a:lstStyle/>
          <a:p>
            <a:pPr marL="12700">
              <a:lnSpc>
                <a:spcPct val="100000"/>
              </a:lnSpc>
              <a:spcBef>
                <a:spcPts val="130"/>
              </a:spcBef>
            </a:pPr>
            <a:r>
              <a:rPr sz="4250" u="sng" spc="15" dirty="0">
                <a:solidFill>
                  <a:schemeClr val="accent4">
                    <a:lumMod val="50000"/>
                  </a:schemeClr>
                </a:solidFill>
                <a:latin typeface="Algerian" pitchFamily="82" charset="0"/>
              </a:rPr>
              <a:t>THE</a:t>
            </a:r>
            <a:r>
              <a:rPr sz="4250" u="sng" spc="20" dirty="0">
                <a:solidFill>
                  <a:schemeClr val="accent4">
                    <a:lumMod val="50000"/>
                  </a:schemeClr>
                </a:solidFill>
                <a:latin typeface="Algerian" pitchFamily="82" charset="0"/>
              </a:rPr>
              <a:t> </a:t>
            </a:r>
            <a:r>
              <a:rPr lang="en-US" sz="4250" u="sng" spc="20" dirty="0">
                <a:solidFill>
                  <a:schemeClr val="accent4">
                    <a:lumMod val="50000"/>
                  </a:schemeClr>
                </a:solidFill>
                <a:latin typeface="Algerian" pitchFamily="82" charset="0"/>
              </a:rPr>
              <a:t>"</a:t>
            </a:r>
            <a:r>
              <a:rPr sz="4250" u="sng" spc="10" dirty="0">
                <a:solidFill>
                  <a:schemeClr val="accent4">
                    <a:lumMod val="50000"/>
                  </a:schemeClr>
                </a:solidFill>
                <a:latin typeface="Algerian" pitchFamily="82" charset="0"/>
              </a:rPr>
              <a:t>WOW</a:t>
            </a:r>
            <a:r>
              <a:rPr lang="en-US" sz="4250" u="sng" spc="10" dirty="0">
                <a:solidFill>
                  <a:schemeClr val="accent4">
                    <a:lumMod val="50000"/>
                  </a:schemeClr>
                </a:solidFill>
                <a:latin typeface="Algerian" pitchFamily="82" charset="0"/>
              </a:rPr>
              <a:t>"</a:t>
            </a:r>
            <a:r>
              <a:rPr sz="4250" u="sng" spc="85" dirty="0">
                <a:solidFill>
                  <a:schemeClr val="accent4">
                    <a:lumMod val="50000"/>
                  </a:schemeClr>
                </a:solidFill>
                <a:latin typeface="Algerian" pitchFamily="82" charset="0"/>
              </a:rPr>
              <a:t> </a:t>
            </a:r>
            <a:r>
              <a:rPr sz="4250" u="sng" spc="10" dirty="0">
                <a:solidFill>
                  <a:schemeClr val="accent4">
                    <a:lumMod val="50000"/>
                  </a:schemeClr>
                </a:solidFill>
                <a:latin typeface="Algerian" pitchFamily="82" charset="0"/>
              </a:rPr>
              <a:t>IN</a:t>
            </a:r>
            <a:r>
              <a:rPr sz="4250" u="sng" spc="-5" dirty="0">
                <a:solidFill>
                  <a:schemeClr val="accent4">
                    <a:lumMod val="50000"/>
                  </a:schemeClr>
                </a:solidFill>
                <a:latin typeface="Algerian" pitchFamily="82" charset="0"/>
              </a:rPr>
              <a:t> </a:t>
            </a:r>
            <a:r>
              <a:rPr sz="4250" u="sng" spc="15" dirty="0">
                <a:solidFill>
                  <a:schemeClr val="accent4">
                    <a:lumMod val="50000"/>
                  </a:schemeClr>
                </a:solidFill>
                <a:latin typeface="Algerian" pitchFamily="82" charset="0"/>
              </a:rPr>
              <a:t>OUR</a:t>
            </a:r>
            <a:r>
              <a:rPr sz="4250" u="sng" spc="-10" dirty="0">
                <a:solidFill>
                  <a:schemeClr val="accent4">
                    <a:lumMod val="50000"/>
                  </a:schemeClr>
                </a:solidFill>
                <a:latin typeface="Algerian" pitchFamily="82" charset="0"/>
              </a:rPr>
              <a:t> </a:t>
            </a:r>
            <a:r>
              <a:rPr sz="4250" u="sng" spc="20" dirty="0">
                <a:solidFill>
                  <a:schemeClr val="accent4">
                    <a:lumMod val="50000"/>
                  </a:schemeClr>
                </a:solidFill>
                <a:latin typeface="Algerian" pitchFamily="82" charset="0"/>
              </a:rPr>
              <a:t>SOLUTION</a:t>
            </a:r>
            <a:endParaRPr sz="4250" u="sng" dirty="0">
              <a:solidFill>
                <a:schemeClr val="accent4">
                  <a:lumMod val="50000"/>
                </a:schemeClr>
              </a:solidFill>
              <a:latin typeface="Algerian" pitchFamily="82" charset="0"/>
            </a:endParaRP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10" name="TextBox 9">
            <a:extLst>
              <a:ext uri="{FF2B5EF4-FFF2-40B4-BE49-F238E27FC236}">
                <a16:creationId xmlns:a16="http://schemas.microsoft.com/office/drawing/2014/main" id="{8C871027-EA63-82D0-4B5B-D01E59B29634}"/>
              </a:ext>
            </a:extLst>
          </p:cNvPr>
          <p:cNvSpPr txBox="1"/>
          <p:nvPr/>
        </p:nvSpPr>
        <p:spPr>
          <a:xfrm>
            <a:off x="1512094" y="2431709"/>
            <a:ext cx="6953250" cy="2677656"/>
          </a:xfrm>
          <a:prstGeom prst="rect">
            <a:avLst/>
          </a:prstGeom>
          <a:noFill/>
        </p:spPr>
        <p:txBody>
          <a:bodyPr wrap="square" rtlCol="0">
            <a:spAutoFit/>
          </a:bodyPr>
          <a:lstStyle/>
          <a:p>
            <a:pPr algn="l"/>
            <a:r>
              <a:rPr lang="en-US" sz="2800" b="1" dirty="0"/>
              <a:t>Performance Level- There are categories into Levels such as very high, med, low etc….
Using Pivot table and charts is to analyse the employees performance.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object 8"/>
          <p:cNvSpPr txBox="1"/>
          <p:nvPr/>
        </p:nvSpPr>
        <p:spPr>
          <a:xfrm>
            <a:off x="4324985" y="707866"/>
            <a:ext cx="3303904" cy="752129"/>
          </a:xfrm>
          <a:prstGeom prst="rect">
            <a:avLst/>
          </a:prstGeom>
        </p:spPr>
        <p:txBody>
          <a:bodyPr vert="horz" wrap="square" lIns="0" tIns="13335" rIns="0" bIns="0" rtlCol="0">
            <a:spAutoFit/>
          </a:bodyPr>
          <a:lstStyle/>
          <a:p>
            <a:pPr marL="12700">
              <a:lnSpc>
                <a:spcPct val="100000"/>
              </a:lnSpc>
              <a:spcBef>
                <a:spcPts val="105"/>
              </a:spcBef>
            </a:pPr>
            <a:r>
              <a:rPr sz="4800" u="sng" spc="15" dirty="0">
                <a:solidFill>
                  <a:schemeClr val="accent4">
                    <a:lumMod val="50000"/>
                  </a:schemeClr>
                </a:solidFill>
                <a:latin typeface="Algerian" pitchFamily="82" charset="0"/>
                <a:cs typeface="Trebuchet MS"/>
              </a:rPr>
              <a:t>M</a:t>
            </a:r>
            <a:r>
              <a:rPr sz="4800" u="sng" dirty="0">
                <a:solidFill>
                  <a:schemeClr val="accent4">
                    <a:lumMod val="50000"/>
                  </a:schemeClr>
                </a:solidFill>
                <a:latin typeface="Algerian" pitchFamily="82" charset="0"/>
                <a:cs typeface="Trebuchet MS"/>
              </a:rPr>
              <a:t>O</a:t>
            </a:r>
            <a:r>
              <a:rPr sz="4800" u="sng" spc="-15" dirty="0">
                <a:solidFill>
                  <a:schemeClr val="accent4">
                    <a:lumMod val="50000"/>
                  </a:schemeClr>
                </a:solidFill>
                <a:latin typeface="Algerian" pitchFamily="82" charset="0"/>
                <a:cs typeface="Trebuchet MS"/>
              </a:rPr>
              <a:t>D</a:t>
            </a:r>
            <a:r>
              <a:rPr sz="4800" u="sng" spc="-35" dirty="0">
                <a:solidFill>
                  <a:schemeClr val="accent4">
                    <a:lumMod val="50000"/>
                  </a:schemeClr>
                </a:solidFill>
                <a:latin typeface="Algerian" pitchFamily="82" charset="0"/>
                <a:cs typeface="Trebuchet MS"/>
              </a:rPr>
              <a:t>E</a:t>
            </a:r>
            <a:r>
              <a:rPr sz="4800" u="sng" spc="-30" dirty="0">
                <a:solidFill>
                  <a:schemeClr val="accent4">
                    <a:lumMod val="50000"/>
                  </a:schemeClr>
                </a:solidFill>
                <a:latin typeface="Algerian" pitchFamily="82" charset="0"/>
                <a:cs typeface="Trebuchet MS"/>
              </a:rPr>
              <a:t>LL</a:t>
            </a:r>
            <a:r>
              <a:rPr sz="4800" u="sng" spc="-5" dirty="0">
                <a:solidFill>
                  <a:schemeClr val="accent4">
                    <a:lumMod val="50000"/>
                  </a:schemeClr>
                </a:solidFill>
                <a:latin typeface="Algerian" pitchFamily="82" charset="0"/>
                <a:cs typeface="Trebuchet MS"/>
              </a:rPr>
              <a:t>I</a:t>
            </a:r>
            <a:r>
              <a:rPr sz="4800" u="sng" spc="30" dirty="0">
                <a:solidFill>
                  <a:schemeClr val="accent4">
                    <a:lumMod val="50000"/>
                  </a:schemeClr>
                </a:solidFill>
                <a:latin typeface="Algerian" pitchFamily="82" charset="0"/>
                <a:cs typeface="Trebuchet MS"/>
              </a:rPr>
              <a:t>N</a:t>
            </a:r>
            <a:r>
              <a:rPr sz="4800" u="sng" spc="5" dirty="0">
                <a:solidFill>
                  <a:schemeClr val="accent4">
                    <a:lumMod val="50000"/>
                  </a:schemeClr>
                </a:solidFill>
                <a:latin typeface="Algerian" pitchFamily="82" charset="0"/>
                <a:cs typeface="Trebuchet MS"/>
              </a:rPr>
              <a:t>G</a:t>
            </a:r>
            <a:endParaRPr sz="4800" u="sng" dirty="0">
              <a:solidFill>
                <a:schemeClr val="accent4">
                  <a:lumMod val="50000"/>
                </a:schemeClr>
              </a:solidFill>
              <a:latin typeface="Algerian" pitchFamily="82" charset="0"/>
              <a:cs typeface="Trebuchet MS"/>
            </a:endParaRPr>
          </a:p>
        </p:txBody>
      </p:sp>
      <p:sp>
        <p:nvSpPr>
          <p:cNvPr id="2" name="TextBox 1">
            <a:extLst>
              <a:ext uri="{FF2B5EF4-FFF2-40B4-BE49-F238E27FC236}">
                <a16:creationId xmlns:a16="http://schemas.microsoft.com/office/drawing/2014/main" id="{0E23BB10-CD79-326A-F82F-20F5ED7E3656}"/>
              </a:ext>
            </a:extLst>
          </p:cNvPr>
          <p:cNvSpPr txBox="1"/>
          <p:nvPr/>
        </p:nvSpPr>
        <p:spPr>
          <a:xfrm>
            <a:off x="857250" y="1843950"/>
            <a:ext cx="10648568" cy="3847207"/>
          </a:xfrm>
          <a:prstGeom prst="rect">
            <a:avLst/>
          </a:prstGeom>
          <a:noFill/>
        </p:spPr>
        <p:txBody>
          <a:bodyPr wrap="square" rtlCol="0">
            <a:spAutoFit/>
          </a:bodyPr>
          <a:lstStyle/>
          <a:p>
            <a:pPr algn="l"/>
            <a:r>
              <a:rPr lang="en-US" sz="2800" b="1" dirty="0"/>
              <a:t>• </a:t>
            </a:r>
            <a:r>
              <a:rPr lang="en-US" sz="2400" b="1" dirty="0"/>
              <a:t>Data Preparation: Clean and organize data ensuring accuracy and consistency.
• Trend Analysis: Apply charts and graphs (e.g. Line charts, bar graphs) to visualize trends over time, such as employee performance or turnover rates.
• Pivot Tables: Create pivot tables to aggregate and analyze data across different dimensions, such as department, tenure, or job role.
• Regression Analysis: Utilize regression functions to identify relationships between variables, such as the impact of training on performance.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idx="4294967295"/>
          </p:nvPr>
        </p:nvSpPr>
        <p:spPr>
          <a:xfrm>
            <a:off x="0" y="832082"/>
            <a:ext cx="4524679" cy="690574"/>
          </a:xfrm>
          <a:prstGeom prst="rect">
            <a:avLst/>
          </a:prstGeom>
        </p:spPr>
        <p:txBody>
          <a:bodyPr vert="horz" wrap="square" lIns="0" tIns="13335" rIns="0" bIns="0" rtlCol="0">
            <a:spAutoFit/>
          </a:bodyPr>
          <a:lstStyle/>
          <a:p>
            <a:pPr marL="12700">
              <a:lnSpc>
                <a:spcPct val="100000"/>
              </a:lnSpc>
              <a:spcBef>
                <a:spcPts val="105"/>
              </a:spcBef>
            </a:pPr>
            <a:r>
              <a:rPr u="sng" dirty="0">
                <a:solidFill>
                  <a:schemeClr val="accent4">
                    <a:lumMod val="50000"/>
                  </a:schemeClr>
                </a:solidFill>
                <a:latin typeface="Algerian" pitchFamily="82" charset="0"/>
              </a:rPr>
              <a:t>R</a:t>
            </a:r>
            <a:r>
              <a:rPr u="sng" spc="-40" dirty="0">
                <a:solidFill>
                  <a:schemeClr val="accent4">
                    <a:lumMod val="50000"/>
                  </a:schemeClr>
                </a:solidFill>
                <a:latin typeface="Algerian" pitchFamily="82" charset="0"/>
              </a:rPr>
              <a:t>E</a:t>
            </a:r>
            <a:r>
              <a:rPr u="sng" spc="15" dirty="0">
                <a:solidFill>
                  <a:schemeClr val="accent4">
                    <a:lumMod val="50000"/>
                  </a:schemeClr>
                </a:solidFill>
                <a:latin typeface="Algerian" pitchFamily="82" charset="0"/>
              </a:rPr>
              <a:t>S</a:t>
            </a:r>
            <a:r>
              <a:rPr u="sng" spc="-30" dirty="0">
                <a:solidFill>
                  <a:schemeClr val="accent4">
                    <a:lumMod val="50000"/>
                  </a:schemeClr>
                </a:solidFill>
                <a:latin typeface="Algerian" pitchFamily="82" charset="0"/>
              </a:rPr>
              <a:t>U</a:t>
            </a:r>
            <a:r>
              <a:rPr u="sng" spc="-405" dirty="0">
                <a:solidFill>
                  <a:schemeClr val="accent4">
                    <a:lumMod val="50000"/>
                  </a:schemeClr>
                </a:solidFill>
                <a:latin typeface="Algerian" pitchFamily="82" charset="0"/>
              </a:rPr>
              <a:t>L</a:t>
            </a:r>
            <a:r>
              <a:rPr u="sng" dirty="0">
                <a:solidFill>
                  <a:schemeClr val="accent4">
                    <a:lumMod val="50000"/>
                  </a:schemeClr>
                </a:solidFill>
                <a:latin typeface="Algerian" pitchFamily="82" charset="0"/>
              </a:rPr>
              <a:t>TS</a:t>
            </a:r>
            <a:r>
              <a:rPr lang="en-US" u="sng" dirty="0">
                <a:solidFill>
                  <a:schemeClr val="accent4">
                    <a:lumMod val="50000"/>
                  </a:schemeClr>
                </a:solidFill>
                <a:latin typeface="Algerian" pitchFamily="82" charset="0"/>
              </a:rPr>
              <a:t> :</a:t>
            </a:r>
            <a:endParaRPr u="sng" dirty="0">
              <a:solidFill>
                <a:schemeClr val="accent4">
                  <a:lumMod val="50000"/>
                </a:schemeClr>
              </a:solidFill>
              <a:latin typeface="Algerian" pitchFamily="82" charset="0"/>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sp>
        <p:nvSpPr>
          <p:cNvPr id="2" name="TextBox 1">
            <a:extLst>
              <a:ext uri="{FF2B5EF4-FFF2-40B4-BE49-F238E27FC236}">
                <a16:creationId xmlns:a16="http://schemas.microsoft.com/office/drawing/2014/main" id="{C4D5F6C2-417B-76FF-37B5-2F6AD18A74FE}"/>
              </a:ext>
            </a:extLst>
          </p:cNvPr>
          <p:cNvSpPr txBox="1"/>
          <p:nvPr/>
        </p:nvSpPr>
        <p:spPr>
          <a:xfrm>
            <a:off x="5181599" y="2514600"/>
            <a:ext cx="1828800" cy="1828800"/>
          </a:xfrm>
          <a:prstGeom prst="rect">
            <a:avLst/>
          </a:prstGeom>
          <a:noFill/>
        </p:spPr>
        <p:txBody>
          <a:bodyPr wrap="square" rtlCol="0">
            <a:spAutoFit/>
          </a:bodyPr>
          <a:lstStyle/>
          <a:p>
            <a:pPr algn="l"/>
            <a:endParaRPr lang="en-US" dirty="0"/>
          </a:p>
        </p:txBody>
      </p:sp>
      <p:pic>
        <p:nvPicPr>
          <p:cNvPr id="4" name="Google Shape;212;p18">
            <a:extLst>
              <a:ext uri="{FF2B5EF4-FFF2-40B4-BE49-F238E27FC236}">
                <a16:creationId xmlns:a16="http://schemas.microsoft.com/office/drawing/2014/main" id="{0C2AC76D-891A-263A-DDEC-ADAFDEE49F76}"/>
              </a:ext>
            </a:extLst>
          </p:cNvPr>
          <p:cNvPicPr preferRelativeResize="0">
            <a:picLocks/>
          </p:cNvPicPr>
          <p:nvPr/>
        </p:nvPicPr>
        <p:blipFill rotWithShape="1">
          <a:blip r:embed="rId2">
            <a:alphaModFix/>
          </a:blip>
          <a:srcRect/>
          <a:stretch>
            <a:fillRect/>
          </a:stretch>
        </p:blipFill>
        <p:spPr>
          <a:xfrm>
            <a:off x="3719074" y="1506304"/>
            <a:ext cx="6990849" cy="451961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idx="4294967295"/>
          </p:nvPr>
        </p:nvSpPr>
        <p:spPr>
          <a:xfrm>
            <a:off x="1295400" y="329520"/>
            <a:ext cx="9601200" cy="1303337"/>
          </a:xfrm>
        </p:spPr>
        <p:txBody>
          <a:bodyPr>
            <a:normAutofit/>
          </a:bodyPr>
          <a:lstStyle/>
          <a:p>
            <a:r>
              <a:rPr lang="en-US" sz="4800" u="sng" dirty="0">
                <a:solidFill>
                  <a:schemeClr val="accent4">
                    <a:lumMod val="50000"/>
                  </a:schemeClr>
                </a:solidFill>
                <a:latin typeface="Algerian" pitchFamily="82" charset="0"/>
                <a:cs typeface="Times New Roman" panose="02020603050405020304" pitchFamily="18" charset="0"/>
              </a:rPr>
              <a:t>conclusion</a:t>
            </a:r>
            <a:endParaRPr lang="en-IN" sz="4800" u="sng" dirty="0">
              <a:solidFill>
                <a:schemeClr val="accent4">
                  <a:lumMod val="50000"/>
                </a:schemeClr>
              </a:solidFill>
              <a:latin typeface="Algerian" pitchFamily="82" charset="0"/>
              <a:cs typeface="Times New Roman" panose="02020603050405020304" pitchFamily="18" charset="0"/>
            </a:endParaRPr>
          </a:p>
        </p:txBody>
      </p:sp>
      <p:sp>
        <p:nvSpPr>
          <p:cNvPr id="3" name="TextBox 2">
            <a:extLst>
              <a:ext uri="{FF2B5EF4-FFF2-40B4-BE49-F238E27FC236}">
                <a16:creationId xmlns:a16="http://schemas.microsoft.com/office/drawing/2014/main" id="{D4B442EC-0E21-4056-1FC1-4781EAC5E07D}"/>
              </a:ext>
            </a:extLst>
          </p:cNvPr>
          <p:cNvSpPr txBox="1"/>
          <p:nvPr/>
        </p:nvSpPr>
        <p:spPr>
          <a:xfrm>
            <a:off x="789215" y="1522979"/>
            <a:ext cx="10775155" cy="4401205"/>
          </a:xfrm>
          <a:prstGeom prst="rect">
            <a:avLst/>
          </a:prstGeom>
          <a:noFill/>
        </p:spPr>
        <p:txBody>
          <a:bodyPr wrap="square" rtlCol="0">
            <a:spAutoFit/>
          </a:bodyPr>
          <a:lstStyle/>
          <a:p>
            <a:pPr algn="l"/>
            <a:r>
              <a:rPr lang="en-US" sz="2800" b="1" dirty="0"/>
              <a:t>The conclusion of employee data analysis reveals hey insights into workforce trends, performance, and areas for improvement. By analyzing metrics such as productivity Turnover rates, and engagement levels, organizations can identify strengths and weaknesses in their HR strategies. This analysis supports data- driven decision-making, enabling targeted interventions Lo enhance employee performance, optimize recruitment processes, and improve overall organizational effectiveness. In essence effective data analysis provides a foundation for strategic planning and operational improvements, leading to a more motivated and productive workforce.</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 name="object 17"/>
          <p:cNvSpPr txBox="1">
            <a:spLocks noGrp="1"/>
          </p:cNvSpPr>
          <p:nvPr>
            <p:ph type="title"/>
          </p:nvPr>
        </p:nvSpPr>
        <p:spPr>
          <a:xfrm>
            <a:off x="3788225" y="525212"/>
            <a:ext cx="4848067" cy="847668"/>
          </a:xfrm>
          <a:prstGeom prst="rect">
            <a:avLst/>
          </a:prstGeom>
        </p:spPr>
        <p:txBody>
          <a:bodyPr vert="horz" wrap="square" lIns="0" tIns="16510" rIns="0" bIns="0" rtlCol="0" anchor="ctr">
            <a:spAutoFit/>
          </a:bodyPr>
          <a:lstStyle/>
          <a:p>
            <a:pPr marL="12700">
              <a:lnSpc>
                <a:spcPct val="100000"/>
              </a:lnSpc>
              <a:spcBef>
                <a:spcPts val="130"/>
              </a:spcBef>
            </a:pPr>
            <a:r>
              <a:rPr sz="5400" u="sng" spc="5" dirty="0">
                <a:solidFill>
                  <a:schemeClr val="accent4">
                    <a:lumMod val="50000"/>
                  </a:schemeClr>
                </a:solidFill>
                <a:latin typeface="Algerian" pitchFamily="82" charset="0"/>
              </a:rPr>
              <a:t>PROJECT</a:t>
            </a:r>
            <a:r>
              <a:rPr sz="5400" u="sng" spc="-85" dirty="0">
                <a:solidFill>
                  <a:schemeClr val="accent4">
                    <a:lumMod val="50000"/>
                  </a:schemeClr>
                </a:solidFill>
                <a:latin typeface="Algerian" pitchFamily="82" charset="0"/>
              </a:rPr>
              <a:t> </a:t>
            </a:r>
            <a:r>
              <a:rPr sz="5400" u="sng" spc="25" dirty="0">
                <a:solidFill>
                  <a:schemeClr val="accent4">
                    <a:lumMod val="50000"/>
                  </a:schemeClr>
                </a:solidFill>
                <a:latin typeface="Algerian" pitchFamily="82" charset="0"/>
              </a:rPr>
              <a:t>TITLE</a:t>
            </a:r>
            <a:endParaRPr sz="5400" u="sng" dirty="0">
              <a:solidFill>
                <a:schemeClr val="accent4">
                  <a:lumMod val="50000"/>
                </a:schemeClr>
              </a:solidFill>
              <a:latin typeface="Algerian" pitchFamily="82" charset="0"/>
            </a:endParaRPr>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527921" y="2876744"/>
            <a:ext cx="9368677" cy="1754326"/>
          </a:xfrm>
          <a:prstGeom prst="rect">
            <a:avLst/>
          </a:prstGeom>
          <a:noFill/>
        </p:spPr>
        <p:txBody>
          <a:bodyPr wrap="square" rtlCol="0" anchor="ctr">
            <a:spAutoFit/>
          </a:bodyPr>
          <a:lstStyle/>
          <a:p>
            <a:pPr algn="ctr"/>
            <a:r>
              <a:rPr lang="en-US" sz="5400" b="1" dirty="0">
                <a:solidFill>
                  <a:srgbClr val="0F0F0F"/>
                </a:solidFill>
                <a:cs typeface="Times New Roman" panose="02020603050405020304" pitchFamily="18" charset="0"/>
              </a:rPr>
              <a:t>Employee Performance Analysis using Excel</a:t>
            </a:r>
            <a:endParaRPr lang="en-IN" sz="5400" dirty="0">
              <a:solidFill>
                <a:srgbClr val="7030A0"/>
              </a:solidFill>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1" name="object 21"/>
          <p:cNvSpPr txBox="1">
            <a:spLocks noGrp="1"/>
          </p:cNvSpPr>
          <p:nvPr>
            <p:ph type="title"/>
          </p:nvPr>
        </p:nvSpPr>
        <p:spPr>
          <a:xfrm>
            <a:off x="3846512" y="320182"/>
            <a:ext cx="4498975" cy="752129"/>
          </a:xfrm>
          <a:prstGeom prst="rect">
            <a:avLst/>
          </a:prstGeom>
        </p:spPr>
        <p:txBody>
          <a:bodyPr vert="horz" wrap="square" lIns="0" tIns="13335" rIns="0" bIns="0" rtlCol="0">
            <a:spAutoFit/>
          </a:bodyPr>
          <a:lstStyle/>
          <a:p>
            <a:pPr marL="12700">
              <a:lnSpc>
                <a:spcPct val="100000"/>
              </a:lnSpc>
              <a:spcBef>
                <a:spcPts val="105"/>
              </a:spcBef>
            </a:pPr>
            <a:r>
              <a:rPr sz="4800" u="sng" spc="25" dirty="0">
                <a:solidFill>
                  <a:schemeClr val="accent4">
                    <a:lumMod val="50000"/>
                  </a:schemeClr>
                </a:solidFill>
                <a:latin typeface="Algerian" pitchFamily="82" charset="0"/>
              </a:rPr>
              <a:t>A</a:t>
            </a:r>
            <a:r>
              <a:rPr sz="4800" u="sng" spc="-5" dirty="0">
                <a:solidFill>
                  <a:schemeClr val="accent4">
                    <a:lumMod val="50000"/>
                  </a:schemeClr>
                </a:solidFill>
                <a:latin typeface="Algerian" pitchFamily="82" charset="0"/>
              </a:rPr>
              <a:t>G</a:t>
            </a:r>
            <a:r>
              <a:rPr sz="4800" u="sng" spc="-35" dirty="0">
                <a:solidFill>
                  <a:schemeClr val="accent4">
                    <a:lumMod val="50000"/>
                  </a:schemeClr>
                </a:solidFill>
                <a:latin typeface="Algerian" pitchFamily="82" charset="0"/>
              </a:rPr>
              <a:t>E</a:t>
            </a:r>
            <a:r>
              <a:rPr sz="4800" u="sng" spc="15" dirty="0">
                <a:solidFill>
                  <a:schemeClr val="accent4">
                    <a:lumMod val="50000"/>
                  </a:schemeClr>
                </a:solidFill>
                <a:latin typeface="Algerian" pitchFamily="82" charset="0"/>
              </a:rPr>
              <a:t>N</a:t>
            </a:r>
            <a:r>
              <a:rPr sz="4800" u="sng" dirty="0">
                <a:solidFill>
                  <a:schemeClr val="accent4">
                    <a:lumMod val="50000"/>
                  </a:schemeClr>
                </a:solidFill>
                <a:latin typeface="Algerian" pitchFamily="82" charset="0"/>
              </a:rPr>
              <a:t>DA</a:t>
            </a:r>
          </a:p>
        </p:txBody>
      </p:sp>
      <p:sp>
        <p:nvSpPr>
          <p:cNvPr id="23" name="TextBox 22">
            <a:extLst>
              <a:ext uri="{FF2B5EF4-FFF2-40B4-BE49-F238E27FC236}">
                <a16:creationId xmlns:a16="http://schemas.microsoft.com/office/drawing/2014/main" id="{D0827FA3-A9D4-0FE5-45BE-664C8C920E82}"/>
              </a:ext>
            </a:extLst>
          </p:cNvPr>
          <p:cNvSpPr txBox="1"/>
          <p:nvPr/>
        </p:nvSpPr>
        <p:spPr>
          <a:xfrm>
            <a:off x="3846512" y="1072311"/>
            <a:ext cx="8182006" cy="5413726"/>
          </a:xfrm>
          <a:prstGeom prst="rect">
            <a:avLst/>
          </a:prstGeom>
          <a:noFill/>
        </p:spPr>
        <p:txBody>
          <a:bodyPr wrap="square" rtlCol="0" anchor="ctr">
            <a:spAutoFit/>
          </a:bodyPr>
          <a:lstStyle/>
          <a:p>
            <a:endParaRPr lang="en-US" sz="2800" b="1" i="0" dirty="0">
              <a:solidFill>
                <a:srgbClr val="0D0D0D"/>
              </a:solidFill>
              <a:effectLst/>
              <a:latin typeface="Times New Roman" panose="02020603050405020304" pitchFamily="18" charset="0"/>
              <a:cs typeface="Times New Roman" panose="02020603050405020304" pitchFamily="18" charset="0"/>
            </a:endParaRPr>
          </a:p>
          <a:p>
            <a:pPr>
              <a:buFont typeface="+mj-lt"/>
              <a:buAutoNum type="arabicPeriod"/>
            </a:pPr>
            <a:r>
              <a:rPr lang="en-US" sz="3600" b="1" i="0" dirty="0">
                <a:solidFill>
                  <a:srgbClr val="0D0D0D"/>
                </a:solidFill>
                <a:effectLst/>
                <a:cs typeface="Times New Roman" panose="02020603050405020304" pitchFamily="18" charset="0"/>
              </a:rPr>
              <a:t>Problem Statement</a:t>
            </a:r>
          </a:p>
          <a:p>
            <a:pPr>
              <a:buFont typeface="+mj-lt"/>
              <a:buAutoNum type="arabicPeriod"/>
            </a:pPr>
            <a:r>
              <a:rPr lang="en-US" sz="3600" b="1" i="0" dirty="0">
                <a:solidFill>
                  <a:srgbClr val="0D0D0D"/>
                </a:solidFill>
                <a:effectLst/>
                <a:cs typeface="Times New Roman" panose="02020603050405020304" pitchFamily="18" charset="0"/>
              </a:rPr>
              <a:t>Project Overview</a:t>
            </a:r>
          </a:p>
          <a:p>
            <a:pPr>
              <a:buFont typeface="+mj-lt"/>
              <a:buAutoNum type="arabicPeriod"/>
            </a:pPr>
            <a:r>
              <a:rPr lang="en-US" sz="3600" b="1" i="0" dirty="0">
                <a:solidFill>
                  <a:srgbClr val="0D0D0D"/>
                </a:solidFill>
                <a:effectLst/>
                <a:cs typeface="Times New Roman" panose="02020603050405020304" pitchFamily="18" charset="0"/>
              </a:rPr>
              <a:t>End Users</a:t>
            </a:r>
          </a:p>
          <a:p>
            <a:pPr>
              <a:buFont typeface="+mj-lt"/>
              <a:buAutoNum type="arabicPeriod"/>
            </a:pPr>
            <a:r>
              <a:rPr lang="en-US" sz="3600" b="1" i="0" dirty="0">
                <a:solidFill>
                  <a:srgbClr val="0D0D0D"/>
                </a:solidFill>
                <a:effectLst/>
                <a:cs typeface="Times New Roman" panose="02020603050405020304" pitchFamily="18" charset="0"/>
              </a:rPr>
              <a:t>Our Solution and Proposition</a:t>
            </a:r>
          </a:p>
          <a:p>
            <a:pPr>
              <a:buFont typeface="+mj-lt"/>
              <a:buAutoNum type="arabicPeriod"/>
            </a:pPr>
            <a:r>
              <a:rPr lang="en-US" sz="3600" b="1" dirty="0">
                <a:solidFill>
                  <a:srgbClr val="0D0D0D"/>
                </a:solidFill>
                <a:cs typeface="Times New Roman" panose="02020603050405020304" pitchFamily="18" charset="0"/>
              </a:rPr>
              <a:t>Dataset Description</a:t>
            </a:r>
            <a:endParaRPr lang="en-US" sz="3600" b="1" i="0" dirty="0">
              <a:solidFill>
                <a:srgbClr val="0D0D0D"/>
              </a:solidFill>
              <a:effectLst/>
              <a:cs typeface="Times New Roman" panose="02020603050405020304" pitchFamily="18" charset="0"/>
            </a:endParaRPr>
          </a:p>
          <a:p>
            <a:pPr>
              <a:buFont typeface="+mj-lt"/>
              <a:buAutoNum type="arabicPeriod"/>
            </a:pPr>
            <a:r>
              <a:rPr lang="en-US" sz="3600" b="1" i="0" dirty="0">
                <a:solidFill>
                  <a:srgbClr val="0D0D0D"/>
                </a:solidFill>
                <a:effectLst/>
                <a:cs typeface="Times New Roman" panose="02020603050405020304" pitchFamily="18" charset="0"/>
              </a:rPr>
              <a:t>Modelling Approach</a:t>
            </a:r>
          </a:p>
          <a:p>
            <a:pPr>
              <a:buFont typeface="+mj-lt"/>
              <a:buAutoNum type="arabicPeriod"/>
            </a:pPr>
            <a:r>
              <a:rPr lang="en-US" sz="3600" b="1" i="0" dirty="0">
                <a:solidFill>
                  <a:srgbClr val="0D0D0D"/>
                </a:solidFill>
                <a:effectLst/>
                <a:cs typeface="Times New Roman" panose="02020603050405020304" pitchFamily="18" charset="0"/>
              </a:rPr>
              <a:t>Results and </a:t>
            </a:r>
            <a:r>
              <a:rPr lang="en-US" sz="3600" b="1" dirty="0">
                <a:solidFill>
                  <a:srgbClr val="0D0D0D"/>
                </a:solidFill>
                <a:cs typeface="Times New Roman" panose="02020603050405020304" pitchFamily="18" charset="0"/>
              </a:rPr>
              <a:t>Discussion</a:t>
            </a:r>
            <a:endParaRPr lang="en-US" sz="3600" b="1" i="0" dirty="0">
              <a:solidFill>
                <a:srgbClr val="0D0D0D"/>
              </a:solidFill>
              <a:effectLst/>
              <a:cs typeface="Times New Roman" panose="02020603050405020304" pitchFamily="18" charset="0"/>
            </a:endParaRPr>
          </a:p>
          <a:p>
            <a:pPr>
              <a:buFont typeface="+mj-lt"/>
              <a:buAutoNum type="arabicPeriod"/>
            </a:pPr>
            <a:r>
              <a:rPr lang="en-US" sz="3600" b="1" i="0" dirty="0">
                <a:solidFill>
                  <a:srgbClr val="0D0D0D"/>
                </a:solidFill>
                <a:effectLst/>
                <a:cs typeface="Times New Roman" panose="02020603050405020304" pitchFamily="18" charset="0"/>
              </a:rPr>
              <a:t>Conclusion</a:t>
            </a:r>
          </a:p>
          <a:p>
            <a:endParaRPr lang="en-IN" sz="28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71145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7" name="object 7"/>
          <p:cNvSpPr txBox="1">
            <a:spLocks noGrp="1"/>
          </p:cNvSpPr>
          <p:nvPr>
            <p:ph type="title" idx="4294967295"/>
          </p:nvPr>
        </p:nvSpPr>
        <p:spPr>
          <a:xfrm>
            <a:off x="1295400" y="849242"/>
            <a:ext cx="9601200" cy="6937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u="sng" spc="-20" dirty="0">
                <a:solidFill>
                  <a:schemeClr val="accent4">
                    <a:lumMod val="50000"/>
                  </a:schemeClr>
                </a:solidFill>
                <a:latin typeface="Algerian" pitchFamily="82" charset="0"/>
              </a:rPr>
              <a:t>P</a:t>
            </a:r>
            <a:r>
              <a:rPr u="sng" spc="15" dirty="0">
                <a:solidFill>
                  <a:schemeClr val="accent4">
                    <a:lumMod val="50000"/>
                  </a:schemeClr>
                </a:solidFill>
                <a:latin typeface="Algerian" pitchFamily="82" charset="0"/>
              </a:rPr>
              <a:t>ROB</a:t>
            </a:r>
            <a:r>
              <a:rPr u="sng" spc="55" dirty="0">
                <a:solidFill>
                  <a:schemeClr val="accent4">
                    <a:lumMod val="50000"/>
                  </a:schemeClr>
                </a:solidFill>
                <a:latin typeface="Algerian" pitchFamily="82" charset="0"/>
              </a:rPr>
              <a:t>L</a:t>
            </a:r>
            <a:r>
              <a:rPr u="sng" spc="-20" dirty="0">
                <a:solidFill>
                  <a:schemeClr val="accent4">
                    <a:lumMod val="50000"/>
                  </a:schemeClr>
                </a:solidFill>
                <a:latin typeface="Algerian" pitchFamily="82" charset="0"/>
              </a:rPr>
              <a:t>E</a:t>
            </a:r>
            <a:r>
              <a:rPr u="sng" spc="20" dirty="0">
                <a:solidFill>
                  <a:schemeClr val="accent4">
                    <a:lumMod val="50000"/>
                  </a:schemeClr>
                </a:solidFill>
                <a:latin typeface="Algerian" pitchFamily="82" charset="0"/>
              </a:rPr>
              <a:t>M</a:t>
            </a:r>
            <a:r>
              <a:rPr u="sng" dirty="0">
                <a:solidFill>
                  <a:schemeClr val="accent4">
                    <a:lumMod val="50000"/>
                  </a:schemeClr>
                </a:solidFill>
                <a:latin typeface="Algerian" pitchFamily="82" charset="0"/>
              </a:rPr>
              <a:t>	</a:t>
            </a:r>
            <a:r>
              <a:rPr u="sng" spc="10" dirty="0">
                <a:solidFill>
                  <a:schemeClr val="accent4">
                    <a:lumMod val="50000"/>
                  </a:schemeClr>
                </a:solidFill>
                <a:latin typeface="Algerian" pitchFamily="82" charset="0"/>
              </a:rPr>
              <a:t>S</a:t>
            </a:r>
            <a:r>
              <a:rPr u="sng" spc="-370" dirty="0">
                <a:solidFill>
                  <a:schemeClr val="accent4">
                    <a:lumMod val="50000"/>
                  </a:schemeClr>
                </a:solidFill>
                <a:latin typeface="Algerian" pitchFamily="82" charset="0"/>
              </a:rPr>
              <a:t>T</a:t>
            </a:r>
            <a:r>
              <a:rPr u="sng" spc="-375" dirty="0">
                <a:solidFill>
                  <a:schemeClr val="accent4">
                    <a:lumMod val="50000"/>
                  </a:schemeClr>
                </a:solidFill>
                <a:latin typeface="Algerian" pitchFamily="82" charset="0"/>
              </a:rPr>
              <a:t>A</a:t>
            </a:r>
            <a:r>
              <a:rPr u="sng" spc="15" dirty="0">
                <a:solidFill>
                  <a:schemeClr val="accent4">
                    <a:lumMod val="50000"/>
                  </a:schemeClr>
                </a:solidFill>
                <a:latin typeface="Algerian" pitchFamily="82" charset="0"/>
              </a:rPr>
              <a:t>T</a:t>
            </a:r>
            <a:r>
              <a:rPr u="sng" spc="-10" dirty="0">
                <a:solidFill>
                  <a:schemeClr val="accent4">
                    <a:lumMod val="50000"/>
                  </a:schemeClr>
                </a:solidFill>
                <a:latin typeface="Algerian" pitchFamily="82" charset="0"/>
              </a:rPr>
              <a:t>E</a:t>
            </a:r>
            <a:r>
              <a:rPr u="sng" spc="-20" dirty="0">
                <a:solidFill>
                  <a:schemeClr val="accent4">
                    <a:lumMod val="50000"/>
                  </a:schemeClr>
                </a:solidFill>
                <a:latin typeface="Algerian" pitchFamily="82" charset="0"/>
              </a:rPr>
              <a:t>ME</a:t>
            </a:r>
            <a:r>
              <a:rPr u="sng" spc="10" dirty="0">
                <a:solidFill>
                  <a:schemeClr val="accent4">
                    <a:lumMod val="50000"/>
                  </a:schemeClr>
                </a:solidFill>
                <a:latin typeface="Algerian" pitchFamily="82" charset="0"/>
              </a:rPr>
              <a:t>NT</a:t>
            </a:r>
            <a:endParaRPr u="sng" dirty="0">
              <a:solidFill>
                <a:schemeClr val="accent4">
                  <a:lumMod val="50000"/>
                </a:schemeClr>
              </a:solidFill>
              <a:latin typeface="Algerian" pitchFamily="82" charset="0"/>
            </a:endParaRPr>
          </a:p>
        </p:txBody>
      </p:sp>
      <p:sp>
        <p:nvSpPr>
          <p:cNvPr id="11" name="TextBox 10">
            <a:extLst>
              <a:ext uri="{FF2B5EF4-FFF2-40B4-BE49-F238E27FC236}">
                <a16:creationId xmlns:a16="http://schemas.microsoft.com/office/drawing/2014/main" id="{BC78616B-D337-78A8-DE3E-57C139EA87AD}"/>
              </a:ext>
            </a:extLst>
          </p:cNvPr>
          <p:cNvSpPr txBox="1"/>
          <p:nvPr/>
        </p:nvSpPr>
        <p:spPr>
          <a:xfrm>
            <a:off x="988220" y="1779538"/>
            <a:ext cx="7812880" cy="4189461"/>
          </a:xfrm>
          <a:prstGeom prst="rect">
            <a:avLst/>
          </a:prstGeom>
          <a:noFill/>
        </p:spPr>
        <p:txBody>
          <a:bodyPr wrap="square">
            <a:spAutoFit/>
          </a:bodyPr>
          <a:lstStyle/>
          <a:p>
            <a:r>
              <a:rPr lang="en-US" sz="2400" b="1" dirty="0"/>
              <a:t>Employee performance is a critical factor influencing organizational success, requiring effective assessment and management strategies. Addressing performance issues promptly can enhance productivity and employee satisfaction.</a:t>
            </a:r>
          </a:p>
          <a:p>
            <a:endParaRPr lang="en-US" sz="2400" b="1" dirty="0"/>
          </a:p>
          <a:p>
            <a:r>
              <a:rPr lang="en-US" sz="2400" b="1" dirty="0"/>
              <a:t>An employee dataset overview provides essential insights into workforce demographics, performance metrics, and engagement levels, crucial for optimizing human resource strategies. Proper analysis can reveal trends and gaps, aiding in targeted improvements.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491538" y="2600325"/>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7" name="object 7"/>
          <p:cNvSpPr txBox="1">
            <a:spLocks noGrp="1"/>
          </p:cNvSpPr>
          <p:nvPr>
            <p:ph type="title" idx="4294967295"/>
          </p:nvPr>
        </p:nvSpPr>
        <p:spPr>
          <a:xfrm>
            <a:off x="1238249" y="781050"/>
            <a:ext cx="10353901" cy="670696"/>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u="sng" spc="5" dirty="0">
                <a:solidFill>
                  <a:schemeClr val="accent4">
                    <a:lumMod val="50000"/>
                  </a:schemeClr>
                </a:solidFill>
                <a:latin typeface="Algerian" pitchFamily="82" charset="0"/>
              </a:rPr>
              <a:t>PROJECT	</a:t>
            </a:r>
            <a:r>
              <a:rPr sz="4250" u="sng" spc="-20" dirty="0">
                <a:solidFill>
                  <a:schemeClr val="accent4">
                    <a:lumMod val="50000"/>
                  </a:schemeClr>
                </a:solidFill>
                <a:latin typeface="Algerian" pitchFamily="82" charset="0"/>
              </a:rPr>
              <a:t>OVERVIEW</a:t>
            </a:r>
            <a:endParaRPr sz="4250" u="sng" dirty="0">
              <a:solidFill>
                <a:schemeClr val="accent4">
                  <a:lumMod val="50000"/>
                </a:schemeClr>
              </a:solidFill>
              <a:latin typeface="Algerian" pitchFamily="82" charset="0"/>
            </a:endParaRPr>
          </a:p>
        </p:txBody>
      </p:sp>
      <p:sp>
        <p:nvSpPr>
          <p:cNvPr id="9" name="TextBox 8">
            <a:extLst>
              <a:ext uri="{FF2B5EF4-FFF2-40B4-BE49-F238E27FC236}">
                <a16:creationId xmlns:a16="http://schemas.microsoft.com/office/drawing/2014/main" id="{321D3516-C767-E935-0C21-27AD9C1C692F}"/>
              </a:ext>
            </a:extLst>
          </p:cNvPr>
          <p:cNvSpPr txBox="1"/>
          <p:nvPr/>
        </p:nvSpPr>
        <p:spPr>
          <a:xfrm rot="10800000" flipV="1">
            <a:off x="945357" y="2004120"/>
            <a:ext cx="7893843" cy="3539430"/>
          </a:xfrm>
          <a:prstGeom prst="rect">
            <a:avLst/>
          </a:prstGeom>
          <a:noFill/>
        </p:spPr>
        <p:txBody>
          <a:bodyPr wrap="square" rtlCol="0">
            <a:spAutoFit/>
          </a:bodyPr>
          <a:lstStyle/>
          <a:p>
            <a:pPr algn="l"/>
            <a:r>
              <a:rPr lang="en-US" sz="2000" b="1" dirty="0"/>
              <a:t>• </a:t>
            </a:r>
            <a:r>
              <a:rPr lang="en-US" sz="2800" b="1" dirty="0"/>
              <a:t>The project involves analyzing employee data using Excel to gain insights into workforce metrics. This includes organizing data, performing statistical analysis, and creating visualizations to understand trends in employee performance, demographics, and other key indicators, thereby supporting data-driven decision-making for HR strategies.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5AA7A57-2C84-39BF-823C-8B9DB45CCF59}"/>
              </a:ext>
            </a:extLst>
          </p:cNvPr>
          <p:cNvSpPr txBox="1"/>
          <p:nvPr/>
        </p:nvSpPr>
        <p:spPr>
          <a:xfrm>
            <a:off x="3556991" y="750865"/>
            <a:ext cx="5078017" cy="646331"/>
          </a:xfrm>
          <a:prstGeom prst="rect">
            <a:avLst/>
          </a:prstGeom>
          <a:noFill/>
        </p:spPr>
        <p:txBody>
          <a:bodyPr wrap="square" rtlCol="0" anchor="ctr">
            <a:spAutoFit/>
          </a:bodyPr>
          <a:lstStyle/>
          <a:p>
            <a:pPr algn="ctr"/>
            <a:r>
              <a:rPr lang="en-US" sz="3600" u="sng" dirty="0">
                <a:solidFill>
                  <a:schemeClr val="accent4">
                    <a:lumMod val="50000"/>
                  </a:schemeClr>
                </a:solidFill>
                <a:latin typeface="Algerian" pitchFamily="82" charset="0"/>
              </a:rPr>
              <a:t>PROJECT FOCUS:</a:t>
            </a:r>
          </a:p>
        </p:txBody>
      </p:sp>
      <p:sp>
        <p:nvSpPr>
          <p:cNvPr id="5" name="TextBox 4">
            <a:extLst>
              <a:ext uri="{FF2B5EF4-FFF2-40B4-BE49-F238E27FC236}">
                <a16:creationId xmlns:a16="http://schemas.microsoft.com/office/drawing/2014/main" id="{FF52DA10-A5ED-CD43-5642-CD4D5EFFB6E6}"/>
              </a:ext>
            </a:extLst>
          </p:cNvPr>
          <p:cNvSpPr txBox="1"/>
          <p:nvPr/>
        </p:nvSpPr>
        <p:spPr>
          <a:xfrm>
            <a:off x="791765" y="1851959"/>
            <a:ext cx="10763250" cy="3477875"/>
          </a:xfrm>
          <a:prstGeom prst="rect">
            <a:avLst/>
          </a:prstGeom>
          <a:noFill/>
        </p:spPr>
        <p:txBody>
          <a:bodyPr wrap="square" rtlCol="0">
            <a:spAutoFit/>
          </a:bodyPr>
          <a:lstStyle/>
          <a:p>
            <a:pPr algn="l"/>
            <a:r>
              <a:rPr lang="en-US" sz="2000" b="1" dirty="0"/>
              <a:t>This project focuses on leveraging Excel to analyze employee data Hoy tasks include :</a:t>
            </a:r>
          </a:p>
          <a:p>
            <a:pPr algn="l"/>
            <a:r>
              <a:rPr lang="en-US" sz="2000" b="1" dirty="0"/>
              <a:t>
1 “Data Organization” : Importing, cleaning, and structuring employee data for clarity and consistency.</a:t>
            </a:r>
          </a:p>
          <a:p>
            <a:pPr algn="l"/>
            <a:r>
              <a:rPr lang="en-US" sz="2000" b="1" dirty="0"/>
              <a:t>
2. “Analysis” : Applying Excel functions and formulas to assess performance metrics, filling missing values, and other key indicators.</a:t>
            </a:r>
          </a:p>
          <a:p>
            <a:pPr algn="l"/>
            <a:r>
              <a:rPr lang="en-US" sz="2000" b="1" dirty="0"/>
              <a:t>
3. “Visualization” : Creating charts. Graphs, and pivot tables to visualize trends and patterns.</a:t>
            </a:r>
          </a:p>
          <a:p>
            <a:pPr algn="l"/>
            <a:r>
              <a:rPr lang="en-US" sz="2000" b="1" dirty="0"/>
              <a:t>
4. “Reporting’’ : Summarizing findings to inform HR strategies and decision-making.</a:t>
            </a:r>
          </a:p>
        </p:txBody>
      </p:sp>
    </p:spTree>
    <p:extLst>
      <p:ext uri="{BB962C8B-B14F-4D97-AF65-F5344CB8AC3E}">
        <p14:creationId xmlns:p14="http://schemas.microsoft.com/office/powerpoint/2010/main" val="40739649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bject 8"/>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5" name="object 5"/>
          <p:cNvSpPr txBox="1">
            <a:spLocks noGrp="1"/>
          </p:cNvSpPr>
          <p:nvPr>
            <p:ph type="title" idx="4294967295"/>
          </p:nvPr>
        </p:nvSpPr>
        <p:spPr>
          <a:xfrm rot="10800000" flipV="1">
            <a:off x="1208088" y="961211"/>
            <a:ext cx="8459787" cy="693780"/>
          </a:xfrm>
          <a:prstGeom prst="rect">
            <a:avLst/>
          </a:prstGeom>
        </p:spPr>
        <p:txBody>
          <a:bodyPr vert="horz" wrap="square" lIns="0" tIns="16510" rIns="0" bIns="0" rtlCol="0">
            <a:spAutoFit/>
          </a:bodyPr>
          <a:lstStyle/>
          <a:p>
            <a:pPr marL="12700" algn="l">
              <a:lnSpc>
                <a:spcPct val="100000"/>
              </a:lnSpc>
              <a:spcBef>
                <a:spcPts val="130"/>
              </a:spcBef>
            </a:pPr>
            <a:r>
              <a:rPr u="sng" spc="25" dirty="0">
                <a:solidFill>
                  <a:schemeClr val="accent4">
                    <a:lumMod val="50000"/>
                  </a:schemeClr>
                </a:solidFill>
                <a:latin typeface="Algerian" pitchFamily="82" charset="0"/>
              </a:rPr>
              <a:t>W</a:t>
            </a:r>
            <a:r>
              <a:rPr u="sng" spc="-20" dirty="0">
                <a:solidFill>
                  <a:schemeClr val="accent4">
                    <a:lumMod val="50000"/>
                  </a:schemeClr>
                </a:solidFill>
                <a:latin typeface="Algerian" pitchFamily="82" charset="0"/>
              </a:rPr>
              <a:t>H</a:t>
            </a:r>
            <a:r>
              <a:rPr u="sng" spc="20" dirty="0">
                <a:solidFill>
                  <a:schemeClr val="accent4">
                    <a:lumMod val="50000"/>
                  </a:schemeClr>
                </a:solidFill>
                <a:latin typeface="Algerian" pitchFamily="82" charset="0"/>
              </a:rPr>
              <a:t>O</a:t>
            </a:r>
            <a:r>
              <a:rPr u="sng" spc="-235" dirty="0">
                <a:solidFill>
                  <a:schemeClr val="accent4">
                    <a:lumMod val="50000"/>
                  </a:schemeClr>
                </a:solidFill>
                <a:latin typeface="Algerian" pitchFamily="82" charset="0"/>
              </a:rPr>
              <a:t> </a:t>
            </a:r>
            <a:r>
              <a:rPr u="sng" spc="-10" dirty="0">
                <a:solidFill>
                  <a:schemeClr val="accent4">
                    <a:lumMod val="50000"/>
                  </a:schemeClr>
                </a:solidFill>
                <a:latin typeface="Algerian" pitchFamily="82" charset="0"/>
              </a:rPr>
              <a:t>AR</a:t>
            </a:r>
            <a:r>
              <a:rPr u="sng" spc="15" dirty="0">
                <a:solidFill>
                  <a:schemeClr val="accent4">
                    <a:lumMod val="50000"/>
                  </a:schemeClr>
                </a:solidFill>
                <a:latin typeface="Algerian" pitchFamily="82" charset="0"/>
              </a:rPr>
              <a:t>E</a:t>
            </a:r>
            <a:r>
              <a:rPr u="sng" spc="-35" dirty="0">
                <a:solidFill>
                  <a:schemeClr val="accent4">
                    <a:lumMod val="50000"/>
                  </a:schemeClr>
                </a:solidFill>
                <a:latin typeface="Algerian" pitchFamily="82" charset="0"/>
              </a:rPr>
              <a:t> </a:t>
            </a:r>
            <a:r>
              <a:rPr u="sng" spc="-10" dirty="0">
                <a:solidFill>
                  <a:schemeClr val="accent4">
                    <a:lumMod val="50000"/>
                  </a:schemeClr>
                </a:solidFill>
                <a:latin typeface="Algerian" pitchFamily="82" charset="0"/>
              </a:rPr>
              <a:t>T</a:t>
            </a:r>
            <a:r>
              <a:rPr u="sng" spc="-15" dirty="0">
                <a:solidFill>
                  <a:schemeClr val="accent4">
                    <a:lumMod val="50000"/>
                  </a:schemeClr>
                </a:solidFill>
                <a:latin typeface="Algerian" pitchFamily="82" charset="0"/>
              </a:rPr>
              <a:t>H</a:t>
            </a:r>
            <a:r>
              <a:rPr u="sng" spc="15" dirty="0">
                <a:solidFill>
                  <a:schemeClr val="accent4">
                    <a:lumMod val="50000"/>
                  </a:schemeClr>
                </a:solidFill>
                <a:latin typeface="Algerian" pitchFamily="82" charset="0"/>
              </a:rPr>
              <a:t>E</a:t>
            </a:r>
            <a:r>
              <a:rPr u="sng" spc="-35" dirty="0">
                <a:solidFill>
                  <a:schemeClr val="accent4">
                    <a:lumMod val="50000"/>
                  </a:schemeClr>
                </a:solidFill>
                <a:latin typeface="Algerian" pitchFamily="82" charset="0"/>
              </a:rPr>
              <a:t> </a:t>
            </a:r>
            <a:r>
              <a:rPr u="sng" spc="-20" dirty="0">
                <a:solidFill>
                  <a:schemeClr val="accent4">
                    <a:lumMod val="50000"/>
                  </a:schemeClr>
                </a:solidFill>
                <a:latin typeface="Algerian" pitchFamily="82" charset="0"/>
              </a:rPr>
              <a:t>E</a:t>
            </a:r>
            <a:r>
              <a:rPr u="sng" spc="30" dirty="0">
                <a:solidFill>
                  <a:schemeClr val="accent4">
                    <a:lumMod val="50000"/>
                  </a:schemeClr>
                </a:solidFill>
                <a:latin typeface="Algerian" pitchFamily="82" charset="0"/>
              </a:rPr>
              <a:t>N</a:t>
            </a:r>
            <a:r>
              <a:rPr u="sng" spc="15" dirty="0">
                <a:solidFill>
                  <a:schemeClr val="accent4">
                    <a:lumMod val="50000"/>
                  </a:schemeClr>
                </a:solidFill>
                <a:latin typeface="Algerian" pitchFamily="82" charset="0"/>
              </a:rPr>
              <a:t>D</a:t>
            </a:r>
            <a:r>
              <a:rPr u="sng" spc="-45" dirty="0">
                <a:solidFill>
                  <a:schemeClr val="accent4">
                    <a:lumMod val="50000"/>
                  </a:schemeClr>
                </a:solidFill>
                <a:latin typeface="Algerian" pitchFamily="82" charset="0"/>
              </a:rPr>
              <a:t> </a:t>
            </a:r>
            <a:r>
              <a:rPr u="sng" dirty="0">
                <a:solidFill>
                  <a:schemeClr val="accent4">
                    <a:lumMod val="50000"/>
                  </a:schemeClr>
                </a:solidFill>
                <a:latin typeface="Algerian" pitchFamily="82" charset="0"/>
              </a:rPr>
              <a:t>U</a:t>
            </a:r>
            <a:r>
              <a:rPr u="sng" spc="10" dirty="0">
                <a:solidFill>
                  <a:schemeClr val="accent4">
                    <a:lumMod val="50000"/>
                  </a:schemeClr>
                </a:solidFill>
                <a:latin typeface="Algerian" pitchFamily="82" charset="0"/>
              </a:rPr>
              <a:t>S</a:t>
            </a:r>
            <a:r>
              <a:rPr u="sng" spc="-25" dirty="0">
                <a:solidFill>
                  <a:schemeClr val="accent4">
                    <a:lumMod val="50000"/>
                  </a:schemeClr>
                </a:solidFill>
                <a:latin typeface="Algerian" pitchFamily="82" charset="0"/>
              </a:rPr>
              <a:t>E</a:t>
            </a:r>
            <a:r>
              <a:rPr u="sng" spc="-10" dirty="0">
                <a:solidFill>
                  <a:schemeClr val="accent4">
                    <a:lumMod val="50000"/>
                  </a:schemeClr>
                </a:solidFill>
                <a:latin typeface="Algerian" pitchFamily="82" charset="0"/>
              </a:rPr>
              <a:t>R</a:t>
            </a:r>
            <a:r>
              <a:rPr u="sng" spc="5" dirty="0">
                <a:solidFill>
                  <a:schemeClr val="accent4">
                    <a:lumMod val="50000"/>
                  </a:schemeClr>
                </a:solidFill>
                <a:latin typeface="Algerian" pitchFamily="82" charset="0"/>
              </a:rPr>
              <a:t>S?</a:t>
            </a:r>
            <a:endParaRPr u="sng" dirty="0">
              <a:solidFill>
                <a:schemeClr val="accent4">
                  <a:lumMod val="50000"/>
                </a:schemeClr>
              </a:solidFill>
              <a:latin typeface="Algerian" pitchFamily="82" charset="0"/>
            </a:endParaRPr>
          </a:p>
        </p:txBody>
      </p:sp>
      <p:sp>
        <p:nvSpPr>
          <p:cNvPr id="7" name="TextBox 6">
            <a:extLst>
              <a:ext uri="{FF2B5EF4-FFF2-40B4-BE49-F238E27FC236}">
                <a16:creationId xmlns:a16="http://schemas.microsoft.com/office/drawing/2014/main" id="{F1D6615E-3E12-FBA6-4FA2-486DC2264E4B}"/>
              </a:ext>
            </a:extLst>
          </p:cNvPr>
          <p:cNvSpPr txBox="1"/>
          <p:nvPr/>
        </p:nvSpPr>
        <p:spPr>
          <a:xfrm>
            <a:off x="1365645" y="1926472"/>
            <a:ext cx="8873730" cy="4154984"/>
          </a:xfrm>
          <a:prstGeom prst="rect">
            <a:avLst/>
          </a:prstGeom>
          <a:noFill/>
        </p:spPr>
        <p:txBody>
          <a:bodyPr wrap="square" rtlCol="0">
            <a:spAutoFit/>
          </a:bodyPr>
          <a:lstStyle/>
          <a:p>
            <a:pPr algn="l"/>
            <a:r>
              <a:rPr lang="en-US" sz="2400" b="1" dirty="0"/>
              <a:t>The end users in employee performance analysis typically include:
1. “Hunan Resources (HR) Managers They use the insights Lo make informed decisions about promotions, Training, and development.
2. Team Leaders and Supervisor’s” They apply performance data to provide Feedback, set, goals, and manage learn performance.
3. “Employees” They benefit from feedback and performance evaluations That. Help them improve and advance in their careers.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8774906" y="3000375"/>
            <a:ext cx="2695574" cy="3248025"/>
          </a:xfrm>
          <a:prstGeom prst="rect">
            <a:avLst/>
          </a:prstGeom>
        </p:spPr>
      </p:pic>
      <p:sp>
        <p:nvSpPr>
          <p:cNvPr id="9" name="object 9"/>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8</a:t>
            </a:fld>
            <a:endParaRPr spc="10" dirty="0"/>
          </a:p>
        </p:txBody>
      </p:sp>
      <p:sp>
        <p:nvSpPr>
          <p:cNvPr id="6" name="object 6"/>
          <p:cNvSpPr txBox="1">
            <a:spLocks noGrp="1"/>
          </p:cNvSpPr>
          <p:nvPr>
            <p:ph type="title" idx="4294967295"/>
          </p:nvPr>
        </p:nvSpPr>
        <p:spPr>
          <a:xfrm>
            <a:off x="1595438" y="737409"/>
            <a:ext cx="9763125" cy="1244571"/>
          </a:xfrm>
          <a:prstGeom prst="rect">
            <a:avLst/>
          </a:prstGeom>
        </p:spPr>
        <p:txBody>
          <a:bodyPr vert="horz" wrap="square" lIns="0" tIns="13335" rIns="0" bIns="0" rtlCol="0">
            <a:spAutoFit/>
          </a:bodyPr>
          <a:lstStyle/>
          <a:p>
            <a:pPr marL="12700">
              <a:lnSpc>
                <a:spcPct val="100000"/>
              </a:lnSpc>
              <a:spcBef>
                <a:spcPts val="105"/>
              </a:spcBef>
            </a:pPr>
            <a:r>
              <a:rPr sz="4000" u="sng" spc="10" dirty="0">
                <a:solidFill>
                  <a:schemeClr val="accent4">
                    <a:lumMod val="50000"/>
                  </a:schemeClr>
                </a:solidFill>
                <a:latin typeface="Algerian" pitchFamily="82" charset="0"/>
              </a:rPr>
              <a:t>O</a:t>
            </a:r>
            <a:r>
              <a:rPr sz="4000" u="sng" spc="25" dirty="0">
                <a:solidFill>
                  <a:schemeClr val="accent4">
                    <a:lumMod val="50000"/>
                  </a:schemeClr>
                </a:solidFill>
                <a:latin typeface="Algerian" pitchFamily="82" charset="0"/>
              </a:rPr>
              <a:t>U</a:t>
            </a:r>
            <a:r>
              <a:rPr sz="4000" u="sng" dirty="0">
                <a:solidFill>
                  <a:schemeClr val="accent4">
                    <a:lumMod val="50000"/>
                  </a:schemeClr>
                </a:solidFill>
                <a:latin typeface="Algerian" pitchFamily="82" charset="0"/>
              </a:rPr>
              <a:t>R</a:t>
            </a:r>
            <a:r>
              <a:rPr sz="4000" u="sng" spc="5" dirty="0">
                <a:solidFill>
                  <a:schemeClr val="accent4">
                    <a:lumMod val="50000"/>
                  </a:schemeClr>
                </a:solidFill>
                <a:latin typeface="Algerian" pitchFamily="82" charset="0"/>
              </a:rPr>
              <a:t> </a:t>
            </a:r>
            <a:r>
              <a:rPr sz="4000" u="sng" spc="25" dirty="0">
                <a:solidFill>
                  <a:schemeClr val="accent4">
                    <a:lumMod val="50000"/>
                  </a:schemeClr>
                </a:solidFill>
                <a:latin typeface="Algerian" pitchFamily="82" charset="0"/>
              </a:rPr>
              <a:t>S</a:t>
            </a:r>
            <a:r>
              <a:rPr sz="4000" u="sng" spc="10" dirty="0">
                <a:solidFill>
                  <a:schemeClr val="accent4">
                    <a:lumMod val="50000"/>
                  </a:schemeClr>
                </a:solidFill>
                <a:latin typeface="Algerian" pitchFamily="82" charset="0"/>
              </a:rPr>
              <a:t>O</a:t>
            </a:r>
            <a:r>
              <a:rPr sz="4000" u="sng" spc="25" dirty="0">
                <a:solidFill>
                  <a:schemeClr val="accent4">
                    <a:lumMod val="50000"/>
                  </a:schemeClr>
                </a:solidFill>
                <a:latin typeface="Algerian" pitchFamily="82" charset="0"/>
              </a:rPr>
              <a:t>LU</a:t>
            </a:r>
            <a:r>
              <a:rPr sz="4000" u="sng" spc="-35" dirty="0">
                <a:solidFill>
                  <a:schemeClr val="accent4">
                    <a:lumMod val="50000"/>
                  </a:schemeClr>
                </a:solidFill>
                <a:latin typeface="Algerian" pitchFamily="82" charset="0"/>
              </a:rPr>
              <a:t>T</a:t>
            </a:r>
            <a:r>
              <a:rPr sz="4000" u="sng" spc="-30" dirty="0">
                <a:solidFill>
                  <a:schemeClr val="accent4">
                    <a:lumMod val="50000"/>
                  </a:schemeClr>
                </a:solidFill>
                <a:latin typeface="Algerian" pitchFamily="82" charset="0"/>
              </a:rPr>
              <a:t>I</a:t>
            </a:r>
            <a:r>
              <a:rPr sz="4000" u="sng" spc="10" dirty="0">
                <a:solidFill>
                  <a:schemeClr val="accent4">
                    <a:lumMod val="50000"/>
                  </a:schemeClr>
                </a:solidFill>
                <a:latin typeface="Algerian" pitchFamily="82" charset="0"/>
              </a:rPr>
              <a:t>O</a:t>
            </a:r>
            <a:r>
              <a:rPr sz="4000" u="sng" dirty="0">
                <a:solidFill>
                  <a:schemeClr val="accent4">
                    <a:lumMod val="50000"/>
                  </a:schemeClr>
                </a:solidFill>
                <a:latin typeface="Algerian" pitchFamily="82" charset="0"/>
              </a:rPr>
              <a:t>N</a:t>
            </a:r>
            <a:r>
              <a:rPr sz="4000" u="sng" spc="-345" dirty="0">
                <a:solidFill>
                  <a:schemeClr val="accent4">
                    <a:lumMod val="50000"/>
                  </a:schemeClr>
                </a:solidFill>
                <a:latin typeface="Algerian" pitchFamily="82" charset="0"/>
              </a:rPr>
              <a:t> </a:t>
            </a:r>
            <a:r>
              <a:rPr sz="4000" u="sng" spc="-35" dirty="0">
                <a:solidFill>
                  <a:schemeClr val="accent4">
                    <a:lumMod val="50000"/>
                  </a:schemeClr>
                </a:solidFill>
                <a:latin typeface="Algerian" pitchFamily="82" charset="0"/>
              </a:rPr>
              <a:t>A</a:t>
            </a:r>
            <a:r>
              <a:rPr sz="4000" u="sng" spc="-5" dirty="0">
                <a:solidFill>
                  <a:schemeClr val="accent4">
                    <a:lumMod val="50000"/>
                  </a:schemeClr>
                </a:solidFill>
                <a:latin typeface="Algerian" pitchFamily="82" charset="0"/>
              </a:rPr>
              <a:t>N</a:t>
            </a:r>
            <a:r>
              <a:rPr sz="4000" u="sng" dirty="0">
                <a:solidFill>
                  <a:schemeClr val="accent4">
                    <a:lumMod val="50000"/>
                  </a:schemeClr>
                </a:solidFill>
                <a:latin typeface="Algerian" pitchFamily="82" charset="0"/>
              </a:rPr>
              <a:t>D</a:t>
            </a:r>
            <a:r>
              <a:rPr sz="4000" u="sng" spc="35" dirty="0">
                <a:solidFill>
                  <a:schemeClr val="accent4">
                    <a:lumMod val="50000"/>
                  </a:schemeClr>
                </a:solidFill>
                <a:latin typeface="Algerian" pitchFamily="82" charset="0"/>
              </a:rPr>
              <a:t> </a:t>
            </a:r>
            <a:r>
              <a:rPr sz="4000" u="sng" spc="-30" dirty="0">
                <a:solidFill>
                  <a:schemeClr val="accent4">
                    <a:lumMod val="50000"/>
                  </a:schemeClr>
                </a:solidFill>
                <a:latin typeface="Algerian" pitchFamily="82" charset="0"/>
              </a:rPr>
              <a:t>I</a:t>
            </a:r>
            <a:r>
              <a:rPr sz="4000" u="sng" spc="-35" dirty="0">
                <a:solidFill>
                  <a:schemeClr val="accent4">
                    <a:lumMod val="50000"/>
                  </a:schemeClr>
                </a:solidFill>
                <a:latin typeface="Algerian" pitchFamily="82" charset="0"/>
              </a:rPr>
              <a:t>T</a:t>
            </a:r>
            <a:r>
              <a:rPr sz="4000" u="sng" dirty="0">
                <a:solidFill>
                  <a:schemeClr val="accent4">
                    <a:lumMod val="50000"/>
                  </a:schemeClr>
                </a:solidFill>
                <a:latin typeface="Algerian" pitchFamily="82" charset="0"/>
              </a:rPr>
              <a:t>S</a:t>
            </a:r>
            <a:r>
              <a:rPr sz="4000" u="sng" spc="60" dirty="0">
                <a:solidFill>
                  <a:schemeClr val="accent4">
                    <a:lumMod val="50000"/>
                  </a:schemeClr>
                </a:solidFill>
                <a:latin typeface="Algerian" pitchFamily="82" charset="0"/>
              </a:rPr>
              <a:t> </a:t>
            </a:r>
            <a:r>
              <a:rPr sz="4000" u="sng" spc="-295" dirty="0">
                <a:solidFill>
                  <a:schemeClr val="accent4">
                    <a:lumMod val="50000"/>
                  </a:schemeClr>
                </a:solidFill>
                <a:latin typeface="Algerian" pitchFamily="82" charset="0"/>
              </a:rPr>
              <a:t>V</a:t>
            </a:r>
            <a:r>
              <a:rPr sz="4000" u="sng" spc="-35" dirty="0">
                <a:solidFill>
                  <a:schemeClr val="accent4">
                    <a:lumMod val="50000"/>
                  </a:schemeClr>
                </a:solidFill>
                <a:latin typeface="Algerian" pitchFamily="82" charset="0"/>
              </a:rPr>
              <a:t>A</a:t>
            </a:r>
            <a:r>
              <a:rPr sz="4000" u="sng" spc="25" dirty="0">
                <a:solidFill>
                  <a:schemeClr val="accent4">
                    <a:lumMod val="50000"/>
                  </a:schemeClr>
                </a:solidFill>
                <a:latin typeface="Algerian" pitchFamily="82" charset="0"/>
              </a:rPr>
              <a:t>LU</a:t>
            </a:r>
            <a:r>
              <a:rPr sz="4000" u="sng" dirty="0">
                <a:solidFill>
                  <a:schemeClr val="accent4">
                    <a:lumMod val="50000"/>
                  </a:schemeClr>
                </a:solidFill>
                <a:latin typeface="Algerian" pitchFamily="82" charset="0"/>
              </a:rPr>
              <a:t>E</a:t>
            </a:r>
            <a:r>
              <a:rPr sz="4000" u="sng" spc="-65" dirty="0">
                <a:solidFill>
                  <a:schemeClr val="accent4">
                    <a:lumMod val="50000"/>
                  </a:schemeClr>
                </a:solidFill>
                <a:latin typeface="Algerian" pitchFamily="82" charset="0"/>
              </a:rPr>
              <a:t> </a:t>
            </a:r>
            <a:r>
              <a:rPr sz="4000" u="sng" spc="-15" dirty="0">
                <a:solidFill>
                  <a:schemeClr val="accent4">
                    <a:lumMod val="50000"/>
                  </a:schemeClr>
                </a:solidFill>
                <a:latin typeface="Algerian" pitchFamily="82" charset="0"/>
              </a:rPr>
              <a:t>P</a:t>
            </a:r>
            <a:r>
              <a:rPr sz="4000" u="sng" spc="-30" dirty="0">
                <a:solidFill>
                  <a:schemeClr val="accent4">
                    <a:lumMod val="50000"/>
                  </a:schemeClr>
                </a:solidFill>
                <a:latin typeface="Algerian" pitchFamily="82" charset="0"/>
              </a:rPr>
              <a:t>R</a:t>
            </a:r>
            <a:r>
              <a:rPr sz="4000" u="sng" spc="10" dirty="0">
                <a:solidFill>
                  <a:schemeClr val="accent4">
                    <a:lumMod val="50000"/>
                  </a:schemeClr>
                </a:solidFill>
                <a:latin typeface="Algerian" pitchFamily="82" charset="0"/>
              </a:rPr>
              <a:t>O</a:t>
            </a:r>
            <a:r>
              <a:rPr sz="4000" u="sng" spc="-15" dirty="0">
                <a:solidFill>
                  <a:schemeClr val="accent4">
                    <a:lumMod val="50000"/>
                  </a:schemeClr>
                </a:solidFill>
                <a:latin typeface="Algerian" pitchFamily="82" charset="0"/>
              </a:rPr>
              <a:t>P</a:t>
            </a:r>
            <a:r>
              <a:rPr sz="4000" u="sng" spc="10" dirty="0">
                <a:solidFill>
                  <a:schemeClr val="accent4">
                    <a:lumMod val="50000"/>
                  </a:schemeClr>
                </a:solidFill>
                <a:latin typeface="Algerian" pitchFamily="82" charset="0"/>
              </a:rPr>
              <a:t>O</a:t>
            </a:r>
            <a:r>
              <a:rPr sz="4000" u="sng" spc="25" dirty="0">
                <a:solidFill>
                  <a:schemeClr val="accent4">
                    <a:lumMod val="50000"/>
                  </a:schemeClr>
                </a:solidFill>
                <a:latin typeface="Algerian" pitchFamily="82" charset="0"/>
              </a:rPr>
              <a:t>S</a:t>
            </a:r>
            <a:r>
              <a:rPr sz="4000" u="sng" spc="-30" dirty="0">
                <a:solidFill>
                  <a:schemeClr val="accent4">
                    <a:lumMod val="50000"/>
                  </a:schemeClr>
                </a:solidFill>
                <a:latin typeface="Algerian" pitchFamily="82" charset="0"/>
              </a:rPr>
              <a:t>I</a:t>
            </a:r>
            <a:r>
              <a:rPr sz="4000" u="sng" spc="-35" dirty="0">
                <a:solidFill>
                  <a:schemeClr val="accent4">
                    <a:lumMod val="50000"/>
                  </a:schemeClr>
                </a:solidFill>
                <a:latin typeface="Algerian" pitchFamily="82" charset="0"/>
              </a:rPr>
              <a:t>T</a:t>
            </a:r>
            <a:r>
              <a:rPr sz="4000" u="sng" spc="-30" dirty="0">
                <a:solidFill>
                  <a:schemeClr val="accent4">
                    <a:lumMod val="50000"/>
                  </a:schemeClr>
                </a:solidFill>
                <a:latin typeface="Algerian" pitchFamily="82" charset="0"/>
              </a:rPr>
              <a:t>I</a:t>
            </a:r>
            <a:r>
              <a:rPr sz="4000" u="sng" spc="10" dirty="0">
                <a:solidFill>
                  <a:schemeClr val="accent4">
                    <a:lumMod val="50000"/>
                  </a:schemeClr>
                </a:solidFill>
                <a:latin typeface="Algerian" pitchFamily="82" charset="0"/>
              </a:rPr>
              <a:t>O</a:t>
            </a:r>
            <a:r>
              <a:rPr sz="4000" u="sng" dirty="0">
                <a:solidFill>
                  <a:schemeClr val="accent4">
                    <a:lumMod val="50000"/>
                  </a:schemeClr>
                </a:solidFill>
                <a:latin typeface="Algerian" pitchFamily="82" charset="0"/>
              </a:rPr>
              <a:t>N</a:t>
            </a:r>
          </a:p>
        </p:txBody>
      </p:sp>
      <p:sp>
        <p:nvSpPr>
          <p:cNvPr id="8" name="TextBox 7">
            <a:extLst>
              <a:ext uri="{FF2B5EF4-FFF2-40B4-BE49-F238E27FC236}">
                <a16:creationId xmlns:a16="http://schemas.microsoft.com/office/drawing/2014/main" id="{622F4FA3-8C1C-938E-78BA-619BE476B85C}"/>
              </a:ext>
            </a:extLst>
          </p:cNvPr>
          <p:cNvSpPr txBox="1"/>
          <p:nvPr/>
        </p:nvSpPr>
        <p:spPr>
          <a:xfrm>
            <a:off x="1488282" y="2262842"/>
            <a:ext cx="7887891" cy="3416320"/>
          </a:xfrm>
          <a:prstGeom prst="rect">
            <a:avLst/>
          </a:prstGeom>
          <a:noFill/>
        </p:spPr>
        <p:txBody>
          <a:bodyPr wrap="square" rtlCol="0">
            <a:spAutoFit/>
          </a:bodyPr>
          <a:lstStyle/>
          <a:p>
            <a:pPr marL="571500" indent="-571500" algn="l">
              <a:buFont typeface="Arial" panose="020B0604020202020204" pitchFamily="34" charset="0"/>
              <a:buChar char="•"/>
            </a:pPr>
            <a:r>
              <a:rPr lang="en-US" sz="3600" b="1" dirty="0"/>
              <a:t>“Filtering to fill the missing values. </a:t>
            </a:r>
          </a:p>
          <a:p>
            <a:pPr algn="l"/>
            <a:endParaRPr lang="en-US" sz="3600" b="1" dirty="0"/>
          </a:p>
          <a:p>
            <a:pPr marL="571500" indent="-571500" algn="l">
              <a:buFont typeface="Arial" panose="020B0604020202020204" pitchFamily="34" charset="0"/>
              <a:buChar char="•"/>
            </a:pPr>
            <a:r>
              <a:rPr lang="en-US" sz="3600" b="1" dirty="0"/>
              <a:t>“Conditional formating- blank values.</a:t>
            </a:r>
          </a:p>
          <a:p>
            <a:pPr marL="571500" indent="-571500" algn="l">
              <a:buFont typeface="Arial" panose="020B0604020202020204" pitchFamily="34" charset="0"/>
              <a:buChar char="•"/>
            </a:pPr>
            <a:endParaRPr lang="en-US" sz="3600" b="1" dirty="0"/>
          </a:p>
          <a:p>
            <a:pPr marL="571500" indent="-571500" algn="l">
              <a:buFont typeface="Arial" panose="020B0604020202020204" pitchFamily="34" charset="0"/>
              <a:buChar char="•"/>
            </a:pPr>
            <a:r>
              <a:rPr lang="en-US" sz="3600" b="1" dirty="0"/>
              <a:t>“Using Pivot table &amp; Chart.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idx="4294967295"/>
          </p:nvPr>
        </p:nvSpPr>
        <p:spPr>
          <a:xfrm>
            <a:off x="-496490" y="673100"/>
            <a:ext cx="9533334" cy="791369"/>
          </a:xfrm>
        </p:spPr>
        <p:txBody>
          <a:bodyPr anchor="t">
            <a:normAutofit fontScale="90000"/>
          </a:bodyPr>
          <a:lstStyle/>
          <a:p>
            <a:r>
              <a:rPr lang="en-IN" sz="4800" u="sng" dirty="0">
                <a:solidFill>
                  <a:schemeClr val="accent4">
                    <a:lumMod val="50000"/>
                  </a:schemeClr>
                </a:solidFill>
                <a:latin typeface="Algerian" pitchFamily="82" charset="0"/>
              </a:rPr>
              <a:t>Dataset Description</a:t>
            </a:r>
          </a:p>
        </p:txBody>
      </p:sp>
      <p:sp>
        <p:nvSpPr>
          <p:cNvPr id="3" name="TextBox 2">
            <a:extLst>
              <a:ext uri="{FF2B5EF4-FFF2-40B4-BE49-F238E27FC236}">
                <a16:creationId xmlns:a16="http://schemas.microsoft.com/office/drawing/2014/main" id="{021B4D91-9643-57D3-6509-94C740FE575C}"/>
              </a:ext>
            </a:extLst>
          </p:cNvPr>
          <p:cNvSpPr txBox="1"/>
          <p:nvPr/>
        </p:nvSpPr>
        <p:spPr>
          <a:xfrm>
            <a:off x="1238248" y="1666875"/>
            <a:ext cx="6923485" cy="4524315"/>
          </a:xfrm>
          <a:prstGeom prst="rect">
            <a:avLst/>
          </a:prstGeom>
          <a:noFill/>
        </p:spPr>
        <p:txBody>
          <a:bodyPr wrap="square" rtlCol="0">
            <a:spAutoFit/>
          </a:bodyPr>
          <a:lstStyle/>
          <a:p>
            <a:pPr algn="l"/>
            <a:r>
              <a:rPr lang="en-US" sz="2400" b="1" dirty="0"/>
              <a:t>Employee data set Haggle </a:t>
            </a:r>
          </a:p>
          <a:p>
            <a:pPr algn="l"/>
            <a:r>
              <a:rPr lang="en-US" sz="2400" b="1" dirty="0"/>
              <a:t>There are 26 features </a:t>
            </a:r>
          </a:p>
          <a:p>
            <a:pPr algn="l"/>
            <a:r>
              <a:rPr lang="en-US" sz="2400" b="1" dirty="0"/>
              <a:t>The important Len features are </a:t>
            </a:r>
          </a:p>
          <a:p>
            <a:pPr algn="l"/>
            <a:r>
              <a:rPr lang="en-US" sz="2400" b="1" dirty="0"/>
              <a:t>        1. Employment. ID
        2. First name
        3. Last name
        4. Gender 
        5. Employee status
        6. Employee type
        7. Employee classification “Performance score
        8. Current employee ratings
        9. Business rules</a:t>
            </a:r>
          </a:p>
        </p:txBody>
      </p:sp>
    </p:spTree>
    <p:extLst>
      <p:ext uri="{BB962C8B-B14F-4D97-AF65-F5344CB8AC3E}">
        <p14:creationId xmlns:p14="http://schemas.microsoft.com/office/powerpoint/2010/main" val="2720660618"/>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image" Target="../media/image1.jpeg" /></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TotalTime>
  <Words>90</Words>
  <Application>Microsoft Office PowerPoint</Application>
  <PresentationFormat>Widescreen</PresentationFormat>
  <Paragraphs>41</Paragraphs>
  <Slides>13</Slides>
  <Notes>1</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Organic</vt:lpstr>
      <vt:lpstr>Employee Data Analysis using Excel  </vt:lpstr>
      <vt:lpstr>PROJECT TITLE</vt:lpstr>
      <vt:lpstr>AGENDA</vt:lpstr>
      <vt:lpstr>PROBLEM STATEMENT</vt:lpstr>
      <vt:lpstr>PROJECT OVERVIEW</vt:lpstr>
      <vt:lpstr>PowerPoint Presentation</vt:lpstr>
      <vt:lpstr>WHO ARE THE END USERS?</vt:lpstr>
      <vt:lpstr>OUR SOLUTION AND ITS VALUE PROPOSITION</vt:lpstr>
      <vt:lpstr>Dataset Description</vt:lpstr>
      <vt:lpstr>THE "WOW" IN OUR SOLUTION</vt:lpstr>
      <vt:lpstr>PowerPoint Presentation</vt:lpstr>
      <vt:lpstr>RESULTS :</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Praveena G</cp:lastModifiedBy>
  <cp:revision>15</cp:revision>
  <dcterms:created xsi:type="dcterms:W3CDTF">2024-03-29T15:07:22Z</dcterms:created>
  <dcterms:modified xsi:type="dcterms:W3CDTF">2024-09-09T15:27:31Z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