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Admin\Downloads\D.%20balamurugan%20Project%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 balamurugan Project Data.xlsx]Chart!PivotTable1</c:name>
    <c:fmtId val="41"/>
  </c:pivotSource>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US"/>
              <a:t>Employee Performance Analysis</a:t>
            </a:r>
          </a:p>
        </c:rich>
      </c:tx>
      <c:layout/>
      <c:overlay val="0"/>
      <c:spPr>
        <a:noFill/>
        <a:ln>
          <a:noFill/>
        </a:ln>
        <a:effectLst/>
      </c:spPr>
    </c:title>
    <c:autoTitleDeleted val="0"/>
    <c:pivotFmts>
      <c:pivotFmt>
        <c:idx val="0"/>
        <c:spPr>
          <a:solidFill>
            <a:schemeClr val="accent2">
              <a:alpha val="70000"/>
            </a:schemeClr>
          </a:solidFill>
          <a:ln>
            <a:noFill/>
          </a:ln>
          <a:effectLst/>
        </c:spPr>
        <c:marker>
          <c:symbol val="none"/>
        </c:marker>
      </c:pivotFmt>
      <c:pivotFmt>
        <c:idx val="1"/>
        <c:spPr>
          <a:solidFill>
            <a:schemeClr val="accent4">
              <a:alpha val="70000"/>
            </a:schemeClr>
          </a:solidFill>
          <a:ln>
            <a:noFill/>
          </a:ln>
          <a:effectLst/>
        </c:spPr>
        <c:marker>
          <c:symbol val="none"/>
        </c:marker>
      </c:pivotFmt>
      <c:pivotFmt>
        <c:idx val="2"/>
        <c:spPr>
          <a:solidFill>
            <a:schemeClr val="accent6">
              <a:alpha val="70000"/>
            </a:schemeClr>
          </a:solidFill>
          <a:ln>
            <a:noFill/>
          </a:ln>
          <a:effectLst/>
        </c:spPr>
        <c:marker>
          <c:symbol val="none"/>
        </c:marker>
      </c:pivotFmt>
      <c:pivotFmt>
        <c:idx val="3"/>
        <c:spPr>
          <a:solidFill>
            <a:schemeClr val="accent2">
              <a:lumMod val="60000"/>
              <a:alpha val="70000"/>
            </a:schemeClr>
          </a:solidFill>
          <a:ln>
            <a:noFill/>
          </a:ln>
          <a:effectLst/>
        </c:spPr>
        <c:marker>
          <c:symbol val="none"/>
        </c:marker>
      </c:pivotFmt>
      <c:pivotFmt>
        <c:idx val="4"/>
        <c:dLbl>
          <c:idx val="0"/>
          <c:delete val="1"/>
          <c:extLst xmlns:c16r2="http://schemas.microsoft.com/office/drawing/2015/06/chart">
            <c:ext xmlns:c15="http://schemas.microsoft.com/office/drawing/2012/chart" uri="{CE6537A1-D6FC-4f65-9D91-7224C49458BB}"/>
          </c:extLst>
        </c:dLbl>
      </c:pivotFmt>
      <c:pivotFmt>
        <c:idx val="5"/>
        <c:spPr>
          <a:solidFill>
            <a:schemeClr val="accent2">
              <a:alpha val="70000"/>
            </a:schemeClr>
          </a:solidFill>
          <a:ln>
            <a:noFill/>
          </a:ln>
          <a:effectLst/>
        </c:spPr>
        <c:marker>
          <c:symbol val="none"/>
        </c:marker>
      </c:pivotFmt>
      <c:pivotFmt>
        <c:idx val="6"/>
        <c:spPr>
          <a:solidFill>
            <a:schemeClr val="accent4">
              <a:alpha val="70000"/>
            </a:schemeClr>
          </a:solidFill>
          <a:ln>
            <a:noFill/>
          </a:ln>
          <a:effectLst/>
        </c:spPr>
        <c:marker>
          <c:symbol val="none"/>
        </c:marker>
      </c:pivotFmt>
      <c:pivotFmt>
        <c:idx val="7"/>
        <c:spPr>
          <a:solidFill>
            <a:schemeClr val="accent6">
              <a:alpha val="70000"/>
            </a:schemeClr>
          </a:solidFill>
          <a:ln>
            <a:noFill/>
          </a:ln>
          <a:effectLst/>
        </c:spPr>
        <c:marker>
          <c:symbol val="none"/>
        </c:marker>
      </c:pivotFmt>
      <c:pivotFmt>
        <c:idx val="8"/>
        <c:spPr>
          <a:solidFill>
            <a:schemeClr val="accent2">
              <a:lumMod val="60000"/>
              <a:alpha val="70000"/>
            </a:schemeClr>
          </a:solidFill>
          <a:ln>
            <a:noFill/>
          </a:ln>
          <a:effectLst/>
        </c:spPr>
        <c:marker>
          <c:symbol val="none"/>
        </c:marker>
      </c:pivotFmt>
      <c:pivotFmt>
        <c:idx val="9"/>
        <c:spPr>
          <a:solidFill>
            <a:schemeClr val="accent2">
              <a:alpha val="70000"/>
            </a:schemeClr>
          </a:solidFill>
          <a:ln>
            <a:noFill/>
          </a:ln>
          <a:effectLst/>
        </c:spPr>
        <c:marker>
          <c:symbol val="none"/>
        </c:marker>
      </c:pivotFmt>
      <c:pivotFmt>
        <c:idx val="10"/>
        <c:spPr>
          <a:solidFill>
            <a:schemeClr val="accent4">
              <a:alpha val="70000"/>
            </a:schemeClr>
          </a:solidFill>
          <a:ln>
            <a:noFill/>
          </a:ln>
          <a:effectLst/>
        </c:spPr>
        <c:marker>
          <c:symbol val="none"/>
        </c:marker>
      </c:pivotFmt>
      <c:pivotFmt>
        <c:idx val="11"/>
        <c:spPr>
          <a:solidFill>
            <a:schemeClr val="accent6">
              <a:alpha val="70000"/>
            </a:schemeClr>
          </a:solidFill>
          <a:ln>
            <a:noFill/>
          </a:ln>
          <a:effectLst/>
        </c:spPr>
        <c:marker>
          <c:symbol val="none"/>
        </c:marker>
      </c:pivotFmt>
      <c:pivotFmt>
        <c:idx val="12"/>
        <c:spPr>
          <a:solidFill>
            <a:schemeClr val="accent2">
              <a:lumMod val="60000"/>
              <a:alpha val="70000"/>
            </a:schemeClr>
          </a:solidFill>
          <a:ln>
            <a:noFill/>
          </a:ln>
          <a:effectLst/>
        </c:spPr>
        <c:marker>
          <c:symbol val="none"/>
        </c:marker>
      </c:pivotFmt>
    </c:pivotFmts>
    <c:plotArea>
      <c:layout/>
      <c:barChart>
        <c:barDir val="col"/>
        <c:grouping val="clustered"/>
        <c:varyColors val="0"/>
        <c:ser>
          <c:idx val="0"/>
          <c:order val="0"/>
          <c:tx>
            <c:strRef>
              <c:f>Chart!$B$3:$B$4</c:f>
              <c:strCache>
                <c:ptCount val="1"/>
                <c:pt idx="0">
                  <c:v>HIGH</c:v>
                </c:pt>
              </c:strCache>
            </c:strRef>
          </c:tx>
          <c:spPr>
            <a:solidFill>
              <a:schemeClr val="accent2">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0-1D76-4EB9-85A6-1D12C62853E8}"/>
            </c:ext>
          </c:extLst>
        </c:ser>
        <c:ser>
          <c:idx val="1"/>
          <c:order val="1"/>
          <c:tx>
            <c:strRef>
              <c:f>Chart!$C$3:$C$4</c:f>
              <c:strCache>
                <c:ptCount val="1"/>
                <c:pt idx="0">
                  <c:v>LOW</c:v>
                </c:pt>
              </c:strCache>
            </c:strRef>
          </c:tx>
          <c:spPr>
            <a:solidFill>
              <a:schemeClr val="accent4">
                <a:alpha val="70000"/>
              </a:schemeClr>
            </a:solidFill>
            <a:ln>
              <a:noFill/>
            </a:ln>
            <a:effectLst/>
          </c:spPr>
          <c:invertIfNegative val="0"/>
          <c:trendline>
            <c:spPr>
              <a:ln w="15875" cap="rnd">
                <a:solidFill>
                  <a:schemeClr val="accent4"/>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0A-1D76-4EB9-85A6-1D12C62853E8}"/>
            </c:ext>
          </c:extLst>
        </c:ser>
        <c:ser>
          <c:idx val="2"/>
          <c:order val="2"/>
          <c:tx>
            <c:strRef>
              <c:f>Chart!$D$3:$D$4</c:f>
              <c:strCache>
                <c:ptCount val="1"/>
                <c:pt idx="0">
                  <c:v>MED</c:v>
                </c:pt>
              </c:strCache>
            </c:strRef>
          </c:tx>
          <c:spPr>
            <a:solidFill>
              <a:schemeClr val="accent6">
                <a:alpha val="70000"/>
              </a:schemeClr>
            </a:solidFill>
            <a:ln>
              <a:noFill/>
            </a:ln>
            <a:effectLst/>
          </c:spPr>
          <c:invertIfNegative val="0"/>
          <c:trendline>
            <c:spPr>
              <a:ln w="15875" cap="rnd">
                <a:solidFill>
                  <a:schemeClr val="accent6"/>
                </a:solidFill>
              </a:ln>
              <a:effectLst/>
            </c:spPr>
            <c:trendlineType val="linear"/>
            <c:dispRSqr val="0"/>
            <c:dispEq val="0"/>
          </c:trendline>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0B-1D76-4EB9-85A6-1D12C62853E8}"/>
            </c:ext>
          </c:extLst>
        </c:ser>
        <c:ser>
          <c:idx val="3"/>
          <c:order val="3"/>
          <c:tx>
            <c:strRef>
              <c:f>Chart!$E$3:$E$4</c:f>
              <c:strCache>
                <c:ptCount val="1"/>
                <c:pt idx="0">
                  <c:v>VERY HIGH</c:v>
                </c:pt>
              </c:strCache>
            </c:strRef>
          </c:tx>
          <c:spPr>
            <a:solidFill>
              <a:schemeClr val="accent2">
                <a:lumMod val="60000"/>
                <a:alpha val="70000"/>
              </a:schemeClr>
            </a:solidFill>
            <a:ln>
              <a:noFill/>
            </a:ln>
            <a:effectLst/>
          </c:spPr>
          <c:invertIfNegative val="0"/>
          <c:cat>
            <c:strRef>
              <c:f>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Chart!$E$5:$E$15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0C-1D76-4EB9-85A6-1D12C62853E8}"/>
            </c:ext>
          </c:extLst>
        </c:ser>
        <c:dLbls>
          <c:showLegendKey val="0"/>
          <c:showVal val="0"/>
          <c:showCatName val="0"/>
          <c:showSerName val="0"/>
          <c:showPercent val="0"/>
          <c:showBubbleSize val="0"/>
        </c:dLbls>
        <c:gapWidth val="80"/>
        <c:overlap val="25"/>
        <c:axId val="156742784"/>
        <c:axId val="156744320"/>
      </c:barChart>
      <c:catAx>
        <c:axId val="156742784"/>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156744320"/>
        <c:crosses val="autoZero"/>
        <c:auto val="1"/>
        <c:lblAlgn val="ctr"/>
        <c:lblOffset val="100"/>
        <c:noMultiLvlLbl val="0"/>
      </c:catAx>
      <c:valAx>
        <c:axId val="15674432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15674278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lt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438400" y="3249359"/>
            <a:ext cx="8610600"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STUDENT </a:t>
            </a:r>
            <a:r>
              <a:rPr lang="en-US" sz="2400" dirty="0"/>
              <a:t>NAME: PRAVEENA M</a:t>
            </a:r>
            <a:endParaRPr lang="en-US" sz="2400" dirty="0"/>
          </a:p>
          <a:p>
            <a:r>
              <a:rPr lang="en-US" sz="2400" dirty="0"/>
              <a:t>REGISTER </a:t>
            </a:r>
            <a:r>
              <a:rPr lang="en-US" sz="2400" dirty="0" smtClean="0"/>
              <a:t>NO:422200250</a:t>
            </a:r>
            <a:endParaRPr lang="en-US" sz="2400" dirty="0"/>
          </a:p>
          <a:p>
            <a:r>
              <a:rPr lang="en-US" sz="2400" dirty="0" smtClean="0"/>
              <a:t>DEPARTMENT: B.COM (INFORMTION SYSTTEM MANAGEMENT</a:t>
            </a:r>
            <a:endParaRPr lang="en-US" sz="2400" dirty="0"/>
          </a:p>
          <a:p>
            <a:r>
              <a:rPr lang="en-US" sz="2400" dirty="0" smtClean="0"/>
              <a:t>COLLEGE:ANNAI VIOLET ARTS ND SCIENCE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666875" y="1828800"/>
            <a:ext cx="4352925" cy="2585323"/>
          </a:xfrm>
          <a:prstGeom prst="rect">
            <a:avLst/>
          </a:prstGeom>
        </p:spPr>
        <p:txBody>
          <a:bodyPr wrap="square">
            <a:spAutoFit/>
          </a:bodyPr>
          <a:lstStyle/>
          <a:p>
            <a:r>
              <a:rPr lang="en-US" dirty="0"/>
              <a:t>DATA COLLECTION</a:t>
            </a:r>
            <a:r>
              <a:rPr lang="en-US" dirty="0" smtClean="0"/>
              <a:t>:</a:t>
            </a:r>
          </a:p>
          <a:p>
            <a:r>
              <a:rPr lang="en-US" dirty="0"/>
              <a:t> </a:t>
            </a:r>
            <a:r>
              <a:rPr lang="en-US" dirty="0" smtClean="0"/>
              <a:t>         •</a:t>
            </a:r>
            <a:r>
              <a:rPr lang="en-US" dirty="0"/>
              <a:t>COLLECTED FROM KAGGLE</a:t>
            </a:r>
            <a:r>
              <a:rPr lang="en-US" dirty="0" smtClean="0"/>
              <a:t>.</a:t>
            </a:r>
          </a:p>
          <a:p>
            <a:r>
              <a:rPr lang="en-US" dirty="0" smtClean="0"/>
              <a:t>FEATURE </a:t>
            </a:r>
            <a:r>
              <a:rPr lang="en-US" dirty="0"/>
              <a:t>COLLECTION</a:t>
            </a:r>
            <a:r>
              <a:rPr lang="en-US" dirty="0" smtClean="0"/>
              <a:t>:</a:t>
            </a:r>
          </a:p>
          <a:p>
            <a:r>
              <a:rPr lang="en-US" dirty="0" smtClean="0"/>
              <a:t>          •</a:t>
            </a:r>
            <a:r>
              <a:rPr lang="en-US" dirty="0"/>
              <a:t>CONDITIONAL </a:t>
            </a:r>
            <a:r>
              <a:rPr lang="en-US" dirty="0" smtClean="0"/>
              <a:t>FORMATTING</a:t>
            </a:r>
          </a:p>
          <a:p>
            <a:r>
              <a:rPr lang="en-US" dirty="0"/>
              <a:t> </a:t>
            </a:r>
            <a:r>
              <a:rPr lang="en-US" dirty="0" smtClean="0"/>
              <a:t>          SYMBOLS</a:t>
            </a:r>
          </a:p>
          <a:p>
            <a:r>
              <a:rPr lang="en-US" dirty="0" smtClean="0"/>
              <a:t>          •MERGE&amp;CENTER</a:t>
            </a:r>
          </a:p>
          <a:p>
            <a:r>
              <a:rPr lang="en-US" dirty="0" smtClean="0"/>
              <a:t>PERFORMANCE </a:t>
            </a:r>
            <a:r>
              <a:rPr lang="en-US" dirty="0"/>
              <a:t>LEVEL</a:t>
            </a:r>
            <a:r>
              <a:rPr lang="en-US" dirty="0" smtClean="0"/>
              <a:t>:</a:t>
            </a:r>
          </a:p>
          <a:p>
            <a:r>
              <a:rPr lang="en-US" dirty="0" smtClean="0"/>
              <a:t>•</a:t>
            </a:r>
            <a:r>
              <a:rPr lang="en-US" dirty="0"/>
              <a:t>WITH USING EMPLOYEE RATING COLUNM TO GET PERFORMANCE LEVEL.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Table 1"/>
          <p:cNvGraphicFramePr>
            <a:graphicFrameLocks noGrp="1"/>
          </p:cNvGraphicFramePr>
          <p:nvPr>
            <p:extLst>
              <p:ext uri="{D42A27DB-BD31-4B8C-83A1-F6EECF244321}">
                <p14:modId xmlns:p14="http://schemas.microsoft.com/office/powerpoint/2010/main" val="1637392848"/>
              </p:ext>
            </p:extLst>
          </p:nvPr>
        </p:nvGraphicFramePr>
        <p:xfrm>
          <a:off x="838200" y="1415301"/>
          <a:ext cx="3886200" cy="3947274"/>
        </p:xfrm>
        <a:graphic>
          <a:graphicData uri="http://schemas.openxmlformats.org/drawingml/2006/table">
            <a:tbl>
              <a:tblPr>
                <a:tableStyleId>{5C22544A-7EE6-4342-B048-85BDC9FD1C3A}</a:tableStyleId>
              </a:tblPr>
              <a:tblGrid>
                <a:gridCol w="485775"/>
                <a:gridCol w="485775"/>
                <a:gridCol w="485775"/>
                <a:gridCol w="485775"/>
                <a:gridCol w="485775"/>
                <a:gridCol w="485775"/>
                <a:gridCol w="485775"/>
                <a:gridCol w="485775"/>
              </a:tblGrid>
              <a:tr h="359928">
                <a:tc>
                  <a:txBody>
                    <a:bodyPr/>
                    <a:lstStyle/>
                    <a:p>
                      <a:pPr algn="l" fontAlgn="b"/>
                      <a:r>
                        <a:rPr lang="en-US" sz="1100" u="none" strike="noStrike" dirty="0" err="1">
                          <a:effectLst/>
                        </a:rPr>
                        <a:t>GenderCode</a:t>
                      </a:r>
                      <a:endParaRPr lang="en-US" sz="1100" b="0" i="0" u="none" strike="noStrike" dirty="0">
                        <a:solidFill>
                          <a:srgbClr val="000000"/>
                        </a:solidFill>
                        <a:effectLst/>
                        <a:latin typeface="Calibri"/>
                      </a:endParaRPr>
                    </a:p>
                  </a:txBody>
                  <a:tcPr marL="9525" marR="9525" marT="9525" marB="0" anchor="b"/>
                </a:tc>
                <a:tc gridSpan="2">
                  <a:txBody>
                    <a:bodyPr/>
                    <a:lstStyle/>
                    <a:p>
                      <a:pPr algn="l" fontAlgn="b"/>
                      <a:r>
                        <a:rPr lang="en-US" sz="1100" u="none" strike="noStrike">
                          <a:effectLst/>
                        </a:rPr>
                        <a:t>(Multiple Items)</a:t>
                      </a:r>
                      <a:endParaRPr lang="en-US" sz="1100" b="0" i="0" u="none" strike="noStrike">
                        <a:solidFill>
                          <a:srgbClr val="000000"/>
                        </a:solidFill>
                        <a:effectLst/>
                        <a:latin typeface="Calibri"/>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198855">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359928">
                <a:tc>
                  <a:txBody>
                    <a:bodyPr/>
                    <a:lstStyle/>
                    <a:p>
                      <a:pPr algn="l" fontAlgn="b"/>
                      <a:r>
                        <a:rPr lang="en-US" sz="1100" u="none" strike="noStrike">
                          <a:effectLst/>
                        </a:rPr>
                        <a:t>Count of FirstName</a:t>
                      </a:r>
                      <a:endParaRPr lang="en-US" sz="1100" b="0" i="0" u="none" strike="noStrike">
                        <a:solidFill>
                          <a:srgbClr val="000000"/>
                        </a:solidFill>
                        <a:effectLst/>
                        <a:latin typeface="Calibri"/>
                      </a:endParaRPr>
                    </a:p>
                  </a:txBody>
                  <a:tcPr marL="9525" marR="9525" marT="9525" marB="0" anchor="b"/>
                </a:tc>
                <a:tc gridSpan="2">
                  <a:txBody>
                    <a:bodyPr/>
                    <a:lstStyle/>
                    <a:p>
                      <a:pPr algn="l" fontAlgn="b"/>
                      <a:r>
                        <a:rPr lang="en-US" sz="1100" u="none" strike="noStrike">
                          <a:effectLst/>
                        </a:rPr>
                        <a:t>Column Labels</a:t>
                      </a:r>
                      <a:endParaRPr lang="en-US" sz="1100" b="0" i="0" u="none" strike="noStrike">
                        <a:solidFill>
                          <a:srgbClr val="000000"/>
                        </a:solidFill>
                        <a:effectLst/>
                        <a:latin typeface="Calibri"/>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359928">
                <a:tc>
                  <a:txBody>
                    <a:bodyPr/>
                    <a:lstStyle/>
                    <a:p>
                      <a:pPr algn="l" fontAlgn="b"/>
                      <a:r>
                        <a:rPr lang="en-US" sz="1100" u="none" strike="noStrike">
                          <a:effectLst/>
                        </a:rPr>
                        <a:t>Row Labels</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HIGH</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LOW</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MED</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VERY HIGH</a:t>
                      </a:r>
                      <a:endParaRPr lang="en-US" sz="1100" b="0" i="0" u="none" strike="noStrike">
                        <a:solidFill>
                          <a:srgbClr val="000000"/>
                        </a:solidFill>
                        <a:effectLst/>
                        <a:latin typeface="Calibri"/>
                      </a:endParaRPr>
                    </a:p>
                  </a:txBody>
                  <a:tcPr marL="9525" marR="9525" marT="9525" marB="0" anchor="b"/>
                </a:tc>
                <a:tc gridSpan="2">
                  <a:txBody>
                    <a:bodyPr/>
                    <a:lstStyle/>
                    <a:p>
                      <a:pPr algn="l" fontAlgn="b"/>
                      <a:r>
                        <a:rPr lang="en-US" sz="1100" u="none" strike="noStrike">
                          <a:effectLst/>
                        </a:rPr>
                        <a:t>Grand Total</a:t>
                      </a:r>
                      <a:endParaRPr lang="en-US" sz="1100" b="0" i="0" u="none" strike="noStrike">
                        <a:solidFill>
                          <a:srgbClr val="000000"/>
                        </a:solidFill>
                        <a:effectLst/>
                        <a:latin typeface="Calibri"/>
                      </a:endParaRPr>
                    </a:p>
                  </a:txBody>
                  <a:tcPr marL="9525" marR="9525" marT="9525"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a:endParaRPr>
                    </a:p>
                  </a:txBody>
                  <a:tcPr marL="9525" marR="9525" marT="9525" marB="0" anchor="b"/>
                </a:tc>
              </a:tr>
              <a:tr h="198855">
                <a:tc>
                  <a:txBody>
                    <a:bodyPr/>
                    <a:lstStyle/>
                    <a:p>
                      <a:pPr algn="l" fontAlgn="b"/>
                      <a:r>
                        <a:rPr lang="en-US" sz="1100" u="none" strike="noStrike">
                          <a:effectLst/>
                        </a:rPr>
                        <a:t>BPC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150</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8855">
                <a:tc>
                  <a:txBody>
                    <a:bodyPr/>
                    <a:lstStyle/>
                    <a:p>
                      <a:pPr algn="l" fontAlgn="b"/>
                      <a:r>
                        <a:rPr lang="en-US" sz="1100" u="none" strike="noStrike">
                          <a:effectLst/>
                        </a:rPr>
                        <a:t>CCDR</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145</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8855">
                <a:tc>
                  <a:txBody>
                    <a:bodyPr/>
                    <a:lstStyle/>
                    <a:p>
                      <a:pPr algn="l" fontAlgn="b"/>
                      <a:r>
                        <a:rPr lang="en-US" sz="1100" u="none" strike="noStrike">
                          <a:effectLst/>
                        </a:rPr>
                        <a:t>EW</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154</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8855">
                <a:tc>
                  <a:txBody>
                    <a:bodyPr/>
                    <a:lstStyle/>
                    <a:p>
                      <a:pPr algn="l" fontAlgn="b"/>
                      <a:r>
                        <a:rPr lang="en-US" sz="1100" u="none" strike="noStrike">
                          <a:effectLst/>
                        </a:rPr>
                        <a:t>MSC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92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157</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8855">
                <a:tc>
                  <a:txBody>
                    <a:bodyPr/>
                    <a:lstStyle/>
                    <a:p>
                      <a:pPr algn="l" fontAlgn="b"/>
                      <a:r>
                        <a:rPr lang="en-US" sz="1100" u="none" strike="noStrike">
                          <a:effectLst/>
                        </a:rPr>
                        <a:t>NEL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154</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198855">
                <a:tc>
                  <a:txBody>
                    <a:bodyPr/>
                    <a:lstStyle/>
                    <a:p>
                      <a:pPr algn="l" fontAlgn="b"/>
                      <a:r>
                        <a:rPr lang="en-US" sz="1100" u="none" strike="noStrike">
                          <a:effectLst/>
                        </a:rPr>
                        <a:t>PL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143</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8855">
                <a:tc>
                  <a:txBody>
                    <a:bodyPr/>
                    <a:lstStyle/>
                    <a:p>
                      <a:pPr algn="l" fontAlgn="b"/>
                      <a:r>
                        <a:rPr lang="en-US" sz="1100" u="none" strike="noStrike">
                          <a:effectLst/>
                        </a:rPr>
                        <a:t>PYZ</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157</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8855">
                <a:tc>
                  <a:txBody>
                    <a:bodyPr/>
                    <a:lstStyle/>
                    <a:p>
                      <a:pPr algn="l" fontAlgn="b"/>
                      <a:r>
                        <a:rPr lang="en-US" sz="1100" u="none" strike="noStrike">
                          <a:effectLst/>
                        </a:rPr>
                        <a:t>SVG</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167</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8855">
                <a:tc>
                  <a:txBody>
                    <a:bodyPr/>
                    <a:lstStyle/>
                    <a:p>
                      <a:pPr algn="l" fontAlgn="b"/>
                      <a:r>
                        <a:rPr lang="en-US" sz="1100" u="none" strike="noStrike">
                          <a:effectLst/>
                        </a:rPr>
                        <a:t>TNS</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150</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198855">
                <a:tc>
                  <a:txBody>
                    <a:bodyPr/>
                    <a:lstStyle/>
                    <a:p>
                      <a:pPr algn="l" fontAlgn="b"/>
                      <a:r>
                        <a:rPr lang="en-US" sz="1100" u="none" strike="noStrike">
                          <a:effectLst/>
                        </a:rPr>
                        <a:t>WBL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156</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359928">
                <a:tc>
                  <a:txBody>
                    <a:bodyPr/>
                    <a:lstStyle/>
                    <a:p>
                      <a:pPr algn="l" fontAlgn="b"/>
                      <a:r>
                        <a:rPr lang="en-US" sz="1100" u="none" strike="noStrike">
                          <a:effectLst/>
                        </a:rPr>
                        <a:t>Grand Total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220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398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778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1533</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bl>
          </a:graphicData>
        </a:graphic>
      </p:graphicFrame>
      <p:graphicFrame>
        <p:nvGraphicFramePr>
          <p:cNvPr id="10" name="Chart 9">
            <a:extLst>
              <a:ext uri="{FF2B5EF4-FFF2-40B4-BE49-F238E27FC236}">
                <a16:creationId xmlns="" xmlns:xdr="http://schemas.openxmlformats.org/drawingml/2006/spreadsheetDrawing" xmlns:a16="http://schemas.microsoft.com/office/drawing/2014/main" xmlns:lc="http://schemas.openxmlformats.org/drawingml/2006/lockedCanvas" id="{6576F662-864D-DEEC-4A15-4C06E120C8D2}"/>
              </a:ext>
            </a:extLst>
          </p:cNvPr>
          <p:cNvGraphicFramePr>
            <a:graphicFrameLocks/>
          </p:cNvGraphicFramePr>
          <p:nvPr>
            <p:extLst>
              <p:ext uri="{D42A27DB-BD31-4B8C-83A1-F6EECF244321}">
                <p14:modId xmlns:p14="http://schemas.microsoft.com/office/powerpoint/2010/main" val="2010584231"/>
              </p:ext>
            </p:extLst>
          </p:nvPr>
        </p:nvGraphicFramePr>
        <p:xfrm>
          <a:off x="4806422" y="1435338"/>
          <a:ext cx="4093630" cy="3909492"/>
        </p:xfrm>
        <a:graphic>
          <a:graphicData uri="http://schemas.openxmlformats.org/drawingml/2006/chart">
            <c:chart xmlns:c="http://schemas.openxmlformats.org/drawingml/2006/chart" xmlns:r="http://schemas.openxmlformats.org/officeDocument/2006/relationships" r:id="rId3"/>
          </a:graphicData>
        </a:graphic>
      </p:graphicFrame>
      <p:pic>
        <p:nvPicPr>
          <p:cNvPr id="1025"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1600" y="2018256"/>
            <a:ext cx="1905000" cy="289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524000" y="1447801"/>
            <a:ext cx="5791200" cy="1815882"/>
          </a:xfrm>
          <a:prstGeom prst="rect">
            <a:avLst/>
          </a:prstGeom>
        </p:spPr>
        <p:txBody>
          <a:bodyPr wrap="square">
            <a:spAutoFit/>
          </a:bodyPr>
          <a:lstStyle/>
          <a:p>
            <a:r>
              <a:rPr lang="en-US" sz="2800" dirty="0"/>
              <a:t>IN THIS SALARY ANALYSIS THE SOME OF EMPLOYEES ARE GET HIGHER SALARY IN THE DEPARTMENT OF QUALITY AND SALES.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Rectangle 12"/>
          <p:cNvSpPr/>
          <p:nvPr/>
        </p:nvSpPr>
        <p:spPr>
          <a:xfrm>
            <a:off x="838200" y="1857376"/>
            <a:ext cx="6015037" cy="3108543"/>
          </a:xfrm>
          <a:prstGeom prst="rect">
            <a:avLst/>
          </a:prstGeom>
        </p:spPr>
        <p:txBody>
          <a:bodyPr wrap="square">
            <a:spAutoFit/>
          </a:bodyPr>
          <a:lstStyle/>
          <a:p>
            <a:r>
              <a:rPr lang="en-US" sz="2800" dirty="0"/>
              <a:t>Analyzing employee salaries helps ensure fair compensation, identify wage disparities, and align pay structures with industry standards. It also aids in budgeting and financial planning, ensuring that salary expenses are sustainable.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3416320"/>
          </a:xfrm>
          <a:prstGeom prst="rect">
            <a:avLst/>
          </a:prstGeom>
          <a:noFill/>
        </p:spPr>
        <p:txBody>
          <a:bodyPr wrap="square" rtlCol="0">
            <a:spAutoFit/>
          </a:bodyPr>
          <a:lstStyle/>
          <a:p>
            <a:pPr>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The Employee Salary Analysis project aims to evaluate and optimize employee compensation within the organization. This involves collecting, cleaning, and analyzing salary data to identify trends, disparities, and correlations with factors such as job roles, performance, and experience. The analysis will help ensure competitive and fair compensation, inform HR policies, and support budget planning. The project will conclude with actionable insights and recommendations for salary adjustments.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114816" y="2041743"/>
            <a:ext cx="4922729" cy="2246769"/>
          </a:xfrm>
          <a:prstGeom prst="rect">
            <a:avLst/>
          </a:prstGeom>
        </p:spPr>
        <p:txBody>
          <a:bodyPr wrap="square">
            <a:spAutoFit/>
          </a:bodyPr>
          <a:lstStyle/>
          <a:p>
            <a:r>
              <a:rPr lang="en-US" sz="2800" dirty="0"/>
              <a:t>-HUMAN RESOURCES (HR</a:t>
            </a:r>
            <a:r>
              <a:rPr lang="en-US" sz="2800" dirty="0" smtClean="0"/>
              <a:t>) </a:t>
            </a:r>
          </a:p>
          <a:p>
            <a:r>
              <a:rPr lang="en-US" sz="2800" dirty="0" smtClean="0"/>
              <a:t>-</a:t>
            </a:r>
            <a:r>
              <a:rPr lang="en-US" sz="2800" dirty="0"/>
              <a:t>MANAGEMENT &amp; </a:t>
            </a:r>
            <a:r>
              <a:rPr lang="en-US" sz="2800" dirty="0" smtClean="0"/>
              <a:t>   EXECUTIVES</a:t>
            </a:r>
          </a:p>
          <a:p>
            <a:r>
              <a:rPr lang="en-US" sz="2800" dirty="0"/>
              <a:t>-MANAGEMENT &amp; </a:t>
            </a:r>
            <a:r>
              <a:rPr lang="en-US" sz="2800" dirty="0" smtClean="0"/>
              <a:t>EXECUTIVES</a:t>
            </a:r>
          </a:p>
          <a:p>
            <a:r>
              <a:rPr lang="en-US" sz="2800" dirty="0"/>
              <a:t>-TEAM LEADER</a:t>
            </a:r>
          </a:p>
          <a:p>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7999" y="2204580"/>
            <a:ext cx="5486401" cy="1938992"/>
          </a:xfrm>
          <a:prstGeom prst="rect">
            <a:avLst/>
          </a:prstGeom>
        </p:spPr>
        <p:txBody>
          <a:bodyPr wrap="square">
            <a:spAutoFit/>
          </a:bodyPr>
          <a:lstStyle/>
          <a:p>
            <a:pPr marL="285750" indent="-285750">
              <a:buFontTx/>
              <a:buChar char="-"/>
            </a:pPr>
            <a:r>
              <a:rPr lang="en-US" sz="2400" dirty="0" smtClean="0"/>
              <a:t>Quickly </a:t>
            </a:r>
            <a:r>
              <a:rPr lang="en-US" sz="2400" dirty="0"/>
              <a:t>and easily connect to various data sources and import data into Excel</a:t>
            </a:r>
            <a:r>
              <a:rPr lang="en-US" sz="2400" dirty="0" smtClean="0"/>
              <a:t>.</a:t>
            </a:r>
          </a:p>
          <a:p>
            <a:r>
              <a:rPr lang="en-US" sz="2400" dirty="0"/>
              <a:t>- Improve data accuracy and integrity with data validation and quality control features.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964506" y="2267212"/>
            <a:ext cx="6926892" cy="1569660"/>
          </a:xfrm>
          <a:prstGeom prst="rect">
            <a:avLst/>
          </a:prstGeom>
        </p:spPr>
        <p:txBody>
          <a:bodyPr wrap="square">
            <a:spAutoFit/>
          </a:bodyPr>
          <a:lstStyle/>
          <a:p>
            <a:r>
              <a:rPr lang="en-US" dirty="0" smtClean="0"/>
              <a:t>1</a:t>
            </a:r>
            <a:r>
              <a:rPr lang="en-US" sz="2000" b="1" dirty="0" smtClean="0"/>
              <a:t>. Dataset </a:t>
            </a:r>
            <a:r>
              <a:rPr lang="en-US" sz="2000" b="1" dirty="0"/>
              <a:t>Name</a:t>
            </a:r>
            <a:r>
              <a:rPr lang="en-US" dirty="0"/>
              <a:t>: Provide a concise and descriptive name for the </a:t>
            </a:r>
            <a:r>
              <a:rPr lang="en-US" dirty="0" smtClean="0"/>
              <a:t>dataset.</a:t>
            </a:r>
          </a:p>
          <a:p>
            <a:r>
              <a:rPr lang="en-US" dirty="0" smtClean="0"/>
              <a:t>2.  </a:t>
            </a:r>
            <a:r>
              <a:rPr lang="en-US" sz="2000" b="1" dirty="0"/>
              <a:t>Source</a:t>
            </a:r>
            <a:r>
              <a:rPr lang="en-US" dirty="0"/>
              <a:t>: Identify where the data originated (e.g., survey, database, external source</a:t>
            </a:r>
            <a:r>
              <a:rPr lang="en-US" dirty="0" smtClean="0"/>
              <a:t>).</a:t>
            </a:r>
          </a:p>
          <a:p>
            <a:r>
              <a:rPr lang="en-US" dirty="0" smtClean="0"/>
              <a:t>3</a:t>
            </a:r>
            <a:r>
              <a:rPr lang="en-US" sz="2000" b="1" dirty="0" smtClean="0"/>
              <a:t>.  Date </a:t>
            </a:r>
            <a:r>
              <a:rPr lang="en-US" sz="2000" b="1" dirty="0"/>
              <a:t>Collected</a:t>
            </a:r>
            <a:r>
              <a:rPr lang="en-US" dirty="0"/>
              <a:t>: Specify the date(s) when the data was collected.</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743200" y="2514600"/>
            <a:ext cx="4419600" cy="2677656"/>
          </a:xfrm>
          <a:prstGeom prst="rect">
            <a:avLst/>
          </a:prstGeom>
        </p:spPr>
        <p:txBody>
          <a:bodyPr wrap="square">
            <a:spAutoFit/>
          </a:bodyPr>
          <a:lstStyle/>
          <a:p>
            <a:r>
              <a:rPr lang="en-US" sz="2800" dirty="0" smtClean="0"/>
              <a:t>1.Executive Summary</a:t>
            </a:r>
          </a:p>
          <a:p>
            <a:r>
              <a:rPr lang="en-US" sz="2800" dirty="0" smtClean="0"/>
              <a:t>2. </a:t>
            </a:r>
            <a:r>
              <a:rPr lang="en-US" sz="2800" dirty="0"/>
              <a:t>Interactive </a:t>
            </a:r>
            <a:r>
              <a:rPr lang="en-US" sz="2800" dirty="0" smtClean="0"/>
              <a:t>Dashboards</a:t>
            </a:r>
          </a:p>
          <a:p>
            <a:r>
              <a:rPr lang="en-US" sz="2800" dirty="0"/>
              <a:t>3</a:t>
            </a:r>
            <a:r>
              <a:rPr lang="en-US" sz="2800" dirty="0" smtClean="0"/>
              <a:t>. </a:t>
            </a:r>
            <a:r>
              <a:rPr lang="en-US" sz="2800" dirty="0"/>
              <a:t>Data </a:t>
            </a:r>
            <a:r>
              <a:rPr lang="en-US" sz="2800" dirty="0" smtClean="0"/>
              <a:t>Visualization</a:t>
            </a:r>
          </a:p>
          <a:p>
            <a:r>
              <a:rPr lang="en-US" sz="2800" dirty="0" smtClean="0"/>
              <a:t>4. Key </a:t>
            </a:r>
            <a:r>
              <a:rPr lang="en-US" sz="2800" dirty="0"/>
              <a:t>Findings and </a:t>
            </a:r>
            <a:r>
              <a:rPr lang="en-US" sz="2800" dirty="0" smtClean="0"/>
              <a:t>Recommendations</a:t>
            </a:r>
          </a:p>
          <a:p>
            <a:r>
              <a:rPr lang="en-US" sz="2800" dirty="0" smtClean="0"/>
              <a:t>5. Data-Driven </a:t>
            </a:r>
            <a:r>
              <a:rPr lang="en-US" sz="2800" dirty="0"/>
              <a:t>Insights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282</TotalTime>
  <Words>468</Words>
  <Application>Microsoft Office PowerPoint</Application>
  <PresentationFormat>Custom</PresentationFormat>
  <Paragraphs>142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20</cp:revision>
  <dcterms:created xsi:type="dcterms:W3CDTF">2024-03-29T15:07:22Z</dcterms:created>
  <dcterms:modified xsi:type="dcterms:W3CDTF">2024-10-04T13:37:31Z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