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8"/>
  </p:notesMasterIdLst>
  <p:sldIdLst>
    <p:sldId id="256" r:id="rId2"/>
    <p:sldId id="257" r:id="rId3"/>
    <p:sldId id="289" r:id="rId4"/>
    <p:sldId id="290" r:id="rId5"/>
    <p:sldId id="292" r:id="rId6"/>
    <p:sldId id="293" r:id="rId7"/>
    <p:sldId id="294" r:id="rId8"/>
    <p:sldId id="295" r:id="rId9"/>
    <p:sldId id="296" r:id="rId10"/>
    <p:sldId id="317" r:id="rId11"/>
    <p:sldId id="318" r:id="rId12"/>
    <p:sldId id="319" r:id="rId13"/>
    <p:sldId id="320" r:id="rId14"/>
    <p:sldId id="321" r:id="rId15"/>
    <p:sldId id="297" r:id="rId16"/>
    <p:sldId id="259" r:id="rId17"/>
    <p:sldId id="298" r:id="rId18"/>
    <p:sldId id="260" r:id="rId19"/>
    <p:sldId id="299" r:id="rId20"/>
    <p:sldId id="265" r:id="rId21"/>
    <p:sldId id="267" r:id="rId22"/>
    <p:sldId id="262" r:id="rId23"/>
    <p:sldId id="263" r:id="rId24"/>
    <p:sldId id="300" r:id="rId25"/>
    <p:sldId id="304" r:id="rId26"/>
    <p:sldId id="303" r:id="rId27"/>
    <p:sldId id="306" r:id="rId28"/>
    <p:sldId id="308" r:id="rId29"/>
    <p:sldId id="305" r:id="rId30"/>
    <p:sldId id="280" r:id="rId31"/>
    <p:sldId id="279" r:id="rId32"/>
    <p:sldId id="282" r:id="rId33"/>
    <p:sldId id="270" r:id="rId34"/>
    <p:sldId id="285" r:id="rId35"/>
    <p:sldId id="284" r:id="rId36"/>
    <p:sldId id="283" r:id="rId37"/>
    <p:sldId id="287" r:id="rId38"/>
    <p:sldId id="286" r:id="rId39"/>
    <p:sldId id="322" r:id="rId40"/>
    <p:sldId id="312" r:id="rId41"/>
    <p:sldId id="313" r:id="rId42"/>
    <p:sldId id="323" r:id="rId43"/>
    <p:sldId id="314" r:id="rId44"/>
    <p:sldId id="315" r:id="rId45"/>
    <p:sldId id="316" r:id="rId46"/>
    <p:sldId id="264"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1E12A482-AD7D-4E64-8053-EE8371C173DE}">
          <p14:sldIdLst>
            <p14:sldId id="256"/>
            <p14:sldId id="257"/>
            <p14:sldId id="289"/>
            <p14:sldId id="290"/>
            <p14:sldId id="292"/>
            <p14:sldId id="293"/>
            <p14:sldId id="294"/>
            <p14:sldId id="295"/>
            <p14:sldId id="296"/>
            <p14:sldId id="317"/>
            <p14:sldId id="318"/>
            <p14:sldId id="319"/>
            <p14:sldId id="320"/>
            <p14:sldId id="321"/>
            <p14:sldId id="297"/>
            <p14:sldId id="259"/>
            <p14:sldId id="298"/>
            <p14:sldId id="260"/>
            <p14:sldId id="299"/>
            <p14:sldId id="265"/>
            <p14:sldId id="267"/>
            <p14:sldId id="262"/>
            <p14:sldId id="263"/>
            <p14:sldId id="300"/>
            <p14:sldId id="304"/>
            <p14:sldId id="303"/>
            <p14:sldId id="306"/>
            <p14:sldId id="308"/>
            <p14:sldId id="305"/>
            <p14:sldId id="280"/>
            <p14:sldId id="279"/>
            <p14:sldId id="282"/>
            <p14:sldId id="270"/>
            <p14:sldId id="285"/>
            <p14:sldId id="284"/>
            <p14:sldId id="283"/>
            <p14:sldId id="287"/>
            <p14:sldId id="286"/>
            <p14:sldId id="322"/>
            <p14:sldId id="312"/>
            <p14:sldId id="313"/>
            <p14:sldId id="323"/>
            <p14:sldId id="314"/>
            <p14:sldId id="315"/>
            <p14:sldId id="316"/>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008" autoAdjust="0"/>
    <p:restoredTop sz="9466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D0F3C4-C5D0-4027-BC58-D4F3B8BD86B0}" type="datetimeFigureOut">
              <a:rPr lang="en-IN" smtClean="0"/>
              <a:t>22-10-2025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52FCAE-4AED-4429-927C-3089D887CFF6}" type="slidenum">
              <a:rPr lang="en-IN" smtClean="0"/>
              <a:t>‹#›</a:t>
            </a:fld>
            <a:endParaRPr lang="en-IN"/>
          </a:p>
        </p:txBody>
      </p:sp>
    </p:spTree>
    <p:extLst>
      <p:ext uri="{BB962C8B-B14F-4D97-AF65-F5344CB8AC3E}">
        <p14:creationId xmlns:p14="http://schemas.microsoft.com/office/powerpoint/2010/main" val="3151169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B52FCAE-4AED-4429-927C-3089D887CFF6}" type="slidenum">
              <a:rPr lang="en-IN" smtClean="0"/>
              <a:t>4</a:t>
            </a:fld>
            <a:endParaRPr lang="en-IN"/>
          </a:p>
        </p:txBody>
      </p:sp>
    </p:spTree>
    <p:extLst>
      <p:ext uri="{BB962C8B-B14F-4D97-AF65-F5344CB8AC3E}">
        <p14:creationId xmlns:p14="http://schemas.microsoft.com/office/powerpoint/2010/main" val="3493619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B52FCAE-4AED-4429-927C-3089D887CFF6}" type="slidenum">
              <a:rPr lang="en-IN" smtClean="0"/>
              <a:t>30</a:t>
            </a:fld>
            <a:endParaRPr lang="en-IN"/>
          </a:p>
        </p:txBody>
      </p:sp>
    </p:spTree>
    <p:extLst>
      <p:ext uri="{BB962C8B-B14F-4D97-AF65-F5344CB8AC3E}">
        <p14:creationId xmlns:p14="http://schemas.microsoft.com/office/powerpoint/2010/main" val="2890885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10/22/2025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10/22/2025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10/22/2025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C36DD0-BFE0-8ECD-69C3-EE4C6D9EFB42}"/>
              </a:ext>
            </a:extLst>
          </p:cNvPr>
          <p:cNvSpPr>
            <a:spLocks noGrp="1"/>
          </p:cNvSpPr>
          <p:nvPr>
            <p:ph type="title"/>
          </p:nvPr>
        </p:nvSpPr>
        <p:spPr>
          <a:xfrm>
            <a:off x="1466947" y="1042219"/>
            <a:ext cx="8630446" cy="2601861"/>
          </a:xfrm>
        </p:spPr>
        <p:txBody>
          <a:bodyPr>
            <a:normAutofit/>
          </a:bodyPr>
          <a:lstStyle/>
          <a:p>
            <a:pPr algn="ctr"/>
            <a:r>
              <a:rPr lang="en-IN" sz="8800" cap="none" dirty="0"/>
              <a:t>Hydro Reach</a:t>
            </a:r>
          </a:p>
        </p:txBody>
      </p:sp>
      <p:sp>
        <p:nvSpPr>
          <p:cNvPr id="7" name="Text Placeholder 6">
            <a:extLst>
              <a:ext uri="{FF2B5EF4-FFF2-40B4-BE49-F238E27FC236}">
                <a16:creationId xmlns:a16="http://schemas.microsoft.com/office/drawing/2014/main" id="{B265B586-846F-D3A9-9A51-51FD4A2AC871}"/>
              </a:ext>
            </a:extLst>
          </p:cNvPr>
          <p:cNvSpPr>
            <a:spLocks noGrp="1"/>
          </p:cNvSpPr>
          <p:nvPr>
            <p:ph type="body" idx="1"/>
          </p:nvPr>
        </p:nvSpPr>
        <p:spPr>
          <a:xfrm>
            <a:off x="1454238" y="3806195"/>
            <a:ext cx="10619775" cy="2171818"/>
          </a:xfrm>
        </p:spPr>
        <p:txBody>
          <a:bodyPr>
            <a:normAutofit fontScale="25000" lnSpcReduction="20000"/>
          </a:bodyPr>
          <a:lstStyle/>
          <a:p>
            <a:r>
              <a:rPr lang="en-IN" sz="5500" dirty="0"/>
              <a:t>Guide:</a:t>
            </a:r>
          </a:p>
          <a:p>
            <a:r>
              <a:rPr lang="en-IN" sz="5500" dirty="0"/>
              <a:t>Mr: Eldhose K Paul</a:t>
            </a:r>
          </a:p>
          <a:p>
            <a:r>
              <a:rPr lang="en-IN" sz="5500" dirty="0"/>
              <a:t>Assistant Professor                                                                                                                                   Praveena Prakash    </a:t>
            </a:r>
          </a:p>
          <a:p>
            <a:r>
              <a:rPr lang="en-IN" sz="5500" dirty="0"/>
              <a:t>Dept of Computer Applications                                                                                                                    Roll No:42</a:t>
            </a:r>
          </a:p>
          <a:p>
            <a:pPr algn="ctr"/>
            <a:r>
              <a:rPr lang="en-IN" sz="5500" dirty="0"/>
              <a:t>                                                                                                                          S3 MCA</a:t>
            </a:r>
          </a:p>
          <a:p>
            <a:pPr algn="ctr"/>
            <a:r>
              <a:rPr lang="en-IN" sz="5500" dirty="0"/>
              <a:t>                                                                                                                                                      Date of Review:14/07/2025</a:t>
            </a:r>
          </a:p>
          <a:p>
            <a:r>
              <a:rPr lang="en-IN" dirty="0"/>
              <a:t>                                                                                           </a:t>
            </a:r>
          </a:p>
          <a:p>
            <a:endParaRPr lang="en-IN" dirty="0"/>
          </a:p>
        </p:txBody>
      </p:sp>
    </p:spTree>
    <p:extLst>
      <p:ext uri="{BB962C8B-B14F-4D97-AF65-F5344CB8AC3E}">
        <p14:creationId xmlns:p14="http://schemas.microsoft.com/office/powerpoint/2010/main" val="324754445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8D69F5-0B6C-D41A-E983-94EBAB23EEAD}"/>
              </a:ext>
            </a:extLst>
          </p:cNvPr>
          <p:cNvSpPr>
            <a:spLocks noGrp="1"/>
          </p:cNvSpPr>
          <p:nvPr>
            <p:ph type="title"/>
          </p:nvPr>
        </p:nvSpPr>
        <p:spPr>
          <a:xfrm>
            <a:off x="3366859" y="2015210"/>
            <a:ext cx="8643154" cy="1887950"/>
          </a:xfrm>
        </p:spPr>
        <p:txBody>
          <a:bodyPr/>
          <a:lstStyle/>
          <a:p>
            <a:r>
              <a:rPr lang="en-IN" b="1" dirty="0"/>
              <a:t>Feasibility study</a:t>
            </a:r>
          </a:p>
        </p:txBody>
      </p:sp>
    </p:spTree>
    <p:extLst>
      <p:ext uri="{BB962C8B-B14F-4D97-AF65-F5344CB8AC3E}">
        <p14:creationId xmlns:p14="http://schemas.microsoft.com/office/powerpoint/2010/main" val="1768659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ACC3E5F3-46E7-FC5D-4CAB-A4938EE92E88}"/>
              </a:ext>
            </a:extLst>
          </p:cNvPr>
          <p:cNvSpPr>
            <a:spLocks noGrp="1"/>
          </p:cNvSpPr>
          <p:nvPr>
            <p:ph type="title"/>
          </p:nvPr>
        </p:nvSpPr>
        <p:spPr>
          <a:xfrm>
            <a:off x="1294362" y="1315059"/>
            <a:ext cx="9603275" cy="1049235"/>
          </a:xfrm>
        </p:spPr>
        <p:txBody>
          <a:bodyPr/>
          <a:lstStyle/>
          <a:p>
            <a:r>
              <a:rPr lang="en-IN" dirty="0"/>
              <a:t>Technical Feasibility</a:t>
            </a:r>
          </a:p>
        </p:txBody>
      </p:sp>
      <p:sp>
        <p:nvSpPr>
          <p:cNvPr id="13" name="Content Placeholder 12">
            <a:extLst>
              <a:ext uri="{FF2B5EF4-FFF2-40B4-BE49-F238E27FC236}">
                <a16:creationId xmlns:a16="http://schemas.microsoft.com/office/drawing/2014/main" id="{4D7CB938-5430-7ECD-6873-0B7746275E73}"/>
              </a:ext>
            </a:extLst>
          </p:cNvPr>
          <p:cNvSpPr>
            <a:spLocks noGrp="1"/>
          </p:cNvSpPr>
          <p:nvPr>
            <p:ph idx="1"/>
          </p:nvPr>
        </p:nvSpPr>
        <p:spPr/>
        <p:txBody>
          <a:bodyPr/>
          <a:lstStyle/>
          <a:p>
            <a:r>
              <a:rPr lang="en-US" sz="1800" dirty="0">
                <a:latin typeface="Arial" panose="020B0604020202020204" pitchFamily="34" charset="0"/>
                <a:cs typeface="Arial" panose="020B0604020202020204" pitchFamily="34" charset="0"/>
              </a:rPr>
              <a:t>The Hydro Reach system is technically feasible as it uses widely adopted and reliable technologies such as Python, Django framework, HTML, CSS, JavaScript, and SQL databases. The system also integrates GPS-based live tracking and online payment gateways which are supported by standard APIs. Since most users and administrators have access to web browsers and mobile devices, the platform can be easily deployed without requiring specialized hardware. Furthermore, the system is scalable and modular, allowing for future enhancements such as IoT integration, mobile app development, and AI-based predictive analytics</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5184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E6F9C-4AB2-99D9-8FDA-C1C2AD74EBB5}"/>
              </a:ext>
            </a:extLst>
          </p:cNvPr>
          <p:cNvSpPr>
            <a:spLocks noGrp="1"/>
          </p:cNvSpPr>
          <p:nvPr>
            <p:ph type="title"/>
          </p:nvPr>
        </p:nvSpPr>
        <p:spPr>
          <a:xfrm>
            <a:off x="1352519" y="1337919"/>
            <a:ext cx="9603275" cy="1049235"/>
          </a:xfrm>
        </p:spPr>
        <p:txBody>
          <a:bodyPr/>
          <a:lstStyle/>
          <a:p>
            <a:r>
              <a:rPr lang="en-IN" dirty="0"/>
              <a:t>Economic Feasibility</a:t>
            </a:r>
          </a:p>
        </p:txBody>
      </p:sp>
      <p:sp>
        <p:nvSpPr>
          <p:cNvPr id="3" name="Content Placeholder 2">
            <a:extLst>
              <a:ext uri="{FF2B5EF4-FFF2-40B4-BE49-F238E27FC236}">
                <a16:creationId xmlns:a16="http://schemas.microsoft.com/office/drawing/2014/main" id="{A8CF59E6-79FA-333A-3533-4F805B7840D5}"/>
              </a:ext>
            </a:extLst>
          </p:cNvPr>
          <p:cNvSpPr>
            <a:spLocks noGrp="1"/>
          </p:cNvSpPr>
          <p:nvPr>
            <p:ph idx="1"/>
          </p:nvPr>
        </p:nvSpPr>
        <p:spPr/>
        <p:txBody>
          <a:bodyPr/>
          <a:lstStyle/>
          <a:p>
            <a:r>
              <a:rPr lang="en-US" dirty="0"/>
              <a:t>Hydro Reach is cost-effective because it minimizes manual labor and reduces errors associated with traditional water delivery systems. The development cost includes software development, server hosting, and domain registration, which are relatively low compared to the benefits. The system also reduces operational costs for water suppliers by optimizing delivery routes, preventing overuse of resources, and ensuring timely payments. By improving efficiency and customer satisfaction, Hydro Reach can potentially increase revenue and reduce wastage.</a:t>
            </a:r>
            <a:endParaRPr lang="en-IN" dirty="0"/>
          </a:p>
        </p:txBody>
      </p:sp>
    </p:spTree>
    <p:extLst>
      <p:ext uri="{BB962C8B-B14F-4D97-AF65-F5344CB8AC3E}">
        <p14:creationId xmlns:p14="http://schemas.microsoft.com/office/powerpoint/2010/main" val="4028236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E5C76-2D1F-68F7-6F9A-CB81959569A0}"/>
              </a:ext>
            </a:extLst>
          </p:cNvPr>
          <p:cNvSpPr>
            <a:spLocks noGrp="1"/>
          </p:cNvSpPr>
          <p:nvPr>
            <p:ph type="title"/>
          </p:nvPr>
        </p:nvSpPr>
        <p:spPr>
          <a:xfrm>
            <a:off x="1451578" y="1391655"/>
            <a:ext cx="9603275" cy="1049235"/>
          </a:xfrm>
        </p:spPr>
        <p:txBody>
          <a:bodyPr/>
          <a:lstStyle/>
          <a:p>
            <a:r>
              <a:rPr lang="en-IN" dirty="0"/>
              <a:t>Operational Feasibility</a:t>
            </a:r>
          </a:p>
        </p:txBody>
      </p:sp>
      <p:sp>
        <p:nvSpPr>
          <p:cNvPr id="3" name="Content Placeholder 2">
            <a:extLst>
              <a:ext uri="{FF2B5EF4-FFF2-40B4-BE49-F238E27FC236}">
                <a16:creationId xmlns:a16="http://schemas.microsoft.com/office/drawing/2014/main" id="{F6CFF5FA-029C-3C17-983B-D3DBCE5329EF}"/>
              </a:ext>
            </a:extLst>
          </p:cNvPr>
          <p:cNvSpPr>
            <a:spLocks noGrp="1"/>
          </p:cNvSpPr>
          <p:nvPr>
            <p:ph idx="1"/>
          </p:nvPr>
        </p:nvSpPr>
        <p:spPr/>
        <p:txBody>
          <a:bodyPr/>
          <a:lstStyle/>
          <a:p>
            <a:r>
              <a:rPr lang="en-US" dirty="0"/>
              <a:t>The system is operationally feasible as it simplifies the workflow for all stakeholders. Users can request water online and track deliveries in real time, administrators can manage stock, approve requests, and assign drivers efficiently, and drivers can access delivery details and update progress seamlessly. The interface is user-friendly, requiring minimal training, and the workflow aligns with existing water delivery processes, making it easy to adopt.</a:t>
            </a:r>
          </a:p>
          <a:p>
            <a:endParaRPr lang="en-IN" dirty="0"/>
          </a:p>
        </p:txBody>
      </p:sp>
    </p:spTree>
    <p:extLst>
      <p:ext uri="{BB962C8B-B14F-4D97-AF65-F5344CB8AC3E}">
        <p14:creationId xmlns:p14="http://schemas.microsoft.com/office/powerpoint/2010/main" val="1306941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251B2-43AA-31D2-30DC-63789542E3F4}"/>
              </a:ext>
            </a:extLst>
          </p:cNvPr>
          <p:cNvSpPr>
            <a:spLocks noGrp="1"/>
          </p:cNvSpPr>
          <p:nvPr>
            <p:ph type="title"/>
          </p:nvPr>
        </p:nvSpPr>
        <p:spPr>
          <a:xfrm>
            <a:off x="1375379" y="1391655"/>
            <a:ext cx="9603275" cy="1049235"/>
          </a:xfrm>
        </p:spPr>
        <p:txBody>
          <a:bodyPr/>
          <a:lstStyle/>
          <a:p>
            <a:r>
              <a:rPr lang="en-IN" dirty="0"/>
              <a:t>Social Feasibility</a:t>
            </a:r>
          </a:p>
        </p:txBody>
      </p:sp>
      <p:sp>
        <p:nvSpPr>
          <p:cNvPr id="3" name="Content Placeholder 2">
            <a:extLst>
              <a:ext uri="{FF2B5EF4-FFF2-40B4-BE49-F238E27FC236}">
                <a16:creationId xmlns:a16="http://schemas.microsoft.com/office/drawing/2014/main" id="{FA4298E5-AD54-F291-8DB3-B4BF1023A121}"/>
              </a:ext>
            </a:extLst>
          </p:cNvPr>
          <p:cNvSpPr>
            <a:spLocks noGrp="1"/>
          </p:cNvSpPr>
          <p:nvPr>
            <p:ph idx="1"/>
          </p:nvPr>
        </p:nvSpPr>
        <p:spPr/>
        <p:txBody>
          <a:bodyPr/>
          <a:lstStyle/>
          <a:p>
            <a:r>
              <a:rPr lang="en-US" dirty="0"/>
              <a:t>Hydro Reach has high social feasibility as it directly benefits communities by providing a transparent, reliable, and convenient water delivery system. It reduces waiting time, ensures timely service, and promotes digital literacy among users. By supporting smart city initiatives and sustainable resource management, it also contributes to broader societal goals such as environmental conservation and efficient urban utility management.</a:t>
            </a:r>
            <a:endParaRPr lang="en-IN" dirty="0"/>
          </a:p>
        </p:txBody>
      </p:sp>
    </p:spTree>
    <p:extLst>
      <p:ext uri="{BB962C8B-B14F-4D97-AF65-F5344CB8AC3E}">
        <p14:creationId xmlns:p14="http://schemas.microsoft.com/office/powerpoint/2010/main" val="2225429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E1D5FC-DD56-4610-ED3A-6FC8F5664061}"/>
              </a:ext>
            </a:extLst>
          </p:cNvPr>
          <p:cNvSpPr>
            <a:spLocks noGrp="1"/>
          </p:cNvSpPr>
          <p:nvPr>
            <p:ph type="title"/>
          </p:nvPr>
        </p:nvSpPr>
        <p:spPr>
          <a:xfrm>
            <a:off x="3052220" y="1918245"/>
            <a:ext cx="8643154" cy="1887950"/>
          </a:xfrm>
        </p:spPr>
        <p:txBody>
          <a:bodyPr/>
          <a:lstStyle/>
          <a:p>
            <a:r>
              <a:rPr lang="en-US" b="1" dirty="0"/>
              <a:t>Existing System </a:t>
            </a:r>
            <a:endParaRPr lang="en-IN" b="1" dirty="0"/>
          </a:p>
        </p:txBody>
      </p:sp>
    </p:spTree>
    <p:extLst>
      <p:ext uri="{BB962C8B-B14F-4D97-AF65-F5344CB8AC3E}">
        <p14:creationId xmlns:p14="http://schemas.microsoft.com/office/powerpoint/2010/main" val="2404547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764382-E719-5201-13B2-DE8F72B9A87D}"/>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3BF577A8-2D9B-275F-2DF5-644CC9066753}"/>
              </a:ext>
            </a:extLst>
          </p:cNvPr>
          <p:cNvSpPr>
            <a:spLocks noGrp="1"/>
          </p:cNvSpPr>
          <p:nvPr>
            <p:ph type="title"/>
          </p:nvPr>
        </p:nvSpPr>
        <p:spPr/>
        <p:txBody>
          <a:bodyPr/>
          <a:lstStyle/>
          <a:p>
            <a:r>
              <a:rPr lang="en-IN" dirty="0"/>
              <a:t>Existing system</a:t>
            </a:r>
            <a:br>
              <a:rPr lang="en-IN" dirty="0"/>
            </a:br>
            <a:endParaRPr lang="en-IN" dirty="0"/>
          </a:p>
        </p:txBody>
      </p:sp>
      <p:sp>
        <p:nvSpPr>
          <p:cNvPr id="9" name="Content Placeholder 8">
            <a:extLst>
              <a:ext uri="{FF2B5EF4-FFF2-40B4-BE49-F238E27FC236}">
                <a16:creationId xmlns:a16="http://schemas.microsoft.com/office/drawing/2014/main" id="{DDC7662D-CA42-02A7-CCEC-C694799C8DB9}"/>
              </a:ext>
            </a:extLst>
          </p:cNvPr>
          <p:cNvSpPr>
            <a:spLocks noGrp="1"/>
          </p:cNvSpPr>
          <p:nvPr>
            <p:ph idx="1"/>
          </p:nvPr>
        </p:nvSpPr>
        <p:spPr>
          <a:xfrm>
            <a:off x="1451579" y="2015732"/>
            <a:ext cx="9698202" cy="3913120"/>
          </a:xfrm>
        </p:spPr>
        <p:txBody>
          <a:bodyPr>
            <a:normAutofit/>
          </a:bodyPr>
          <a:lstStyle/>
          <a:p>
            <a:r>
              <a:rPr lang="en-US" sz="1800" dirty="0">
                <a:latin typeface="Arial" panose="020B0604020202020204" pitchFamily="34" charset="0"/>
                <a:cs typeface="Arial" panose="020B0604020202020204" pitchFamily="34" charset="0"/>
              </a:rPr>
              <a:t>Manual request and approval process.</a:t>
            </a:r>
          </a:p>
          <a:p>
            <a:r>
              <a:rPr lang="en-US" sz="1800" dirty="0">
                <a:latin typeface="Arial" panose="020B0604020202020204" pitchFamily="34" charset="0"/>
                <a:cs typeface="Arial" panose="020B0604020202020204" pitchFamily="34" charset="0"/>
              </a:rPr>
              <a:t>No proper tracking of deliveries.</a:t>
            </a:r>
          </a:p>
          <a:p>
            <a:r>
              <a:rPr lang="en-US" sz="1800" dirty="0">
                <a:latin typeface="Arial" panose="020B0604020202020204" pitchFamily="34" charset="0"/>
                <a:cs typeface="Arial" panose="020B0604020202020204" pitchFamily="34" charset="0"/>
              </a:rPr>
              <a:t>Lack of stock availability checks.</a:t>
            </a:r>
            <a:endParaRPr lang="en-IN"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Higher chances of human error</a:t>
            </a:r>
            <a:r>
              <a:rPr 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47165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1CF271-4EAA-ACB7-E60A-8525D6930F50}"/>
              </a:ext>
            </a:extLst>
          </p:cNvPr>
          <p:cNvSpPr>
            <a:spLocks noGrp="1"/>
          </p:cNvSpPr>
          <p:nvPr>
            <p:ph type="title"/>
          </p:nvPr>
        </p:nvSpPr>
        <p:spPr>
          <a:xfrm>
            <a:off x="2777012" y="1827151"/>
            <a:ext cx="8643154" cy="1887950"/>
          </a:xfrm>
        </p:spPr>
        <p:txBody>
          <a:bodyPr/>
          <a:lstStyle/>
          <a:p>
            <a:r>
              <a:rPr lang="en-US" b="1" dirty="0"/>
              <a:t>Proposed system</a:t>
            </a:r>
            <a:endParaRPr lang="en-IN" b="1" dirty="0"/>
          </a:p>
        </p:txBody>
      </p:sp>
    </p:spTree>
    <p:extLst>
      <p:ext uri="{BB962C8B-B14F-4D97-AF65-F5344CB8AC3E}">
        <p14:creationId xmlns:p14="http://schemas.microsoft.com/office/powerpoint/2010/main" val="2905072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177C9-DD09-EB61-FBEF-587CB114E25F}"/>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F643EC1F-5C63-D9EA-7437-7C04E19135FA}"/>
              </a:ext>
            </a:extLst>
          </p:cNvPr>
          <p:cNvSpPr>
            <a:spLocks noGrp="1"/>
          </p:cNvSpPr>
          <p:nvPr>
            <p:ph type="title"/>
          </p:nvPr>
        </p:nvSpPr>
        <p:spPr/>
        <p:txBody>
          <a:bodyPr/>
          <a:lstStyle/>
          <a:p>
            <a:r>
              <a:rPr lang="en-IN" dirty="0"/>
              <a:t>proposed system</a:t>
            </a:r>
            <a:br>
              <a:rPr lang="en-IN" dirty="0"/>
            </a:br>
            <a:endParaRPr lang="en-IN" dirty="0"/>
          </a:p>
        </p:txBody>
      </p:sp>
      <p:sp>
        <p:nvSpPr>
          <p:cNvPr id="9" name="Content Placeholder 8">
            <a:extLst>
              <a:ext uri="{FF2B5EF4-FFF2-40B4-BE49-F238E27FC236}">
                <a16:creationId xmlns:a16="http://schemas.microsoft.com/office/drawing/2014/main" id="{F3198D86-88D7-049A-88F8-8C915E6916E9}"/>
              </a:ext>
            </a:extLst>
          </p:cNvPr>
          <p:cNvSpPr>
            <a:spLocks noGrp="1"/>
          </p:cNvSpPr>
          <p:nvPr>
            <p:ph idx="1"/>
          </p:nvPr>
        </p:nvSpPr>
        <p:spPr>
          <a:xfrm>
            <a:off x="1451579" y="2015732"/>
            <a:ext cx="9603275" cy="4037749"/>
          </a:xfrm>
        </p:spPr>
        <p:txBody>
          <a:bodyPr>
            <a:normAutofit/>
          </a:bodyPr>
          <a:lstStyle/>
          <a:p>
            <a:r>
              <a:rPr lang="en-US" sz="1800" dirty="0">
                <a:latin typeface="Arial" panose="020B0604020202020204" pitchFamily="34" charset="0"/>
                <a:cs typeface="Arial" panose="020B0604020202020204" pitchFamily="34" charset="0"/>
              </a:rPr>
              <a:t>Automated stock checking before approval.</a:t>
            </a:r>
          </a:p>
          <a:p>
            <a:r>
              <a:rPr lang="en-US" sz="1800" dirty="0">
                <a:latin typeface="Arial" panose="020B0604020202020204" pitchFamily="34" charset="0"/>
                <a:cs typeface="Arial" panose="020B0604020202020204" pitchFamily="34" charset="0"/>
              </a:rPr>
              <a:t>Online payment system for quick approvals.</a:t>
            </a:r>
          </a:p>
          <a:p>
            <a:r>
              <a:rPr lang="en-IN" sz="1800" dirty="0">
                <a:latin typeface="Arial" panose="020B0604020202020204" pitchFamily="34" charset="0"/>
                <a:cs typeface="Arial" panose="020B0604020202020204" pitchFamily="34" charset="0"/>
              </a:rPr>
              <a:t>Automatic tanker assignment.</a:t>
            </a:r>
          </a:p>
          <a:p>
            <a:r>
              <a:rPr lang="en-US" sz="1800" dirty="0">
                <a:latin typeface="Arial" panose="020B0604020202020204" pitchFamily="34" charset="0"/>
                <a:cs typeface="Arial" panose="020B0604020202020204" pitchFamily="34" charset="0"/>
              </a:rPr>
              <a:t>User dashboard to track live status</a:t>
            </a:r>
            <a:r>
              <a:rPr lang="en-US" sz="1800" b="1" dirty="0">
                <a:latin typeface="Arial" panose="020B0604020202020204" pitchFamily="34" charset="0"/>
                <a:cs typeface="Arial" panose="020B0604020202020204" pitchFamily="34" charset="0"/>
              </a:rPr>
              <a:t>.</a:t>
            </a:r>
            <a:endParaRPr lang="en-IN" sz="1800" b="1" dirty="0">
              <a:latin typeface="Arial" panose="020B0604020202020204" pitchFamily="34" charset="0"/>
              <a:cs typeface="Arial" panose="020B0604020202020204" pitchFamily="34" charset="0"/>
            </a:endParaRPr>
          </a:p>
          <a:p>
            <a:pPr>
              <a:buFont typeface="Courier New" panose="02070309020205020404" pitchFamily="49" charset="0"/>
              <a:buChar char="o"/>
            </a:pPr>
            <a:endParaRPr lang="en-IN" sz="1800" b="1" dirty="0">
              <a:latin typeface="Arial" panose="020B0604020202020204" pitchFamily="34" charset="0"/>
              <a:cs typeface="Arial" panose="020B0604020202020204" pitchFamily="34" charset="0"/>
            </a:endParaRPr>
          </a:p>
          <a:p>
            <a:pPr>
              <a:buFont typeface="Courier New" panose="02070309020205020404" pitchFamily="49" charset="0"/>
              <a:buChar char="o"/>
            </a:pPr>
            <a:endParaRPr lang="en-IN" sz="2800" dirty="0"/>
          </a:p>
        </p:txBody>
      </p:sp>
    </p:spTree>
    <p:extLst>
      <p:ext uri="{BB962C8B-B14F-4D97-AF65-F5344CB8AC3E}">
        <p14:creationId xmlns:p14="http://schemas.microsoft.com/office/powerpoint/2010/main" val="3973798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662E81-B5F6-46AF-CFEB-7DF66626D6A7}"/>
              </a:ext>
            </a:extLst>
          </p:cNvPr>
          <p:cNvSpPr>
            <a:spLocks noGrp="1"/>
          </p:cNvSpPr>
          <p:nvPr>
            <p:ph type="title"/>
          </p:nvPr>
        </p:nvSpPr>
        <p:spPr>
          <a:xfrm>
            <a:off x="3167630" y="1844907"/>
            <a:ext cx="8643154" cy="1887950"/>
          </a:xfrm>
        </p:spPr>
        <p:txBody>
          <a:bodyPr/>
          <a:lstStyle/>
          <a:p>
            <a:r>
              <a:rPr lang="en-US" b="1" dirty="0"/>
              <a:t>Literature review</a:t>
            </a:r>
            <a:endParaRPr lang="en-IN" b="1" dirty="0"/>
          </a:p>
        </p:txBody>
      </p:sp>
    </p:spTree>
    <p:extLst>
      <p:ext uri="{BB962C8B-B14F-4D97-AF65-F5344CB8AC3E}">
        <p14:creationId xmlns:p14="http://schemas.microsoft.com/office/powerpoint/2010/main" val="1201486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D0D4A5-980A-5DE0-88AD-D28D698408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EA5385-1B31-63C7-CD7D-BBED3DC2F503}"/>
              </a:ext>
            </a:extLst>
          </p:cNvPr>
          <p:cNvSpPr>
            <a:spLocks noGrp="1"/>
          </p:cNvSpPr>
          <p:nvPr>
            <p:ph type="title" idx="4294967295"/>
          </p:nvPr>
        </p:nvSpPr>
        <p:spPr>
          <a:xfrm>
            <a:off x="2587625" y="804863"/>
            <a:ext cx="9604375" cy="1049337"/>
          </a:xfrm>
        </p:spPr>
        <p:txBody>
          <a:bodyPr>
            <a:normAutofit/>
          </a:bodyPr>
          <a:lstStyle/>
          <a:p>
            <a:r>
              <a:rPr lang="en-IN" sz="4400" b="1"/>
              <a:t>Table of content</a:t>
            </a:r>
            <a:endParaRPr lang="en-IN" sz="4400" b="1" dirty="0"/>
          </a:p>
        </p:txBody>
      </p:sp>
      <p:sp>
        <p:nvSpPr>
          <p:cNvPr id="4" name="Content Placeholder 3">
            <a:extLst>
              <a:ext uri="{FF2B5EF4-FFF2-40B4-BE49-F238E27FC236}">
                <a16:creationId xmlns:a16="http://schemas.microsoft.com/office/drawing/2014/main" id="{0DDB8E83-5307-735D-F5A5-C23E49B4628F}"/>
              </a:ext>
            </a:extLst>
          </p:cNvPr>
          <p:cNvSpPr>
            <a:spLocks noGrp="1"/>
          </p:cNvSpPr>
          <p:nvPr>
            <p:ph idx="4294967295"/>
          </p:nvPr>
        </p:nvSpPr>
        <p:spPr>
          <a:xfrm>
            <a:off x="2587625" y="1795463"/>
            <a:ext cx="9604375" cy="4037012"/>
          </a:xfrm>
        </p:spPr>
        <p:txBody>
          <a:bodyPr>
            <a:normAutofit fontScale="62500" lnSpcReduction="20000"/>
          </a:bodyPr>
          <a:lstStyle/>
          <a:p>
            <a:pPr marL="0" indent="0">
              <a:buNone/>
            </a:pPr>
            <a:r>
              <a:rPr lang="en-IN" sz="2900" dirty="0"/>
              <a:t>1.Introduction                                                                        11.System Architecture </a:t>
            </a:r>
          </a:p>
          <a:p>
            <a:pPr marL="0" indent="0">
              <a:buNone/>
            </a:pPr>
            <a:r>
              <a:rPr lang="en-IN" sz="2900" dirty="0"/>
              <a:t>2.Abstract                                                                              12.Demo  Video</a:t>
            </a:r>
          </a:p>
          <a:p>
            <a:pPr marL="0" indent="0">
              <a:buNone/>
            </a:pPr>
            <a:r>
              <a:rPr lang="en-IN" sz="2900" dirty="0"/>
              <a:t>3.Scope&amp;</a:t>
            </a:r>
            <a:r>
              <a:rPr lang="en-IN" sz="2900"/>
              <a:t>Objective                                                                 13.</a:t>
            </a:r>
            <a:r>
              <a:rPr lang="en-IN" sz="2900" dirty="0"/>
              <a:t>Result.</a:t>
            </a:r>
          </a:p>
          <a:p>
            <a:pPr marL="0" indent="0">
              <a:buNone/>
            </a:pPr>
            <a:r>
              <a:rPr lang="en-IN" sz="2900" dirty="0"/>
              <a:t>4.Feasibility Study                                                                   14.Future Scope.</a:t>
            </a:r>
          </a:p>
          <a:p>
            <a:pPr marL="0" indent="0">
              <a:buNone/>
            </a:pPr>
            <a:r>
              <a:rPr lang="en-IN" sz="2900" dirty="0"/>
              <a:t>5.Problem Definition                                                               15.Conclusion.</a:t>
            </a:r>
          </a:p>
          <a:p>
            <a:pPr marL="0" indent="0">
              <a:buNone/>
            </a:pPr>
            <a:r>
              <a:rPr lang="en-IN" sz="2900" dirty="0"/>
              <a:t>6.Exsting System                                                                     16.Reference </a:t>
            </a:r>
          </a:p>
          <a:p>
            <a:pPr marL="0" indent="0">
              <a:buNone/>
            </a:pPr>
            <a:r>
              <a:rPr lang="en-IN" sz="2900" dirty="0"/>
              <a:t>7.Literature Review</a:t>
            </a:r>
          </a:p>
          <a:p>
            <a:pPr marL="0" indent="0">
              <a:buNone/>
            </a:pPr>
            <a:r>
              <a:rPr lang="en-IN" sz="2900" dirty="0"/>
              <a:t>8.System Requirements</a:t>
            </a:r>
          </a:p>
          <a:p>
            <a:pPr marL="0" indent="0">
              <a:buNone/>
            </a:pPr>
            <a:r>
              <a:rPr lang="en-IN" sz="2900" dirty="0"/>
              <a:t>9. Modules of Proposed System</a:t>
            </a:r>
          </a:p>
          <a:p>
            <a:pPr marL="0" indent="0">
              <a:buNone/>
            </a:pPr>
            <a:r>
              <a:rPr lang="en-IN" sz="2900" dirty="0"/>
              <a:t>10.Diagrams</a:t>
            </a:r>
          </a:p>
          <a:p>
            <a:pPr marL="0" indent="0">
              <a:buNone/>
            </a:pPr>
            <a:endParaRPr lang="en-IN" sz="1400" b="1" dirty="0"/>
          </a:p>
        </p:txBody>
      </p:sp>
    </p:spTree>
    <p:extLst>
      <p:ext uri="{BB962C8B-B14F-4D97-AF65-F5344CB8AC3E}">
        <p14:creationId xmlns:p14="http://schemas.microsoft.com/office/powerpoint/2010/main" val="288163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BAE9-1499-9AF7-04B1-96A58CE2173C}"/>
              </a:ext>
            </a:extLst>
          </p:cNvPr>
          <p:cNvSpPr>
            <a:spLocks noGrp="1"/>
          </p:cNvSpPr>
          <p:nvPr>
            <p:ph type="title" idx="4294967295"/>
          </p:nvPr>
        </p:nvSpPr>
        <p:spPr>
          <a:xfrm>
            <a:off x="766916" y="441069"/>
            <a:ext cx="11189110" cy="1049337"/>
          </a:xfrm>
        </p:spPr>
        <p:txBody>
          <a:bodyPr>
            <a:normAutofit/>
          </a:bodyPr>
          <a:lstStyle/>
          <a:p>
            <a:r>
              <a:rPr lang="en-IN" dirty="0"/>
              <a:t>Literature Review</a:t>
            </a:r>
            <a:br>
              <a:rPr lang="en-IN" dirty="0"/>
            </a:br>
            <a:endParaRPr lang="en-IN" dirty="0"/>
          </a:p>
        </p:txBody>
      </p:sp>
      <p:graphicFrame>
        <p:nvGraphicFramePr>
          <p:cNvPr id="4" name="Content Placeholder 3">
            <a:extLst>
              <a:ext uri="{FF2B5EF4-FFF2-40B4-BE49-F238E27FC236}">
                <a16:creationId xmlns:a16="http://schemas.microsoft.com/office/drawing/2014/main" id="{DCEC54FD-8020-83ED-5368-677D2AA1D795}"/>
              </a:ext>
            </a:extLst>
          </p:cNvPr>
          <p:cNvGraphicFramePr>
            <a:graphicFrameLocks noGrp="1"/>
          </p:cNvGraphicFramePr>
          <p:nvPr>
            <p:ph idx="4294967295"/>
            <p:extLst>
              <p:ext uri="{D42A27DB-BD31-4B8C-83A1-F6EECF244321}">
                <p14:modId xmlns:p14="http://schemas.microsoft.com/office/powerpoint/2010/main" val="3375540401"/>
              </p:ext>
            </p:extLst>
          </p:nvPr>
        </p:nvGraphicFramePr>
        <p:xfrm>
          <a:off x="388620" y="1490406"/>
          <a:ext cx="11958918" cy="4180566"/>
        </p:xfrm>
        <a:graphic>
          <a:graphicData uri="http://schemas.openxmlformats.org/drawingml/2006/table">
            <a:tbl>
              <a:tblPr firstRow="1" bandRow="1">
                <a:tableStyleId>{5C22544A-7EE6-4342-B048-85BDC9FD1C3A}</a:tableStyleId>
              </a:tblPr>
              <a:tblGrid>
                <a:gridCol w="2198784">
                  <a:extLst>
                    <a:ext uri="{9D8B030D-6E8A-4147-A177-3AD203B41FA5}">
                      <a16:colId xmlns:a16="http://schemas.microsoft.com/office/drawing/2014/main" val="2349496969"/>
                    </a:ext>
                  </a:extLst>
                </a:gridCol>
                <a:gridCol w="2390751">
                  <a:extLst>
                    <a:ext uri="{9D8B030D-6E8A-4147-A177-3AD203B41FA5}">
                      <a16:colId xmlns:a16="http://schemas.microsoft.com/office/drawing/2014/main" val="1769263077"/>
                    </a:ext>
                  </a:extLst>
                </a:gridCol>
                <a:gridCol w="2456461">
                  <a:extLst>
                    <a:ext uri="{9D8B030D-6E8A-4147-A177-3AD203B41FA5}">
                      <a16:colId xmlns:a16="http://schemas.microsoft.com/office/drawing/2014/main" val="3487019893"/>
                    </a:ext>
                  </a:extLst>
                </a:gridCol>
                <a:gridCol w="2456461">
                  <a:extLst>
                    <a:ext uri="{9D8B030D-6E8A-4147-A177-3AD203B41FA5}">
                      <a16:colId xmlns:a16="http://schemas.microsoft.com/office/drawing/2014/main" val="2785918041"/>
                    </a:ext>
                  </a:extLst>
                </a:gridCol>
                <a:gridCol w="2456461">
                  <a:extLst>
                    <a:ext uri="{9D8B030D-6E8A-4147-A177-3AD203B41FA5}">
                      <a16:colId xmlns:a16="http://schemas.microsoft.com/office/drawing/2014/main" val="1146402276"/>
                    </a:ext>
                  </a:extLst>
                </a:gridCol>
              </a:tblGrid>
              <a:tr h="1041602">
                <a:tc>
                  <a:txBody>
                    <a:bodyPr/>
                    <a:lstStyle/>
                    <a:p>
                      <a:r>
                        <a:rPr lang="en-IN" dirty="0"/>
                        <a:t>Author</a:t>
                      </a:r>
                    </a:p>
                  </a:txBody>
                  <a:tcPr/>
                </a:tc>
                <a:tc>
                  <a:txBody>
                    <a:bodyPr/>
                    <a:lstStyle/>
                    <a:p>
                      <a:r>
                        <a:rPr lang="en-IN" dirty="0"/>
                        <a:t>Year</a:t>
                      </a:r>
                    </a:p>
                  </a:txBody>
                  <a:tcPr/>
                </a:tc>
                <a:tc>
                  <a:txBody>
                    <a:bodyPr/>
                    <a:lstStyle/>
                    <a:p>
                      <a:r>
                        <a:rPr lang="en-IN" dirty="0"/>
                        <a:t>Source</a:t>
                      </a:r>
                    </a:p>
                  </a:txBody>
                  <a:tcPr/>
                </a:tc>
                <a:tc>
                  <a:txBody>
                    <a:bodyPr/>
                    <a:lstStyle/>
                    <a:p>
                      <a:r>
                        <a:rPr lang="en-IN" dirty="0"/>
                        <a:t>Title</a:t>
                      </a:r>
                    </a:p>
                  </a:txBody>
                  <a:tcPr/>
                </a:tc>
                <a:tc>
                  <a:txBody>
                    <a:bodyPr/>
                    <a:lstStyle/>
                    <a:p>
                      <a:r>
                        <a:rPr lang="en-IN" dirty="0"/>
                        <a:t>Work Done By Key Features</a:t>
                      </a:r>
                    </a:p>
                  </a:txBody>
                  <a:tcPr/>
                </a:tc>
                <a:extLst>
                  <a:ext uri="{0D108BD9-81ED-4DB2-BD59-A6C34878D82A}">
                    <a16:rowId xmlns:a16="http://schemas.microsoft.com/office/drawing/2014/main" val="615323534"/>
                  </a:ext>
                </a:extLst>
              </a:tr>
              <a:tr h="1322933">
                <a:tc>
                  <a:txBody>
                    <a:bodyPr/>
                    <a:lstStyle/>
                    <a:p>
                      <a:pPr>
                        <a:buNone/>
                      </a:pPr>
                      <a:r>
                        <a:rPr lang="en-IN" dirty="0"/>
                        <a:t>Sharma, R. &amp; Mehta, S.</a:t>
                      </a:r>
                    </a:p>
                  </a:txBody>
                  <a:tcPr anchor="ctr"/>
                </a:tc>
                <a:tc>
                  <a:txBody>
                    <a:bodyPr/>
                    <a:lstStyle/>
                    <a:p>
                      <a:pPr>
                        <a:buNone/>
                      </a:pPr>
                      <a:r>
                        <a:rPr lang="en-IN" dirty="0"/>
                        <a:t>2020</a:t>
                      </a:r>
                    </a:p>
                  </a:txBody>
                  <a:tcPr anchor="ctr"/>
                </a:tc>
                <a:tc>
                  <a:txBody>
                    <a:bodyPr/>
                    <a:lstStyle/>
                    <a:p>
                      <a:pPr marL="9525">
                        <a:lnSpc>
                          <a:spcPct val="107000"/>
                        </a:lnSpc>
                        <a:buNone/>
                      </a:pPr>
                      <a:r>
                        <a:rPr lang="en-US" sz="2000" dirty="0"/>
                        <a:t>International Journal of Water Resources Development</a:t>
                      </a:r>
                      <a:endParaRPr lang="en-IN" sz="20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0" marR="0" marT="35560" marB="0"/>
                </a:tc>
                <a:tc>
                  <a:txBody>
                    <a:bodyPr/>
                    <a:lstStyle/>
                    <a:p>
                      <a:pPr marL="6350">
                        <a:lnSpc>
                          <a:spcPct val="107000"/>
                        </a:lnSpc>
                        <a:buNone/>
                      </a:pPr>
                      <a:r>
                        <a:rPr lang="en-US" sz="1200" dirty="0"/>
                        <a:t>Digital Solutions for Water Crisis in Rural India</a:t>
                      </a:r>
                      <a:endParaRPr lang="en-IN" sz="12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0" marR="0" marT="35560" marB="0"/>
                </a:tc>
                <a:tc>
                  <a:txBody>
                    <a:bodyPr/>
                    <a:lstStyle/>
                    <a:p>
                      <a:pPr marL="3175">
                        <a:lnSpc>
                          <a:spcPct val="107000"/>
                        </a:lnSpc>
                        <a:buNone/>
                      </a:pPr>
                      <a:r>
                        <a:rPr lang="en-US" sz="1200" dirty="0"/>
                        <a:t>Discusses how digital platforms can be used to manage water scarcity in rural regions, emphasizing mobile-based request systems.</a:t>
                      </a:r>
                      <a:endParaRPr lang="en-IN" sz="12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0" marR="0" marT="35560" marB="0"/>
                </a:tc>
                <a:extLst>
                  <a:ext uri="{0D108BD9-81ED-4DB2-BD59-A6C34878D82A}">
                    <a16:rowId xmlns:a16="http://schemas.microsoft.com/office/drawing/2014/main" val="1205627837"/>
                  </a:ext>
                </a:extLst>
              </a:tr>
              <a:tr h="1816031">
                <a:tc>
                  <a:txBody>
                    <a:bodyPr/>
                    <a:lstStyle/>
                    <a:p>
                      <a:pPr>
                        <a:buNone/>
                      </a:pPr>
                      <a:r>
                        <a:rPr lang="en-IN" dirty="0"/>
                        <a:t>Kim, J. &amp; Lee, H.</a:t>
                      </a:r>
                    </a:p>
                  </a:txBody>
                  <a:tcPr anchor="ctr"/>
                </a:tc>
                <a:tc>
                  <a:txBody>
                    <a:bodyPr/>
                    <a:lstStyle/>
                    <a:p>
                      <a:pPr marL="12700">
                        <a:lnSpc>
                          <a:spcPct val="107000"/>
                        </a:lnSpc>
                        <a:buNone/>
                      </a:pPr>
                      <a:r>
                        <a:rPr lang="en-IN" sz="12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2021</a:t>
                      </a:r>
                    </a:p>
                  </a:txBody>
                  <a:tcPr marL="0" marR="0" marT="35560" marB="0"/>
                </a:tc>
                <a:tc>
                  <a:txBody>
                    <a:bodyPr/>
                    <a:lstStyle/>
                    <a:p>
                      <a:pPr marL="9525">
                        <a:lnSpc>
                          <a:spcPct val="107000"/>
                        </a:lnSpc>
                        <a:buNone/>
                      </a:pPr>
                      <a:r>
                        <a:rPr lang="en-IN" sz="1200" dirty="0"/>
                        <a:t>Sustainability (MDPI)</a:t>
                      </a:r>
                      <a:endParaRPr lang="en-IN" sz="12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0" marR="0" marT="35560" marB="0"/>
                </a:tc>
                <a:tc>
                  <a:txBody>
                    <a:bodyPr/>
                    <a:lstStyle/>
                    <a:p>
                      <a:pPr marL="6350">
                        <a:lnSpc>
                          <a:spcPct val="107000"/>
                        </a:lnSpc>
                        <a:buNone/>
                      </a:pPr>
                      <a:r>
                        <a:rPr lang="en-US" sz="1200" dirty="0"/>
                        <a:t>Smart Water Management using IoT and Cloud Computing</a:t>
                      </a:r>
                      <a:endParaRPr lang="en-IN" sz="12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0" marR="0" marT="35560" marB="0"/>
                </a:tc>
                <a:tc>
                  <a:txBody>
                    <a:bodyPr/>
                    <a:lstStyle/>
                    <a:p>
                      <a:pPr marL="3175">
                        <a:lnSpc>
                          <a:spcPct val="107000"/>
                        </a:lnSpc>
                        <a:buNone/>
                      </a:pPr>
                      <a:r>
                        <a:rPr lang="en-US" sz="1200" dirty="0"/>
                        <a:t>Explores the integration of IoT with cloud platforms to track water supply and consumption in real-time.</a:t>
                      </a:r>
                      <a:endParaRPr lang="en-IN" sz="12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0" marR="0" marT="35560" marB="0"/>
                </a:tc>
                <a:extLst>
                  <a:ext uri="{0D108BD9-81ED-4DB2-BD59-A6C34878D82A}">
                    <a16:rowId xmlns:a16="http://schemas.microsoft.com/office/drawing/2014/main" val="2135451687"/>
                  </a:ext>
                </a:extLst>
              </a:tr>
            </a:tbl>
          </a:graphicData>
        </a:graphic>
      </p:graphicFrame>
      <p:cxnSp>
        <p:nvCxnSpPr>
          <p:cNvPr id="8" name="Straight Connector 7">
            <a:extLst>
              <a:ext uri="{FF2B5EF4-FFF2-40B4-BE49-F238E27FC236}">
                <a16:creationId xmlns:a16="http://schemas.microsoft.com/office/drawing/2014/main" id="{322E20D5-C177-E826-75A4-D3B40E544253}"/>
              </a:ext>
            </a:extLst>
          </p:cNvPr>
          <p:cNvCxnSpPr/>
          <p:nvPr/>
        </p:nvCxnSpPr>
        <p:spPr>
          <a:xfrm>
            <a:off x="688258" y="1219200"/>
            <a:ext cx="8268929"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67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EFB5AA-D043-06AF-38DD-41C18467C9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91A324-A8F9-FC53-86DD-5935A463415B}"/>
              </a:ext>
            </a:extLst>
          </p:cNvPr>
          <p:cNvSpPr>
            <a:spLocks noGrp="1"/>
          </p:cNvSpPr>
          <p:nvPr>
            <p:ph type="title" idx="4294967295"/>
          </p:nvPr>
        </p:nvSpPr>
        <p:spPr>
          <a:xfrm>
            <a:off x="766916" y="441069"/>
            <a:ext cx="11189110" cy="1049337"/>
          </a:xfrm>
        </p:spPr>
        <p:txBody>
          <a:bodyPr>
            <a:normAutofit/>
          </a:bodyPr>
          <a:lstStyle/>
          <a:p>
            <a:r>
              <a:rPr lang="en-IN" dirty="0"/>
              <a:t>Literature Review</a:t>
            </a:r>
          </a:p>
        </p:txBody>
      </p:sp>
      <p:graphicFrame>
        <p:nvGraphicFramePr>
          <p:cNvPr id="4" name="Content Placeholder 3">
            <a:extLst>
              <a:ext uri="{FF2B5EF4-FFF2-40B4-BE49-F238E27FC236}">
                <a16:creationId xmlns:a16="http://schemas.microsoft.com/office/drawing/2014/main" id="{89976E17-E5B8-3981-0758-FCC8C0CF97C0}"/>
              </a:ext>
            </a:extLst>
          </p:cNvPr>
          <p:cNvGraphicFramePr>
            <a:graphicFrameLocks noGrp="1"/>
          </p:cNvGraphicFramePr>
          <p:nvPr>
            <p:ph idx="4294967295"/>
            <p:extLst>
              <p:ext uri="{D42A27DB-BD31-4B8C-83A1-F6EECF244321}">
                <p14:modId xmlns:p14="http://schemas.microsoft.com/office/powerpoint/2010/main" val="518669418"/>
              </p:ext>
            </p:extLst>
          </p:nvPr>
        </p:nvGraphicFramePr>
        <p:xfrm>
          <a:off x="451413" y="1490406"/>
          <a:ext cx="11322716" cy="4223305"/>
        </p:xfrm>
        <a:graphic>
          <a:graphicData uri="http://schemas.openxmlformats.org/drawingml/2006/table">
            <a:tbl>
              <a:tblPr firstRow="1" bandRow="1">
                <a:tableStyleId>{5C22544A-7EE6-4342-B048-85BDC9FD1C3A}</a:tableStyleId>
              </a:tblPr>
              <a:tblGrid>
                <a:gridCol w="1496872">
                  <a:extLst>
                    <a:ext uri="{9D8B030D-6E8A-4147-A177-3AD203B41FA5}">
                      <a16:colId xmlns:a16="http://schemas.microsoft.com/office/drawing/2014/main" val="2349496969"/>
                    </a:ext>
                  </a:extLst>
                </a:gridCol>
                <a:gridCol w="2456461">
                  <a:extLst>
                    <a:ext uri="{9D8B030D-6E8A-4147-A177-3AD203B41FA5}">
                      <a16:colId xmlns:a16="http://schemas.microsoft.com/office/drawing/2014/main" val="1769263077"/>
                    </a:ext>
                  </a:extLst>
                </a:gridCol>
                <a:gridCol w="2456461">
                  <a:extLst>
                    <a:ext uri="{9D8B030D-6E8A-4147-A177-3AD203B41FA5}">
                      <a16:colId xmlns:a16="http://schemas.microsoft.com/office/drawing/2014/main" val="3487019893"/>
                    </a:ext>
                  </a:extLst>
                </a:gridCol>
                <a:gridCol w="2456461">
                  <a:extLst>
                    <a:ext uri="{9D8B030D-6E8A-4147-A177-3AD203B41FA5}">
                      <a16:colId xmlns:a16="http://schemas.microsoft.com/office/drawing/2014/main" val="2785918041"/>
                    </a:ext>
                  </a:extLst>
                </a:gridCol>
                <a:gridCol w="2456461">
                  <a:extLst>
                    <a:ext uri="{9D8B030D-6E8A-4147-A177-3AD203B41FA5}">
                      <a16:colId xmlns:a16="http://schemas.microsoft.com/office/drawing/2014/main" val="1146402276"/>
                    </a:ext>
                  </a:extLst>
                </a:gridCol>
              </a:tblGrid>
              <a:tr h="622962">
                <a:tc>
                  <a:txBody>
                    <a:bodyPr/>
                    <a:lstStyle/>
                    <a:p>
                      <a:r>
                        <a:rPr lang="en-IN" dirty="0"/>
                        <a:t>Author</a:t>
                      </a:r>
                    </a:p>
                  </a:txBody>
                  <a:tcPr/>
                </a:tc>
                <a:tc>
                  <a:txBody>
                    <a:bodyPr/>
                    <a:lstStyle/>
                    <a:p>
                      <a:r>
                        <a:rPr lang="en-IN" dirty="0"/>
                        <a:t>Year</a:t>
                      </a:r>
                    </a:p>
                  </a:txBody>
                  <a:tcPr/>
                </a:tc>
                <a:tc>
                  <a:txBody>
                    <a:bodyPr/>
                    <a:lstStyle/>
                    <a:p>
                      <a:r>
                        <a:rPr lang="en-IN" dirty="0"/>
                        <a:t>Source</a:t>
                      </a:r>
                    </a:p>
                  </a:txBody>
                  <a:tcPr/>
                </a:tc>
                <a:tc>
                  <a:txBody>
                    <a:bodyPr/>
                    <a:lstStyle/>
                    <a:p>
                      <a:r>
                        <a:rPr lang="en-IN" dirty="0"/>
                        <a:t>Title</a:t>
                      </a:r>
                    </a:p>
                  </a:txBody>
                  <a:tcPr/>
                </a:tc>
                <a:tc>
                  <a:txBody>
                    <a:bodyPr/>
                    <a:lstStyle/>
                    <a:p>
                      <a:r>
                        <a:rPr lang="en-IN" dirty="0"/>
                        <a:t>Work Done By Key Features</a:t>
                      </a:r>
                    </a:p>
                  </a:txBody>
                  <a:tcPr/>
                </a:tc>
                <a:extLst>
                  <a:ext uri="{0D108BD9-81ED-4DB2-BD59-A6C34878D82A}">
                    <a16:rowId xmlns:a16="http://schemas.microsoft.com/office/drawing/2014/main" val="615323534"/>
                  </a:ext>
                </a:extLst>
              </a:tr>
              <a:tr h="956685">
                <a:tc>
                  <a:txBody>
                    <a:bodyPr/>
                    <a:lstStyle/>
                    <a:p>
                      <a:pPr marL="3175">
                        <a:lnSpc>
                          <a:spcPct val="107000"/>
                        </a:lnSpc>
                        <a:buNone/>
                      </a:pPr>
                      <a:r>
                        <a:rPr lang="en-IN" sz="1200" dirty="0"/>
                        <a:t>Nanduri, S. &amp; Jain, A.</a:t>
                      </a:r>
                      <a:endParaRPr lang="en-IN" sz="12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0" marR="0" marT="35560" marB="0"/>
                </a:tc>
                <a:tc>
                  <a:txBody>
                    <a:bodyPr/>
                    <a:lstStyle/>
                    <a:p>
                      <a:pPr marL="12700">
                        <a:lnSpc>
                          <a:spcPct val="107000"/>
                        </a:lnSpc>
                        <a:buNone/>
                      </a:pPr>
                      <a:r>
                        <a:rPr lang="en-IN" sz="1200" dirty="0"/>
                        <a:t>2022</a:t>
                      </a:r>
                      <a:endParaRPr lang="en-IN" sz="12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0" marR="0" marT="35560" marB="0"/>
                </a:tc>
                <a:tc>
                  <a:txBody>
                    <a:bodyPr/>
                    <a:lstStyle/>
                    <a:p>
                      <a:pPr marL="9525">
                        <a:lnSpc>
                          <a:spcPct val="107000"/>
                        </a:lnSpc>
                        <a:buNone/>
                      </a:pPr>
                      <a:r>
                        <a:rPr lang="en-IN" sz="1200" dirty="0"/>
                        <a:t>IEEE Access</a:t>
                      </a:r>
                      <a:endParaRPr lang="en-IN" sz="12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0" marR="0" marT="35560" marB="0"/>
                </a:tc>
                <a:tc>
                  <a:txBody>
                    <a:bodyPr/>
                    <a:lstStyle/>
                    <a:p>
                      <a:pPr marL="6350">
                        <a:lnSpc>
                          <a:spcPct val="107000"/>
                        </a:lnSpc>
                        <a:buNone/>
                      </a:pPr>
                      <a:r>
                        <a:rPr lang="en-US" sz="1200" dirty="0"/>
                        <a:t>Design of Emergency Resource Allocation System using AI</a:t>
                      </a:r>
                      <a:endParaRPr lang="en-IN" sz="12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0" marR="0" marT="35560" marB="0"/>
                </a:tc>
                <a:tc>
                  <a:txBody>
                    <a:bodyPr/>
                    <a:lstStyle/>
                    <a:p>
                      <a:pPr marL="3175">
                        <a:lnSpc>
                          <a:spcPct val="107000"/>
                        </a:lnSpc>
                        <a:buNone/>
                      </a:pPr>
                      <a:r>
                        <a:rPr lang="en-US" sz="1200" dirty="0"/>
                        <a:t>Proposes an AI-based allocation system for emergency resources, including water, based on urgency and availability.</a:t>
                      </a:r>
                      <a:endParaRPr lang="en-IN" sz="12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0" marR="0" marT="35560" marB="0"/>
                </a:tc>
                <a:extLst>
                  <a:ext uri="{0D108BD9-81ED-4DB2-BD59-A6C34878D82A}">
                    <a16:rowId xmlns:a16="http://schemas.microsoft.com/office/drawing/2014/main" val="1205627837"/>
                  </a:ext>
                </a:extLst>
              </a:tr>
              <a:tr h="1313270">
                <a:tc>
                  <a:txBody>
                    <a:bodyPr/>
                    <a:lstStyle/>
                    <a:p>
                      <a:pPr marL="3175">
                        <a:lnSpc>
                          <a:spcPct val="107000"/>
                        </a:lnSpc>
                        <a:buNone/>
                      </a:pPr>
                      <a:r>
                        <a:rPr lang="en-IN" sz="1200" dirty="0"/>
                        <a:t>Ahmed, T. &amp; Rahman, K.</a:t>
                      </a:r>
                      <a:endParaRPr lang="en-IN" sz="12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0" marR="0" marT="35560" marB="0"/>
                </a:tc>
                <a:tc>
                  <a:txBody>
                    <a:bodyPr/>
                    <a:lstStyle/>
                    <a:p>
                      <a:pPr marL="12700">
                        <a:lnSpc>
                          <a:spcPct val="107000"/>
                        </a:lnSpc>
                        <a:buNone/>
                      </a:pPr>
                      <a:r>
                        <a:rPr lang="en-IN" sz="1200" dirty="0"/>
                        <a:t>2023</a:t>
                      </a:r>
                      <a:endParaRPr lang="en-IN" sz="12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0" marR="0" marT="35560" marB="0"/>
                </a:tc>
                <a:tc>
                  <a:txBody>
                    <a:bodyPr/>
                    <a:lstStyle/>
                    <a:p>
                      <a:pPr marL="9525">
                        <a:lnSpc>
                          <a:spcPct val="107000"/>
                        </a:lnSpc>
                        <a:buNone/>
                      </a:pPr>
                      <a:r>
                        <a:rPr lang="en-IN" sz="1200" dirty="0"/>
                        <a:t>Journal of Environmental Management</a:t>
                      </a:r>
                      <a:endParaRPr lang="en-IN" sz="12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0" marR="0" marT="35560" marB="0"/>
                </a:tc>
                <a:tc>
                  <a:txBody>
                    <a:bodyPr/>
                    <a:lstStyle/>
                    <a:p>
                      <a:pPr marL="6350">
                        <a:lnSpc>
                          <a:spcPct val="106000"/>
                        </a:lnSpc>
                        <a:buNone/>
                      </a:pPr>
                      <a:r>
                        <a:rPr lang="en-US" sz="1200" dirty="0"/>
                        <a:t>Water Supply Chain Optimization in Drought-Prone Areas</a:t>
                      </a:r>
                      <a:endParaRPr lang="en-IN" sz="12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0" marR="0" marT="35560" marB="0"/>
                </a:tc>
                <a:tc>
                  <a:txBody>
                    <a:bodyPr/>
                    <a:lstStyle/>
                    <a:p>
                      <a:pPr marL="3175">
                        <a:lnSpc>
                          <a:spcPct val="107000"/>
                        </a:lnSpc>
                        <a:buNone/>
                      </a:pPr>
                      <a:r>
                        <a:rPr lang="en-US" sz="1200" dirty="0"/>
                        <a:t>Investigates strategies to optimize water delivery in drought-prone regions using predictive analytics.</a:t>
                      </a:r>
                      <a:endParaRPr lang="en-IN" sz="12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0" marR="0" marT="35560" marB="0"/>
                </a:tc>
                <a:extLst>
                  <a:ext uri="{0D108BD9-81ED-4DB2-BD59-A6C34878D82A}">
                    <a16:rowId xmlns:a16="http://schemas.microsoft.com/office/drawing/2014/main" val="2135451687"/>
                  </a:ext>
                </a:extLst>
              </a:tr>
              <a:tr h="1313270">
                <a:tc>
                  <a:txBody>
                    <a:bodyPr/>
                    <a:lstStyle/>
                    <a:p>
                      <a:pPr marL="3175">
                        <a:lnSpc>
                          <a:spcPct val="107000"/>
                        </a:lnSpc>
                        <a:buNone/>
                      </a:pPr>
                      <a:r>
                        <a:rPr lang="en-IN" sz="1200" dirty="0"/>
                        <a:t>Patel, V. &amp; Kaur, M.</a:t>
                      </a:r>
                      <a:endParaRPr lang="en-IN" sz="12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0" marR="0" marT="35560" marB="0"/>
                </a:tc>
                <a:tc>
                  <a:txBody>
                    <a:bodyPr/>
                    <a:lstStyle/>
                    <a:p>
                      <a:pPr marL="12700">
                        <a:lnSpc>
                          <a:spcPct val="107000"/>
                        </a:lnSpc>
                        <a:buNone/>
                      </a:pPr>
                      <a:r>
                        <a:rPr lang="en-IN" sz="1200" dirty="0"/>
                        <a:t>2024</a:t>
                      </a:r>
                      <a:endParaRPr lang="en-IN" sz="12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0" marR="0" marT="35560" marB="0"/>
                </a:tc>
                <a:tc>
                  <a:txBody>
                    <a:bodyPr/>
                    <a:lstStyle/>
                    <a:p>
                      <a:pPr marL="9525">
                        <a:lnSpc>
                          <a:spcPct val="107000"/>
                        </a:lnSpc>
                        <a:buNone/>
                      </a:pPr>
                      <a:r>
                        <a:rPr lang="en-IN" sz="1200" dirty="0"/>
                        <a:t>Procedia Computer Science</a:t>
                      </a:r>
                      <a:endParaRPr lang="en-IN" sz="12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0" marR="0" marT="35560" marB="0"/>
                </a:tc>
                <a:tc>
                  <a:txBody>
                    <a:bodyPr/>
                    <a:lstStyle/>
                    <a:p>
                      <a:pPr marL="6350">
                        <a:lnSpc>
                          <a:spcPct val="107000"/>
                        </a:lnSpc>
                        <a:buNone/>
                      </a:pPr>
                      <a:r>
                        <a:rPr lang="en-US" sz="1200" dirty="0"/>
                        <a:t>Development of a Mobile App for Rural Water Delivery Requests</a:t>
                      </a:r>
                      <a:endParaRPr lang="en-IN" sz="12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0" marR="0" marT="35560" marB="0"/>
                </a:tc>
                <a:tc>
                  <a:txBody>
                    <a:bodyPr/>
                    <a:lstStyle/>
                    <a:p>
                      <a:pPr>
                        <a:buNone/>
                      </a:pPr>
                      <a:r>
                        <a:rPr lang="en-US" sz="1200" dirty="0"/>
                        <a:t>Presents the design and implementation of a mobile application that enables users to request water deliveries based on need.</a:t>
                      </a:r>
                    </a:p>
                  </a:txBody>
                  <a:tcPr anchor="ctr"/>
                </a:tc>
                <a:extLst>
                  <a:ext uri="{0D108BD9-81ED-4DB2-BD59-A6C34878D82A}">
                    <a16:rowId xmlns:a16="http://schemas.microsoft.com/office/drawing/2014/main" val="3604363898"/>
                  </a:ext>
                </a:extLst>
              </a:tr>
            </a:tbl>
          </a:graphicData>
        </a:graphic>
      </p:graphicFrame>
      <p:cxnSp>
        <p:nvCxnSpPr>
          <p:cNvPr id="8" name="Straight Connector 7">
            <a:extLst>
              <a:ext uri="{FF2B5EF4-FFF2-40B4-BE49-F238E27FC236}">
                <a16:creationId xmlns:a16="http://schemas.microsoft.com/office/drawing/2014/main" id="{A238FA29-007F-3513-5D46-3F538A707C8F}"/>
              </a:ext>
            </a:extLst>
          </p:cNvPr>
          <p:cNvCxnSpPr/>
          <p:nvPr/>
        </p:nvCxnSpPr>
        <p:spPr>
          <a:xfrm>
            <a:off x="688258" y="1219200"/>
            <a:ext cx="8268929"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8633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761D8-AE74-3C48-D70F-4262BB8FEE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3109A4-2B41-E666-BA33-6AB6DF37D23E}"/>
              </a:ext>
            </a:extLst>
          </p:cNvPr>
          <p:cNvSpPr>
            <a:spLocks noGrp="1"/>
          </p:cNvSpPr>
          <p:nvPr>
            <p:ph type="title"/>
          </p:nvPr>
        </p:nvSpPr>
        <p:spPr>
          <a:xfrm>
            <a:off x="2297618" y="1989267"/>
            <a:ext cx="8643154" cy="1887950"/>
          </a:xfrm>
        </p:spPr>
        <p:txBody>
          <a:bodyPr/>
          <a:lstStyle/>
          <a:p>
            <a:r>
              <a:rPr lang="en-US" b="1" dirty="0"/>
              <a:t>System requirements</a:t>
            </a:r>
            <a:endParaRPr lang="en-IN" b="1" dirty="0"/>
          </a:p>
        </p:txBody>
      </p:sp>
    </p:spTree>
    <p:extLst>
      <p:ext uri="{BB962C8B-B14F-4D97-AF65-F5344CB8AC3E}">
        <p14:creationId xmlns:p14="http://schemas.microsoft.com/office/powerpoint/2010/main" val="1621218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609A0A-319B-A0F3-3D67-82AC4C502274}"/>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25037FFD-4D8C-512E-CA9E-BEBE42ACD9F5}"/>
              </a:ext>
            </a:extLst>
          </p:cNvPr>
          <p:cNvSpPr>
            <a:spLocks noGrp="1"/>
          </p:cNvSpPr>
          <p:nvPr>
            <p:ph type="title"/>
          </p:nvPr>
        </p:nvSpPr>
        <p:spPr>
          <a:xfrm>
            <a:off x="1451579" y="1246479"/>
            <a:ext cx="9603275" cy="1049235"/>
          </a:xfrm>
        </p:spPr>
        <p:txBody>
          <a:bodyPr>
            <a:normAutofit fontScale="90000"/>
          </a:bodyPr>
          <a:lstStyle/>
          <a:p>
            <a:r>
              <a:rPr lang="en-US" dirty="0"/>
              <a:t>Hardware Requirements</a:t>
            </a:r>
            <a:br>
              <a:rPr lang="en-IN" dirty="0"/>
            </a:br>
            <a:br>
              <a:rPr lang="en-IN" dirty="0"/>
            </a:br>
            <a:endParaRPr lang="en-IN" dirty="0"/>
          </a:p>
        </p:txBody>
      </p:sp>
      <p:sp>
        <p:nvSpPr>
          <p:cNvPr id="9" name="Content Placeholder 8">
            <a:extLst>
              <a:ext uri="{FF2B5EF4-FFF2-40B4-BE49-F238E27FC236}">
                <a16:creationId xmlns:a16="http://schemas.microsoft.com/office/drawing/2014/main" id="{D87B1AFD-0FA2-9E2E-EE32-CE4FC9141A5A}"/>
              </a:ext>
            </a:extLst>
          </p:cNvPr>
          <p:cNvSpPr>
            <a:spLocks noGrp="1"/>
          </p:cNvSpPr>
          <p:nvPr>
            <p:ph idx="1"/>
          </p:nvPr>
        </p:nvSpPr>
        <p:spPr>
          <a:xfrm>
            <a:off x="1451579" y="1589012"/>
            <a:ext cx="9603275" cy="3450613"/>
          </a:xfrm>
        </p:spPr>
        <p:txBody>
          <a:bodyPr/>
          <a:lstStyle/>
          <a:p>
            <a:pPr marL="0" indent="0">
              <a:buNone/>
            </a:pPr>
            <a:endParaRPr lang="en-US" b="1" dirty="0"/>
          </a:p>
          <a:p>
            <a:r>
              <a:rPr lang="en-US" sz="1800" dirty="0">
                <a:latin typeface="Arial" panose="020B0604020202020204" pitchFamily="34" charset="0"/>
                <a:cs typeface="Arial" panose="020B0604020202020204" pitchFamily="34" charset="0"/>
              </a:rPr>
              <a:t>Processor: Ryzen5 / AMD equivalent or higher</a:t>
            </a:r>
          </a:p>
          <a:p>
            <a:r>
              <a:rPr lang="en-US" sz="1800" dirty="0">
                <a:latin typeface="Arial" panose="020B0604020202020204" pitchFamily="34" charset="0"/>
                <a:cs typeface="Arial" panose="020B0604020202020204" pitchFamily="34" charset="0"/>
              </a:rPr>
              <a:t>RAM: Minimum 4 GB (8 GB recommended)</a:t>
            </a:r>
          </a:p>
          <a:p>
            <a:r>
              <a:rPr lang="en-US" sz="1800" dirty="0">
                <a:latin typeface="Arial" panose="020B0604020202020204" pitchFamily="34" charset="0"/>
                <a:cs typeface="Arial" panose="020B0604020202020204" pitchFamily="34" charset="0"/>
              </a:rPr>
              <a:t>Hard Disk: 250 GB or more</a:t>
            </a:r>
          </a:p>
          <a:p>
            <a:r>
              <a:rPr lang="en-US" sz="1800" dirty="0">
                <a:latin typeface="Arial" panose="020B0604020202020204" pitchFamily="34" charset="0"/>
                <a:cs typeface="Arial" panose="020B0604020202020204" pitchFamily="34" charset="0"/>
              </a:rPr>
              <a:t>Display: 1024 × 768 resolution or higher</a:t>
            </a:r>
          </a:p>
          <a:p>
            <a:r>
              <a:rPr lang="en-US" sz="1800" dirty="0">
                <a:latin typeface="Arial" panose="020B0604020202020204" pitchFamily="34" charset="0"/>
                <a:cs typeface="Arial" panose="020B0604020202020204" pitchFamily="34" charset="0"/>
              </a:rPr>
              <a:t>Network: Stable internet connection</a:t>
            </a:r>
          </a:p>
          <a:p>
            <a:endParaRPr lang="en-IN" dirty="0"/>
          </a:p>
        </p:txBody>
      </p:sp>
    </p:spTree>
    <p:extLst>
      <p:ext uri="{BB962C8B-B14F-4D97-AF65-F5344CB8AC3E}">
        <p14:creationId xmlns:p14="http://schemas.microsoft.com/office/powerpoint/2010/main" val="3751635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271AAA-E47E-0AF9-F345-D8CFFCB8F284}"/>
              </a:ext>
            </a:extLst>
          </p:cNvPr>
          <p:cNvSpPr>
            <a:spLocks noGrp="1"/>
          </p:cNvSpPr>
          <p:nvPr>
            <p:ph type="title"/>
          </p:nvPr>
        </p:nvSpPr>
        <p:spPr>
          <a:xfrm>
            <a:off x="1451578" y="1301669"/>
            <a:ext cx="9603275" cy="1049235"/>
          </a:xfrm>
        </p:spPr>
        <p:txBody>
          <a:bodyPr/>
          <a:lstStyle/>
          <a:p>
            <a:r>
              <a:rPr lang="en-IN" sz="2400" dirty="0"/>
              <a:t>Software Requirements</a:t>
            </a:r>
            <a:br>
              <a:rPr lang="en-IN" b="1" dirty="0"/>
            </a:br>
            <a:endParaRPr lang="en-IN" dirty="0"/>
          </a:p>
        </p:txBody>
      </p:sp>
      <p:sp>
        <p:nvSpPr>
          <p:cNvPr id="5" name="Content Placeholder 4">
            <a:extLst>
              <a:ext uri="{FF2B5EF4-FFF2-40B4-BE49-F238E27FC236}">
                <a16:creationId xmlns:a16="http://schemas.microsoft.com/office/drawing/2014/main" id="{CCE5EFBF-8EB5-D656-BF99-0E6EE62A2594}"/>
              </a:ext>
            </a:extLst>
          </p:cNvPr>
          <p:cNvSpPr>
            <a:spLocks noGrp="1"/>
          </p:cNvSpPr>
          <p:nvPr>
            <p:ph idx="1"/>
          </p:nvPr>
        </p:nvSpPr>
        <p:spPr/>
        <p:txBody>
          <a:bodyPr/>
          <a:lstStyle/>
          <a:p>
            <a:r>
              <a:rPr lang="en-IN" sz="1800" dirty="0">
                <a:latin typeface="Arial" panose="020B0604020202020204" pitchFamily="34" charset="0"/>
                <a:cs typeface="Arial" panose="020B0604020202020204" pitchFamily="34" charset="0"/>
              </a:rPr>
              <a:t>Operating System: Windows </a:t>
            </a:r>
          </a:p>
          <a:p>
            <a:r>
              <a:rPr lang="en-IN" sz="1800" dirty="0">
                <a:latin typeface="Arial" panose="020B0604020202020204" pitchFamily="34" charset="0"/>
                <a:cs typeface="Arial" panose="020B0604020202020204" pitchFamily="34" charset="0"/>
              </a:rPr>
              <a:t>Backend: Python (Django Framework)</a:t>
            </a:r>
          </a:p>
          <a:p>
            <a:r>
              <a:rPr lang="en-IN" sz="1800" dirty="0">
                <a:latin typeface="Arial" panose="020B0604020202020204" pitchFamily="34" charset="0"/>
                <a:cs typeface="Arial" panose="020B0604020202020204" pitchFamily="34" charset="0"/>
              </a:rPr>
              <a:t>Frontend: HTML, CSS, JavaScript </a:t>
            </a:r>
          </a:p>
          <a:p>
            <a:r>
              <a:rPr lang="en-IN" sz="1800" dirty="0">
                <a:latin typeface="Arial" panose="020B0604020202020204" pitchFamily="34" charset="0"/>
                <a:cs typeface="Arial" panose="020B0604020202020204" pitchFamily="34" charset="0"/>
              </a:rPr>
              <a:t>Database: MySQL /  SQLite</a:t>
            </a:r>
          </a:p>
          <a:p>
            <a:r>
              <a:rPr lang="en-IN" sz="1800" dirty="0">
                <a:latin typeface="Arial" panose="020B0604020202020204" pitchFamily="34" charset="0"/>
                <a:cs typeface="Arial" panose="020B0604020202020204" pitchFamily="34" charset="0"/>
              </a:rPr>
              <a:t>Web Server: Apache / Nginx (or Django built-in server for testing)</a:t>
            </a:r>
          </a:p>
          <a:p>
            <a:r>
              <a:rPr lang="en-IN" sz="1800" dirty="0">
                <a:latin typeface="Arial" panose="020B0604020202020204" pitchFamily="34" charset="0"/>
                <a:cs typeface="Arial" panose="020B0604020202020204" pitchFamily="34" charset="0"/>
              </a:rPr>
              <a:t>Browser: Chrome / Edge / Firefox (latest versions)</a:t>
            </a:r>
          </a:p>
          <a:p>
            <a:endParaRPr lang="en-IN" dirty="0"/>
          </a:p>
        </p:txBody>
      </p:sp>
    </p:spTree>
    <p:extLst>
      <p:ext uri="{BB962C8B-B14F-4D97-AF65-F5344CB8AC3E}">
        <p14:creationId xmlns:p14="http://schemas.microsoft.com/office/powerpoint/2010/main" val="2016582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692735-10C4-C6D1-2DA6-E8509D7ABF80}"/>
              </a:ext>
            </a:extLst>
          </p:cNvPr>
          <p:cNvSpPr>
            <a:spLocks noGrp="1"/>
          </p:cNvSpPr>
          <p:nvPr>
            <p:ph type="title"/>
          </p:nvPr>
        </p:nvSpPr>
        <p:spPr>
          <a:xfrm>
            <a:off x="1621879" y="2485025"/>
            <a:ext cx="8643154" cy="1887950"/>
          </a:xfrm>
        </p:spPr>
        <p:txBody>
          <a:bodyPr/>
          <a:lstStyle/>
          <a:p>
            <a:r>
              <a:rPr lang="en-IN" b="1" dirty="0"/>
              <a:t>MODULES OF PROPOSED SYSTEM</a:t>
            </a:r>
            <a:br>
              <a:rPr lang="en-IN" dirty="0"/>
            </a:br>
            <a:endParaRPr lang="en-IN" dirty="0"/>
          </a:p>
        </p:txBody>
      </p:sp>
    </p:spTree>
    <p:extLst>
      <p:ext uri="{BB962C8B-B14F-4D97-AF65-F5344CB8AC3E}">
        <p14:creationId xmlns:p14="http://schemas.microsoft.com/office/powerpoint/2010/main" val="2020312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E7D88-5711-7E42-2C03-49A499EF13C5}"/>
              </a:ext>
            </a:extLst>
          </p:cNvPr>
          <p:cNvSpPr>
            <a:spLocks noGrp="1"/>
          </p:cNvSpPr>
          <p:nvPr>
            <p:ph type="title"/>
          </p:nvPr>
        </p:nvSpPr>
        <p:spPr>
          <a:xfrm>
            <a:off x="1558259" y="1391655"/>
            <a:ext cx="9603275" cy="1049235"/>
          </a:xfrm>
        </p:spPr>
        <p:txBody>
          <a:bodyPr>
            <a:normAutofit/>
          </a:bodyPr>
          <a:lstStyle/>
          <a:p>
            <a:r>
              <a:rPr lang="en-IN" sz="2800" dirty="0"/>
              <a:t>MODULES</a:t>
            </a:r>
          </a:p>
        </p:txBody>
      </p:sp>
      <p:sp>
        <p:nvSpPr>
          <p:cNvPr id="3" name="Content Placeholder 2">
            <a:extLst>
              <a:ext uri="{FF2B5EF4-FFF2-40B4-BE49-F238E27FC236}">
                <a16:creationId xmlns:a16="http://schemas.microsoft.com/office/drawing/2014/main" id="{8A1D0461-B087-211C-7C00-36AA44470415}"/>
              </a:ext>
            </a:extLst>
          </p:cNvPr>
          <p:cNvSpPr>
            <a:spLocks noGrp="1"/>
          </p:cNvSpPr>
          <p:nvPr>
            <p:ph idx="1"/>
          </p:nvPr>
        </p:nvSpPr>
        <p:spPr>
          <a:xfrm>
            <a:off x="1413977" y="1916272"/>
            <a:ext cx="6991381" cy="2107951"/>
          </a:xfrm>
        </p:spPr>
        <p:txBody>
          <a:bodyPr/>
          <a:lstStyle/>
          <a:p>
            <a:pPr marL="0" indent="0">
              <a:buNone/>
            </a:pPr>
            <a:r>
              <a:rPr lang="en-IN" b="1" dirty="0"/>
              <a:t>ADMIN</a:t>
            </a:r>
          </a:p>
        </p:txBody>
      </p:sp>
      <p:sp>
        <p:nvSpPr>
          <p:cNvPr id="7" name="Rectangle 4">
            <a:extLst>
              <a:ext uri="{FF2B5EF4-FFF2-40B4-BE49-F238E27FC236}">
                <a16:creationId xmlns:a16="http://schemas.microsoft.com/office/drawing/2014/main" id="{4807C629-A046-1CF9-65FD-E67CA9767071}"/>
              </a:ext>
            </a:extLst>
          </p:cNvPr>
          <p:cNvSpPr>
            <a:spLocks noChangeArrowheads="1"/>
          </p:cNvSpPr>
          <p:nvPr/>
        </p:nvSpPr>
        <p:spPr bwMode="auto">
          <a:xfrm>
            <a:off x="1344899" y="2269897"/>
            <a:ext cx="706045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Arial" panose="020B0604020202020204" pitchFamily="34" charset="0"/>
              </a:rPr>
              <a:t>Admin manages the entire system operations.</a:t>
            </a: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i="0" u="none" strike="noStrike" cap="none" normalizeH="0" baseline="0" dirty="0">
                <a:ln>
                  <a:noFill/>
                </a:ln>
                <a:solidFill>
                  <a:schemeClr val="tx1"/>
                </a:solidFill>
                <a:effectLst/>
                <a:latin typeface="Arial" panose="020B0604020202020204" pitchFamily="34" charset="0"/>
              </a:rPr>
              <a:t>Updates water stock and monitors tanker availability.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Arial" panose="020B0604020202020204" pitchFamily="34" charset="0"/>
              </a:rPr>
              <a:t>Approves or rejects water requests based on stock and capacity.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Arial" panose="020B0604020202020204" pitchFamily="34" charset="0"/>
              </a:rPr>
              <a:t>Verifies user payment status after successful transactions.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Arial" panose="020B0604020202020204" pitchFamily="34" charset="0"/>
              </a:rPr>
              <a:t>Assigns tankers and drivers to deliver the approved orders.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Arial" panose="020B0604020202020204" pitchFamily="34" charset="0"/>
              </a:rPr>
              <a:t>Tracks delivery progress and maintains overall control.</a:t>
            </a:r>
          </a:p>
        </p:txBody>
      </p:sp>
    </p:spTree>
    <p:extLst>
      <p:ext uri="{BB962C8B-B14F-4D97-AF65-F5344CB8AC3E}">
        <p14:creationId xmlns:p14="http://schemas.microsoft.com/office/powerpoint/2010/main" val="1569044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5B46C6-B9F1-A8FF-DEFA-B392C1F55237}"/>
              </a:ext>
            </a:extLst>
          </p:cNvPr>
          <p:cNvSpPr txBox="1"/>
          <p:nvPr/>
        </p:nvSpPr>
        <p:spPr>
          <a:xfrm>
            <a:off x="944880" y="586740"/>
            <a:ext cx="9974580" cy="4524315"/>
          </a:xfrm>
          <a:prstGeom prst="rect">
            <a:avLst/>
          </a:prstGeom>
          <a:noFill/>
        </p:spPr>
        <p:txBody>
          <a:bodyPr wrap="square">
            <a:spAutoFit/>
          </a:bodyPr>
          <a:lstStyle/>
          <a:p>
            <a:endParaRPr lang="en-US" sz="2400" b="1" dirty="0"/>
          </a:p>
          <a:p>
            <a:r>
              <a:rPr lang="en-US" sz="2400" b="1" dirty="0">
                <a:latin typeface="Arial" panose="020B0604020202020204" pitchFamily="34" charset="0"/>
                <a:cs typeface="Arial" panose="020B0604020202020204" pitchFamily="34" charset="0"/>
              </a:rPr>
              <a:t>User </a:t>
            </a:r>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sz="2400" b="1" dirty="0"/>
          </a:p>
          <a:p>
            <a:endParaRPr lang="en-US" sz="2400" b="1" dirty="0"/>
          </a:p>
          <a:p>
            <a:r>
              <a:rPr lang="en-US" sz="2400" b="1" dirty="0">
                <a:latin typeface="Arial" panose="020B0604020202020204" pitchFamily="34" charset="0"/>
                <a:cs typeface="Arial" panose="020B0604020202020204" pitchFamily="34" charset="0"/>
              </a:rPr>
              <a:t>Driver </a:t>
            </a:r>
          </a:p>
          <a:p>
            <a:pPr marL="285750" indent="-285750">
              <a:buFont typeface="Wingdings" panose="05000000000000000000" pitchFamily="2" charset="2"/>
              <a:buChar char="v"/>
            </a:pPr>
            <a:r>
              <a:rPr lang="en-US" dirty="0">
                <a:latin typeface="Arial" panose="020B0604020202020204" pitchFamily="34" charset="0"/>
                <a:cs typeface="Arial" panose="020B0604020202020204" pitchFamily="34" charset="0"/>
              </a:rPr>
              <a:t>Drivers can log in to view assigned deliveries from the admin.</a:t>
            </a:r>
          </a:p>
          <a:p>
            <a:pPr marL="285750" indent="-285750">
              <a:buFont typeface="Wingdings" panose="05000000000000000000" pitchFamily="2" charset="2"/>
              <a:buChar char="v"/>
            </a:pPr>
            <a:r>
              <a:rPr lang="en-US" dirty="0">
                <a:latin typeface="Arial" panose="020B0604020202020204" pitchFamily="34" charset="0"/>
                <a:cs typeface="Arial" panose="020B0604020202020204" pitchFamily="34" charset="0"/>
              </a:rPr>
              <a:t>Access user contact details and location for delivery.</a:t>
            </a:r>
          </a:p>
          <a:p>
            <a:pPr marL="285750" indent="-285750">
              <a:buFont typeface="Wingdings" panose="05000000000000000000" pitchFamily="2" charset="2"/>
              <a:buChar char="v"/>
            </a:pPr>
            <a:r>
              <a:rPr lang="en-US" dirty="0">
                <a:latin typeface="Arial" panose="020B0604020202020204" pitchFamily="34" charset="0"/>
                <a:cs typeface="Arial" panose="020B0604020202020204" pitchFamily="34" charset="0"/>
              </a:rPr>
              <a:t>Update delivery status during each stage (on the way, delivered, etc.).</a:t>
            </a:r>
          </a:p>
          <a:p>
            <a:pPr marL="285750" indent="-285750">
              <a:buFont typeface="Wingdings" panose="05000000000000000000" pitchFamily="2" charset="2"/>
              <a:buChar char="v"/>
            </a:pPr>
            <a:r>
              <a:rPr lang="en-US" dirty="0">
                <a:latin typeface="Arial" panose="020B0604020202020204" pitchFamily="34" charset="0"/>
                <a:cs typeface="Arial" panose="020B0604020202020204" pitchFamily="34" charset="0"/>
              </a:rPr>
              <a:t>Share live location to enable user tracking until delivery is complete.</a:t>
            </a:r>
          </a:p>
          <a:p>
            <a:pPr marL="285750" indent="-285750">
              <a:buFont typeface="Wingdings" panose="05000000000000000000" pitchFamily="2" charset="2"/>
              <a:buChar char="v"/>
            </a:pPr>
            <a:endParaRPr lang="en-US" b="1" dirty="0">
              <a:latin typeface="Arial" panose="020B0604020202020204" pitchFamily="34" charset="0"/>
              <a:cs typeface="Arial" panose="020B0604020202020204" pitchFamily="34" charset="0"/>
            </a:endParaRPr>
          </a:p>
          <a:p>
            <a:endParaRPr lang="en-US" sz="2400" b="1" dirty="0"/>
          </a:p>
        </p:txBody>
      </p:sp>
      <p:sp>
        <p:nvSpPr>
          <p:cNvPr id="2" name="Rectangle 1">
            <a:extLst>
              <a:ext uri="{FF2B5EF4-FFF2-40B4-BE49-F238E27FC236}">
                <a16:creationId xmlns:a16="http://schemas.microsoft.com/office/drawing/2014/main" id="{A69CBF01-0854-FE7A-0CA2-B4F8398B4719}"/>
              </a:ext>
            </a:extLst>
          </p:cNvPr>
          <p:cNvSpPr>
            <a:spLocks noChangeArrowheads="1"/>
          </p:cNvSpPr>
          <p:nvPr/>
        </p:nvSpPr>
        <p:spPr bwMode="auto">
          <a:xfrm>
            <a:off x="944880" y="1284446"/>
            <a:ext cx="89535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i="0" u="none" strike="noStrike" cap="none" normalizeH="0" baseline="0" dirty="0">
                <a:ln>
                  <a:noFill/>
                </a:ln>
                <a:solidFill>
                  <a:schemeClr val="tx1"/>
                </a:solidFill>
                <a:effectLst/>
                <a:latin typeface="Arial" panose="020B0604020202020204" pitchFamily="34" charset="0"/>
              </a:rPr>
              <a:t>Users can register/login to the system.</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Arial" panose="020B0604020202020204" pitchFamily="34" charset="0"/>
              </a:rPr>
              <a:t>Submit water delivery requests specifying quantity, address, and date.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Arial" panose="020B0604020202020204" pitchFamily="34" charset="0"/>
              </a:rPr>
              <a:t>Receive notifications when requests are approved by the admin.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Arial" panose="020B0604020202020204" pitchFamily="34" charset="0"/>
              </a:rPr>
              <a:t>Complete payments securely through an integrated online payment gateway.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Arial" panose="020B0604020202020204" pitchFamily="34" charset="0"/>
              </a:rPr>
              <a:t>Access real-time tracking of their delivery through GPS updates</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341033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98424-7927-A4D1-44EC-122683680CB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296713D-828F-1154-2F64-01BCF282E30B}"/>
              </a:ext>
            </a:extLst>
          </p:cNvPr>
          <p:cNvSpPr txBox="1"/>
          <p:nvPr/>
        </p:nvSpPr>
        <p:spPr>
          <a:xfrm>
            <a:off x="830580" y="723900"/>
            <a:ext cx="9974580" cy="3877985"/>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Payment</a:t>
            </a:r>
          </a:p>
          <a:p>
            <a:endParaRPr lang="en-US" dirty="0"/>
          </a:p>
          <a:p>
            <a:endParaRPr lang="en-US" dirty="0"/>
          </a:p>
          <a:p>
            <a:endParaRPr lang="en-US" dirty="0"/>
          </a:p>
          <a:p>
            <a:endParaRPr lang="en-US" dirty="0"/>
          </a:p>
          <a:p>
            <a:endParaRPr lang="en-US" dirty="0"/>
          </a:p>
          <a:p>
            <a:r>
              <a:rPr lang="en-IN" sz="2400" b="1" dirty="0">
                <a:latin typeface="Arial" panose="020B0604020202020204" pitchFamily="34" charset="0"/>
                <a:cs typeface="Arial" panose="020B0604020202020204" pitchFamily="34" charset="0"/>
              </a:rPr>
              <a:t>Notification </a:t>
            </a:r>
            <a:endParaRPr lang="en-US" sz="2400" b="1" dirty="0">
              <a:latin typeface="Arial" panose="020B0604020202020204" pitchFamily="34" charset="0"/>
              <a:cs typeface="Arial" panose="020B0604020202020204" pitchFamily="34" charset="0"/>
            </a:endParaRPr>
          </a:p>
          <a:p>
            <a:endParaRPr lang="en-US" dirty="0"/>
          </a:p>
          <a:p>
            <a:endParaRPr lang="en-US" dirty="0"/>
          </a:p>
          <a:p>
            <a:endParaRPr lang="en-US" dirty="0"/>
          </a:p>
          <a:p>
            <a:endParaRPr lang="en-US" dirty="0"/>
          </a:p>
          <a:p>
            <a:r>
              <a:rPr lang="en-US" dirty="0"/>
              <a:t> </a:t>
            </a:r>
          </a:p>
          <a:p>
            <a:endParaRPr lang="en-IN" dirty="0"/>
          </a:p>
        </p:txBody>
      </p:sp>
      <p:sp>
        <p:nvSpPr>
          <p:cNvPr id="2" name="Rectangle 1">
            <a:extLst>
              <a:ext uri="{FF2B5EF4-FFF2-40B4-BE49-F238E27FC236}">
                <a16:creationId xmlns:a16="http://schemas.microsoft.com/office/drawing/2014/main" id="{C65D0D24-5A37-D172-3E49-5149D1CDE954}"/>
              </a:ext>
            </a:extLst>
          </p:cNvPr>
          <p:cNvSpPr>
            <a:spLocks noChangeArrowheads="1"/>
          </p:cNvSpPr>
          <p:nvPr/>
        </p:nvSpPr>
        <p:spPr bwMode="auto">
          <a:xfrm>
            <a:off x="830580" y="859274"/>
            <a:ext cx="812292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Arial" panose="020B0604020202020204" pitchFamily="34" charset="0"/>
              </a:rPr>
              <a:t>Accepts multiple payment methods (UPI, Credit/Debit Card, Net Banking).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Arial" panose="020B0604020202020204" pitchFamily="34" charset="0"/>
              </a:rPr>
              <a:t>Admin can verify and update payment status.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Arial" panose="020B0604020202020204" pitchFamily="34" charset="0"/>
              </a:rPr>
              <a:t>Stores transaction details securely in the database</a:t>
            </a:r>
          </a:p>
        </p:txBody>
      </p:sp>
      <p:sp>
        <p:nvSpPr>
          <p:cNvPr id="3" name="Rectangle 2">
            <a:extLst>
              <a:ext uri="{FF2B5EF4-FFF2-40B4-BE49-F238E27FC236}">
                <a16:creationId xmlns:a16="http://schemas.microsoft.com/office/drawing/2014/main" id="{AE87C597-806F-A439-7E85-B03D64F3BAC0}"/>
              </a:ext>
            </a:extLst>
          </p:cNvPr>
          <p:cNvSpPr>
            <a:spLocks noChangeArrowheads="1"/>
          </p:cNvSpPr>
          <p:nvPr/>
        </p:nvSpPr>
        <p:spPr bwMode="auto">
          <a:xfrm>
            <a:off x="830580" y="2828835"/>
            <a:ext cx="812292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Driver shares real-time coordinates.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Users can monitor the delivery location and route on a map interface.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Admin can also view all ongoing deliveries.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Updates automatically when delivery is completed.</a:t>
            </a:r>
          </a:p>
        </p:txBody>
      </p:sp>
    </p:spTree>
    <p:extLst>
      <p:ext uri="{BB962C8B-B14F-4D97-AF65-F5344CB8AC3E}">
        <p14:creationId xmlns:p14="http://schemas.microsoft.com/office/powerpoint/2010/main" val="5548653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BA15CD-19E1-2056-8981-BC6564F5114D}"/>
              </a:ext>
            </a:extLst>
          </p:cNvPr>
          <p:cNvSpPr>
            <a:spLocks noGrp="1"/>
          </p:cNvSpPr>
          <p:nvPr>
            <p:ph type="ctrTitle"/>
          </p:nvPr>
        </p:nvSpPr>
        <p:spPr>
          <a:xfrm>
            <a:off x="3819859" y="989773"/>
            <a:ext cx="8637073" cy="2541431"/>
          </a:xfrm>
        </p:spPr>
        <p:txBody>
          <a:bodyPr/>
          <a:lstStyle/>
          <a:p>
            <a:r>
              <a:rPr lang="en-IN" b="1" dirty="0"/>
              <a:t>Diagrams</a:t>
            </a:r>
          </a:p>
        </p:txBody>
      </p:sp>
    </p:spTree>
    <p:extLst>
      <p:ext uri="{BB962C8B-B14F-4D97-AF65-F5344CB8AC3E}">
        <p14:creationId xmlns:p14="http://schemas.microsoft.com/office/powerpoint/2010/main" val="2443558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1603D-AB27-451B-F84D-BF31AA04E6F4}"/>
              </a:ext>
            </a:extLst>
          </p:cNvPr>
          <p:cNvSpPr>
            <a:spLocks noGrp="1"/>
          </p:cNvSpPr>
          <p:nvPr>
            <p:ph type="ctrTitle"/>
          </p:nvPr>
        </p:nvSpPr>
        <p:spPr>
          <a:xfrm>
            <a:off x="2809709" y="1038985"/>
            <a:ext cx="8637073" cy="2541431"/>
          </a:xfrm>
        </p:spPr>
        <p:txBody>
          <a:bodyPr/>
          <a:lstStyle/>
          <a:p>
            <a:r>
              <a:rPr lang="en-IN" b="1" dirty="0"/>
              <a:t>Introduction </a:t>
            </a:r>
          </a:p>
        </p:txBody>
      </p:sp>
    </p:spTree>
    <p:extLst>
      <p:ext uri="{BB962C8B-B14F-4D97-AF65-F5344CB8AC3E}">
        <p14:creationId xmlns:p14="http://schemas.microsoft.com/office/powerpoint/2010/main" val="34853484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27EB3-ADBA-CFCD-EF3E-7997785BC911}"/>
              </a:ext>
            </a:extLst>
          </p:cNvPr>
          <p:cNvSpPr>
            <a:spLocks noGrp="1"/>
          </p:cNvSpPr>
          <p:nvPr>
            <p:ph type="title"/>
          </p:nvPr>
        </p:nvSpPr>
        <p:spPr>
          <a:xfrm>
            <a:off x="4075509" y="80950"/>
            <a:ext cx="9603275" cy="1049235"/>
          </a:xfrm>
        </p:spPr>
        <p:txBody>
          <a:bodyPr/>
          <a:lstStyle/>
          <a:p>
            <a:r>
              <a:rPr lang="en-IN" dirty="0"/>
              <a:t>USECASE DIAGRAM</a:t>
            </a:r>
          </a:p>
        </p:txBody>
      </p:sp>
      <p:pic>
        <p:nvPicPr>
          <p:cNvPr id="6" name="Content Placeholder 5">
            <a:extLst>
              <a:ext uri="{FF2B5EF4-FFF2-40B4-BE49-F238E27FC236}">
                <a16:creationId xmlns:a16="http://schemas.microsoft.com/office/drawing/2014/main" id="{5AE12B7C-B7A3-E583-8D32-97060208778D}"/>
              </a:ext>
            </a:extLst>
          </p:cNvPr>
          <p:cNvPicPr>
            <a:picLocks noGrp="1" noChangeAspect="1"/>
          </p:cNvPicPr>
          <p:nvPr>
            <p:ph idx="1"/>
          </p:nvPr>
        </p:nvPicPr>
        <p:blipFill>
          <a:blip r:embed="rId3"/>
          <a:stretch>
            <a:fillRect/>
          </a:stretch>
        </p:blipFill>
        <p:spPr>
          <a:xfrm>
            <a:off x="1137037" y="1057523"/>
            <a:ext cx="10137913" cy="4921858"/>
          </a:xfrm>
        </p:spPr>
      </p:pic>
    </p:spTree>
    <p:extLst>
      <p:ext uri="{BB962C8B-B14F-4D97-AF65-F5344CB8AC3E}">
        <p14:creationId xmlns:p14="http://schemas.microsoft.com/office/powerpoint/2010/main" val="42757335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2AC3D-217B-BA4E-9E5D-7FB27054920D}"/>
              </a:ext>
            </a:extLst>
          </p:cNvPr>
          <p:cNvSpPr>
            <a:spLocks noGrp="1"/>
          </p:cNvSpPr>
          <p:nvPr>
            <p:ph type="title"/>
          </p:nvPr>
        </p:nvSpPr>
        <p:spPr>
          <a:xfrm>
            <a:off x="3029947" y="166682"/>
            <a:ext cx="9603275" cy="1049235"/>
          </a:xfrm>
        </p:spPr>
        <p:txBody>
          <a:bodyPr/>
          <a:lstStyle/>
          <a:p>
            <a:r>
              <a:rPr lang="en-US" dirty="0"/>
              <a:t>Class diagram</a:t>
            </a:r>
            <a:endParaRPr lang="en-IN" dirty="0"/>
          </a:p>
        </p:txBody>
      </p:sp>
      <p:pic>
        <p:nvPicPr>
          <p:cNvPr id="7" name="Content Placeholder 6">
            <a:extLst>
              <a:ext uri="{FF2B5EF4-FFF2-40B4-BE49-F238E27FC236}">
                <a16:creationId xmlns:a16="http://schemas.microsoft.com/office/drawing/2014/main" id="{BCF94551-1CF0-B34E-D1A9-BEBB6055B82E}"/>
              </a:ext>
            </a:extLst>
          </p:cNvPr>
          <p:cNvPicPr>
            <a:picLocks noGrp="1" noChangeAspect="1"/>
          </p:cNvPicPr>
          <p:nvPr>
            <p:ph idx="1"/>
          </p:nvPr>
        </p:nvPicPr>
        <p:blipFill>
          <a:blip r:embed="rId2"/>
          <a:stretch>
            <a:fillRect/>
          </a:stretch>
        </p:blipFill>
        <p:spPr>
          <a:xfrm>
            <a:off x="1359674" y="612250"/>
            <a:ext cx="10209474" cy="4541569"/>
          </a:xfrm>
        </p:spPr>
      </p:pic>
    </p:spTree>
    <p:extLst>
      <p:ext uri="{BB962C8B-B14F-4D97-AF65-F5344CB8AC3E}">
        <p14:creationId xmlns:p14="http://schemas.microsoft.com/office/powerpoint/2010/main" val="2414560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2ADB4B-172A-DCEA-EBA6-6217125F0B01}"/>
              </a:ext>
            </a:extLst>
          </p:cNvPr>
          <p:cNvPicPr>
            <a:picLocks noChangeAspect="1"/>
          </p:cNvPicPr>
          <p:nvPr/>
        </p:nvPicPr>
        <p:blipFill>
          <a:blip r:embed="rId2"/>
          <a:stretch>
            <a:fillRect/>
          </a:stretch>
        </p:blipFill>
        <p:spPr>
          <a:xfrm>
            <a:off x="3697357" y="222638"/>
            <a:ext cx="5915770" cy="5486400"/>
          </a:xfrm>
          <a:prstGeom prst="rect">
            <a:avLst/>
          </a:prstGeom>
        </p:spPr>
      </p:pic>
      <p:sp>
        <p:nvSpPr>
          <p:cNvPr id="7" name="TextBox 6">
            <a:extLst>
              <a:ext uri="{FF2B5EF4-FFF2-40B4-BE49-F238E27FC236}">
                <a16:creationId xmlns:a16="http://schemas.microsoft.com/office/drawing/2014/main" id="{16C844A0-AF38-DD00-4E4D-EDAA0555D7CC}"/>
              </a:ext>
            </a:extLst>
          </p:cNvPr>
          <p:cNvSpPr txBox="1"/>
          <p:nvPr/>
        </p:nvSpPr>
        <p:spPr>
          <a:xfrm>
            <a:off x="955107" y="37972"/>
            <a:ext cx="4657970" cy="369332"/>
          </a:xfrm>
          <a:prstGeom prst="rect">
            <a:avLst/>
          </a:prstGeom>
          <a:noFill/>
        </p:spPr>
        <p:txBody>
          <a:bodyPr wrap="square" rtlCol="0">
            <a:spAutoFit/>
          </a:bodyPr>
          <a:lstStyle/>
          <a:p>
            <a:r>
              <a:rPr lang="en-IN" b="1" dirty="0"/>
              <a:t>ACTIVITY DIAGRAM</a:t>
            </a:r>
          </a:p>
        </p:txBody>
      </p:sp>
    </p:spTree>
    <p:extLst>
      <p:ext uri="{BB962C8B-B14F-4D97-AF65-F5344CB8AC3E}">
        <p14:creationId xmlns:p14="http://schemas.microsoft.com/office/powerpoint/2010/main" val="33323234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B900-87FE-D8B0-E462-DCAAC5195E70}"/>
              </a:ext>
            </a:extLst>
          </p:cNvPr>
          <p:cNvSpPr>
            <a:spLocks noGrp="1"/>
          </p:cNvSpPr>
          <p:nvPr>
            <p:ph type="title"/>
          </p:nvPr>
        </p:nvSpPr>
        <p:spPr/>
        <p:txBody>
          <a:bodyPr/>
          <a:lstStyle/>
          <a:p>
            <a:r>
              <a:rPr lang="en-IN" dirty="0"/>
              <a:t>       DATA FLOW DIAGRAM(DFD)</a:t>
            </a:r>
          </a:p>
        </p:txBody>
      </p:sp>
    </p:spTree>
    <p:extLst>
      <p:ext uri="{BB962C8B-B14F-4D97-AF65-F5344CB8AC3E}">
        <p14:creationId xmlns:p14="http://schemas.microsoft.com/office/powerpoint/2010/main" val="25214743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BDA2E-D24D-1F66-BF45-00D0E20965B9}"/>
              </a:ext>
            </a:extLst>
          </p:cNvPr>
          <p:cNvSpPr>
            <a:spLocks noGrp="1"/>
          </p:cNvSpPr>
          <p:nvPr>
            <p:ph type="title"/>
          </p:nvPr>
        </p:nvSpPr>
        <p:spPr/>
        <p:txBody>
          <a:bodyPr/>
          <a:lstStyle/>
          <a:p>
            <a:r>
              <a:rPr lang="en-IN" dirty="0"/>
              <a:t>LEVEL 0</a:t>
            </a:r>
          </a:p>
        </p:txBody>
      </p:sp>
      <p:pic>
        <p:nvPicPr>
          <p:cNvPr id="7" name="Content Placeholder 6">
            <a:extLst>
              <a:ext uri="{FF2B5EF4-FFF2-40B4-BE49-F238E27FC236}">
                <a16:creationId xmlns:a16="http://schemas.microsoft.com/office/drawing/2014/main" id="{2A930FFC-51AF-3E69-CF49-F934299E6ED4}"/>
              </a:ext>
            </a:extLst>
          </p:cNvPr>
          <p:cNvPicPr>
            <a:picLocks noGrp="1" noChangeAspect="1"/>
          </p:cNvPicPr>
          <p:nvPr>
            <p:ph idx="1"/>
          </p:nvPr>
        </p:nvPicPr>
        <p:blipFill>
          <a:blip r:embed="rId2"/>
          <a:stretch>
            <a:fillRect/>
          </a:stretch>
        </p:blipFill>
        <p:spPr>
          <a:xfrm>
            <a:off x="1526650" y="2025606"/>
            <a:ext cx="9528204" cy="3449638"/>
          </a:xfrm>
        </p:spPr>
      </p:pic>
    </p:spTree>
    <p:extLst>
      <p:ext uri="{BB962C8B-B14F-4D97-AF65-F5344CB8AC3E}">
        <p14:creationId xmlns:p14="http://schemas.microsoft.com/office/powerpoint/2010/main" val="29522376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B0BC8-5A6B-4D96-9FC8-498574462B16}"/>
              </a:ext>
            </a:extLst>
          </p:cNvPr>
          <p:cNvSpPr>
            <a:spLocks noGrp="1"/>
          </p:cNvSpPr>
          <p:nvPr>
            <p:ph type="title"/>
          </p:nvPr>
        </p:nvSpPr>
        <p:spPr/>
        <p:txBody>
          <a:bodyPr/>
          <a:lstStyle/>
          <a:p>
            <a:r>
              <a:rPr lang="en-IN" dirty="0"/>
              <a:t>LEVEL 1</a:t>
            </a:r>
          </a:p>
        </p:txBody>
      </p:sp>
      <p:pic>
        <p:nvPicPr>
          <p:cNvPr id="10" name="Content Placeholder 9">
            <a:extLst>
              <a:ext uri="{FF2B5EF4-FFF2-40B4-BE49-F238E27FC236}">
                <a16:creationId xmlns:a16="http://schemas.microsoft.com/office/drawing/2014/main" id="{3F92A456-21DA-BBD5-4F68-4B401317E773}"/>
              </a:ext>
            </a:extLst>
          </p:cNvPr>
          <p:cNvPicPr>
            <a:picLocks noGrp="1" noChangeAspect="1"/>
          </p:cNvPicPr>
          <p:nvPr>
            <p:ph idx="1"/>
          </p:nvPr>
        </p:nvPicPr>
        <p:blipFill>
          <a:blip r:embed="rId2"/>
          <a:stretch>
            <a:fillRect/>
          </a:stretch>
        </p:blipFill>
        <p:spPr>
          <a:xfrm>
            <a:off x="1510748" y="2026253"/>
            <a:ext cx="9430247" cy="3449638"/>
          </a:xfrm>
        </p:spPr>
      </p:pic>
      <p:sp>
        <p:nvSpPr>
          <p:cNvPr id="3" name="TextBox 2">
            <a:extLst>
              <a:ext uri="{FF2B5EF4-FFF2-40B4-BE49-F238E27FC236}">
                <a16:creationId xmlns:a16="http://schemas.microsoft.com/office/drawing/2014/main" id="{5A6FBA2C-90F2-5DB7-1FF2-96F21037DAB0}"/>
              </a:ext>
            </a:extLst>
          </p:cNvPr>
          <p:cNvSpPr txBox="1"/>
          <p:nvPr/>
        </p:nvSpPr>
        <p:spPr>
          <a:xfrm>
            <a:off x="2854520" y="3438939"/>
            <a:ext cx="894987" cy="246221"/>
          </a:xfrm>
          <a:prstGeom prst="rect">
            <a:avLst/>
          </a:prstGeom>
          <a:noFill/>
        </p:spPr>
        <p:txBody>
          <a:bodyPr wrap="square" rtlCol="0">
            <a:spAutoFit/>
          </a:bodyPr>
          <a:lstStyle/>
          <a:p>
            <a:r>
              <a:rPr lang="en-IN" sz="1000" dirty="0">
                <a:latin typeface="Times New Roman" panose="02020603050405020304" pitchFamily="18" charset="0"/>
                <a:cs typeface="Times New Roman" panose="02020603050405020304" pitchFamily="18" charset="0"/>
              </a:rPr>
              <a:t>request</a:t>
            </a:r>
          </a:p>
        </p:txBody>
      </p:sp>
      <p:sp>
        <p:nvSpPr>
          <p:cNvPr id="4" name="TextBox 3">
            <a:extLst>
              <a:ext uri="{FF2B5EF4-FFF2-40B4-BE49-F238E27FC236}">
                <a16:creationId xmlns:a16="http://schemas.microsoft.com/office/drawing/2014/main" id="{3DDC3661-F091-71E8-FB3C-1E2BB739023C}"/>
              </a:ext>
            </a:extLst>
          </p:cNvPr>
          <p:cNvSpPr txBox="1"/>
          <p:nvPr/>
        </p:nvSpPr>
        <p:spPr>
          <a:xfrm>
            <a:off x="2854520" y="3857659"/>
            <a:ext cx="635110" cy="246221"/>
          </a:xfrm>
          <a:prstGeom prst="rect">
            <a:avLst/>
          </a:prstGeom>
          <a:noFill/>
        </p:spPr>
        <p:txBody>
          <a:bodyPr wrap="square" rtlCol="0">
            <a:spAutoFit/>
          </a:bodyPr>
          <a:lstStyle/>
          <a:p>
            <a:r>
              <a:rPr lang="en-IN" sz="1000" dirty="0">
                <a:latin typeface="Times New Roman" panose="02020603050405020304" pitchFamily="18" charset="0"/>
                <a:cs typeface="Times New Roman" panose="02020603050405020304" pitchFamily="18" charset="0"/>
              </a:rPr>
              <a:t>response</a:t>
            </a:r>
          </a:p>
        </p:txBody>
      </p:sp>
    </p:spTree>
    <p:extLst>
      <p:ext uri="{BB962C8B-B14F-4D97-AF65-F5344CB8AC3E}">
        <p14:creationId xmlns:p14="http://schemas.microsoft.com/office/powerpoint/2010/main" val="21868964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E3D636-370D-25BD-2220-B8478B324A2A}"/>
              </a:ext>
            </a:extLst>
          </p:cNvPr>
          <p:cNvSpPr>
            <a:spLocks noGrp="1"/>
          </p:cNvSpPr>
          <p:nvPr>
            <p:ph type="title"/>
          </p:nvPr>
        </p:nvSpPr>
        <p:spPr/>
        <p:txBody>
          <a:bodyPr/>
          <a:lstStyle/>
          <a:p>
            <a:r>
              <a:rPr lang="en-IN" dirty="0"/>
              <a:t>LEVEL 2</a:t>
            </a:r>
          </a:p>
        </p:txBody>
      </p:sp>
      <p:pic>
        <p:nvPicPr>
          <p:cNvPr id="6" name="Content Placeholder 5">
            <a:extLst>
              <a:ext uri="{FF2B5EF4-FFF2-40B4-BE49-F238E27FC236}">
                <a16:creationId xmlns:a16="http://schemas.microsoft.com/office/drawing/2014/main" id="{D5707889-C746-2A30-BDF5-CFA5050AB752}"/>
              </a:ext>
            </a:extLst>
          </p:cNvPr>
          <p:cNvPicPr>
            <a:picLocks noGrp="1" noChangeAspect="1"/>
          </p:cNvPicPr>
          <p:nvPr>
            <p:ph idx="1"/>
          </p:nvPr>
        </p:nvPicPr>
        <p:blipFill>
          <a:blip r:embed="rId2"/>
          <a:stretch>
            <a:fillRect/>
          </a:stretch>
        </p:blipFill>
        <p:spPr>
          <a:xfrm>
            <a:off x="1451579" y="2007498"/>
            <a:ext cx="9603275" cy="3449638"/>
          </a:xfrm>
        </p:spPr>
      </p:pic>
      <p:sp>
        <p:nvSpPr>
          <p:cNvPr id="2" name="TextBox 1">
            <a:extLst>
              <a:ext uri="{FF2B5EF4-FFF2-40B4-BE49-F238E27FC236}">
                <a16:creationId xmlns:a16="http://schemas.microsoft.com/office/drawing/2014/main" id="{1B98725B-5C20-3DD7-96DA-632A77AAA4A0}"/>
              </a:ext>
            </a:extLst>
          </p:cNvPr>
          <p:cNvSpPr txBox="1"/>
          <p:nvPr/>
        </p:nvSpPr>
        <p:spPr>
          <a:xfrm>
            <a:off x="2846567" y="3486096"/>
            <a:ext cx="1693628" cy="246221"/>
          </a:xfrm>
          <a:prstGeom prst="rect">
            <a:avLst/>
          </a:prstGeom>
          <a:noFill/>
        </p:spPr>
        <p:txBody>
          <a:bodyPr wrap="square" rtlCol="0">
            <a:spAutoFit/>
          </a:bodyPr>
          <a:lstStyle/>
          <a:p>
            <a:r>
              <a:rPr lang="en-IN" sz="1000" dirty="0">
                <a:latin typeface="Times New Roman" panose="02020603050405020304" pitchFamily="18" charset="0"/>
                <a:cs typeface="Times New Roman" panose="02020603050405020304" pitchFamily="18" charset="0"/>
              </a:rPr>
              <a:t>request</a:t>
            </a:r>
          </a:p>
        </p:txBody>
      </p:sp>
      <p:sp>
        <p:nvSpPr>
          <p:cNvPr id="3" name="TextBox 2">
            <a:extLst>
              <a:ext uri="{FF2B5EF4-FFF2-40B4-BE49-F238E27FC236}">
                <a16:creationId xmlns:a16="http://schemas.microsoft.com/office/drawing/2014/main" id="{C53902C1-9CC9-7032-0D88-444EA47B7582}"/>
              </a:ext>
            </a:extLst>
          </p:cNvPr>
          <p:cNvSpPr txBox="1"/>
          <p:nvPr/>
        </p:nvSpPr>
        <p:spPr>
          <a:xfrm>
            <a:off x="2790908" y="3943847"/>
            <a:ext cx="635110" cy="246221"/>
          </a:xfrm>
          <a:prstGeom prst="rect">
            <a:avLst/>
          </a:prstGeom>
          <a:noFill/>
        </p:spPr>
        <p:txBody>
          <a:bodyPr wrap="none" rtlCol="0">
            <a:spAutoFit/>
          </a:bodyPr>
          <a:lstStyle/>
          <a:p>
            <a:r>
              <a:rPr lang="en-IN" sz="1000" dirty="0">
                <a:latin typeface="Times New Roman" panose="02020603050405020304" pitchFamily="18" charset="0"/>
                <a:cs typeface="Times New Roman" panose="02020603050405020304" pitchFamily="18" charset="0"/>
              </a:rPr>
              <a:t>response</a:t>
            </a:r>
          </a:p>
        </p:txBody>
      </p:sp>
    </p:spTree>
    <p:extLst>
      <p:ext uri="{BB962C8B-B14F-4D97-AF65-F5344CB8AC3E}">
        <p14:creationId xmlns:p14="http://schemas.microsoft.com/office/powerpoint/2010/main" val="16723170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BB5D2-23F6-4B65-160D-DCD76DCEC55A}"/>
              </a:ext>
            </a:extLst>
          </p:cNvPr>
          <p:cNvSpPr>
            <a:spLocks noGrp="1"/>
          </p:cNvSpPr>
          <p:nvPr>
            <p:ph type="title"/>
          </p:nvPr>
        </p:nvSpPr>
        <p:spPr>
          <a:xfrm>
            <a:off x="1451577" y="764763"/>
            <a:ext cx="9603275" cy="1049235"/>
          </a:xfrm>
        </p:spPr>
        <p:txBody>
          <a:bodyPr/>
          <a:lstStyle/>
          <a:p>
            <a:r>
              <a:rPr lang="en-US" dirty="0"/>
              <a:t>level3</a:t>
            </a:r>
            <a:endParaRPr lang="en-IN" dirty="0"/>
          </a:p>
        </p:txBody>
      </p:sp>
      <p:pic>
        <p:nvPicPr>
          <p:cNvPr id="5" name="Content Placeholder 4">
            <a:extLst>
              <a:ext uri="{FF2B5EF4-FFF2-40B4-BE49-F238E27FC236}">
                <a16:creationId xmlns:a16="http://schemas.microsoft.com/office/drawing/2014/main" id="{7EE55318-1AAA-6B35-C216-5A61F4AD8EF7}"/>
              </a:ext>
            </a:extLst>
          </p:cNvPr>
          <p:cNvPicPr>
            <a:picLocks noGrp="1" noChangeAspect="1"/>
          </p:cNvPicPr>
          <p:nvPr>
            <p:ph idx="1"/>
          </p:nvPr>
        </p:nvPicPr>
        <p:blipFill>
          <a:blip r:embed="rId2"/>
          <a:stretch>
            <a:fillRect/>
          </a:stretch>
        </p:blipFill>
        <p:spPr>
          <a:xfrm>
            <a:off x="1451578" y="2050630"/>
            <a:ext cx="9603275" cy="3449638"/>
          </a:xfrm>
        </p:spPr>
      </p:pic>
      <p:sp>
        <p:nvSpPr>
          <p:cNvPr id="3" name="TextBox 2">
            <a:extLst>
              <a:ext uri="{FF2B5EF4-FFF2-40B4-BE49-F238E27FC236}">
                <a16:creationId xmlns:a16="http://schemas.microsoft.com/office/drawing/2014/main" id="{FAF7DA27-99A6-77E6-4581-3EBA365FE050}"/>
              </a:ext>
            </a:extLst>
          </p:cNvPr>
          <p:cNvSpPr txBox="1"/>
          <p:nvPr/>
        </p:nvSpPr>
        <p:spPr>
          <a:xfrm>
            <a:off x="2830664" y="3371353"/>
            <a:ext cx="556563" cy="246221"/>
          </a:xfrm>
          <a:prstGeom prst="rect">
            <a:avLst/>
          </a:prstGeom>
          <a:noFill/>
        </p:spPr>
        <p:txBody>
          <a:bodyPr wrap="none" rtlCol="0">
            <a:spAutoFit/>
          </a:bodyPr>
          <a:lstStyle/>
          <a:p>
            <a:r>
              <a:rPr lang="en-IN" sz="1000" dirty="0">
                <a:latin typeface="Times New Roman" panose="02020603050405020304" pitchFamily="18" charset="0"/>
                <a:cs typeface="Times New Roman" panose="02020603050405020304" pitchFamily="18" charset="0"/>
              </a:rPr>
              <a:t>request</a:t>
            </a:r>
          </a:p>
        </p:txBody>
      </p:sp>
      <p:sp>
        <p:nvSpPr>
          <p:cNvPr id="4" name="TextBox 3">
            <a:extLst>
              <a:ext uri="{FF2B5EF4-FFF2-40B4-BE49-F238E27FC236}">
                <a16:creationId xmlns:a16="http://schemas.microsoft.com/office/drawing/2014/main" id="{86DB0EE2-8F67-64FA-94B0-632B127B5B79}"/>
              </a:ext>
            </a:extLst>
          </p:cNvPr>
          <p:cNvSpPr txBox="1"/>
          <p:nvPr/>
        </p:nvSpPr>
        <p:spPr>
          <a:xfrm>
            <a:off x="2791390" y="3775449"/>
            <a:ext cx="635110" cy="246221"/>
          </a:xfrm>
          <a:prstGeom prst="rect">
            <a:avLst/>
          </a:prstGeom>
          <a:noFill/>
        </p:spPr>
        <p:txBody>
          <a:bodyPr wrap="none" rtlCol="0">
            <a:spAutoFit/>
          </a:bodyPr>
          <a:lstStyle/>
          <a:p>
            <a:r>
              <a:rPr lang="en-IN" sz="1000" dirty="0">
                <a:latin typeface="Times New Roman" panose="02020603050405020304" pitchFamily="18" charset="0"/>
                <a:cs typeface="Times New Roman" panose="02020603050405020304" pitchFamily="18" charset="0"/>
              </a:rPr>
              <a:t>response</a:t>
            </a:r>
          </a:p>
        </p:txBody>
      </p:sp>
    </p:spTree>
    <p:extLst>
      <p:ext uri="{BB962C8B-B14F-4D97-AF65-F5344CB8AC3E}">
        <p14:creationId xmlns:p14="http://schemas.microsoft.com/office/powerpoint/2010/main" val="1909522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91AB8-85BE-77BD-F777-B0EB8048457E}"/>
              </a:ext>
            </a:extLst>
          </p:cNvPr>
          <p:cNvSpPr>
            <a:spLocks noGrp="1"/>
          </p:cNvSpPr>
          <p:nvPr>
            <p:ph type="title"/>
          </p:nvPr>
        </p:nvSpPr>
        <p:spPr>
          <a:xfrm>
            <a:off x="1642411" y="1297500"/>
            <a:ext cx="9603275" cy="1049235"/>
          </a:xfrm>
        </p:spPr>
        <p:txBody>
          <a:bodyPr/>
          <a:lstStyle/>
          <a:p>
            <a:r>
              <a:rPr lang="en-IN" dirty="0"/>
              <a:t>Systems architecture </a:t>
            </a:r>
          </a:p>
        </p:txBody>
      </p:sp>
      <p:pic>
        <p:nvPicPr>
          <p:cNvPr id="5" name="Content Placeholder 4">
            <a:extLst>
              <a:ext uri="{FF2B5EF4-FFF2-40B4-BE49-F238E27FC236}">
                <a16:creationId xmlns:a16="http://schemas.microsoft.com/office/drawing/2014/main" id="{601F97C8-F4EF-396C-A59F-EB4F4DA26B40}"/>
              </a:ext>
            </a:extLst>
          </p:cNvPr>
          <p:cNvPicPr>
            <a:picLocks noGrp="1" noChangeAspect="1"/>
          </p:cNvPicPr>
          <p:nvPr>
            <p:ph idx="1"/>
          </p:nvPr>
        </p:nvPicPr>
        <p:blipFill>
          <a:blip r:embed="rId2"/>
          <a:stretch>
            <a:fillRect/>
          </a:stretch>
        </p:blipFill>
        <p:spPr>
          <a:xfrm>
            <a:off x="1642412" y="2016125"/>
            <a:ext cx="9171362" cy="4010964"/>
          </a:xfrm>
        </p:spPr>
      </p:pic>
    </p:spTree>
    <p:extLst>
      <p:ext uri="{BB962C8B-B14F-4D97-AF65-F5344CB8AC3E}">
        <p14:creationId xmlns:p14="http://schemas.microsoft.com/office/powerpoint/2010/main" val="23667711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085AFB-2676-1C40-C128-32423467490E}"/>
              </a:ext>
            </a:extLst>
          </p:cNvPr>
          <p:cNvSpPr>
            <a:spLocks noGrp="1"/>
          </p:cNvSpPr>
          <p:nvPr>
            <p:ph type="title"/>
          </p:nvPr>
        </p:nvSpPr>
        <p:spPr>
          <a:xfrm>
            <a:off x="3874709" y="1918245"/>
            <a:ext cx="8643154" cy="1887950"/>
          </a:xfrm>
        </p:spPr>
        <p:txBody>
          <a:bodyPr/>
          <a:lstStyle/>
          <a:p>
            <a:r>
              <a:rPr lang="en-IN" b="1" dirty="0"/>
              <a:t>result</a:t>
            </a:r>
          </a:p>
        </p:txBody>
      </p:sp>
      <p:sp>
        <p:nvSpPr>
          <p:cNvPr id="5" name="Text Placeholder 4">
            <a:extLst>
              <a:ext uri="{FF2B5EF4-FFF2-40B4-BE49-F238E27FC236}">
                <a16:creationId xmlns:a16="http://schemas.microsoft.com/office/drawing/2014/main" id="{44B2B613-A931-D58F-A4A3-DC745C589E9C}"/>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171457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B6530E-6DFB-5D6D-E929-33AD83BF45F1}"/>
              </a:ext>
            </a:extLst>
          </p:cNvPr>
          <p:cNvSpPr>
            <a:spLocks noGrp="1"/>
          </p:cNvSpPr>
          <p:nvPr>
            <p:ph type="title"/>
          </p:nvPr>
        </p:nvSpPr>
        <p:spPr/>
        <p:txBody>
          <a:bodyPr/>
          <a:lstStyle/>
          <a:p>
            <a:r>
              <a:rPr lang="en-IN" dirty="0"/>
              <a:t>Introduction </a:t>
            </a:r>
          </a:p>
        </p:txBody>
      </p:sp>
      <p:sp>
        <p:nvSpPr>
          <p:cNvPr id="5" name="Content Placeholder 4">
            <a:extLst>
              <a:ext uri="{FF2B5EF4-FFF2-40B4-BE49-F238E27FC236}">
                <a16:creationId xmlns:a16="http://schemas.microsoft.com/office/drawing/2014/main" id="{B2559CEF-1BDD-9F12-4E5E-E95F1FA77753}"/>
              </a:ext>
            </a:extLst>
          </p:cNvPr>
          <p:cNvSpPr>
            <a:spLocks noGrp="1"/>
          </p:cNvSpPr>
          <p:nvPr>
            <p:ph idx="1"/>
          </p:nvPr>
        </p:nvSpPr>
        <p:spPr>
          <a:xfrm>
            <a:off x="1348212" y="2482920"/>
            <a:ext cx="9934689" cy="2303765"/>
          </a:xfrm>
        </p:spPr>
        <p:txBody>
          <a:bodyPr>
            <a:noAutofit/>
          </a:bodyPr>
          <a:lstStyle/>
          <a:p>
            <a:r>
              <a:rPr lang="en-US" dirty="0" err="1"/>
              <a:t>HydroReach</a:t>
            </a:r>
            <a:r>
              <a:rPr lang="en-US" dirty="0"/>
              <a:t> is a smart, automated, web-based system designed to modernize and simplify water delivery. By integrating real-time water availability checks, online payments, tanker assignment, and live delivery tracking, </a:t>
            </a:r>
            <a:r>
              <a:rPr lang="en-US" dirty="0" err="1"/>
              <a:t>HydroReach</a:t>
            </a:r>
            <a:r>
              <a:rPr lang="en-US" dirty="0"/>
              <a:t> ensures a transparent, reliable, and efficient water supply chain.</a:t>
            </a:r>
            <a:endParaRPr lang="en-IN" dirty="0"/>
          </a:p>
        </p:txBody>
      </p:sp>
    </p:spTree>
    <p:extLst>
      <p:ext uri="{BB962C8B-B14F-4D97-AF65-F5344CB8AC3E}">
        <p14:creationId xmlns:p14="http://schemas.microsoft.com/office/powerpoint/2010/main" val="42450329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B6507-EE32-8BDE-0916-3700A0C12851}"/>
              </a:ext>
            </a:extLst>
          </p:cNvPr>
          <p:cNvSpPr>
            <a:spLocks noGrp="1"/>
          </p:cNvSpPr>
          <p:nvPr>
            <p:ph type="title"/>
          </p:nvPr>
        </p:nvSpPr>
        <p:spPr>
          <a:xfrm>
            <a:off x="1451578" y="1391655"/>
            <a:ext cx="9603275" cy="1049235"/>
          </a:xfrm>
        </p:spPr>
        <p:txBody>
          <a:bodyPr/>
          <a:lstStyle/>
          <a:p>
            <a:r>
              <a:rPr lang="en-IN" dirty="0">
                <a:latin typeface="+mn-lt"/>
                <a:cs typeface="Times New Roman" panose="02020603050405020304" pitchFamily="18" charset="0"/>
              </a:rPr>
              <a:t>Result</a:t>
            </a:r>
          </a:p>
        </p:txBody>
      </p:sp>
      <p:sp>
        <p:nvSpPr>
          <p:cNvPr id="3" name="Content Placeholder 2">
            <a:extLst>
              <a:ext uri="{FF2B5EF4-FFF2-40B4-BE49-F238E27FC236}">
                <a16:creationId xmlns:a16="http://schemas.microsoft.com/office/drawing/2014/main" id="{B54245EA-1628-02C1-32C1-E504D7E298F7}"/>
              </a:ext>
            </a:extLst>
          </p:cNvPr>
          <p:cNvSpPr>
            <a:spLocks noGrp="1"/>
          </p:cNvSpPr>
          <p:nvPr>
            <p:ph idx="1"/>
          </p:nvPr>
        </p:nvSpPr>
        <p:spPr>
          <a:xfrm>
            <a:off x="1451579" y="2015732"/>
            <a:ext cx="9603275" cy="4035211"/>
          </a:xfrm>
        </p:spPr>
        <p:txBody>
          <a:bodyPr/>
          <a:lstStyle/>
          <a:p>
            <a:r>
              <a:rPr lang="en-US" dirty="0"/>
              <a:t>The </a:t>
            </a:r>
            <a:r>
              <a:rPr lang="en-US" b="1" dirty="0"/>
              <a:t>Hydro Reach – Smart Water Delivery System</a:t>
            </a:r>
            <a:r>
              <a:rPr lang="en-US" dirty="0"/>
              <a:t> successfully demonstrates the automation and digital management of water delivery services through a web-based platform. The following results were achieved after implementing the system:</a:t>
            </a:r>
          </a:p>
          <a:p>
            <a:r>
              <a:rPr lang="en-US" b="1" dirty="0"/>
              <a:t>Efficient Water Request Management:</a:t>
            </a:r>
            <a:br>
              <a:rPr lang="en-US" dirty="0"/>
            </a:br>
            <a:r>
              <a:rPr lang="en-US" dirty="0"/>
              <a:t>Users can now submit water requests online, eliminating the need for manual calls or in-person requests. Requests are automatically received by the admin, who can approve or reject them based on availability.</a:t>
            </a:r>
          </a:p>
          <a:p>
            <a:r>
              <a:rPr lang="en-US" b="1" dirty="0"/>
              <a:t>Real-Time Stock and Delivery Monitoring:</a:t>
            </a:r>
            <a:br>
              <a:rPr lang="en-US" dirty="0"/>
            </a:br>
            <a:r>
              <a:rPr lang="en-US" dirty="0"/>
              <a:t>Admins can update water stock and tanker availability in real time. Drivers receive delivery assignments instantly, ensuring timely and organized operations.</a:t>
            </a:r>
          </a:p>
          <a:p>
            <a:endParaRPr lang="en-US" dirty="0"/>
          </a:p>
          <a:p>
            <a:endParaRPr lang="en-IN" dirty="0"/>
          </a:p>
        </p:txBody>
      </p:sp>
    </p:spTree>
    <p:extLst>
      <p:ext uri="{BB962C8B-B14F-4D97-AF65-F5344CB8AC3E}">
        <p14:creationId xmlns:p14="http://schemas.microsoft.com/office/powerpoint/2010/main" val="9606184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A02CBE-4E00-3CDB-1374-49E64C20A93D}"/>
              </a:ext>
            </a:extLst>
          </p:cNvPr>
          <p:cNvSpPr txBox="1"/>
          <p:nvPr/>
        </p:nvSpPr>
        <p:spPr>
          <a:xfrm>
            <a:off x="413469" y="230588"/>
            <a:ext cx="10646795" cy="5078313"/>
          </a:xfrm>
          <a:prstGeom prst="rect">
            <a:avLst/>
          </a:prstGeom>
          <a:noFill/>
        </p:spPr>
        <p:txBody>
          <a:bodyPr wrap="square" rtlCol="0">
            <a:spAutoFit/>
          </a:bodyPr>
          <a:lstStyle/>
          <a:p>
            <a:pPr marL="285750" indent="-285750">
              <a:buFont typeface="Arial" panose="020B0604020202020204" pitchFamily="34" charset="0"/>
              <a:buChar char="•"/>
            </a:pPr>
            <a:r>
              <a:rPr lang="en-US" b="1" dirty="0"/>
              <a:t>Secure Online Payments:</a:t>
            </a:r>
            <a:br>
              <a:rPr lang="en-US" dirty="0"/>
            </a:br>
            <a:r>
              <a:rPr lang="en-US" dirty="0"/>
              <a:t>Integration with an online payment gateway allows users to make secure digital payments. Admins can verify and record payments, improving transparency and reducing errors associated with cash transactions.</a:t>
            </a:r>
          </a:p>
          <a:p>
            <a:pPr marL="285750" indent="-285750">
              <a:buFont typeface="Arial" panose="020B0604020202020204" pitchFamily="34" charset="0"/>
              <a:buChar char="•"/>
            </a:pPr>
            <a:r>
              <a:rPr lang="en-US" b="1" dirty="0"/>
              <a:t>Live Delivery Tracking:</a:t>
            </a:r>
            <a:br>
              <a:rPr lang="en-US" dirty="0"/>
            </a:br>
            <a:r>
              <a:rPr lang="en-US" dirty="0"/>
              <a:t>GPS-based tracking enables users to monitor the exact location of tankers during delivery. This ensures transparency, reduces waiting times, and increases customer satisfaction.</a:t>
            </a:r>
          </a:p>
          <a:p>
            <a:pPr marL="285750" indent="-285750">
              <a:buFont typeface="Arial" panose="020B0604020202020204" pitchFamily="34" charset="0"/>
              <a:buChar char="•"/>
            </a:pPr>
            <a:r>
              <a:rPr lang="en-US" b="1" dirty="0"/>
              <a:t>Driver and Admin Coordination:</a:t>
            </a:r>
            <a:br>
              <a:rPr lang="en-US" dirty="0"/>
            </a:br>
            <a:r>
              <a:rPr lang="en-US" dirty="0"/>
              <a:t>Drivers receive accurate delivery details including customer address, contact information, and assigned tanker, while admins can monitor all ongoing deliveries efficiently</a:t>
            </a:r>
          </a:p>
          <a:p>
            <a:pPr marL="285750" indent="-285750">
              <a:buFont typeface="Arial" panose="020B0604020202020204" pitchFamily="34" charset="0"/>
              <a:buChar char="•"/>
            </a:pPr>
            <a:r>
              <a:rPr lang="en-US" b="1" dirty="0"/>
              <a:t>User-Friendly Interface:</a:t>
            </a:r>
            <a:br>
              <a:rPr lang="en-US" dirty="0"/>
            </a:br>
            <a:r>
              <a:rPr lang="en-US" dirty="0"/>
              <a:t>The system provides an intuitive interface for users, admins, and drivers, making it accessible even to users with minimal technical knowledge.</a:t>
            </a:r>
          </a:p>
          <a:p>
            <a:pPr marL="285750" indent="-285750">
              <a:buFont typeface="Arial" panose="020B0604020202020204" pitchFamily="34" charset="0"/>
              <a:buChar char="•"/>
            </a:pPr>
            <a:r>
              <a:rPr lang="en-US" b="1" dirty="0"/>
              <a:t>Operational Efficiency and Reduced Errors:</a:t>
            </a:r>
            <a:br>
              <a:rPr lang="en-US" dirty="0"/>
            </a:br>
            <a:r>
              <a:rPr lang="en-US" dirty="0"/>
              <a:t>Automation of request handling, payment verification, and delivery tracking reduces manual effort, errors, and delays compared to traditional water delivery methods.</a:t>
            </a:r>
          </a:p>
          <a:p>
            <a:pPr marL="285750" indent="-285750">
              <a:buFont typeface="Arial" panose="020B0604020202020204" pitchFamily="34" charset="0"/>
              <a:buChar char="•"/>
            </a:pPr>
            <a:r>
              <a:rPr lang="en-US" b="1" dirty="0"/>
              <a:t>Scalability and Future Expansion:</a:t>
            </a:r>
            <a:br>
              <a:rPr lang="en-US" dirty="0"/>
            </a:br>
            <a:r>
              <a:rPr lang="en-US" dirty="0"/>
              <a:t>The system is designed to be scalable, allowing future enhancements such as mobile app integration, IoT-based water level monitoring, and advanced reporting dashboards.</a:t>
            </a:r>
            <a:endParaRPr lang="en-IN" dirty="0"/>
          </a:p>
        </p:txBody>
      </p:sp>
    </p:spTree>
    <p:extLst>
      <p:ext uri="{BB962C8B-B14F-4D97-AF65-F5344CB8AC3E}">
        <p14:creationId xmlns:p14="http://schemas.microsoft.com/office/powerpoint/2010/main" val="5473779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30F75-799A-CCD6-1D98-59E903B084C1}"/>
              </a:ext>
            </a:extLst>
          </p:cNvPr>
          <p:cNvSpPr>
            <a:spLocks noGrp="1"/>
          </p:cNvSpPr>
          <p:nvPr>
            <p:ph type="title"/>
          </p:nvPr>
        </p:nvSpPr>
        <p:spPr>
          <a:xfrm>
            <a:off x="3390616" y="1918245"/>
            <a:ext cx="8643154" cy="1887950"/>
          </a:xfrm>
        </p:spPr>
        <p:txBody>
          <a:bodyPr/>
          <a:lstStyle/>
          <a:p>
            <a:r>
              <a:rPr lang="en-IN" dirty="0"/>
              <a:t>Future scope</a:t>
            </a:r>
          </a:p>
        </p:txBody>
      </p:sp>
      <p:sp>
        <p:nvSpPr>
          <p:cNvPr id="3" name="Text Placeholder 2">
            <a:extLst>
              <a:ext uri="{FF2B5EF4-FFF2-40B4-BE49-F238E27FC236}">
                <a16:creationId xmlns:a16="http://schemas.microsoft.com/office/drawing/2014/main" id="{51EB910F-D1B9-5C92-EB25-FAFBB6BF91B4}"/>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6732557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F45D4-0F7C-EFE8-30A5-275542C7359D}"/>
              </a:ext>
            </a:extLst>
          </p:cNvPr>
          <p:cNvSpPr>
            <a:spLocks noGrp="1"/>
          </p:cNvSpPr>
          <p:nvPr>
            <p:ph type="title"/>
          </p:nvPr>
        </p:nvSpPr>
        <p:spPr>
          <a:xfrm>
            <a:off x="1419774" y="1233889"/>
            <a:ext cx="9603275" cy="1049235"/>
          </a:xfrm>
        </p:spPr>
        <p:txBody>
          <a:bodyPr/>
          <a:lstStyle/>
          <a:p>
            <a:r>
              <a:rPr lang="en-IN" dirty="0"/>
              <a:t>Future scope</a:t>
            </a:r>
          </a:p>
        </p:txBody>
      </p:sp>
      <p:sp>
        <p:nvSpPr>
          <p:cNvPr id="4" name="Rectangle 1">
            <a:extLst>
              <a:ext uri="{FF2B5EF4-FFF2-40B4-BE49-F238E27FC236}">
                <a16:creationId xmlns:a16="http://schemas.microsoft.com/office/drawing/2014/main" id="{11766012-3769-5A71-FFE2-7ABC993FB922}"/>
              </a:ext>
            </a:extLst>
          </p:cNvPr>
          <p:cNvSpPr>
            <a:spLocks noGrp="1" noChangeArrowheads="1"/>
          </p:cNvSpPr>
          <p:nvPr>
            <p:ph idx="1"/>
          </p:nvPr>
        </p:nvSpPr>
        <p:spPr bwMode="auto">
          <a:xfrm>
            <a:off x="1364115" y="2022335"/>
            <a:ext cx="1183505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Develop a </a:t>
            </a:r>
            <a:r>
              <a:rPr kumimoji="0" lang="en-US" altLang="en-US" sz="1800" b="1" i="0" u="none" strike="noStrike" cap="none" normalizeH="0" baseline="0" dirty="0">
                <a:ln>
                  <a:noFill/>
                </a:ln>
                <a:solidFill>
                  <a:schemeClr val="tx1"/>
                </a:solidFill>
                <a:effectLst/>
                <a:latin typeface="+mj-lt"/>
              </a:rPr>
              <a:t>mobile application</a:t>
            </a:r>
            <a:r>
              <a:rPr kumimoji="0" lang="en-US" altLang="en-US" sz="1800" b="0" i="0" u="none" strike="noStrike" cap="none" normalizeH="0" baseline="0" dirty="0">
                <a:ln>
                  <a:noFill/>
                </a:ln>
                <a:solidFill>
                  <a:schemeClr val="tx1"/>
                </a:solidFill>
                <a:effectLst/>
                <a:latin typeface="+mj-lt"/>
              </a:rPr>
              <a:t> for users, drivers, and admins to access the system conveniently.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Integrate </a:t>
            </a:r>
            <a:r>
              <a:rPr kumimoji="0" lang="en-US" altLang="en-US" sz="1800" b="1" i="0" u="none" strike="noStrike" cap="none" normalizeH="0" baseline="0" dirty="0">
                <a:ln>
                  <a:noFill/>
                </a:ln>
                <a:solidFill>
                  <a:schemeClr val="tx1"/>
                </a:solidFill>
                <a:effectLst/>
                <a:latin typeface="+mj-lt"/>
              </a:rPr>
              <a:t>IoT-based water level sensors</a:t>
            </a:r>
            <a:r>
              <a:rPr kumimoji="0" lang="en-US" altLang="en-US" sz="1800" b="0" i="0" u="none" strike="noStrike" cap="none" normalizeH="0" baseline="0" dirty="0">
                <a:ln>
                  <a:noFill/>
                </a:ln>
                <a:solidFill>
                  <a:schemeClr val="tx1"/>
                </a:solidFill>
                <a:effectLst/>
                <a:latin typeface="+mj-lt"/>
              </a:rPr>
              <a:t> in tanks and tankers for real-time water stock monitoring.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Implement </a:t>
            </a:r>
            <a:r>
              <a:rPr kumimoji="0" lang="en-US" altLang="en-US" sz="1800" b="1" i="0" u="none" strike="noStrike" cap="none" normalizeH="0" baseline="0" dirty="0">
                <a:ln>
                  <a:noFill/>
                </a:ln>
                <a:solidFill>
                  <a:schemeClr val="tx1"/>
                </a:solidFill>
                <a:effectLst/>
                <a:latin typeface="+mj-lt"/>
              </a:rPr>
              <a:t>route optimization and predictive analytics</a:t>
            </a:r>
            <a:r>
              <a:rPr kumimoji="0" lang="en-US" altLang="en-US" sz="1800" b="0" i="0" u="none" strike="noStrike" cap="none" normalizeH="0" baseline="0" dirty="0">
                <a:ln>
                  <a:noFill/>
                </a:ln>
                <a:solidFill>
                  <a:schemeClr val="tx1"/>
                </a:solidFill>
                <a:effectLst/>
                <a:latin typeface="+mj-lt"/>
              </a:rPr>
              <a:t> to reduce delivery time and improve efficiency.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Add </a:t>
            </a:r>
            <a:r>
              <a:rPr kumimoji="0" lang="en-US" altLang="en-US" sz="1800" b="1" i="0" u="none" strike="noStrike" cap="none" normalizeH="0" baseline="0" dirty="0">
                <a:ln>
                  <a:noFill/>
                </a:ln>
                <a:solidFill>
                  <a:schemeClr val="tx1"/>
                </a:solidFill>
                <a:effectLst/>
                <a:latin typeface="+mj-lt"/>
              </a:rPr>
              <a:t>automated notifications</a:t>
            </a:r>
            <a:r>
              <a:rPr kumimoji="0" lang="en-US" altLang="en-US" sz="1800" b="0" i="0" u="none" strike="noStrike" cap="none" normalizeH="0" baseline="0" dirty="0">
                <a:ln>
                  <a:noFill/>
                </a:ln>
                <a:solidFill>
                  <a:schemeClr val="tx1"/>
                </a:solidFill>
                <a:effectLst/>
                <a:latin typeface="+mj-lt"/>
              </a:rPr>
              <a:t> (SMS/email) for users about request approval, payment, and delivery status.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Expand the system to </a:t>
            </a:r>
            <a:r>
              <a:rPr kumimoji="0" lang="en-US" altLang="en-US" sz="1800" b="1" i="0" u="none" strike="noStrike" cap="none" normalizeH="0" baseline="0" dirty="0">
                <a:ln>
                  <a:noFill/>
                </a:ln>
                <a:solidFill>
                  <a:schemeClr val="tx1"/>
                </a:solidFill>
                <a:effectLst/>
                <a:latin typeface="+mj-lt"/>
              </a:rPr>
              <a:t>multiple regions or cities</a:t>
            </a:r>
            <a:r>
              <a:rPr kumimoji="0" lang="en-US" altLang="en-US" sz="1800" b="0" i="0" u="none" strike="noStrike" cap="none" normalizeH="0" baseline="0" dirty="0">
                <a:ln>
                  <a:noFill/>
                </a:ln>
                <a:solidFill>
                  <a:schemeClr val="tx1"/>
                </a:solidFill>
                <a:effectLst/>
                <a:latin typeface="+mj-lt"/>
              </a:rPr>
              <a:t> for centralized water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Include </a:t>
            </a:r>
            <a:r>
              <a:rPr kumimoji="0" lang="en-US" altLang="en-US" sz="1800" b="1" i="0" u="none" strike="noStrike" cap="none" normalizeH="0" baseline="0" dirty="0">
                <a:ln>
                  <a:noFill/>
                </a:ln>
                <a:solidFill>
                  <a:schemeClr val="tx1"/>
                </a:solidFill>
                <a:effectLst/>
                <a:latin typeface="+mj-lt"/>
              </a:rPr>
              <a:t>eco-friendly and sustainable practices</a:t>
            </a:r>
            <a:r>
              <a:rPr kumimoji="0" lang="en-US" altLang="en-US" sz="1800" b="0" i="0" u="none" strike="noStrike" cap="none" normalizeH="0" baseline="0" dirty="0">
                <a:ln>
                  <a:noFill/>
                </a:ln>
                <a:solidFill>
                  <a:schemeClr val="tx1"/>
                </a:solidFill>
                <a:effectLst/>
                <a:latin typeface="+mj-lt"/>
              </a:rPr>
              <a:t>, like tracking water usage and optimizing tanker routes.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Introduce </a:t>
            </a:r>
            <a:r>
              <a:rPr kumimoji="0" lang="en-US" altLang="en-US" sz="1800" b="1" i="0" u="none" strike="noStrike" cap="none" normalizeH="0" baseline="0" dirty="0">
                <a:ln>
                  <a:noFill/>
                </a:ln>
                <a:solidFill>
                  <a:schemeClr val="tx1"/>
                </a:solidFill>
                <a:effectLst/>
                <a:latin typeface="+mj-lt"/>
              </a:rPr>
              <a:t>detailed reporting dashboards</a:t>
            </a:r>
            <a:r>
              <a:rPr kumimoji="0" lang="en-US" altLang="en-US" sz="1800" b="0" i="0" u="none" strike="noStrike" cap="none" normalizeH="0" baseline="0" dirty="0">
                <a:ln>
                  <a:noFill/>
                </a:ln>
                <a:solidFill>
                  <a:schemeClr val="tx1"/>
                </a:solidFill>
                <a:effectLst/>
                <a:latin typeface="+mj-lt"/>
              </a:rPr>
              <a:t> for admins to monitor deliveries, payments, and system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Enable </a:t>
            </a:r>
            <a:r>
              <a:rPr kumimoji="0" lang="en-US" altLang="en-US" sz="1800" b="1" i="0" u="none" strike="noStrike" cap="none" normalizeH="0" baseline="0" dirty="0">
                <a:ln>
                  <a:noFill/>
                </a:ln>
                <a:solidFill>
                  <a:schemeClr val="tx1"/>
                </a:solidFill>
                <a:effectLst/>
                <a:latin typeface="+mj-lt"/>
              </a:rPr>
              <a:t>AI-based demand prediction</a:t>
            </a:r>
            <a:r>
              <a:rPr kumimoji="0" lang="en-US" altLang="en-US" sz="1800" b="0" i="0" u="none" strike="noStrike" cap="none" normalizeH="0" baseline="0" dirty="0">
                <a:ln>
                  <a:noFill/>
                </a:ln>
                <a:solidFill>
                  <a:schemeClr val="tx1"/>
                </a:solidFill>
                <a:effectLst/>
                <a:latin typeface="+mj-lt"/>
              </a:rPr>
              <a:t> for better resource planning and efficient water distribution.</a:t>
            </a:r>
          </a:p>
        </p:txBody>
      </p:sp>
    </p:spTree>
    <p:extLst>
      <p:ext uri="{BB962C8B-B14F-4D97-AF65-F5344CB8AC3E}">
        <p14:creationId xmlns:p14="http://schemas.microsoft.com/office/powerpoint/2010/main" val="3670534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72F42-B7F0-8CB9-503F-9AE9EB1CF3EF}"/>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36E94E72-62C0-B3A8-BD03-F32DF8A57B7E}"/>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Hydro Reach – Smart Water Delivery System</a:t>
            </a:r>
            <a:r>
              <a:rPr lang="en-US" dirty="0">
                <a:latin typeface="Arial" panose="020B0604020202020204" pitchFamily="34" charset="0"/>
                <a:cs typeface="Arial" panose="020B0604020202020204" pitchFamily="34" charset="0"/>
              </a:rPr>
              <a:t> successfully automates and streamlines water delivery by integrating online requests, secure payments, and real-time GPS tracking. It improves efficiency, reduces manual errors, ensures timely deliveries, and enhances user satisfaction. The system’s scalable design allows future enhancements, making it a reliable and modern solution for smart and transparent water distribution.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96215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3BFB5-2BD9-AC58-DEC0-9299C466562E}"/>
              </a:ext>
            </a:extLst>
          </p:cNvPr>
          <p:cNvSpPr>
            <a:spLocks noGrp="1"/>
          </p:cNvSpPr>
          <p:nvPr>
            <p:ph type="title"/>
          </p:nvPr>
        </p:nvSpPr>
        <p:spPr>
          <a:xfrm>
            <a:off x="1451578" y="1391655"/>
            <a:ext cx="9603275" cy="1049235"/>
          </a:xfrm>
        </p:spPr>
        <p:txBody>
          <a:bodyPr/>
          <a:lstStyle/>
          <a:p>
            <a:r>
              <a:rPr lang="en-IN" dirty="0"/>
              <a:t>Reference </a:t>
            </a:r>
          </a:p>
        </p:txBody>
      </p:sp>
      <p:sp>
        <p:nvSpPr>
          <p:cNvPr id="3" name="Content Placeholder 2">
            <a:extLst>
              <a:ext uri="{FF2B5EF4-FFF2-40B4-BE49-F238E27FC236}">
                <a16:creationId xmlns:a16="http://schemas.microsoft.com/office/drawing/2014/main" id="{674EA7B4-ECDC-0E80-35E8-48FB407EA063}"/>
              </a:ext>
            </a:extLst>
          </p:cNvPr>
          <p:cNvSpPr>
            <a:spLocks noGrp="1"/>
          </p:cNvSpPr>
          <p:nvPr>
            <p:ph idx="1"/>
          </p:nvPr>
        </p:nvSpPr>
        <p:spPr/>
        <p:txBody>
          <a:bodyPr/>
          <a:lstStyle/>
          <a:p>
            <a:r>
              <a:rPr lang="en-US" dirty="0"/>
              <a:t>Vidyadhara, M. V. (2024). Rural drinking water supply in India – An overview. </a:t>
            </a:r>
            <a:r>
              <a:rPr lang="en-US" i="1" dirty="0"/>
              <a:t>International Journal of Creative Research Thoughts (IJCRT)</a:t>
            </a:r>
            <a:r>
              <a:rPr lang="en-US" dirty="0"/>
              <a:t>, 12(12), e270–e274.</a:t>
            </a:r>
          </a:p>
          <a:p>
            <a:r>
              <a:rPr lang="en-US" dirty="0"/>
              <a:t>R. K. Gupta and S. Kumar, “Web-Based Water Supply Management System: An Efficient Approach,” </a:t>
            </a:r>
            <a:r>
              <a:rPr lang="en-US" i="1" dirty="0"/>
              <a:t>International Journal of Computer Applications</a:t>
            </a:r>
            <a:r>
              <a:rPr lang="en-US" dirty="0"/>
              <a:t>, 2023.</a:t>
            </a:r>
          </a:p>
        </p:txBody>
      </p:sp>
    </p:spTree>
    <p:extLst>
      <p:ext uri="{BB962C8B-B14F-4D97-AF65-F5344CB8AC3E}">
        <p14:creationId xmlns:p14="http://schemas.microsoft.com/office/powerpoint/2010/main" val="8504404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A613A8-2048-F88F-3F43-887F0B8F57D5}"/>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BC1D1BDA-B4F0-35EC-6B1A-17AF3BB88761}"/>
              </a:ext>
            </a:extLst>
          </p:cNvPr>
          <p:cNvSpPr>
            <a:spLocks noGrp="1"/>
          </p:cNvSpPr>
          <p:nvPr>
            <p:ph type="title"/>
          </p:nvPr>
        </p:nvSpPr>
        <p:spPr/>
        <p:txBody>
          <a:bodyPr/>
          <a:lstStyle/>
          <a:p>
            <a:pPr algn="ctr"/>
            <a:r>
              <a:rPr lang="en-IN" dirty="0"/>
              <a:t>Thank you</a:t>
            </a:r>
          </a:p>
        </p:txBody>
      </p:sp>
    </p:spTree>
    <p:extLst>
      <p:ext uri="{BB962C8B-B14F-4D97-AF65-F5344CB8AC3E}">
        <p14:creationId xmlns:p14="http://schemas.microsoft.com/office/powerpoint/2010/main" val="5946621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764D7D-A3FE-E81A-5E72-CACD9B198918}"/>
              </a:ext>
            </a:extLst>
          </p:cNvPr>
          <p:cNvSpPr>
            <a:spLocks noGrp="1"/>
          </p:cNvSpPr>
          <p:nvPr>
            <p:ph type="title"/>
          </p:nvPr>
        </p:nvSpPr>
        <p:spPr>
          <a:xfrm>
            <a:off x="3990088" y="1910524"/>
            <a:ext cx="8643154" cy="1887950"/>
          </a:xfrm>
        </p:spPr>
        <p:txBody>
          <a:bodyPr/>
          <a:lstStyle/>
          <a:p>
            <a:r>
              <a:rPr lang="en-IN" b="1" dirty="0"/>
              <a:t>Abstract</a:t>
            </a:r>
            <a:r>
              <a:rPr lang="en-IN" dirty="0"/>
              <a:t> </a:t>
            </a:r>
          </a:p>
        </p:txBody>
      </p:sp>
    </p:spTree>
    <p:extLst>
      <p:ext uri="{BB962C8B-B14F-4D97-AF65-F5344CB8AC3E}">
        <p14:creationId xmlns:p14="http://schemas.microsoft.com/office/powerpoint/2010/main" val="2003442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CBD5F-C56F-5577-949F-06ABB9F37A93}"/>
              </a:ext>
            </a:extLst>
          </p:cNvPr>
          <p:cNvSpPr>
            <a:spLocks noGrp="1"/>
          </p:cNvSpPr>
          <p:nvPr>
            <p:ph type="title"/>
          </p:nvPr>
        </p:nvSpPr>
        <p:spPr/>
        <p:txBody>
          <a:bodyPr/>
          <a:lstStyle/>
          <a:p>
            <a:r>
              <a:rPr lang="en-IN" dirty="0"/>
              <a:t>Abstract </a:t>
            </a:r>
          </a:p>
        </p:txBody>
      </p:sp>
      <p:sp>
        <p:nvSpPr>
          <p:cNvPr id="3" name="Content Placeholder 2">
            <a:extLst>
              <a:ext uri="{FF2B5EF4-FFF2-40B4-BE49-F238E27FC236}">
                <a16:creationId xmlns:a16="http://schemas.microsoft.com/office/drawing/2014/main" id="{245274AF-4D28-A247-92F0-A3E005AD722D}"/>
              </a:ext>
            </a:extLst>
          </p:cNvPr>
          <p:cNvSpPr>
            <a:spLocks noGrp="1"/>
          </p:cNvSpPr>
          <p:nvPr>
            <p:ph idx="1"/>
          </p:nvPr>
        </p:nvSpPr>
        <p:spPr/>
        <p:txBody>
          <a:bodyPr/>
          <a:lstStyle/>
          <a:p>
            <a:r>
              <a:rPr lang="en-US"/>
              <a:t>Hydro Reach is a smart, automated web-based solution designed to manage water distribution efficiently </a:t>
            </a:r>
            <a:r>
              <a:rPr lang="en-US" dirty="0"/>
              <a:t>in drought-prone or water-scarce regions</a:t>
            </a:r>
          </a:p>
          <a:p>
            <a:r>
              <a:rPr lang="en-US" dirty="0"/>
              <a:t> It involves three primary modules: Admin, User, and Driver. The Admin updates water availability and tanker logistics monthly. Users can request water, make payments, and track delivery status. The driver update the </a:t>
            </a:r>
            <a:r>
              <a:rPr lang="en-IN" dirty="0"/>
              <a:t>delivery status </a:t>
            </a:r>
            <a:endParaRPr lang="en-US" dirty="0"/>
          </a:p>
          <a:p>
            <a:r>
              <a:rPr lang="en-US" dirty="0"/>
              <a:t>The system ensures transparency, minimizes manual intervention, and facilitates prompt water delivery through intelligent resource assignment</a:t>
            </a:r>
            <a:r>
              <a:rPr lang="en-US" b="1" dirty="0"/>
              <a:t>.</a:t>
            </a:r>
          </a:p>
        </p:txBody>
      </p:sp>
    </p:spTree>
    <p:extLst>
      <p:ext uri="{BB962C8B-B14F-4D97-AF65-F5344CB8AC3E}">
        <p14:creationId xmlns:p14="http://schemas.microsoft.com/office/powerpoint/2010/main" val="2668237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321693-5E33-7E16-CD83-0B87CAC66B97}"/>
              </a:ext>
            </a:extLst>
          </p:cNvPr>
          <p:cNvSpPr>
            <a:spLocks noGrp="1"/>
          </p:cNvSpPr>
          <p:nvPr>
            <p:ph type="title"/>
          </p:nvPr>
        </p:nvSpPr>
        <p:spPr>
          <a:xfrm>
            <a:off x="3076305" y="2272965"/>
            <a:ext cx="8643154" cy="1887950"/>
          </a:xfrm>
        </p:spPr>
        <p:txBody>
          <a:bodyPr/>
          <a:lstStyle/>
          <a:p>
            <a:r>
              <a:rPr lang="en-IN" b="1" dirty="0"/>
              <a:t>Scope &amp;objectives</a:t>
            </a:r>
            <a:br>
              <a:rPr lang="en-IN" dirty="0"/>
            </a:br>
            <a:endParaRPr lang="en-IN" dirty="0"/>
          </a:p>
        </p:txBody>
      </p:sp>
    </p:spTree>
    <p:extLst>
      <p:ext uri="{BB962C8B-B14F-4D97-AF65-F5344CB8AC3E}">
        <p14:creationId xmlns:p14="http://schemas.microsoft.com/office/powerpoint/2010/main" val="2748513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A38877-DFB3-DE01-1A52-53365D78D537}"/>
              </a:ext>
            </a:extLst>
          </p:cNvPr>
          <p:cNvSpPr>
            <a:spLocks noGrp="1"/>
          </p:cNvSpPr>
          <p:nvPr>
            <p:ph type="title"/>
          </p:nvPr>
        </p:nvSpPr>
        <p:spPr/>
        <p:txBody>
          <a:bodyPr/>
          <a:lstStyle/>
          <a:p>
            <a:r>
              <a:rPr lang="en-IN" dirty="0"/>
              <a:t>Scope</a:t>
            </a:r>
            <a:br>
              <a:rPr lang="en-IN" dirty="0"/>
            </a:br>
            <a:endParaRPr lang="en-IN" dirty="0"/>
          </a:p>
        </p:txBody>
      </p:sp>
      <p:sp>
        <p:nvSpPr>
          <p:cNvPr id="2" name="Rectangle 1">
            <a:extLst>
              <a:ext uri="{FF2B5EF4-FFF2-40B4-BE49-F238E27FC236}">
                <a16:creationId xmlns:a16="http://schemas.microsoft.com/office/drawing/2014/main" id="{CEE94D73-B4E6-DAAF-236D-6874D818BB1F}"/>
              </a:ext>
            </a:extLst>
          </p:cNvPr>
          <p:cNvSpPr>
            <a:spLocks noChangeArrowheads="1"/>
          </p:cNvSpPr>
          <p:nvPr/>
        </p:nvSpPr>
        <p:spPr bwMode="auto">
          <a:xfrm>
            <a:off x="1451578" y="1707450"/>
            <a:ext cx="9603275" cy="3884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defTabSz="914400" eaLnBrk="0" fontAlgn="base" hangingPunct="0">
              <a:lnSpc>
                <a:spcPct val="200000"/>
              </a:lnSpc>
              <a:spcBef>
                <a:spcPct val="0"/>
              </a:spcBef>
              <a:spcAft>
                <a:spcPct val="0"/>
              </a:spcAft>
              <a:buFont typeface="Arial" panose="020B0604020202020204" pitchFamily="34" charset="0"/>
              <a:buChar char="•"/>
              <a:tabLst>
                <a:tab pos="3768725" algn="l"/>
              </a:tabLst>
            </a:pPr>
            <a:r>
              <a:rPr kumimoji="0" lang="en-US" altLang="en-US" i="0" u="none" strike="noStrike" cap="none" normalizeH="0" baseline="0" dirty="0">
                <a:ln>
                  <a:noFill/>
                </a:ln>
                <a:solidFill>
                  <a:schemeClr val="tx1"/>
                </a:solidFill>
                <a:effectLst/>
                <a:latin typeface="Arial" panose="020B0604020202020204" pitchFamily="34" charset="0"/>
              </a:rPr>
              <a:t>Automate the process of water request, approval, and delivery.</a:t>
            </a:r>
          </a:p>
          <a:p>
            <a:pPr marL="342900" indent="-342900" defTabSz="914400" eaLnBrk="0" fontAlgn="base" hangingPunct="0">
              <a:lnSpc>
                <a:spcPct val="200000"/>
              </a:lnSpc>
              <a:spcBef>
                <a:spcPct val="0"/>
              </a:spcBef>
              <a:spcAft>
                <a:spcPct val="0"/>
              </a:spcAft>
              <a:buFont typeface="Arial" panose="020B0604020202020204" pitchFamily="34" charset="0"/>
              <a:buChar char="•"/>
              <a:tabLst>
                <a:tab pos="3768725" algn="l"/>
              </a:tabLst>
            </a:pPr>
            <a:r>
              <a:rPr kumimoji="0" lang="en-US" altLang="en-US" i="0" u="none" strike="noStrike" cap="none" normalizeH="0" baseline="0" dirty="0">
                <a:ln>
                  <a:noFill/>
                </a:ln>
                <a:solidFill>
                  <a:schemeClr val="tx1"/>
                </a:solidFill>
                <a:effectLst/>
                <a:latin typeface="Arial" panose="020B0604020202020204" pitchFamily="34" charset="0"/>
              </a:rPr>
              <a:t>Enable secure online payments and automated approvals.</a:t>
            </a:r>
          </a:p>
          <a:p>
            <a:pPr marL="342900" indent="-342900" defTabSz="914400" eaLnBrk="0" fontAlgn="base" hangingPunct="0">
              <a:lnSpc>
                <a:spcPct val="200000"/>
              </a:lnSpc>
              <a:spcBef>
                <a:spcPct val="0"/>
              </a:spcBef>
              <a:spcAft>
                <a:spcPct val="0"/>
              </a:spcAft>
              <a:buFont typeface="Arial" panose="020B0604020202020204" pitchFamily="34" charset="0"/>
              <a:buChar char="•"/>
              <a:tabLst>
                <a:tab pos="3768725" algn="l"/>
              </a:tabLst>
            </a:pPr>
            <a:r>
              <a:rPr kumimoji="0" lang="en-US" altLang="en-US" i="0" u="none" strike="noStrike" cap="none" normalizeH="0" baseline="0" dirty="0">
                <a:ln>
                  <a:noFill/>
                </a:ln>
                <a:solidFill>
                  <a:schemeClr val="tx1"/>
                </a:solidFill>
                <a:effectLst/>
                <a:latin typeface="Arial" panose="020B0604020202020204" pitchFamily="34" charset="0"/>
              </a:rPr>
              <a:t>Support location-based tanker assignment for faster service.</a:t>
            </a:r>
          </a:p>
          <a:p>
            <a:pPr marL="342900" indent="-342900" defTabSz="914400" eaLnBrk="0" fontAlgn="base" hangingPunct="0">
              <a:lnSpc>
                <a:spcPct val="200000"/>
              </a:lnSpc>
              <a:spcBef>
                <a:spcPct val="0"/>
              </a:spcBef>
              <a:spcAft>
                <a:spcPct val="0"/>
              </a:spcAft>
              <a:buFont typeface="Arial" panose="020B0604020202020204" pitchFamily="34" charset="0"/>
              <a:buChar char="•"/>
              <a:tabLst>
                <a:tab pos="3768725" algn="l"/>
              </a:tabLst>
            </a:pPr>
            <a:r>
              <a:rPr kumimoji="0" lang="en-US" altLang="en-US" i="0" u="none" strike="noStrike" cap="none" normalizeH="0" baseline="0" dirty="0">
                <a:ln>
                  <a:noFill/>
                </a:ln>
                <a:solidFill>
                  <a:schemeClr val="tx1"/>
                </a:solidFill>
                <a:effectLst/>
                <a:latin typeface="Arial" panose="020B0604020202020204" pitchFamily="34" charset="0"/>
              </a:rPr>
              <a:t>Allow drivers to update delivery status and users to track orders live.</a:t>
            </a:r>
          </a:p>
          <a:p>
            <a:pPr marL="342900" indent="-342900" defTabSz="914400" eaLnBrk="0" fontAlgn="base" hangingPunct="0">
              <a:lnSpc>
                <a:spcPct val="200000"/>
              </a:lnSpc>
              <a:spcBef>
                <a:spcPct val="0"/>
              </a:spcBef>
              <a:spcAft>
                <a:spcPct val="0"/>
              </a:spcAft>
              <a:buFont typeface="Arial" panose="020B0604020202020204" pitchFamily="34" charset="0"/>
              <a:buChar char="•"/>
              <a:tabLst>
                <a:tab pos="3768725" algn="l"/>
              </a:tabLst>
            </a:pPr>
            <a:r>
              <a:rPr kumimoji="0" lang="en-US" altLang="en-US" i="0" u="none" strike="noStrike" cap="none" normalizeH="0" baseline="0" dirty="0">
                <a:ln>
                  <a:noFill/>
                </a:ln>
                <a:solidFill>
                  <a:schemeClr val="tx1"/>
                </a:solidFill>
                <a:effectLst/>
                <a:latin typeface="Arial" panose="020B0604020202020204" pitchFamily="34" charset="0"/>
              </a:rPr>
              <a:t>Maintain admin dashboards for stock monitoring, request approvals, and logistics management.</a:t>
            </a:r>
          </a:p>
          <a:p>
            <a:pPr marL="342900" indent="-342900" defTabSz="914400" eaLnBrk="0" fontAlgn="base" hangingPunct="0">
              <a:lnSpc>
                <a:spcPct val="200000"/>
              </a:lnSpc>
              <a:spcBef>
                <a:spcPct val="0"/>
              </a:spcBef>
              <a:spcAft>
                <a:spcPct val="0"/>
              </a:spcAft>
              <a:buFont typeface="Arial" panose="020B0604020202020204" pitchFamily="34" charset="0"/>
              <a:buChar char="•"/>
              <a:tabLst>
                <a:tab pos="3768725" algn="l"/>
              </a:tabLst>
            </a:pPr>
            <a:r>
              <a:rPr kumimoji="0" lang="en-US" altLang="en-US" i="0" u="none" strike="noStrike" cap="none" normalizeH="0" baseline="0" dirty="0">
                <a:ln>
                  <a:noFill/>
                </a:ln>
                <a:solidFill>
                  <a:schemeClr val="tx1"/>
                </a:solidFill>
                <a:effectLst/>
                <a:latin typeface="Arial" panose="020B0604020202020204" pitchFamily="34" charset="0"/>
              </a:rPr>
              <a:t>Provide real-time availability of water and tankers to users.</a:t>
            </a:r>
          </a:p>
        </p:txBody>
      </p:sp>
    </p:spTree>
    <p:extLst>
      <p:ext uri="{BB962C8B-B14F-4D97-AF65-F5344CB8AC3E}">
        <p14:creationId xmlns:p14="http://schemas.microsoft.com/office/powerpoint/2010/main" val="2554379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0D282-42F9-0606-A69B-6505C325F793}"/>
              </a:ext>
            </a:extLst>
          </p:cNvPr>
          <p:cNvSpPr>
            <a:spLocks noGrp="1"/>
          </p:cNvSpPr>
          <p:nvPr>
            <p:ph type="title"/>
          </p:nvPr>
        </p:nvSpPr>
        <p:spPr>
          <a:xfrm>
            <a:off x="1451579" y="774039"/>
            <a:ext cx="9603275" cy="1049235"/>
          </a:xfrm>
        </p:spPr>
        <p:txBody>
          <a:bodyPr/>
          <a:lstStyle/>
          <a:p>
            <a:r>
              <a:rPr lang="en-IN" dirty="0"/>
              <a:t>Objectives </a:t>
            </a:r>
          </a:p>
        </p:txBody>
      </p:sp>
      <p:sp>
        <p:nvSpPr>
          <p:cNvPr id="4" name="Rectangle 1">
            <a:extLst>
              <a:ext uri="{FF2B5EF4-FFF2-40B4-BE49-F238E27FC236}">
                <a16:creationId xmlns:a16="http://schemas.microsoft.com/office/drawing/2014/main" id="{E623DBA6-A68D-4ADC-AD80-094875527416}"/>
              </a:ext>
            </a:extLst>
          </p:cNvPr>
          <p:cNvSpPr>
            <a:spLocks noGrp="1" noChangeArrowheads="1"/>
          </p:cNvSpPr>
          <p:nvPr>
            <p:ph idx="1"/>
          </p:nvPr>
        </p:nvSpPr>
        <p:spPr bwMode="auto">
          <a:xfrm>
            <a:off x="1507238" y="2040799"/>
            <a:ext cx="8285217" cy="2776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To design a transparent, user-friendly system for water request and delivery.</a:t>
            </a: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To reduce manual dependency in allocation and approvals.</a:t>
            </a: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To ensure fair distribution of limited water resources.</a:t>
            </a: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To minimize delays and human errors in the water supply process.</a:t>
            </a: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To improve efficiency</a:t>
            </a:r>
            <a:r>
              <a:rPr lang="en-US" altLang="en-US" sz="1800" dirty="0">
                <a:latin typeface="Arial" panose="020B0604020202020204" pitchFamily="34" charset="0"/>
                <a:cs typeface="Arial" panose="020B0604020202020204" pitchFamily="34" charset="0"/>
              </a:rPr>
              <a:t> </a:t>
            </a: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and customer satisfaction</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31557921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2851</TotalTime>
  <Words>1886</Words>
  <Application>Microsoft Office PowerPoint</Application>
  <PresentationFormat>Widescreen</PresentationFormat>
  <Paragraphs>206</Paragraphs>
  <Slides>46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Courier New</vt:lpstr>
      <vt:lpstr>Gill Sans MT</vt:lpstr>
      <vt:lpstr>Times New Roman</vt:lpstr>
      <vt:lpstr>Wingdings</vt:lpstr>
      <vt:lpstr>Gallery</vt:lpstr>
      <vt:lpstr>Hydro Reach</vt:lpstr>
      <vt:lpstr>Table of content</vt:lpstr>
      <vt:lpstr>Introduction </vt:lpstr>
      <vt:lpstr>Introduction </vt:lpstr>
      <vt:lpstr>Abstract </vt:lpstr>
      <vt:lpstr>Abstract </vt:lpstr>
      <vt:lpstr>Scope &amp;objectives </vt:lpstr>
      <vt:lpstr>Scope </vt:lpstr>
      <vt:lpstr>Objectives </vt:lpstr>
      <vt:lpstr>Feasibility study</vt:lpstr>
      <vt:lpstr>Technical Feasibility</vt:lpstr>
      <vt:lpstr>Economic Feasibility</vt:lpstr>
      <vt:lpstr>Operational Feasibility</vt:lpstr>
      <vt:lpstr>Social Feasibility</vt:lpstr>
      <vt:lpstr>Existing System </vt:lpstr>
      <vt:lpstr>Existing system </vt:lpstr>
      <vt:lpstr>Proposed system</vt:lpstr>
      <vt:lpstr>proposed system </vt:lpstr>
      <vt:lpstr>Literature review</vt:lpstr>
      <vt:lpstr>Literature Review </vt:lpstr>
      <vt:lpstr>Literature Review</vt:lpstr>
      <vt:lpstr>System requirements</vt:lpstr>
      <vt:lpstr>Hardware Requirements  </vt:lpstr>
      <vt:lpstr>Software Requirements </vt:lpstr>
      <vt:lpstr>MODULES OF PROPOSED SYSTEM </vt:lpstr>
      <vt:lpstr>MODULES</vt:lpstr>
      <vt:lpstr>PowerPoint Presentation</vt:lpstr>
      <vt:lpstr>PowerPoint Presentation</vt:lpstr>
      <vt:lpstr>Diagrams</vt:lpstr>
      <vt:lpstr>USECASE DIAGRAM</vt:lpstr>
      <vt:lpstr>Class diagram</vt:lpstr>
      <vt:lpstr>PowerPoint Presentation</vt:lpstr>
      <vt:lpstr>       DATA FLOW DIAGRAM(DFD)</vt:lpstr>
      <vt:lpstr>LEVEL 0</vt:lpstr>
      <vt:lpstr>LEVEL 1</vt:lpstr>
      <vt:lpstr>LEVEL 2</vt:lpstr>
      <vt:lpstr>level3</vt:lpstr>
      <vt:lpstr>Systems architecture </vt:lpstr>
      <vt:lpstr>result</vt:lpstr>
      <vt:lpstr>Result</vt:lpstr>
      <vt:lpstr>PowerPoint Presentation</vt:lpstr>
      <vt:lpstr>Future scope</vt:lpstr>
      <vt:lpstr>Future scope</vt:lpstr>
      <vt:lpstr>Conclusion </vt:lpstr>
      <vt:lpstr>Reference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Amrutha Rajesh</dc:creator>
  <cp:lastModifiedBy>Praveena Prakash</cp:lastModifiedBy>
  <cp:revision>30</cp:revision>
  <dcterms:created xsi:type="dcterms:W3CDTF">2025-07-09T02:51:47Z</dcterms:created>
  <dcterms:modified xsi:type="dcterms:W3CDTF">2025-10-22T10:27:53Z</dcterms:modified>
</cp:coreProperties>
</file>