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163" y="968830"/>
            <a:ext cx="9144000" cy="977778"/>
          </a:xfrm>
        </p:spPr>
        <p:txBody>
          <a:bodyPr/>
          <a:lstStyle/>
          <a:p>
            <a:pPr algn="ctr"/>
            <a:r>
              <a:rPr lang="en-IN" altLang="en-US" sz="4000" b="1">
                <a:solidFill>
                  <a:schemeClr val="accent1"/>
                </a:solidFill>
                <a:latin typeface="Arial" panose="020B0604020202020204" pitchFamily="34" charset="0"/>
                <a:cs typeface="Arial" panose="020B0604020202020204" pitchFamily="34" charset="0"/>
              </a:rPr>
              <a:t>Key logger</a:t>
            </a:r>
            <a:endParaRPr lang="en-IN" altLang="en-US" sz="4000"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861374" y="427521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a:t>
            </a:r>
            <a:r>
              <a:rPr lang="en-IN" altLang="en-US" sz="2000" b="1">
                <a:solidFill>
                  <a:schemeClr val="accent1">
                    <a:lumMod val="75000"/>
                  </a:schemeClr>
                </a:solidFill>
                <a:latin typeface="Arial" panose="020B0604020202020204"/>
                <a:cs typeface="Arial" panose="020B0604020202020204"/>
              </a:rPr>
              <a:t>Praveen V</a:t>
            </a:r>
            <a:endParaRPr lang="en-IN" altLang="en-US" sz="2000" b="1">
              <a:solidFill>
                <a:schemeClr val="accent1">
                  <a:lumMod val="75000"/>
                </a:schemeClr>
              </a:solidFill>
              <a:latin typeface="Arial" panose="020B0604020202020204"/>
              <a:cs typeface="Arial" panose="020B0604020202020204"/>
            </a:endParaRPr>
          </a:p>
          <a:p>
            <a:r>
              <a:rPr lang="en-IN" altLang="en-US" sz="2000" b="1">
                <a:solidFill>
                  <a:schemeClr val="accent1">
                    <a:lumMod val="75000"/>
                  </a:schemeClr>
                </a:solidFill>
                <a:latin typeface="Arial" panose="020B0604020202020204"/>
                <a:cs typeface="Arial" panose="020B0604020202020204"/>
              </a:rPr>
              <a:t>    </a:t>
            </a:r>
            <a:r>
              <a:rPr lang="en-US" sz="2000" b="1">
                <a:solidFill>
                  <a:schemeClr val="accent1">
                    <a:lumMod val="75000"/>
                  </a:schemeClr>
                </a:solidFill>
                <a:latin typeface="Arial" panose="020B0604020202020204"/>
                <a:cs typeface="Arial" panose="020B0604020202020204"/>
              </a:rPr>
              <a:t>C</a:t>
            </a:r>
            <a:r>
              <a:rPr lang="en-IN" altLang="en-US" sz="2000" b="1">
                <a:solidFill>
                  <a:schemeClr val="accent1">
                    <a:lumMod val="75000"/>
                  </a:schemeClr>
                </a:solidFill>
                <a:latin typeface="Arial" panose="020B0604020202020204"/>
                <a:cs typeface="Arial" panose="020B0604020202020204"/>
              </a:rPr>
              <a:t>ollege of Engineering Guindy</a:t>
            </a:r>
            <a:endParaRPr lang="en-IN" altLang="en-US" sz="2000" b="1">
              <a:solidFill>
                <a:schemeClr val="accent1">
                  <a:lumMod val="75000"/>
                </a:schemeClr>
              </a:solidFill>
              <a:latin typeface="Arial" panose="020B0604020202020204"/>
              <a:cs typeface="Arial" panose="020B0604020202020204"/>
            </a:endParaRPr>
          </a:p>
          <a:p>
            <a:r>
              <a:rPr lang="en-IN" altLang="en-US" sz="2000" b="1">
                <a:solidFill>
                  <a:schemeClr val="accent1">
                    <a:lumMod val="75000"/>
                  </a:schemeClr>
                </a:solidFill>
                <a:latin typeface="Arial" panose="020B0604020202020204"/>
                <a:cs typeface="Arial" panose="020B0604020202020204"/>
              </a:rPr>
              <a:t>    Department of Information Science and Technology</a:t>
            </a:r>
            <a:endParaRPr lang="en-IN" alt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1. K. C. Yang, "An Improved Keylogging Detection and Prevention System," IEEE Xplore, 2017. [Online]. 2. G. Kaspersky, "How to Protect Yourself Against Keyloggers," Kaspersky, 2021. </a:t>
            </a:r>
            <a:endParaRPr lang="en-IN" sz="2400" dirty="0">
              <a:solidFill>
                <a:srgbClr val="0F0F0F"/>
              </a:solidFill>
              <a:ea typeface="+mn-lt"/>
              <a:cs typeface="+mn-lt"/>
            </a:endParaRPr>
          </a:p>
          <a:p>
            <a:pPr marL="305435" indent="-305435"/>
            <a:r>
              <a:rPr lang="en-IN" sz="2400" dirty="0">
                <a:solidFill>
                  <a:srgbClr val="0F0F0F"/>
                </a:solidFill>
                <a:ea typeface="+mn-lt"/>
                <a:cs typeface="+mn-lt"/>
              </a:rPr>
              <a:t>3. A. Carvey, "Forensic Analysis of Keystroke Dynamics," SANS Institute, 2005. [Online].  </a:t>
            </a:r>
            <a:endParaRPr lang="en-IN" sz="2400" dirty="0">
              <a:solidFill>
                <a:srgbClr val="0F0F0F"/>
              </a:solidFill>
              <a:ea typeface="+mn-lt"/>
              <a:cs typeface="+mn-lt"/>
            </a:endParaRPr>
          </a:p>
          <a:p>
            <a:pPr marL="305435" indent="-305435"/>
            <a:r>
              <a:rPr lang="en-IN" sz="2400" dirty="0">
                <a:solidFill>
                  <a:srgbClr val="0F0F0F"/>
                </a:solidFill>
                <a:ea typeface="+mn-lt"/>
                <a:cs typeface="+mn-lt"/>
              </a:rPr>
              <a:t>4. M. Deshmukh, "Detecting Keylogger Attacks Using Machine Learning Techniques," International Journal of Advanced Research in Computer Science, 2017.  </a:t>
            </a:r>
            <a:endParaRPr lang="en-IN" sz="2400" dirty="0">
              <a:solidFill>
                <a:srgbClr val="0F0F0F"/>
              </a:solidFill>
              <a:ea typeface="+mn-lt"/>
              <a:cs typeface="+mn-lt"/>
            </a:endParaRPr>
          </a:p>
          <a:p>
            <a:pPr marL="305435" indent="-305435"/>
            <a:r>
              <a:rPr lang="en-IN" sz="2400" dirty="0">
                <a:solidFill>
                  <a:srgbClr val="0F0F0F"/>
                </a:solidFill>
                <a:ea typeface="+mn-lt"/>
                <a:cs typeface="+mn-lt"/>
              </a:rPr>
              <a:t>5. C. Silver, "Keylogging and User Privacy," Association for Computing Machinery, 2013. </a:t>
            </a:r>
            <a:endParaRPr lang="en-IN" sz="2400" dirty="0">
              <a:solidFill>
                <a:srgbClr val="0F0F0F"/>
              </a:solidFill>
              <a:ea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80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lnSpc>
                <a:spcPct val="100000"/>
              </a:lnSpc>
            </a:pPr>
            <a:endParaRPr lang="en-IN" sz="1600">
              <a:latin typeface="Calibri" panose="020F0502020204030204"/>
              <a:cs typeface="Calibri" panose="020F0502020204030204"/>
            </a:endParaRPr>
          </a:p>
          <a:p>
            <a:pPr marL="305435" indent="-305435">
              <a:lnSpc>
                <a:spcPct val="100000"/>
              </a:lnSpc>
            </a:pPr>
            <a:r>
              <a:rPr lang="en-IN" sz="1600" b="1" i="1" u="sng">
                <a:latin typeface="Calibri" panose="020F0502020204030204"/>
                <a:cs typeface="Calibri" panose="020F0502020204030204"/>
              </a:rPr>
              <a:t>Importing Necessary Libraries:</a:t>
            </a:r>
            <a:endParaRPr lang="en-IN" sz="1600" b="1" i="1" u="sng">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Utilize the `tkinter` library for creating a graphical user interface (GUI) to interact with the keylogger.</a:t>
            </a:r>
            <a:endParaRPr lang="en-IN" sz="1600">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Import the `keyboard` module from the `pynput` library for capturing keyboard events.</a:t>
            </a:r>
            <a:endParaRPr lang="en-IN" sz="1600">
              <a:latin typeface="Calibri" panose="020F0502020204030204"/>
              <a:cs typeface="Calibri" panose="020F0502020204030204"/>
            </a:endParaRPr>
          </a:p>
          <a:p>
            <a:pPr marL="305435" indent="-305435">
              <a:lnSpc>
                <a:spcPct val="100000"/>
              </a:lnSpc>
            </a:pPr>
            <a:r>
              <a:rPr lang="en-IN" sz="1600" b="1" i="1" u="sng">
                <a:latin typeface="Calibri" panose="020F0502020204030204"/>
                <a:cs typeface="Calibri" panose="020F0502020204030204"/>
              </a:rPr>
              <a:t> Defining Variables:</a:t>
            </a:r>
            <a:endParaRPr lang="en-IN" sz="1600" b="1" i="1" u="sng">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Initialize variables such as `keys_used`, `flag`, and `keys` to store keystroke data and control keylogger behavior.</a:t>
            </a:r>
            <a:endParaRPr lang="en-IN" sz="1600">
              <a:latin typeface="Calibri" panose="020F0502020204030204"/>
              <a:cs typeface="Calibri" panose="020F0502020204030204"/>
            </a:endParaRPr>
          </a:p>
          <a:p>
            <a:pPr marL="305435" indent="-305435">
              <a:lnSpc>
                <a:spcPct val="100000"/>
              </a:lnSpc>
            </a:pPr>
            <a:r>
              <a:rPr lang="en-IN" sz="1600" b="1" i="1" u="sng">
                <a:latin typeface="Calibri" panose="020F0502020204030204"/>
                <a:cs typeface="Calibri" panose="020F0502020204030204"/>
              </a:rPr>
              <a:t> Functions for Logging Keystrokes:</a:t>
            </a:r>
            <a:endParaRPr lang="en-IN" sz="1600" b="1" i="1" u="sng">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Create functions `generate_text_log` and `generate_json_file` to log keystrokes in text and JSON formats, respectively.</a:t>
            </a:r>
            <a:endParaRPr lang="en-IN" sz="1600">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Implement `on_press` and `on_release` functions to capture and record keyboard events, distinguishing between pressed and released keys.</a:t>
            </a:r>
            <a:endParaRPr lang="en-IN" sz="1600">
              <a:latin typeface="Calibri" panose="020F0502020204030204"/>
              <a:cs typeface="Calibri" panose="020F0502020204030204"/>
            </a:endParaRPr>
          </a:p>
          <a:p>
            <a:pPr marL="305435" indent="-305435">
              <a:lnSpc>
                <a:spcPct val="100000"/>
              </a:lnSpc>
            </a:pPr>
            <a:r>
              <a:rPr lang="en-IN" sz="1600" b="1" i="1" u="sng">
                <a:latin typeface="Calibri" panose="020F0502020204030204"/>
                <a:cs typeface="Calibri" panose="020F0502020204030204"/>
              </a:rPr>
              <a:t> Starting and Stopping Keylogger:</a:t>
            </a:r>
            <a:endParaRPr lang="en-IN" sz="1600" b="1" i="1" u="sng">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Develop functions `start_keylogger` and `stop_keylogger` to initialize and terminate the keylogger, respectively.</a:t>
            </a:r>
            <a:endParaRPr lang="en-IN" sz="1600">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Configure GUI buttons to trigger these functions and update the user interface accordingly.</a:t>
            </a:r>
            <a:endParaRPr lang="en-IN" sz="1600">
              <a:latin typeface="Calibri" panose="020F0502020204030204"/>
              <a:cs typeface="Calibri" panose="020F0502020204030204"/>
            </a:endParaRPr>
          </a:p>
          <a:p>
            <a:pPr marL="305435" indent="-305435">
              <a:lnSpc>
                <a:spcPct val="100000"/>
              </a:lnSpc>
            </a:pPr>
            <a:r>
              <a:rPr lang="en-IN" sz="1600" b="1" i="1" u="sng">
                <a:latin typeface="Calibri" panose="020F0502020204030204"/>
                <a:cs typeface="Calibri" panose="020F0502020204030204"/>
              </a:rPr>
              <a:t> User Interface:</a:t>
            </a:r>
            <a:endParaRPr lang="en-IN" sz="1600" b="1" i="1" u="sng">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Design a user-friendly GUI using `tkinter` with buttons to start and stop the keylogger.</a:t>
            </a:r>
            <a:endParaRPr lang="en-IN" sz="1600">
              <a:latin typeface="Calibri" panose="020F0502020204030204"/>
              <a:cs typeface="Calibri" panose="020F0502020204030204"/>
            </a:endParaRPr>
          </a:p>
          <a:p>
            <a:pPr marL="305435" indent="-305435">
              <a:lnSpc>
                <a:spcPct val="100000"/>
              </a:lnSpc>
            </a:pPr>
            <a:r>
              <a:rPr lang="en-IN" sz="1600">
                <a:latin typeface="Calibri" panose="020F0502020204030204"/>
                <a:cs typeface="Calibri" panose="020F0502020204030204"/>
              </a:rPr>
              <a:t>   - Display informative messages to the user indicating the status of the keylogger (running or stopped).</a:t>
            </a:r>
            <a:endParaRPr lang="en-IN" sz="160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lnSpc>
                <a:spcPct val="200000"/>
              </a:lnSpc>
              <a:buNone/>
            </a:pPr>
            <a:r>
              <a:rPr lang="en-IN" sz="2000">
                <a:solidFill>
                  <a:srgbClr val="0F0F0F"/>
                </a:solidFill>
                <a:ea typeface="+mn-lt"/>
                <a:cs typeface="+mn-lt"/>
              </a:rPr>
              <a:t>The system approach involves analyzing and addressing problems or challenges by considering the interrelated components and interactions within a system. It focuses on understanding the system's structure, functions, and behaviors to identify dependencies and potential areas for improvement. By taking a holistic view, the system approach aims to optimize the performance and efficiency of the entire system, rather than focusing solely on individual elements. It emphasizes the importance of considering the broader context, relationships, and impacts of decisions to achieve optimal outcomes and address complex issues effectively.</a:t>
            </a:r>
            <a:endParaRPr lang="en-IN" sz="2000">
              <a:solidFill>
                <a:srgbClr val="0F0F0F"/>
              </a:solidFill>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461812" y="1681121"/>
            <a:ext cx="11029615" cy="4673324"/>
          </a:xfrm>
        </p:spPr>
        <p:txBody>
          <a:bodyPr>
            <a:noAutofit/>
          </a:bodyPr>
          <a:lstStyle/>
          <a:p>
            <a:pPr marL="305435" indent="-305435">
              <a:lnSpc>
                <a:spcPct val="100000"/>
              </a:lnSpc>
            </a:pPr>
            <a:r>
              <a:rPr lang="en-IN" b="1" i="1" u="sng" dirty="0">
                <a:ea typeface="+mn-lt"/>
                <a:cs typeface="+mn-lt"/>
              </a:rPr>
              <a:t>Deployment Process:</a:t>
            </a:r>
            <a:endParaRPr lang="en-IN" b="1" i="1" u="sng" dirty="0">
              <a:ea typeface="+mn-lt"/>
              <a:cs typeface="+mn-lt"/>
            </a:endParaRPr>
          </a:p>
          <a:p>
            <a:pPr marL="305435" indent="-305435">
              <a:lnSpc>
                <a:spcPct val="100000"/>
              </a:lnSpc>
            </a:pPr>
            <a:r>
              <a:rPr lang="en-IN" dirty="0">
                <a:ea typeface="+mn-lt"/>
                <a:cs typeface="+mn-lt"/>
              </a:rPr>
              <a:t>1. Packaging: Bundle the keylogger into a format like an executable or Python package for easy distribution.</a:t>
            </a:r>
            <a:endParaRPr lang="en-IN" dirty="0">
              <a:ea typeface="+mn-lt"/>
              <a:cs typeface="+mn-lt"/>
            </a:endParaRPr>
          </a:p>
          <a:p>
            <a:pPr marL="305435" indent="-305435">
              <a:lnSpc>
                <a:spcPct val="100000"/>
              </a:lnSpc>
            </a:pPr>
            <a:r>
              <a:rPr lang="en-IN" dirty="0">
                <a:ea typeface="+mn-lt"/>
                <a:cs typeface="+mn-lt"/>
              </a:rPr>
              <a:t>2. Testing: Conduct thorough testing across various environments to ensure proper functionality.</a:t>
            </a:r>
            <a:endParaRPr lang="en-IN" dirty="0">
              <a:ea typeface="+mn-lt"/>
              <a:cs typeface="+mn-lt"/>
            </a:endParaRPr>
          </a:p>
          <a:p>
            <a:pPr marL="305435" indent="-305435">
              <a:lnSpc>
                <a:spcPct val="100000"/>
              </a:lnSpc>
            </a:pPr>
            <a:r>
              <a:rPr lang="en-IN" dirty="0">
                <a:ea typeface="+mn-lt"/>
                <a:cs typeface="+mn-lt"/>
              </a:rPr>
              <a:t>3. Distribution: Share the keylogger via direct download, software repositories, or enterprise platforms.</a:t>
            </a:r>
            <a:endParaRPr lang="en-IN" dirty="0">
              <a:ea typeface="+mn-lt"/>
              <a:cs typeface="+mn-lt"/>
            </a:endParaRPr>
          </a:p>
          <a:p>
            <a:pPr marL="305435" indent="-305435">
              <a:lnSpc>
                <a:spcPct val="100000"/>
              </a:lnSpc>
            </a:pPr>
            <a:r>
              <a:rPr lang="en-IN" dirty="0">
                <a:ea typeface="+mn-lt"/>
                <a:cs typeface="+mn-lt"/>
              </a:rPr>
              <a:t>4. Documentation: Provide clear documentation detailing usage instructions and potential risks associated with the keylogger.</a:t>
            </a:r>
            <a:endParaRPr lang="en-IN" dirty="0">
              <a:ea typeface="+mn-lt"/>
              <a:cs typeface="+mn-lt"/>
            </a:endParaRPr>
          </a:p>
          <a:p>
            <a:pPr marL="305435" indent="-305435">
              <a:lnSpc>
                <a:spcPct val="100000"/>
              </a:lnSpc>
            </a:pPr>
            <a:r>
              <a:rPr lang="en-IN" dirty="0">
                <a:ea typeface="+mn-lt"/>
                <a:cs typeface="+mn-lt"/>
              </a:rPr>
              <a:t>5. Security Considerations: Implement measures to safeguard user privacy and data, preventing misuse of the keylogger.</a:t>
            </a:r>
            <a:endParaRPr lang="en-IN" dirty="0">
              <a:ea typeface="+mn-lt"/>
              <a:cs typeface="+mn-lt"/>
            </a:endParaRPr>
          </a:p>
          <a:p>
            <a:pPr marL="305435" indent="-305435">
              <a:lnSpc>
                <a:spcPct val="100000"/>
              </a:lnSpc>
            </a:pPr>
            <a:r>
              <a:rPr lang="en-IN" dirty="0">
                <a:ea typeface="+mn-lt"/>
                <a:cs typeface="+mn-lt"/>
              </a:rPr>
              <a:t>6. Monitoring and Updates: Continuously monitor the keylogger for performance issues, security vulnerabilities, and user feedback. Release updates and patches as needed to enhance functionality and address concerns.</a:t>
            </a:r>
            <a:endParaRPr lang="en-IN" dirty="0">
              <a:ea typeface="+mn-lt"/>
              <a:cs typeface="+mn-lt"/>
            </a:endParaRPr>
          </a:p>
          <a:p>
            <a:pPr marL="305435" indent="-305435">
              <a:lnSpc>
                <a:spcPct val="100000"/>
              </a:lnSpc>
            </a:pPr>
            <a:r>
              <a:rPr lang="en-IN" b="1" i="1" u="sng" dirty="0">
                <a:ea typeface="+mn-lt"/>
                <a:cs typeface="+mn-lt"/>
              </a:rPr>
              <a:t>Algorithm</a:t>
            </a:r>
            <a:endParaRPr lang="en-IN" b="1" i="1" u="sng" dirty="0">
              <a:ea typeface="+mn-lt"/>
              <a:cs typeface="+mn-lt"/>
            </a:endParaRPr>
          </a:p>
          <a:p>
            <a:pPr marL="305435" indent="-305435">
              <a:lnSpc>
                <a:spcPct val="100000"/>
              </a:lnSpc>
            </a:pPr>
            <a:r>
              <a:rPr lang="en-IN" dirty="0">
                <a:ea typeface="+mn-lt"/>
                <a:cs typeface="+mn-lt"/>
              </a:rPr>
              <a:t>- Begin by acknowledging the importance of addressing cybersecurity threats like keyloggers.</a:t>
            </a:r>
            <a:endParaRPr lang="en-IN" dirty="0">
              <a:ea typeface="+mn-lt"/>
              <a:cs typeface="+mn-lt"/>
            </a:endParaRPr>
          </a:p>
          <a:p>
            <a:pPr marL="305435" indent="-305435">
              <a:lnSpc>
                <a:spcPct val="100000"/>
              </a:lnSpc>
            </a:pPr>
            <a:r>
              <a:rPr lang="en-IN" dirty="0">
                <a:ea typeface="+mn-lt"/>
                <a:cs typeface="+mn-lt"/>
              </a:rPr>
              <a:t>- Conduct thorough research and planning to select appropriate tools and libraries for development.</a:t>
            </a:r>
            <a:endParaRPr lang="en-IN" dirty="0">
              <a:ea typeface="+mn-lt"/>
              <a:cs typeface="+mn-lt"/>
            </a:endParaRPr>
          </a:p>
          <a:p>
            <a:pPr marL="305435" indent="-305435">
              <a:lnSpc>
                <a:spcPct val="100000"/>
              </a:lnSpc>
            </a:pPr>
            <a:r>
              <a:rPr lang="en-IN" dirty="0">
                <a:ea typeface="+mn-lt"/>
                <a:cs typeface="+mn-lt"/>
              </a:rPr>
              <a:t>- Design the keylogger algorithm, focusing on logging keystrokes, controlling behavior, and creating a user-friendly interface.</a:t>
            </a:r>
            <a:endParaRPr lang="en-IN" dirty="0">
              <a:ea typeface="+mn-lt"/>
              <a:cs typeface="+mn-lt"/>
            </a:endParaRPr>
          </a:p>
          <a:p>
            <a:pPr marL="0" indent="0">
              <a:lnSpc>
                <a:spcPct val="100000"/>
              </a:lnSpc>
              <a:buNone/>
            </a:pPr>
            <a:endParaRPr lang="en-IN" dirty="0">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025" y="1505585"/>
            <a:ext cx="11029315" cy="1856740"/>
          </a:xfrm>
        </p:spPr>
        <p:txBody>
          <a:bodyPr>
            <a:normAutofit lnSpcReduction="10000"/>
          </a:bodyPr>
          <a:lstStyle/>
          <a:p>
            <a:pPr marL="0" indent="0">
              <a:buNone/>
            </a:pPr>
            <a:r>
              <a:rPr lang="en-IN" sz="2400" b="1" i="1" u="sng" dirty="0">
                <a:solidFill>
                  <a:srgbClr val="0F0F0F"/>
                </a:solidFill>
                <a:ea typeface="+mn-lt"/>
                <a:cs typeface="+mn-lt"/>
              </a:rPr>
              <a:t>Summary:</a:t>
            </a:r>
            <a:endParaRPr lang="en-IN" sz="2400" b="1" i="1" u="sng" dirty="0">
              <a:solidFill>
                <a:srgbClr val="0F0F0F"/>
              </a:solidFill>
              <a:ea typeface="+mn-lt"/>
              <a:cs typeface="+mn-lt"/>
            </a:endParaRPr>
          </a:p>
          <a:p>
            <a:pPr marL="0" indent="0">
              <a:buNone/>
            </a:pPr>
            <a:r>
              <a:rPr lang="en-IN" sz="2400" dirty="0">
                <a:solidFill>
                  <a:srgbClr val="0F0F0F"/>
                </a:solidFill>
                <a:ea typeface="+mn-lt"/>
                <a:cs typeface="+mn-lt"/>
              </a:rPr>
              <a:t>The keylogger operates stealthily, capturing keystrokes and logging them into two file formats: text (key_log.txt) and JSON (key_log.json). It provides insights into user activities without visible indications to users.</a:t>
            </a: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p:txBody>
      </p:sp>
      <p:pic>
        <p:nvPicPr>
          <p:cNvPr id="3" name="Picture 2" descr="Screenshot 2024-04-01 151115"/>
          <p:cNvPicPr>
            <a:picLocks noChangeAspect="1"/>
          </p:cNvPicPr>
          <p:nvPr/>
        </p:nvPicPr>
        <p:blipFill>
          <a:blip r:embed="rId1"/>
          <a:stretch>
            <a:fillRect/>
          </a:stretch>
        </p:blipFill>
        <p:spPr>
          <a:xfrm>
            <a:off x="1390015" y="2705735"/>
            <a:ext cx="9213215" cy="3749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800" dirty="0">
                <a:solidFill>
                  <a:srgbClr val="0F0F0F"/>
                </a:solidFill>
                <a:ea typeface="+mn-lt"/>
                <a:cs typeface="+mn-lt"/>
              </a:rPr>
              <a:t>By implementing this keylogger using Python, users can enhance their security measures by monitoring and logging keyboard activities. This proactive approach helps in detecting suspicious behavior, potential security breaches, and mitigating cyber threats effectively.</a:t>
            </a:r>
            <a:endParaRPr lang="en-IN" sz="2800" dirty="0">
              <a:solidFill>
                <a:srgbClr val="0F0F0F"/>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t>1. Behavioral Analysis:</a:t>
            </a:r>
            <a:r>
              <a:rPr lang="en-US" sz="2000" dirty="0"/>
              <a:t> Implement advanced algorithms for behavioral analysis to detect anomalous keystroke patterns and identify potential threats more accurately.</a:t>
            </a:r>
            <a:endParaRPr lang="en-US" sz="2000" dirty="0"/>
          </a:p>
          <a:p>
            <a:pPr marL="0" indent="0">
              <a:buNone/>
            </a:pPr>
            <a:r>
              <a:rPr lang="en-US" sz="2000" b="1" dirty="0"/>
              <a:t>2. Cloud Integration:</a:t>
            </a:r>
            <a:r>
              <a:rPr lang="en-US" sz="2000" dirty="0"/>
              <a:t> Explore the integration of cloud-based storage and analysis capabilities to securely store keystroke logs and perform advanced analytics for threat detection.</a:t>
            </a:r>
            <a:endParaRPr lang="en-US" sz="2000" dirty="0"/>
          </a:p>
          <a:p>
            <a:pPr marL="0" indent="0">
              <a:buNone/>
            </a:pPr>
            <a:r>
              <a:rPr lang="en-US" sz="2000" b="1" dirty="0"/>
              <a:t>3. Mobile Device Support:</a:t>
            </a:r>
            <a:r>
              <a:rPr lang="en-US" sz="2000" dirty="0"/>
              <a:t> Extend the keylogger's capabilities to monitor keystrokes and user activities on mobile devices, including smartphones and tablets, to provide comprehensive surveillance across platforms.</a:t>
            </a:r>
            <a:endParaRPr lang="en-US" sz="2000" dirty="0"/>
          </a:p>
          <a:p>
            <a:pPr marL="0" indent="0">
              <a:buNone/>
            </a:pPr>
            <a:r>
              <a:rPr lang="en-US" sz="2000" b="1" dirty="0"/>
              <a:t>4. User Anonymization:</a:t>
            </a:r>
            <a:r>
              <a:rPr lang="en-US" sz="2000" dirty="0"/>
              <a:t> Develop features to anonymize user data collected by the keylogger, ensuring privacy compliance and mitigating concerns about data misuse.</a:t>
            </a:r>
            <a:endParaRPr lang="en-US" sz="2000" dirty="0"/>
          </a:p>
          <a:p>
            <a:pPr marL="0" indent="0">
              <a:buNone/>
            </a:pPr>
            <a:r>
              <a:rPr lang="en-US" sz="2000" b="1" dirty="0"/>
              <a:t>5. Real-Time Alerts: </a:t>
            </a:r>
            <a:r>
              <a:rPr lang="en-US" sz="2000" dirty="0"/>
              <a:t>Implement real-time alerting mechanisms to notify administrators of suspicious activity detected by the keylogger, enabling prompt response and mitigation of potential threats.</a:t>
            </a:r>
            <a:endParaRPr lang="en-US" sz="2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5666</Words>
  <Application>WPS Presentation</Application>
  <PresentationFormat>Widescreen</PresentationFormat>
  <Paragraphs>88</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cp:lastModifiedBy>
  <cp:revision>36</cp:revision>
  <dcterms:created xsi:type="dcterms:W3CDTF">2021-05-26T16:50:00Z</dcterms:created>
  <dcterms:modified xsi:type="dcterms:W3CDTF">2024-04-01T09:44:36Z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B6628A0B513E4FA8BDF86E1DEFFE61B3_12</vt:lpwstr>
  </property>
  <property fmtid="{D5CDD505-2E9C-101B-9397-08002B2CF9AE}" pid="4" name="KSOProductBuildVer">
    <vt:lpwstr>1033-12.2.0.13489</vt:lpwstr>
  </property>
</Properties>
</file>