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9" r:id="rId9"/>
    <p:sldId id="270" r:id="rId10"/>
    <p:sldId id="271" r:id="rId11"/>
    <p:sldId id="272" r:id="rId12"/>
    <p:sldId id="273" r:id="rId13"/>
    <p:sldId id="274" r:id="rId14"/>
    <p:sldId id="276" r:id="rId15"/>
    <p:sldId id="264" r:id="rId16"/>
    <p:sldId id="265" r:id="rId17"/>
    <p:sldId id="266" r:id="rId18"/>
    <p:sldId id="267" r:id="rId19"/>
    <p:sldId id="26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0" d="100"/>
          <a:sy n="80" d="100"/>
        </p:scale>
        <p:origin x="10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1A32401-9E21-4B28-9A7B-6C8EFB6C60DD}" type="datetimeFigureOut">
              <a:rPr lang="en-IN" smtClean="0"/>
              <a:t>20-09-2024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0502C5E-6965-4513-AE5B-DC0491B65054}" type="slidenum">
              <a:rPr lang="en-IN" smtClean="0"/>
              <a:t>‹#›</a:t>
            </a:fld>
            <a:endParaRPr lang="en-IN"/>
          </a:p>
        </p:txBody>
      </p:sp>
    </p:spTree>
    <p:extLst>
      <p:ext uri="{BB962C8B-B14F-4D97-AF65-F5344CB8AC3E}">
        <p14:creationId xmlns:p14="http://schemas.microsoft.com/office/powerpoint/2010/main" val="656895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A32401-9E21-4B28-9A7B-6C8EFB6C60DD}" type="datetimeFigureOut">
              <a:rPr lang="en-IN" smtClean="0"/>
              <a:t>20-09-2024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0502C5E-6965-4513-AE5B-DC0491B65054}" type="slidenum">
              <a:rPr lang="en-IN" smtClean="0"/>
              <a:t>‹#›</a:t>
            </a:fld>
            <a:endParaRPr lang="en-IN"/>
          </a:p>
        </p:txBody>
      </p:sp>
    </p:spTree>
    <p:extLst>
      <p:ext uri="{BB962C8B-B14F-4D97-AF65-F5344CB8AC3E}">
        <p14:creationId xmlns:p14="http://schemas.microsoft.com/office/powerpoint/2010/main" val="3800871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A32401-9E21-4B28-9A7B-6C8EFB6C60DD}" type="datetimeFigureOut">
              <a:rPr lang="en-IN" smtClean="0"/>
              <a:t>20-09-2024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0502C5E-6965-4513-AE5B-DC0491B65054}"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25287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1A32401-9E21-4B28-9A7B-6C8EFB6C60DD}" type="datetimeFigureOut">
              <a:rPr lang="en-IN" smtClean="0"/>
              <a:t>20-09-2024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0502C5E-6965-4513-AE5B-DC0491B65054}" type="slidenum">
              <a:rPr lang="en-IN" smtClean="0"/>
              <a:t>‹#›</a:t>
            </a:fld>
            <a:endParaRPr lang="en-IN"/>
          </a:p>
        </p:txBody>
      </p:sp>
    </p:spTree>
    <p:extLst>
      <p:ext uri="{BB962C8B-B14F-4D97-AF65-F5344CB8AC3E}">
        <p14:creationId xmlns:p14="http://schemas.microsoft.com/office/powerpoint/2010/main" val="41683337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1A32401-9E21-4B28-9A7B-6C8EFB6C60DD}" type="datetimeFigureOut">
              <a:rPr lang="en-IN" smtClean="0"/>
              <a:t>20-09-2024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0502C5E-6965-4513-AE5B-DC0491B65054}"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70970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1A32401-9E21-4B28-9A7B-6C8EFB6C60DD}" type="datetimeFigureOut">
              <a:rPr lang="en-IN" smtClean="0"/>
              <a:t>20-09-2024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0502C5E-6965-4513-AE5B-DC0491B65054}" type="slidenum">
              <a:rPr lang="en-IN" smtClean="0"/>
              <a:t>‹#›</a:t>
            </a:fld>
            <a:endParaRPr lang="en-IN"/>
          </a:p>
        </p:txBody>
      </p:sp>
    </p:spTree>
    <p:extLst>
      <p:ext uri="{BB962C8B-B14F-4D97-AF65-F5344CB8AC3E}">
        <p14:creationId xmlns:p14="http://schemas.microsoft.com/office/powerpoint/2010/main" val="26597847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A32401-9E21-4B28-9A7B-6C8EFB6C60DD}" type="datetimeFigureOut">
              <a:rPr lang="en-IN" smtClean="0"/>
              <a:t>20-09-2024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0502C5E-6965-4513-AE5B-DC0491B65054}" type="slidenum">
              <a:rPr lang="en-IN" smtClean="0"/>
              <a:t>‹#›</a:t>
            </a:fld>
            <a:endParaRPr lang="en-IN"/>
          </a:p>
        </p:txBody>
      </p:sp>
    </p:spTree>
    <p:extLst>
      <p:ext uri="{BB962C8B-B14F-4D97-AF65-F5344CB8AC3E}">
        <p14:creationId xmlns:p14="http://schemas.microsoft.com/office/powerpoint/2010/main" val="23337404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A32401-9E21-4B28-9A7B-6C8EFB6C60DD}" type="datetimeFigureOut">
              <a:rPr lang="en-IN" smtClean="0"/>
              <a:t>20-09-2024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0502C5E-6965-4513-AE5B-DC0491B65054}" type="slidenum">
              <a:rPr lang="en-IN" smtClean="0"/>
              <a:t>‹#›</a:t>
            </a:fld>
            <a:endParaRPr lang="en-IN"/>
          </a:p>
        </p:txBody>
      </p:sp>
    </p:spTree>
    <p:extLst>
      <p:ext uri="{BB962C8B-B14F-4D97-AF65-F5344CB8AC3E}">
        <p14:creationId xmlns:p14="http://schemas.microsoft.com/office/powerpoint/2010/main" val="1335785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A32401-9E21-4B28-9A7B-6C8EFB6C60DD}" type="datetimeFigureOut">
              <a:rPr lang="en-IN" smtClean="0"/>
              <a:t>20-09-2024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0502C5E-6965-4513-AE5B-DC0491B65054}" type="slidenum">
              <a:rPr lang="en-IN" smtClean="0"/>
              <a:t>‹#›</a:t>
            </a:fld>
            <a:endParaRPr lang="en-IN"/>
          </a:p>
        </p:txBody>
      </p:sp>
    </p:spTree>
    <p:extLst>
      <p:ext uri="{BB962C8B-B14F-4D97-AF65-F5344CB8AC3E}">
        <p14:creationId xmlns:p14="http://schemas.microsoft.com/office/powerpoint/2010/main" val="1152901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A32401-9E21-4B28-9A7B-6C8EFB6C60DD}" type="datetimeFigureOut">
              <a:rPr lang="en-IN" smtClean="0"/>
              <a:t>20-09-2024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0502C5E-6965-4513-AE5B-DC0491B65054}" type="slidenum">
              <a:rPr lang="en-IN" smtClean="0"/>
              <a:t>‹#›</a:t>
            </a:fld>
            <a:endParaRPr lang="en-IN"/>
          </a:p>
        </p:txBody>
      </p:sp>
    </p:spTree>
    <p:extLst>
      <p:ext uri="{BB962C8B-B14F-4D97-AF65-F5344CB8AC3E}">
        <p14:creationId xmlns:p14="http://schemas.microsoft.com/office/powerpoint/2010/main" val="4190903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1A32401-9E21-4B28-9A7B-6C8EFB6C60DD}" type="datetimeFigureOut">
              <a:rPr lang="en-IN" smtClean="0"/>
              <a:t>20-09-2024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0502C5E-6965-4513-AE5B-DC0491B65054}" type="slidenum">
              <a:rPr lang="en-IN" smtClean="0"/>
              <a:t>‹#›</a:t>
            </a:fld>
            <a:endParaRPr lang="en-IN"/>
          </a:p>
        </p:txBody>
      </p:sp>
    </p:spTree>
    <p:extLst>
      <p:ext uri="{BB962C8B-B14F-4D97-AF65-F5344CB8AC3E}">
        <p14:creationId xmlns:p14="http://schemas.microsoft.com/office/powerpoint/2010/main" val="2366221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1A32401-9E21-4B28-9A7B-6C8EFB6C60DD}" type="datetimeFigureOut">
              <a:rPr lang="en-IN" smtClean="0"/>
              <a:t>20-09-2024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0502C5E-6965-4513-AE5B-DC0491B65054}" type="slidenum">
              <a:rPr lang="en-IN" smtClean="0"/>
              <a:t>‹#›</a:t>
            </a:fld>
            <a:endParaRPr lang="en-IN"/>
          </a:p>
        </p:txBody>
      </p:sp>
    </p:spTree>
    <p:extLst>
      <p:ext uri="{BB962C8B-B14F-4D97-AF65-F5344CB8AC3E}">
        <p14:creationId xmlns:p14="http://schemas.microsoft.com/office/powerpoint/2010/main" val="1195236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1A32401-9E21-4B28-9A7B-6C8EFB6C60DD}" type="datetimeFigureOut">
              <a:rPr lang="en-IN" smtClean="0"/>
              <a:t>20-09-2024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0502C5E-6965-4513-AE5B-DC0491B65054}" type="slidenum">
              <a:rPr lang="en-IN" smtClean="0"/>
              <a:t>‹#›</a:t>
            </a:fld>
            <a:endParaRPr lang="en-IN"/>
          </a:p>
        </p:txBody>
      </p:sp>
    </p:spTree>
    <p:extLst>
      <p:ext uri="{BB962C8B-B14F-4D97-AF65-F5344CB8AC3E}">
        <p14:creationId xmlns:p14="http://schemas.microsoft.com/office/powerpoint/2010/main" val="3624832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A32401-9E21-4B28-9A7B-6C8EFB6C60DD}" type="datetimeFigureOut">
              <a:rPr lang="en-IN" smtClean="0"/>
              <a:t>20-09-2024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0502C5E-6965-4513-AE5B-DC0491B65054}" type="slidenum">
              <a:rPr lang="en-IN" smtClean="0"/>
              <a:t>‹#›</a:t>
            </a:fld>
            <a:endParaRPr lang="en-IN"/>
          </a:p>
        </p:txBody>
      </p:sp>
    </p:spTree>
    <p:extLst>
      <p:ext uri="{BB962C8B-B14F-4D97-AF65-F5344CB8AC3E}">
        <p14:creationId xmlns:p14="http://schemas.microsoft.com/office/powerpoint/2010/main" val="1926023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A32401-9E21-4B28-9A7B-6C8EFB6C60DD}" type="datetimeFigureOut">
              <a:rPr lang="en-IN" smtClean="0"/>
              <a:t>20-09-2024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0502C5E-6965-4513-AE5B-DC0491B65054}" type="slidenum">
              <a:rPr lang="en-IN" smtClean="0"/>
              <a:t>‹#›</a:t>
            </a:fld>
            <a:endParaRPr lang="en-IN"/>
          </a:p>
        </p:txBody>
      </p:sp>
    </p:spTree>
    <p:extLst>
      <p:ext uri="{BB962C8B-B14F-4D97-AF65-F5344CB8AC3E}">
        <p14:creationId xmlns:p14="http://schemas.microsoft.com/office/powerpoint/2010/main" val="4035328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A32401-9E21-4B28-9A7B-6C8EFB6C60DD}" type="datetimeFigureOut">
              <a:rPr lang="en-IN" smtClean="0"/>
              <a:t>20-09-2024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0502C5E-6965-4513-AE5B-DC0491B65054}" type="slidenum">
              <a:rPr lang="en-IN" smtClean="0"/>
              <a:t>‹#›</a:t>
            </a:fld>
            <a:endParaRPr lang="en-IN"/>
          </a:p>
        </p:txBody>
      </p:sp>
    </p:spTree>
    <p:extLst>
      <p:ext uri="{BB962C8B-B14F-4D97-AF65-F5344CB8AC3E}">
        <p14:creationId xmlns:p14="http://schemas.microsoft.com/office/powerpoint/2010/main" val="2682303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1A32401-9E21-4B28-9A7B-6C8EFB6C60DD}" type="datetimeFigureOut">
              <a:rPr lang="en-IN" smtClean="0"/>
              <a:t>20-09-2024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0502C5E-6965-4513-AE5B-DC0491B65054}" type="slidenum">
              <a:rPr lang="en-IN" smtClean="0"/>
              <a:t>‹#›</a:t>
            </a:fld>
            <a:endParaRPr lang="en-IN"/>
          </a:p>
        </p:txBody>
      </p:sp>
    </p:spTree>
    <p:extLst>
      <p:ext uri="{BB962C8B-B14F-4D97-AF65-F5344CB8AC3E}">
        <p14:creationId xmlns:p14="http://schemas.microsoft.com/office/powerpoint/2010/main" val="4726292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0F0F0F"/>
                </a:solidFill>
                <a:latin typeface="Verdana" panose="020B0604030504040204" pitchFamily="34" charset="0"/>
                <a:ea typeface="Verdana" panose="020B0604030504040204" pitchFamily="34" charset="0"/>
                <a:cs typeface="Times New Roman" panose="02020603050405020304" pitchFamily="18" charset="0"/>
              </a:rPr>
              <a:t>Employee Data Analysis </a:t>
            </a:r>
            <a:br>
              <a:rPr lang="en-US" b="1" dirty="0" smtClean="0">
                <a:solidFill>
                  <a:srgbClr val="0F0F0F"/>
                </a:solidFill>
                <a:latin typeface="Verdana" panose="020B0604030504040204" pitchFamily="34" charset="0"/>
                <a:ea typeface="Verdana" panose="020B0604030504040204" pitchFamily="34" charset="0"/>
                <a:cs typeface="Times New Roman" panose="02020603050405020304" pitchFamily="18" charset="0"/>
              </a:rPr>
            </a:br>
            <a:r>
              <a:rPr lang="en-US" b="1" dirty="0" smtClean="0">
                <a:solidFill>
                  <a:srgbClr val="0F0F0F"/>
                </a:solidFill>
                <a:latin typeface="Verdana" panose="020B0604030504040204" pitchFamily="34" charset="0"/>
                <a:ea typeface="Verdana" panose="020B0604030504040204" pitchFamily="34" charset="0"/>
                <a:cs typeface="Times New Roman" panose="02020603050405020304" pitchFamily="18" charset="0"/>
              </a:rPr>
              <a:t>using Excel</a:t>
            </a:r>
            <a:endParaRPr lang="en-IN" dirty="0">
              <a:latin typeface="Verdana" panose="020B0604030504040204" pitchFamily="34" charset="0"/>
              <a:ea typeface="Verdana" panose="020B0604030504040204" pitchFamily="34" charset="0"/>
            </a:endParaRPr>
          </a:p>
        </p:txBody>
      </p:sp>
      <p:sp>
        <p:nvSpPr>
          <p:cNvPr id="3" name="Content Placeholder 2"/>
          <p:cNvSpPr>
            <a:spLocks noGrp="1"/>
          </p:cNvSpPr>
          <p:nvPr>
            <p:ph idx="1"/>
          </p:nvPr>
        </p:nvSpPr>
        <p:spPr/>
        <p:txBody>
          <a:bodyPr/>
          <a:lstStyle/>
          <a:p>
            <a:pPr marL="0" indent="0" algn="just">
              <a:buNone/>
            </a:pPr>
            <a:r>
              <a:rPr lang="en-US" dirty="0" smtClean="0">
                <a:latin typeface="Verdana" panose="020B0604030504040204" pitchFamily="34" charset="0"/>
                <a:ea typeface="Verdana" panose="020B0604030504040204" pitchFamily="34" charset="0"/>
              </a:rPr>
              <a:t>STUDENT NAME:S PRAVEENA PRIYA</a:t>
            </a:r>
          </a:p>
          <a:p>
            <a:pPr marL="0" indent="0" algn="just">
              <a:buNone/>
            </a:pPr>
            <a:r>
              <a:rPr lang="en-US" dirty="0" smtClean="0">
                <a:latin typeface="Verdana" panose="020B0604030504040204" pitchFamily="34" charset="0"/>
                <a:ea typeface="Verdana" panose="020B0604030504040204" pitchFamily="34" charset="0"/>
              </a:rPr>
              <a:t>REGISTER NO:312216387</a:t>
            </a:r>
          </a:p>
          <a:p>
            <a:pPr marL="0" indent="0" algn="just">
              <a:buNone/>
            </a:pPr>
            <a:r>
              <a:rPr lang="en-US" dirty="0" smtClean="0">
                <a:latin typeface="Verdana" panose="020B0604030504040204" pitchFamily="34" charset="0"/>
                <a:ea typeface="Verdana" panose="020B0604030504040204" pitchFamily="34" charset="0"/>
              </a:rPr>
              <a:t>DEPARTMENT:B.COM(Computer Applications)</a:t>
            </a:r>
          </a:p>
          <a:p>
            <a:pPr marL="0" indent="0" algn="just">
              <a:buNone/>
            </a:pPr>
            <a:r>
              <a:rPr lang="en-US" dirty="0" smtClean="0">
                <a:latin typeface="Verdana" panose="020B0604030504040204" pitchFamily="34" charset="0"/>
                <a:ea typeface="Verdana" panose="020B0604030504040204" pitchFamily="34" charset="0"/>
              </a:rPr>
              <a:t>COLLEGE: Shri </a:t>
            </a:r>
            <a:r>
              <a:rPr lang="en-US" dirty="0" err="1" smtClean="0">
                <a:latin typeface="Verdana" panose="020B0604030504040204" pitchFamily="34" charset="0"/>
                <a:ea typeface="Verdana" panose="020B0604030504040204" pitchFamily="34" charset="0"/>
              </a:rPr>
              <a:t>Shankarlal</a:t>
            </a:r>
            <a:r>
              <a:rPr lang="en-US" dirty="0" smtClean="0">
                <a:latin typeface="Verdana" panose="020B0604030504040204" pitchFamily="34" charset="0"/>
                <a:ea typeface="Verdana" panose="020B0604030504040204" pitchFamily="34" charset="0"/>
              </a:rPr>
              <a:t> </a:t>
            </a:r>
            <a:r>
              <a:rPr lang="en-US" dirty="0" err="1" smtClean="0">
                <a:latin typeface="Verdana" panose="020B0604030504040204" pitchFamily="34" charset="0"/>
                <a:ea typeface="Verdana" panose="020B0604030504040204" pitchFamily="34" charset="0"/>
              </a:rPr>
              <a:t>Sundarbai</a:t>
            </a:r>
            <a:r>
              <a:rPr lang="en-US" dirty="0" smtClean="0">
                <a:latin typeface="Verdana" panose="020B0604030504040204" pitchFamily="34" charset="0"/>
                <a:ea typeface="Verdana" panose="020B0604030504040204" pitchFamily="34" charset="0"/>
              </a:rPr>
              <a:t> SHASUN</a:t>
            </a:r>
          </a:p>
          <a:p>
            <a:pPr marL="0" indent="0" algn="just">
              <a:buNone/>
            </a:pPr>
            <a:r>
              <a:rPr lang="en-US" dirty="0">
                <a:latin typeface="Verdana" panose="020B0604030504040204" pitchFamily="34" charset="0"/>
                <a:ea typeface="Verdana" panose="020B0604030504040204" pitchFamily="34" charset="0"/>
              </a:rPr>
              <a:t> </a:t>
            </a:r>
            <a:r>
              <a:rPr lang="en-US" dirty="0" smtClean="0">
                <a:latin typeface="Verdana" panose="020B0604030504040204" pitchFamily="34" charset="0"/>
                <a:ea typeface="Verdana" panose="020B0604030504040204" pitchFamily="34" charset="0"/>
              </a:rPr>
              <a:t>    </a:t>
            </a:r>
            <a:r>
              <a:rPr lang="en-US" dirty="0" smtClean="0">
                <a:latin typeface="Verdana" panose="020B0604030504040204" pitchFamily="34" charset="0"/>
                <a:ea typeface="Verdana" panose="020B0604030504040204" pitchFamily="34" charset="0"/>
              </a:rPr>
              <a:t>                Jain College For Women</a:t>
            </a: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652597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b="1" dirty="0"/>
              <a:t>Trend and Comparative Analysis</a:t>
            </a:r>
            <a:r>
              <a:rPr lang="en-US" dirty="0"/>
              <a:t>:</a:t>
            </a:r>
          </a:p>
          <a:p>
            <a:r>
              <a:rPr lang="en-US" b="1" dirty="0"/>
              <a:t>Solution</a:t>
            </a:r>
            <a:r>
              <a:rPr lang="en-US" dirty="0"/>
              <a:t>: Using Excel’s powerful charting and pivot table capabilities, we provide insights into performance trends over time and enable comparison across departments, teams, or individuals.</a:t>
            </a:r>
          </a:p>
          <a:p>
            <a:r>
              <a:rPr lang="en-US" b="1" dirty="0"/>
              <a:t>Value Proposition</a:t>
            </a:r>
            <a:r>
              <a:rPr lang="en-US" dirty="0"/>
              <a:t>: Identifies long-term trends, enabling managers to recognize patterns of improvement or decline in employee performance. This allows for data-driven decisions to adjust strategy, provide additional resources, or invest in employee development.</a:t>
            </a:r>
          </a:p>
          <a:p>
            <a:pPr marL="0" indent="0">
              <a:buNone/>
            </a:pPr>
            <a:endParaRPr lang="en-IN" dirty="0"/>
          </a:p>
        </p:txBody>
      </p:sp>
    </p:spTree>
    <p:extLst>
      <p:ext uri="{BB962C8B-B14F-4D97-AF65-F5344CB8AC3E}">
        <p14:creationId xmlns:p14="http://schemas.microsoft.com/office/powerpoint/2010/main" val="3359340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b="1" dirty="0"/>
              <a:t>Custom Conditional Formatting and Alerts</a:t>
            </a:r>
            <a:r>
              <a:rPr lang="en-US" dirty="0"/>
              <a:t>:</a:t>
            </a:r>
          </a:p>
          <a:p>
            <a:r>
              <a:rPr lang="en-US" b="1" dirty="0"/>
              <a:t>Solution</a:t>
            </a:r>
            <a:r>
              <a:rPr lang="en-US" dirty="0"/>
              <a:t>: We integrate conditional formatting to visually highlight top and low performers using colors or symbols. Additionally, alerts can be set for when performance falls below a certain threshold.</a:t>
            </a:r>
          </a:p>
          <a:p>
            <a:r>
              <a:rPr lang="en-US" b="1" dirty="0"/>
              <a:t>Value Proposition</a:t>
            </a:r>
            <a:r>
              <a:rPr lang="en-US" dirty="0"/>
              <a:t>: Immediate visual cues help managers quickly spot high performers who may need recognition or employees who need intervention. This leads to quicker action, reducing performance lag and improving employee satisfaction through timely feedback.</a:t>
            </a:r>
          </a:p>
        </p:txBody>
      </p:sp>
    </p:spTree>
    <p:extLst>
      <p:ext uri="{BB962C8B-B14F-4D97-AF65-F5344CB8AC3E}">
        <p14:creationId xmlns:p14="http://schemas.microsoft.com/office/powerpoint/2010/main" val="3911272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b="1" dirty="0"/>
              <a:t>Data-Driven Employee Development Plans</a:t>
            </a:r>
            <a:r>
              <a:rPr lang="en-US" dirty="0"/>
              <a:t>:</a:t>
            </a:r>
          </a:p>
          <a:p>
            <a:r>
              <a:rPr lang="en-US" b="1" dirty="0"/>
              <a:t>Solution</a:t>
            </a:r>
            <a:r>
              <a:rPr lang="en-US" dirty="0"/>
              <a:t>: The analysis identifies areas where employees are underperforming, allowing organizations to design personalized development plans or targeted training programs.</a:t>
            </a:r>
          </a:p>
          <a:p>
            <a:r>
              <a:rPr lang="en-US" b="1" dirty="0"/>
              <a:t>Value Proposition</a:t>
            </a:r>
            <a:r>
              <a:rPr lang="en-US" dirty="0"/>
              <a:t>: Boosts employee engagement by providing them with clear performance expectations and the necessary tools to improve. Personalized development plans ensure that training resources are invested wisely, leading to greater productivity and career growth.</a:t>
            </a:r>
          </a:p>
        </p:txBody>
      </p:sp>
    </p:spTree>
    <p:extLst>
      <p:ext uri="{BB962C8B-B14F-4D97-AF65-F5344CB8AC3E}">
        <p14:creationId xmlns:p14="http://schemas.microsoft.com/office/powerpoint/2010/main" val="691729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b="1" dirty="0"/>
              <a:t>Seamless Integration with Existing Data</a:t>
            </a:r>
            <a:r>
              <a:rPr lang="en-US" dirty="0"/>
              <a:t>:</a:t>
            </a:r>
          </a:p>
          <a:p>
            <a:r>
              <a:rPr lang="en-US" b="1" dirty="0"/>
              <a:t>Solution</a:t>
            </a:r>
            <a:r>
              <a:rPr lang="en-US" dirty="0"/>
              <a:t>: Our Excel solution can be seamlessly integrated with existing HR and employee management systems, allowing for continuous data flow and automatic updates.</a:t>
            </a:r>
          </a:p>
          <a:p>
            <a:r>
              <a:rPr lang="en-US" b="1" dirty="0"/>
              <a:t>Value Proposition</a:t>
            </a:r>
            <a:r>
              <a:rPr lang="en-US" dirty="0"/>
              <a:t>: Reduces operational complexity by ensuring all performance data from multiple sources can be analyzed in a single platform, improving consistency and accessibility for all stakeholders.</a:t>
            </a:r>
          </a:p>
          <a:p>
            <a:endParaRPr lang="en-IN" dirty="0"/>
          </a:p>
        </p:txBody>
      </p:sp>
    </p:spTree>
    <p:extLst>
      <p:ext uri="{BB962C8B-B14F-4D97-AF65-F5344CB8AC3E}">
        <p14:creationId xmlns:p14="http://schemas.microsoft.com/office/powerpoint/2010/main" val="819617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242582"/>
          </a:xfrm>
        </p:spPr>
        <p:txBody>
          <a:bodyPr>
            <a:normAutofit fontScale="90000"/>
          </a:bodyPr>
          <a:lstStyle/>
          <a:p>
            <a:endParaRPr lang="en-IN" dirty="0"/>
          </a:p>
        </p:txBody>
      </p:sp>
      <p:sp>
        <p:nvSpPr>
          <p:cNvPr id="3" name="Content Placeholder 2"/>
          <p:cNvSpPr>
            <a:spLocks noGrp="1"/>
          </p:cNvSpPr>
          <p:nvPr>
            <p:ph idx="1"/>
          </p:nvPr>
        </p:nvSpPr>
        <p:spPr/>
        <p:txBody>
          <a:bodyPr/>
          <a:lstStyle/>
          <a:p>
            <a:pPr marL="0" indent="0">
              <a:buNone/>
            </a:pPr>
            <a:r>
              <a:rPr lang="en-US" b="1" dirty="0"/>
              <a:t>Performance Benchmarks and Targets</a:t>
            </a:r>
            <a:r>
              <a:rPr lang="en-US" dirty="0"/>
              <a:t>:</a:t>
            </a:r>
          </a:p>
          <a:p>
            <a:r>
              <a:rPr lang="en-US" b="1" dirty="0"/>
              <a:t>Solution</a:t>
            </a:r>
            <a:r>
              <a:rPr lang="en-US" dirty="0"/>
              <a:t>: We establish clear performance benchmarks within Excel, allowing companies to track employee performance against specific targets.</a:t>
            </a:r>
          </a:p>
          <a:p>
            <a:r>
              <a:rPr lang="en-US" b="1" dirty="0"/>
              <a:t>Value Proposition</a:t>
            </a:r>
            <a:r>
              <a:rPr lang="en-US" dirty="0"/>
              <a:t>: Enables effective performance management by aligning employee efforts with strategic business goals. This results in higher organizational efficiency and ensures that performance standards are consistently met or exceeded.</a:t>
            </a:r>
          </a:p>
        </p:txBody>
      </p:sp>
    </p:spTree>
    <p:extLst>
      <p:ext uri="{BB962C8B-B14F-4D97-AF65-F5344CB8AC3E}">
        <p14:creationId xmlns:p14="http://schemas.microsoft.com/office/powerpoint/2010/main" val="1013548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DATASET DESCRIPTION</a:t>
            </a:r>
            <a:endParaRPr lang="en-IN" dirty="0"/>
          </a:p>
        </p:txBody>
      </p:sp>
      <p:sp>
        <p:nvSpPr>
          <p:cNvPr id="3" name="Content Placeholder 2"/>
          <p:cNvSpPr>
            <a:spLocks noGrp="1"/>
          </p:cNvSpPr>
          <p:nvPr>
            <p:ph idx="1"/>
          </p:nvPr>
        </p:nvSpPr>
        <p:spPr/>
        <p:txBody>
          <a:bodyPr/>
          <a:lstStyle/>
          <a:p>
            <a:r>
              <a:rPr lang="en-IN" dirty="0" err="1" smtClean="0"/>
              <a:t>EmpID</a:t>
            </a:r>
            <a:r>
              <a:rPr lang="en-IN" dirty="0" smtClean="0"/>
              <a:t>, </a:t>
            </a:r>
            <a:r>
              <a:rPr lang="en-IN" dirty="0" err="1" smtClean="0"/>
              <a:t>FirstName</a:t>
            </a:r>
            <a:r>
              <a:rPr lang="en-IN" dirty="0" smtClean="0"/>
              <a:t>, </a:t>
            </a:r>
            <a:r>
              <a:rPr lang="en-IN" dirty="0" err="1" smtClean="0"/>
              <a:t>LastName</a:t>
            </a:r>
            <a:r>
              <a:rPr lang="en-IN" dirty="0" smtClean="0"/>
              <a:t>, </a:t>
            </a:r>
            <a:r>
              <a:rPr lang="en-IN" dirty="0" err="1" smtClean="0"/>
              <a:t>StartDate</a:t>
            </a:r>
            <a:r>
              <a:rPr lang="en-IN" dirty="0" smtClean="0"/>
              <a:t>, </a:t>
            </a:r>
            <a:r>
              <a:rPr lang="en-IN" dirty="0" err="1" smtClean="0"/>
              <a:t>ExitDate</a:t>
            </a:r>
            <a:r>
              <a:rPr lang="en-IN" dirty="0" smtClean="0"/>
              <a:t>, </a:t>
            </a:r>
            <a:r>
              <a:rPr lang="en-IN" dirty="0"/>
              <a:t>Title</a:t>
            </a:r>
            <a:r>
              <a:rPr lang="en-IN" dirty="0"/>
              <a:t> </a:t>
            </a:r>
            <a:r>
              <a:rPr lang="en-IN" dirty="0" smtClean="0"/>
              <a:t>Supervisor, </a:t>
            </a:r>
            <a:r>
              <a:rPr lang="en-IN" dirty="0" err="1"/>
              <a:t>ADEmail</a:t>
            </a:r>
            <a:r>
              <a:rPr lang="en-IN" dirty="0"/>
              <a:t> </a:t>
            </a:r>
            <a:r>
              <a:rPr lang="en-IN" dirty="0" err="1" smtClean="0"/>
              <a:t>BusinessUnit</a:t>
            </a:r>
            <a:r>
              <a:rPr lang="en-IN" dirty="0" smtClean="0"/>
              <a:t>, </a:t>
            </a:r>
            <a:r>
              <a:rPr lang="en-IN" dirty="0" err="1"/>
              <a:t>EmployeeStatus</a:t>
            </a:r>
            <a:r>
              <a:rPr lang="en-IN" dirty="0"/>
              <a:t> </a:t>
            </a:r>
            <a:r>
              <a:rPr lang="en-IN" dirty="0" err="1"/>
              <a:t>EmployeeType</a:t>
            </a:r>
            <a:r>
              <a:rPr lang="en-IN" dirty="0"/>
              <a:t> </a:t>
            </a:r>
            <a:r>
              <a:rPr lang="en-IN" dirty="0" err="1"/>
              <a:t>PayZone</a:t>
            </a:r>
            <a:r>
              <a:rPr lang="en-IN" dirty="0"/>
              <a:t> </a:t>
            </a:r>
            <a:r>
              <a:rPr lang="en-IN" dirty="0" err="1"/>
              <a:t>EmployeeClassificationType</a:t>
            </a:r>
            <a:r>
              <a:rPr lang="en-IN" dirty="0"/>
              <a:t> </a:t>
            </a:r>
            <a:r>
              <a:rPr lang="en-IN" dirty="0" err="1"/>
              <a:t>TerminationType</a:t>
            </a:r>
            <a:r>
              <a:rPr lang="en-IN" dirty="0"/>
              <a:t> </a:t>
            </a:r>
            <a:r>
              <a:rPr lang="en-IN" dirty="0" err="1"/>
              <a:t>TerminationDescription</a:t>
            </a:r>
            <a:r>
              <a:rPr lang="en-IN" dirty="0"/>
              <a:t> </a:t>
            </a:r>
            <a:r>
              <a:rPr lang="en-IN" dirty="0" err="1"/>
              <a:t>DepartmentType</a:t>
            </a:r>
            <a:r>
              <a:rPr lang="en-IN" dirty="0"/>
              <a:t> </a:t>
            </a:r>
            <a:r>
              <a:rPr lang="en-IN" dirty="0"/>
              <a:t>Division</a:t>
            </a:r>
            <a:r>
              <a:rPr lang="en-IN" dirty="0"/>
              <a:t> </a:t>
            </a:r>
            <a:r>
              <a:rPr lang="en-IN" dirty="0"/>
              <a:t>DOB</a:t>
            </a:r>
            <a:r>
              <a:rPr lang="en-IN" dirty="0"/>
              <a:t> </a:t>
            </a:r>
            <a:r>
              <a:rPr lang="en-IN" dirty="0"/>
              <a:t>State</a:t>
            </a:r>
            <a:r>
              <a:rPr lang="en-IN" dirty="0"/>
              <a:t> </a:t>
            </a:r>
            <a:r>
              <a:rPr lang="en-IN" dirty="0" err="1"/>
              <a:t>JobFunctionDescription</a:t>
            </a:r>
            <a:r>
              <a:rPr lang="en-IN" dirty="0"/>
              <a:t> </a:t>
            </a:r>
            <a:r>
              <a:rPr lang="en-IN" dirty="0" err="1"/>
              <a:t>GenderCode</a:t>
            </a:r>
            <a:r>
              <a:rPr lang="en-IN" dirty="0"/>
              <a:t> </a:t>
            </a:r>
            <a:r>
              <a:rPr lang="en-IN" dirty="0" err="1"/>
              <a:t>LocationCode</a:t>
            </a:r>
            <a:r>
              <a:rPr lang="en-IN" dirty="0"/>
              <a:t> </a:t>
            </a:r>
            <a:r>
              <a:rPr lang="en-IN" dirty="0" err="1"/>
              <a:t>RaceDesc</a:t>
            </a:r>
            <a:r>
              <a:rPr lang="en-IN" dirty="0"/>
              <a:t> </a:t>
            </a:r>
            <a:r>
              <a:rPr lang="en-IN" dirty="0" err="1"/>
              <a:t>MaritalDesc</a:t>
            </a:r>
            <a:r>
              <a:rPr lang="en-IN" dirty="0"/>
              <a:t> </a:t>
            </a:r>
            <a:r>
              <a:rPr lang="en-IN" dirty="0"/>
              <a:t>Performance Score</a:t>
            </a:r>
            <a:r>
              <a:rPr lang="en-IN" dirty="0"/>
              <a:t> </a:t>
            </a:r>
            <a:r>
              <a:rPr lang="en-IN" dirty="0"/>
              <a:t>Current Employee Rating</a:t>
            </a:r>
            <a:r>
              <a:rPr lang="en-IN" dirty="0"/>
              <a:t> </a:t>
            </a:r>
          </a:p>
        </p:txBody>
      </p:sp>
    </p:spTree>
    <p:extLst>
      <p:ext uri="{BB962C8B-B14F-4D97-AF65-F5344CB8AC3E}">
        <p14:creationId xmlns:p14="http://schemas.microsoft.com/office/powerpoint/2010/main" val="4233510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pc="15" dirty="0" smtClean="0"/>
              <a:t>THE</a:t>
            </a:r>
            <a:r>
              <a:rPr lang="en-US" spc="20" dirty="0" smtClean="0"/>
              <a:t> "</a:t>
            </a:r>
            <a:r>
              <a:rPr lang="en-US" spc="10" dirty="0" smtClean="0"/>
              <a:t>WOW"</a:t>
            </a:r>
            <a:r>
              <a:rPr lang="en-US" spc="85" dirty="0" smtClean="0"/>
              <a:t> </a:t>
            </a:r>
            <a:r>
              <a:rPr lang="en-US" spc="10" dirty="0" smtClean="0"/>
              <a:t>IN</a:t>
            </a:r>
            <a:r>
              <a:rPr lang="en-US" spc="-5" dirty="0" smtClean="0"/>
              <a:t> </a:t>
            </a:r>
            <a:r>
              <a:rPr lang="en-US" spc="15" dirty="0" smtClean="0"/>
              <a:t>OUR</a:t>
            </a:r>
            <a:r>
              <a:rPr lang="en-US" spc="-10" dirty="0" smtClean="0"/>
              <a:t> </a:t>
            </a:r>
            <a:r>
              <a:rPr lang="en-US" spc="20" dirty="0" smtClean="0"/>
              <a:t>SOLUTION</a:t>
            </a:r>
            <a:endParaRPr lang="en-IN" dirty="0"/>
          </a:p>
        </p:txBody>
      </p:sp>
      <p:sp>
        <p:nvSpPr>
          <p:cNvPr id="3" name="Content Placeholder 2"/>
          <p:cNvSpPr>
            <a:spLocks noGrp="1"/>
          </p:cNvSpPr>
          <p:nvPr>
            <p:ph idx="1"/>
          </p:nvPr>
        </p:nvSpPr>
        <p:spPr/>
        <p:txBody>
          <a:bodyPr>
            <a:normAutofit lnSpcReduction="10000"/>
          </a:bodyPr>
          <a:lstStyle/>
          <a:p>
            <a:r>
              <a:rPr lang="en-IN" sz="2000" dirty="0">
                <a:latin typeface="Verdana" panose="020B0604030504040204" pitchFamily="34" charset="0"/>
                <a:ea typeface="Verdana" panose="020B0604030504040204" pitchFamily="34" charset="0"/>
              </a:rPr>
              <a:t>Real-Time, Dynamic </a:t>
            </a:r>
            <a:r>
              <a:rPr lang="en-IN" sz="2000" dirty="0" smtClean="0">
                <a:latin typeface="Verdana" panose="020B0604030504040204" pitchFamily="34" charset="0"/>
                <a:ea typeface="Verdana" panose="020B0604030504040204" pitchFamily="34" charset="0"/>
              </a:rPr>
              <a:t>Dashboards.</a:t>
            </a:r>
          </a:p>
          <a:p>
            <a:r>
              <a:rPr lang="en-US" sz="2000" dirty="0">
                <a:latin typeface="Verdana" panose="020B0604030504040204" pitchFamily="34" charset="0"/>
                <a:ea typeface="Verdana" panose="020B0604030504040204" pitchFamily="34" charset="0"/>
              </a:rPr>
              <a:t>Cost-Effective and Accessible to </a:t>
            </a:r>
            <a:r>
              <a:rPr lang="en-US" sz="2000" dirty="0" smtClean="0">
                <a:latin typeface="Verdana" panose="020B0604030504040204" pitchFamily="34" charset="0"/>
                <a:ea typeface="Verdana" panose="020B0604030504040204" pitchFamily="34" charset="0"/>
              </a:rPr>
              <a:t>All.</a:t>
            </a:r>
          </a:p>
          <a:p>
            <a:r>
              <a:rPr lang="en-IN" sz="2000" dirty="0">
                <a:latin typeface="Verdana" panose="020B0604030504040204" pitchFamily="34" charset="0"/>
                <a:ea typeface="Verdana" panose="020B0604030504040204" pitchFamily="34" charset="0"/>
              </a:rPr>
              <a:t>Customized Performance </a:t>
            </a:r>
            <a:r>
              <a:rPr lang="en-IN" sz="2000" dirty="0" smtClean="0">
                <a:latin typeface="Verdana" panose="020B0604030504040204" pitchFamily="34" charset="0"/>
                <a:ea typeface="Verdana" panose="020B0604030504040204" pitchFamily="34" charset="0"/>
              </a:rPr>
              <a:t>Metrics</a:t>
            </a:r>
            <a:r>
              <a:rPr lang="en-IN" sz="2000" dirty="0">
                <a:latin typeface="Verdana" panose="020B0604030504040204" pitchFamily="34" charset="0"/>
                <a:ea typeface="Verdana" panose="020B0604030504040204" pitchFamily="34" charset="0"/>
              </a:rPr>
              <a:t>.</a:t>
            </a:r>
            <a:endParaRPr lang="en-IN" sz="2000" dirty="0" smtClean="0">
              <a:latin typeface="Verdana" panose="020B0604030504040204" pitchFamily="34" charset="0"/>
              <a:ea typeface="Verdana" panose="020B0604030504040204" pitchFamily="34" charset="0"/>
            </a:endParaRPr>
          </a:p>
          <a:p>
            <a:r>
              <a:rPr lang="en-IN" sz="2000" dirty="0">
                <a:latin typeface="Verdana" panose="020B0604030504040204" pitchFamily="34" charset="0"/>
                <a:ea typeface="Verdana" panose="020B0604030504040204" pitchFamily="34" charset="0"/>
              </a:rPr>
              <a:t>Real-Time Automated </a:t>
            </a:r>
            <a:r>
              <a:rPr lang="en-IN" sz="2000" dirty="0" smtClean="0">
                <a:latin typeface="Verdana" panose="020B0604030504040204" pitchFamily="34" charset="0"/>
                <a:ea typeface="Verdana" panose="020B0604030504040204" pitchFamily="34" charset="0"/>
              </a:rPr>
              <a:t>Insights</a:t>
            </a:r>
            <a:r>
              <a:rPr lang="en-IN" sz="2000" dirty="0">
                <a:latin typeface="Verdana" panose="020B0604030504040204" pitchFamily="34" charset="0"/>
                <a:ea typeface="Verdana" panose="020B0604030504040204" pitchFamily="34" charset="0"/>
              </a:rPr>
              <a:t>.</a:t>
            </a:r>
            <a:endParaRPr lang="en-IN" sz="2000" dirty="0" smtClean="0">
              <a:latin typeface="Verdana" panose="020B0604030504040204" pitchFamily="34" charset="0"/>
              <a:ea typeface="Verdana" panose="020B0604030504040204" pitchFamily="34" charset="0"/>
            </a:endParaRPr>
          </a:p>
          <a:p>
            <a:r>
              <a:rPr lang="en-US" sz="2000" dirty="0">
                <a:latin typeface="Verdana" panose="020B0604030504040204" pitchFamily="34" charset="0"/>
                <a:ea typeface="Verdana" panose="020B0604030504040204" pitchFamily="34" charset="0"/>
              </a:rPr>
              <a:t>Data-Driven Culture and Empowered </a:t>
            </a:r>
            <a:r>
              <a:rPr lang="en-US" sz="2000" dirty="0" smtClean="0">
                <a:latin typeface="Verdana" panose="020B0604030504040204" pitchFamily="34" charset="0"/>
                <a:ea typeface="Verdana" panose="020B0604030504040204" pitchFamily="34" charset="0"/>
              </a:rPr>
              <a:t>Employees</a:t>
            </a:r>
            <a:r>
              <a:rPr lang="en-US" sz="2000" dirty="0">
                <a:latin typeface="Verdana" panose="020B0604030504040204" pitchFamily="34" charset="0"/>
                <a:ea typeface="Verdana" panose="020B0604030504040204" pitchFamily="34" charset="0"/>
              </a:rPr>
              <a:t>.</a:t>
            </a:r>
            <a:endParaRPr lang="en-US" sz="2000" dirty="0" smtClean="0">
              <a:latin typeface="Verdana" panose="020B0604030504040204" pitchFamily="34" charset="0"/>
              <a:ea typeface="Verdana" panose="020B0604030504040204" pitchFamily="34" charset="0"/>
            </a:endParaRPr>
          </a:p>
          <a:p>
            <a:r>
              <a:rPr lang="en-US" sz="2000" dirty="0">
                <a:latin typeface="Verdana" panose="020B0604030504040204" pitchFamily="34" charset="0"/>
                <a:ea typeface="Verdana" panose="020B0604030504040204" pitchFamily="34" charset="0"/>
              </a:rPr>
              <a:t>Predictive Insights with Simple </a:t>
            </a:r>
            <a:r>
              <a:rPr lang="en-US" sz="2000" dirty="0" smtClean="0">
                <a:latin typeface="Verdana" panose="020B0604030504040204" pitchFamily="34" charset="0"/>
                <a:ea typeface="Verdana" panose="020B0604030504040204" pitchFamily="34" charset="0"/>
              </a:rPr>
              <a:t>Tools</a:t>
            </a:r>
            <a:r>
              <a:rPr lang="en-US" sz="2000" dirty="0">
                <a:latin typeface="Verdana" panose="020B0604030504040204" pitchFamily="34" charset="0"/>
                <a:ea typeface="Verdana" panose="020B0604030504040204" pitchFamily="34" charset="0"/>
              </a:rPr>
              <a:t>.</a:t>
            </a:r>
            <a:endParaRPr lang="en-US" sz="2000" dirty="0" smtClean="0">
              <a:latin typeface="Verdana" panose="020B0604030504040204" pitchFamily="34" charset="0"/>
              <a:ea typeface="Verdana" panose="020B0604030504040204" pitchFamily="34" charset="0"/>
            </a:endParaRPr>
          </a:p>
          <a:p>
            <a:r>
              <a:rPr lang="en-US" sz="2000" dirty="0">
                <a:latin typeface="Verdana" panose="020B0604030504040204" pitchFamily="34" charset="0"/>
                <a:ea typeface="Verdana" panose="020B0604030504040204" pitchFamily="34" charset="0"/>
              </a:rPr>
              <a:t>Faster Performance Reviews and Targeted </a:t>
            </a:r>
            <a:r>
              <a:rPr lang="en-US" sz="2000" dirty="0" smtClean="0">
                <a:latin typeface="Verdana" panose="020B0604030504040204" pitchFamily="34" charset="0"/>
                <a:ea typeface="Verdana" panose="020B0604030504040204" pitchFamily="34" charset="0"/>
              </a:rPr>
              <a:t>Interventions</a:t>
            </a:r>
            <a:r>
              <a:rPr lang="en-US" sz="2000" dirty="0">
                <a:latin typeface="Verdana" panose="020B0604030504040204" pitchFamily="34" charset="0"/>
                <a:ea typeface="Verdana" panose="020B0604030504040204" pitchFamily="34" charset="0"/>
              </a:rPr>
              <a:t>.</a:t>
            </a:r>
            <a:endParaRPr lang="en-US" sz="2000" dirty="0" smtClean="0">
              <a:latin typeface="Verdana" panose="020B0604030504040204" pitchFamily="34" charset="0"/>
              <a:ea typeface="Verdana" panose="020B0604030504040204" pitchFamily="34" charset="0"/>
            </a:endParaRPr>
          </a:p>
          <a:p>
            <a:r>
              <a:rPr lang="en-US" sz="2000" dirty="0" smtClean="0">
                <a:latin typeface="Verdana" panose="020B0604030504040204" pitchFamily="34" charset="0"/>
                <a:ea typeface="Verdana" panose="020B0604030504040204" pitchFamily="34" charset="0"/>
              </a:rPr>
              <a:t>Seamless </a:t>
            </a:r>
            <a:r>
              <a:rPr lang="en-US" sz="2000" dirty="0">
                <a:latin typeface="Verdana" panose="020B0604030504040204" pitchFamily="34" charset="0"/>
                <a:ea typeface="Verdana" panose="020B0604030504040204" pitchFamily="34" charset="0"/>
              </a:rPr>
              <a:t>Integration with Indian Business </a:t>
            </a:r>
            <a:r>
              <a:rPr lang="en-US" sz="2000" dirty="0" smtClean="0">
                <a:latin typeface="Verdana" panose="020B0604030504040204" pitchFamily="34" charset="0"/>
                <a:ea typeface="Verdana" panose="020B0604030504040204" pitchFamily="34" charset="0"/>
              </a:rPr>
              <a:t>Practices</a:t>
            </a:r>
            <a:r>
              <a:rPr lang="en-US" sz="2000" dirty="0">
                <a:latin typeface="Verdana" panose="020B0604030504040204" pitchFamily="34" charset="0"/>
                <a:ea typeface="Verdana" panose="020B0604030504040204" pitchFamily="34" charset="0"/>
              </a:rPr>
              <a:t>.</a:t>
            </a:r>
            <a:endParaRPr lang="en-US" sz="2000" dirty="0" smtClean="0">
              <a:latin typeface="Verdana" panose="020B0604030504040204" pitchFamily="34" charset="0"/>
              <a:ea typeface="Verdana" panose="020B0604030504040204" pitchFamily="34" charset="0"/>
            </a:endParaRPr>
          </a:p>
          <a:p>
            <a:r>
              <a:rPr lang="en-IN" sz="2000" dirty="0">
                <a:latin typeface="Verdana" panose="020B0604030504040204" pitchFamily="34" charset="0"/>
                <a:ea typeface="Verdana" panose="020B0604030504040204" pitchFamily="34" charset="0"/>
              </a:rPr>
              <a:t>Data Security and </a:t>
            </a:r>
            <a:r>
              <a:rPr lang="en-IN" sz="2000" dirty="0" smtClean="0">
                <a:latin typeface="Verdana" panose="020B0604030504040204" pitchFamily="34" charset="0"/>
                <a:ea typeface="Verdana" panose="020B0604030504040204" pitchFamily="34" charset="0"/>
              </a:rPr>
              <a:t>Privacy.</a:t>
            </a:r>
          </a:p>
          <a:p>
            <a:endParaRPr lang="en-IN" dirty="0"/>
          </a:p>
        </p:txBody>
      </p:sp>
    </p:spTree>
    <p:extLst>
      <p:ext uri="{BB962C8B-B14F-4D97-AF65-F5344CB8AC3E}">
        <p14:creationId xmlns:p14="http://schemas.microsoft.com/office/powerpoint/2010/main" val="3642263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MODELLING</a:t>
            </a:r>
            <a:endParaRPr lang="en-IN" dirty="0"/>
          </a:p>
        </p:txBody>
      </p:sp>
      <p:sp>
        <p:nvSpPr>
          <p:cNvPr id="4" name="Rectangle 1"/>
          <p:cNvSpPr>
            <a:spLocks noGrp="1" noChangeArrowheads="1"/>
          </p:cNvSpPr>
          <p:nvPr>
            <p:ph idx="1"/>
          </p:nvPr>
        </p:nvSpPr>
        <p:spPr bwMode="auto">
          <a:xfrm>
            <a:off x="2589211" y="2591250"/>
            <a:ext cx="8301945"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Define Objectives and KPIs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Data Collection and Preparation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Data Modeling in Excel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Statistical Analysis and Formulas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Visualization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Scenario Analysis and Forecasting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Performance Scoring Model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Reporting and Actionable Insights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Feedback Loop </a:t>
            </a:r>
          </a:p>
        </p:txBody>
      </p:sp>
    </p:spTree>
    <p:extLst>
      <p:ext uri="{BB962C8B-B14F-4D97-AF65-F5344CB8AC3E}">
        <p14:creationId xmlns:p14="http://schemas.microsoft.com/office/powerpoint/2010/main" val="7021407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RESULTS</a:t>
            </a:r>
            <a:endParaRPr lang="en-IN" dirty="0"/>
          </a:p>
        </p:txBody>
      </p:sp>
      <p:sp>
        <p:nvSpPr>
          <p:cNvPr id="5" name="Rectangle 2"/>
          <p:cNvSpPr>
            <a:spLocks noGrp="1" noChangeArrowheads="1"/>
          </p:cNvSpPr>
          <p:nvPr>
            <p:ph idx="1"/>
          </p:nvPr>
        </p:nvSpPr>
        <p:spPr bwMode="auto">
          <a:xfrm>
            <a:off x="2589211" y="2437362"/>
            <a:ext cx="8367259"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00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Performance Metrics Summary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00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Employee Rankings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00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Trends and Patterns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00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Departmental Performance Comparison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00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Training Needs Assessment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00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Forecasting Insights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00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Employee Satisfaction and Engagement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00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Actionable Recommendations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00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Visual Dashboard</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00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Continuous Improvement Framework </a:t>
            </a:r>
          </a:p>
        </p:txBody>
      </p:sp>
    </p:spTree>
    <p:extLst>
      <p:ext uri="{BB962C8B-B14F-4D97-AF65-F5344CB8AC3E}">
        <p14:creationId xmlns:p14="http://schemas.microsoft.com/office/powerpoint/2010/main" val="38399350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59417"/>
          </a:xfrm>
        </p:spPr>
        <p:txBody>
          <a:bodyPr/>
          <a:lstStyle/>
          <a:p>
            <a:pPr algn="ctr"/>
            <a:r>
              <a:rPr lang="en-US" dirty="0" smtClean="0"/>
              <a:t>CONCLUSION</a:t>
            </a:r>
            <a:endParaRPr lang="en-IN" dirty="0"/>
          </a:p>
        </p:txBody>
      </p:sp>
      <p:sp>
        <p:nvSpPr>
          <p:cNvPr id="3" name="Content Placeholder 2"/>
          <p:cNvSpPr>
            <a:spLocks noGrp="1"/>
          </p:cNvSpPr>
          <p:nvPr>
            <p:ph idx="1"/>
          </p:nvPr>
        </p:nvSpPr>
        <p:spPr>
          <a:xfrm>
            <a:off x="2589212" y="1717482"/>
            <a:ext cx="8915400" cy="4193740"/>
          </a:xfrm>
        </p:spPr>
        <p:txBody>
          <a:bodyPr>
            <a:noAutofit/>
          </a:bodyPr>
          <a:lstStyle/>
          <a:p>
            <a:pPr marL="0" indent="0" algn="just">
              <a:buNone/>
            </a:pPr>
            <a:r>
              <a:rPr lang="en-US" sz="2000" dirty="0">
                <a:latin typeface="Verdana" panose="020B0604030504040204" pitchFamily="34" charset="0"/>
                <a:ea typeface="Verdana" panose="020B0604030504040204" pitchFamily="34" charset="0"/>
              </a:rPr>
              <a:t>The Employee Performance Analysis provides a comprehensive view of employee performance, enabling organizations to identify strengths and weaknesses effectively. By leveraging data, companies can make informed decisions regarding promotions, training, and resource allocation, aligning employee goals with organizational objectives. </a:t>
            </a:r>
            <a:r>
              <a:rPr lang="en-US" sz="2000" dirty="0" smtClean="0">
                <a:latin typeface="Verdana" panose="020B0604030504040204" pitchFamily="34" charset="0"/>
                <a:ea typeface="Verdana" panose="020B0604030504040204" pitchFamily="34" charset="0"/>
              </a:rPr>
              <a:t>By </a:t>
            </a:r>
            <a:r>
              <a:rPr lang="en-US" sz="2000" dirty="0">
                <a:latin typeface="Verdana" panose="020B0604030504040204" pitchFamily="34" charset="0"/>
                <a:ea typeface="Verdana" panose="020B0604030504040204" pitchFamily="34" charset="0"/>
              </a:rPr>
              <a:t>analyzing departmental performance, organizations can streamline processes and allocate resources efficiently. Establishing a continuous feedback loop ensures regular performance assessment, facilitating timely interventions and adjustments. Furthermore, the framework supports recognizing and rewarding high performers, which boosts morale and </a:t>
            </a:r>
            <a:r>
              <a:rPr lang="en-US" sz="2000" dirty="0" smtClean="0">
                <a:latin typeface="Verdana" panose="020B0604030504040204" pitchFamily="34" charset="0"/>
                <a:ea typeface="Verdana" panose="020B0604030504040204" pitchFamily="34" charset="0"/>
              </a:rPr>
              <a:t>retention. </a:t>
            </a:r>
            <a:r>
              <a:rPr lang="en-US" sz="2000" dirty="0">
                <a:latin typeface="Verdana" panose="020B0604030504040204" pitchFamily="34" charset="0"/>
                <a:ea typeface="Verdana" panose="020B0604030504040204" pitchFamily="34" charset="0"/>
              </a:rPr>
              <a:t>In summary, this analysis empowers organizations to transform performance data into actionable insights, driving improvement and fostering a high-performance culture.</a:t>
            </a:r>
            <a:endParaRPr lang="en-IN"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00565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800" spc="5" dirty="0" smtClean="0">
                <a:latin typeface="Verdana" panose="020B0604030504040204" pitchFamily="34" charset="0"/>
                <a:ea typeface="Verdana" panose="020B0604030504040204" pitchFamily="34" charset="0"/>
              </a:rPr>
              <a:t>PROJECT</a:t>
            </a:r>
            <a:r>
              <a:rPr lang="en-IN" sz="2800" spc="-85" dirty="0" smtClean="0">
                <a:latin typeface="Verdana" panose="020B0604030504040204" pitchFamily="34" charset="0"/>
                <a:ea typeface="Verdana" panose="020B0604030504040204" pitchFamily="34" charset="0"/>
              </a:rPr>
              <a:t> </a:t>
            </a:r>
            <a:r>
              <a:rPr lang="en-IN" sz="2800" spc="25" dirty="0" smtClean="0">
                <a:latin typeface="Verdana" panose="020B0604030504040204" pitchFamily="34" charset="0"/>
                <a:ea typeface="Verdana" panose="020B0604030504040204" pitchFamily="34" charset="0"/>
              </a:rPr>
              <a:t>TITLE</a:t>
            </a:r>
            <a:endParaRPr lang="en-IN" sz="2800" dirty="0">
              <a:latin typeface="Verdana" panose="020B0604030504040204" pitchFamily="34" charset="0"/>
              <a:ea typeface="Verdana" panose="020B0604030504040204" pitchFamily="34" charset="0"/>
            </a:endParaRPr>
          </a:p>
        </p:txBody>
      </p:sp>
      <p:sp>
        <p:nvSpPr>
          <p:cNvPr id="3" name="Content Placeholder 2"/>
          <p:cNvSpPr>
            <a:spLocks noGrp="1"/>
          </p:cNvSpPr>
          <p:nvPr>
            <p:ph idx="1"/>
          </p:nvPr>
        </p:nvSpPr>
        <p:spPr/>
        <p:txBody>
          <a:bodyPr>
            <a:normAutofit/>
          </a:bodyPr>
          <a:lstStyle/>
          <a:p>
            <a:pPr marL="0" indent="0">
              <a:buNone/>
            </a:pPr>
            <a:r>
              <a:rPr lang="en-US" sz="5400" dirty="0" smtClean="0">
                <a:solidFill>
                  <a:srgbClr val="0F0F0F"/>
                </a:solidFill>
                <a:latin typeface="Verdana" panose="020B0604030504040204" pitchFamily="34" charset="0"/>
                <a:ea typeface="Verdana" panose="020B0604030504040204" pitchFamily="34" charset="0"/>
                <a:cs typeface="Times New Roman" panose="02020603050405020304" pitchFamily="18" charset="0"/>
              </a:rPr>
              <a:t>Employee Performance Analysis using Excel</a:t>
            </a:r>
            <a:endParaRPr lang="en-IN" sz="5400" dirty="0">
              <a:solidFill>
                <a:srgbClr val="7030A0"/>
              </a:solidFill>
              <a:latin typeface="Verdana" panose="020B0604030504040204" pitchFamily="34"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733484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pc="25" dirty="0" smtClean="0"/>
              <a:t>A</a:t>
            </a:r>
            <a:r>
              <a:rPr lang="en-IN" spc="-5" dirty="0" smtClean="0"/>
              <a:t>G</a:t>
            </a:r>
            <a:r>
              <a:rPr lang="en-IN" spc="-35" dirty="0" smtClean="0"/>
              <a:t>E</a:t>
            </a:r>
            <a:r>
              <a:rPr lang="en-IN" spc="15" dirty="0" smtClean="0"/>
              <a:t>N</a:t>
            </a:r>
            <a:r>
              <a:rPr lang="en-IN" dirty="0" smtClean="0"/>
              <a:t>DA</a:t>
            </a:r>
            <a:endParaRPr lang="en-IN" dirty="0"/>
          </a:p>
        </p:txBody>
      </p:sp>
      <p:sp>
        <p:nvSpPr>
          <p:cNvPr id="3" name="Content Placeholder 2"/>
          <p:cNvSpPr>
            <a:spLocks noGrp="1"/>
          </p:cNvSpPr>
          <p:nvPr>
            <p:ph idx="1"/>
          </p:nvPr>
        </p:nvSpPr>
        <p:spPr/>
        <p:txBody>
          <a:bodyPr/>
          <a:lstStyle/>
          <a:p>
            <a:pPr>
              <a:buFont typeface="+mj-lt"/>
              <a:buAutoNum type="arabicPeriod"/>
            </a:pPr>
            <a:r>
              <a:rPr lang="en-US" dirty="0">
                <a:solidFill>
                  <a:srgbClr val="0D0D0D"/>
                </a:solidFill>
                <a:latin typeface="Verdana" panose="020B0604030504040204" pitchFamily="34" charset="0"/>
                <a:ea typeface="Verdana" panose="020B0604030504040204" pitchFamily="34" charset="0"/>
                <a:cs typeface="Times New Roman" panose="02020603050405020304" pitchFamily="18" charset="0"/>
              </a:rPr>
              <a:t>Problem Statement</a:t>
            </a:r>
          </a:p>
          <a:p>
            <a:pPr>
              <a:buFont typeface="+mj-lt"/>
              <a:buAutoNum type="arabicPeriod"/>
            </a:pPr>
            <a:r>
              <a:rPr lang="en-US" dirty="0">
                <a:solidFill>
                  <a:srgbClr val="0D0D0D"/>
                </a:solidFill>
                <a:latin typeface="Verdana" panose="020B0604030504040204" pitchFamily="34" charset="0"/>
                <a:ea typeface="Verdana" panose="020B0604030504040204" pitchFamily="34" charset="0"/>
                <a:cs typeface="Times New Roman" panose="02020603050405020304" pitchFamily="18" charset="0"/>
              </a:rPr>
              <a:t>Project Overview</a:t>
            </a:r>
          </a:p>
          <a:p>
            <a:pPr>
              <a:buFont typeface="+mj-lt"/>
              <a:buAutoNum type="arabicPeriod"/>
            </a:pPr>
            <a:r>
              <a:rPr lang="en-US" dirty="0">
                <a:solidFill>
                  <a:srgbClr val="0D0D0D"/>
                </a:solidFill>
                <a:latin typeface="Verdana" panose="020B0604030504040204" pitchFamily="34" charset="0"/>
                <a:ea typeface="Verdana" panose="020B0604030504040204" pitchFamily="34" charset="0"/>
                <a:cs typeface="Times New Roman" panose="02020603050405020304" pitchFamily="18" charset="0"/>
              </a:rPr>
              <a:t>End Users</a:t>
            </a:r>
          </a:p>
          <a:p>
            <a:pPr>
              <a:buFont typeface="+mj-lt"/>
              <a:buAutoNum type="arabicPeriod"/>
            </a:pPr>
            <a:r>
              <a:rPr lang="en-US" dirty="0">
                <a:solidFill>
                  <a:srgbClr val="0D0D0D"/>
                </a:solidFill>
                <a:latin typeface="Verdana" panose="020B0604030504040204" pitchFamily="34" charset="0"/>
                <a:ea typeface="Verdana" panose="020B0604030504040204" pitchFamily="34" charset="0"/>
                <a:cs typeface="Times New Roman" panose="02020603050405020304" pitchFamily="18" charset="0"/>
              </a:rPr>
              <a:t>Our Solution and Proposition</a:t>
            </a:r>
          </a:p>
          <a:p>
            <a:pPr>
              <a:buFont typeface="+mj-lt"/>
              <a:buAutoNum type="arabicPeriod"/>
            </a:pPr>
            <a:r>
              <a:rPr lang="en-US" dirty="0">
                <a:solidFill>
                  <a:srgbClr val="0D0D0D"/>
                </a:solidFill>
                <a:latin typeface="Verdana" panose="020B0604030504040204" pitchFamily="34" charset="0"/>
                <a:ea typeface="Verdana" panose="020B0604030504040204" pitchFamily="34" charset="0"/>
                <a:cs typeface="Times New Roman" panose="02020603050405020304" pitchFamily="18" charset="0"/>
              </a:rPr>
              <a:t>Dataset Description</a:t>
            </a:r>
          </a:p>
          <a:p>
            <a:pPr>
              <a:buFont typeface="+mj-lt"/>
              <a:buAutoNum type="arabicPeriod"/>
            </a:pPr>
            <a:r>
              <a:rPr lang="en-US" dirty="0">
                <a:solidFill>
                  <a:srgbClr val="0D0D0D"/>
                </a:solidFill>
                <a:latin typeface="Verdana" panose="020B0604030504040204" pitchFamily="34" charset="0"/>
                <a:ea typeface="Verdana" panose="020B0604030504040204" pitchFamily="34" charset="0"/>
                <a:cs typeface="Times New Roman" panose="02020603050405020304" pitchFamily="18" charset="0"/>
              </a:rPr>
              <a:t>Modelling Approach</a:t>
            </a:r>
          </a:p>
          <a:p>
            <a:pPr>
              <a:buFont typeface="+mj-lt"/>
              <a:buAutoNum type="arabicPeriod"/>
            </a:pPr>
            <a:r>
              <a:rPr lang="en-US" dirty="0">
                <a:solidFill>
                  <a:srgbClr val="0D0D0D"/>
                </a:solidFill>
                <a:latin typeface="Verdana" panose="020B0604030504040204" pitchFamily="34" charset="0"/>
                <a:ea typeface="Verdana" panose="020B0604030504040204" pitchFamily="34" charset="0"/>
                <a:cs typeface="Times New Roman" panose="02020603050405020304" pitchFamily="18" charset="0"/>
              </a:rPr>
              <a:t>Results and Discussion</a:t>
            </a:r>
          </a:p>
          <a:p>
            <a:pPr>
              <a:buFont typeface="+mj-lt"/>
              <a:buAutoNum type="arabicPeriod"/>
            </a:pPr>
            <a:r>
              <a:rPr lang="en-US" dirty="0">
                <a:solidFill>
                  <a:srgbClr val="0D0D0D"/>
                </a:solidFill>
                <a:latin typeface="Verdana" panose="020B0604030504040204" pitchFamily="34" charset="0"/>
                <a:ea typeface="Verdana" panose="020B0604030504040204" pitchFamily="34" charset="0"/>
                <a:cs typeface="Times New Roman" panose="02020603050405020304" pitchFamily="18" charset="0"/>
              </a:rPr>
              <a:t>Conclusion</a:t>
            </a:r>
          </a:p>
          <a:p>
            <a:pPr marL="0" indent="0">
              <a:buNone/>
            </a:pPr>
            <a:endParaRPr lang="en-IN" dirty="0"/>
          </a:p>
        </p:txBody>
      </p:sp>
    </p:spTree>
    <p:extLst>
      <p:ext uri="{BB962C8B-B14F-4D97-AF65-F5344CB8AC3E}">
        <p14:creationId xmlns:p14="http://schemas.microsoft.com/office/powerpoint/2010/main" val="2194855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83271"/>
          </a:xfrm>
        </p:spPr>
        <p:txBody>
          <a:bodyPr/>
          <a:lstStyle/>
          <a:p>
            <a:pPr algn="ctr"/>
            <a:r>
              <a:rPr lang="en-IN" spc="-20" dirty="0" smtClean="0"/>
              <a:t>P</a:t>
            </a:r>
            <a:r>
              <a:rPr lang="en-IN" spc="15" dirty="0" smtClean="0"/>
              <a:t>ROB</a:t>
            </a:r>
            <a:r>
              <a:rPr lang="en-IN" spc="55" dirty="0" smtClean="0"/>
              <a:t>L</a:t>
            </a:r>
            <a:r>
              <a:rPr lang="en-IN" spc="-20" dirty="0" smtClean="0"/>
              <a:t>E</a:t>
            </a:r>
            <a:r>
              <a:rPr lang="en-IN" spc="20" dirty="0" smtClean="0"/>
              <a:t>M</a:t>
            </a:r>
            <a:r>
              <a:rPr lang="en-IN" dirty="0" smtClean="0"/>
              <a:t>	</a:t>
            </a:r>
            <a:r>
              <a:rPr lang="en-IN" spc="10" dirty="0" smtClean="0"/>
              <a:t>S</a:t>
            </a:r>
            <a:r>
              <a:rPr lang="en-IN" spc="-370" dirty="0" smtClean="0"/>
              <a:t>T</a:t>
            </a:r>
            <a:r>
              <a:rPr lang="en-IN" spc="-375" dirty="0" smtClean="0"/>
              <a:t>A</a:t>
            </a:r>
            <a:r>
              <a:rPr lang="en-IN" spc="15" dirty="0" smtClean="0"/>
              <a:t>T</a:t>
            </a:r>
            <a:r>
              <a:rPr lang="en-IN" spc="-10" dirty="0" smtClean="0"/>
              <a:t>E</a:t>
            </a:r>
            <a:r>
              <a:rPr lang="en-IN" spc="-20" dirty="0" smtClean="0"/>
              <a:t>ME</a:t>
            </a:r>
            <a:r>
              <a:rPr lang="en-IN" spc="10" dirty="0" smtClean="0"/>
              <a:t>NT</a:t>
            </a:r>
            <a:endParaRPr lang="en-IN" dirty="0"/>
          </a:p>
        </p:txBody>
      </p:sp>
      <p:sp>
        <p:nvSpPr>
          <p:cNvPr id="3" name="Content Placeholder 2"/>
          <p:cNvSpPr>
            <a:spLocks noGrp="1"/>
          </p:cNvSpPr>
          <p:nvPr>
            <p:ph idx="1"/>
          </p:nvPr>
        </p:nvSpPr>
        <p:spPr>
          <a:xfrm>
            <a:off x="2589212" y="1701579"/>
            <a:ext cx="8915400" cy="4209643"/>
          </a:xfrm>
        </p:spPr>
        <p:txBody>
          <a:bodyPr>
            <a:noAutofit/>
          </a:bodyPr>
          <a:lstStyle/>
          <a:p>
            <a:pPr marL="0" indent="0">
              <a:buNone/>
            </a:pPr>
            <a:r>
              <a:rPr lang="en-US" sz="1200" b="1" dirty="0" smtClean="0">
                <a:latin typeface="Verdana" panose="020B0604030504040204" pitchFamily="34" charset="0"/>
                <a:ea typeface="Verdana" panose="020B0604030504040204" pitchFamily="34" charset="0"/>
              </a:rPr>
              <a:t>Objective</a:t>
            </a:r>
            <a:r>
              <a:rPr lang="en-US" sz="1200" b="1" dirty="0">
                <a:latin typeface="Verdana" panose="020B0604030504040204" pitchFamily="34" charset="0"/>
                <a:ea typeface="Verdana" panose="020B0604030504040204" pitchFamily="34" charset="0"/>
              </a:rPr>
              <a:t>:</a:t>
            </a:r>
            <a:r>
              <a:rPr lang="en-US" sz="1200" dirty="0">
                <a:latin typeface="Verdana" panose="020B0604030504040204" pitchFamily="34" charset="0"/>
                <a:ea typeface="Verdana" panose="020B0604030504040204" pitchFamily="34" charset="0"/>
              </a:rPr>
              <a:t/>
            </a:r>
            <a:br>
              <a:rPr lang="en-US" sz="1200" dirty="0">
                <a:latin typeface="Verdana" panose="020B0604030504040204" pitchFamily="34" charset="0"/>
                <a:ea typeface="Verdana" panose="020B0604030504040204" pitchFamily="34" charset="0"/>
              </a:rPr>
            </a:br>
            <a:r>
              <a:rPr lang="en-US" sz="1200" dirty="0">
                <a:latin typeface="Verdana" panose="020B0604030504040204" pitchFamily="34" charset="0"/>
                <a:ea typeface="Verdana" panose="020B0604030504040204" pitchFamily="34" charset="0"/>
              </a:rPr>
              <a:t>The goal is to analyze the performance of employees using Excel by leveraging various data analysis techniques such as descriptive statistics, pivot tables, charts, and conditional formatting. The analysis will help in identifying key performance indicators (KPIs), trends in employee performance, and areas where intervention may be needed for improvement.</a:t>
            </a:r>
          </a:p>
          <a:p>
            <a:pPr marL="0" indent="0">
              <a:buNone/>
            </a:pPr>
            <a:r>
              <a:rPr lang="en-US" sz="1200" b="1" dirty="0" smtClean="0">
                <a:latin typeface="Verdana" panose="020B0604030504040204" pitchFamily="34" charset="0"/>
                <a:ea typeface="Verdana" panose="020B0604030504040204" pitchFamily="34" charset="0"/>
              </a:rPr>
              <a:t>Analysis </a:t>
            </a:r>
            <a:r>
              <a:rPr lang="en-US" sz="1200" b="1" dirty="0">
                <a:latin typeface="Verdana" panose="020B0604030504040204" pitchFamily="34" charset="0"/>
                <a:ea typeface="Verdana" panose="020B0604030504040204" pitchFamily="34" charset="0"/>
              </a:rPr>
              <a:t>Using </a:t>
            </a:r>
            <a:r>
              <a:rPr lang="en-US" sz="1200" b="1" dirty="0" smtClean="0">
                <a:latin typeface="Verdana" panose="020B0604030504040204" pitchFamily="34" charset="0"/>
                <a:ea typeface="Verdana" panose="020B0604030504040204" pitchFamily="34" charset="0"/>
              </a:rPr>
              <a:t>Excel</a:t>
            </a:r>
            <a:endParaRPr lang="en-US" sz="1200" dirty="0">
              <a:latin typeface="Verdana" panose="020B0604030504040204" pitchFamily="34" charset="0"/>
              <a:ea typeface="Verdana" panose="020B0604030504040204" pitchFamily="34" charset="0"/>
            </a:endParaRPr>
          </a:p>
          <a:p>
            <a:pPr lvl="1"/>
            <a:r>
              <a:rPr lang="en-US" sz="1200" dirty="0">
                <a:latin typeface="Verdana" panose="020B0604030504040204" pitchFamily="34" charset="0"/>
                <a:ea typeface="Verdana" panose="020B0604030504040204" pitchFamily="34" charset="0"/>
              </a:rPr>
              <a:t>Use </a:t>
            </a:r>
            <a:r>
              <a:rPr lang="en-US" sz="1200" b="1" dirty="0">
                <a:latin typeface="Verdana" panose="020B0604030504040204" pitchFamily="34" charset="0"/>
                <a:ea typeface="Verdana" panose="020B0604030504040204" pitchFamily="34" charset="0"/>
              </a:rPr>
              <a:t>pivot tables</a:t>
            </a:r>
            <a:r>
              <a:rPr lang="en-US" sz="1200" dirty="0">
                <a:latin typeface="Verdana" panose="020B0604030504040204" pitchFamily="34" charset="0"/>
                <a:ea typeface="Verdana" panose="020B0604030504040204" pitchFamily="34" charset="0"/>
              </a:rPr>
              <a:t> to summarize and categorize performance data.</a:t>
            </a:r>
          </a:p>
          <a:p>
            <a:pPr lvl="1"/>
            <a:r>
              <a:rPr lang="en-US" sz="1200" dirty="0">
                <a:latin typeface="Verdana" panose="020B0604030504040204" pitchFamily="34" charset="0"/>
                <a:ea typeface="Verdana" panose="020B0604030504040204" pitchFamily="34" charset="0"/>
              </a:rPr>
              <a:t>Apply </a:t>
            </a:r>
            <a:r>
              <a:rPr lang="en-US" sz="1200" b="1" dirty="0">
                <a:latin typeface="Verdana" panose="020B0604030504040204" pitchFamily="34" charset="0"/>
                <a:ea typeface="Verdana" panose="020B0604030504040204" pitchFamily="34" charset="0"/>
              </a:rPr>
              <a:t>charts and graphs</a:t>
            </a:r>
            <a:r>
              <a:rPr lang="en-US" sz="1200" dirty="0">
                <a:latin typeface="Verdana" panose="020B0604030504040204" pitchFamily="34" charset="0"/>
                <a:ea typeface="Verdana" panose="020B0604030504040204" pitchFamily="34" charset="0"/>
              </a:rPr>
              <a:t> (bar charts, line graphs, etc.) to visualize trends and comparisons.</a:t>
            </a:r>
          </a:p>
          <a:p>
            <a:pPr lvl="1"/>
            <a:r>
              <a:rPr lang="en-US" sz="1200" dirty="0">
                <a:latin typeface="Verdana" panose="020B0604030504040204" pitchFamily="34" charset="0"/>
                <a:ea typeface="Verdana" panose="020B0604030504040204" pitchFamily="34" charset="0"/>
              </a:rPr>
              <a:t>Utilize </a:t>
            </a:r>
            <a:r>
              <a:rPr lang="en-US" sz="1200" b="1" dirty="0">
                <a:latin typeface="Verdana" panose="020B0604030504040204" pitchFamily="34" charset="0"/>
                <a:ea typeface="Verdana" panose="020B0604030504040204" pitchFamily="34" charset="0"/>
              </a:rPr>
              <a:t>descriptive statistics</a:t>
            </a:r>
            <a:r>
              <a:rPr lang="en-US" sz="1200" dirty="0">
                <a:latin typeface="Verdana" panose="020B0604030504040204" pitchFamily="34" charset="0"/>
                <a:ea typeface="Verdana" panose="020B0604030504040204" pitchFamily="34" charset="0"/>
              </a:rPr>
              <a:t> (average, median, standard deviation) to understand the central tendency and distribution of performance.</a:t>
            </a:r>
          </a:p>
          <a:p>
            <a:pPr lvl="1"/>
            <a:r>
              <a:rPr lang="en-US" sz="1200" dirty="0">
                <a:latin typeface="Verdana" panose="020B0604030504040204" pitchFamily="34" charset="0"/>
                <a:ea typeface="Verdana" panose="020B0604030504040204" pitchFamily="34" charset="0"/>
              </a:rPr>
              <a:t>Implement </a:t>
            </a:r>
            <a:r>
              <a:rPr lang="en-US" sz="1200" b="1" dirty="0">
                <a:latin typeface="Verdana" panose="020B0604030504040204" pitchFamily="34" charset="0"/>
                <a:ea typeface="Verdana" panose="020B0604030504040204" pitchFamily="34" charset="0"/>
              </a:rPr>
              <a:t>conditional formatting</a:t>
            </a:r>
            <a:r>
              <a:rPr lang="en-US" sz="1200" dirty="0">
                <a:latin typeface="Verdana" panose="020B0604030504040204" pitchFamily="34" charset="0"/>
                <a:ea typeface="Verdana" panose="020B0604030504040204" pitchFamily="34" charset="0"/>
              </a:rPr>
              <a:t> to highlight top performers and low performers.</a:t>
            </a:r>
          </a:p>
          <a:p>
            <a:pPr marL="0" indent="0">
              <a:buNone/>
            </a:pPr>
            <a:r>
              <a:rPr lang="en-US" sz="1200" b="1" dirty="0" smtClean="0">
                <a:latin typeface="Verdana" panose="020B0604030504040204" pitchFamily="34" charset="0"/>
                <a:ea typeface="Verdana" panose="020B0604030504040204" pitchFamily="34" charset="0"/>
              </a:rPr>
              <a:t>Expected Outcome</a:t>
            </a:r>
            <a:r>
              <a:rPr lang="en-US" sz="1200" dirty="0" smtClean="0">
                <a:latin typeface="Verdana" panose="020B0604030504040204" pitchFamily="34" charset="0"/>
                <a:ea typeface="Verdana" panose="020B0604030504040204" pitchFamily="34" charset="0"/>
              </a:rPr>
              <a:t>:</a:t>
            </a:r>
          </a:p>
          <a:p>
            <a:pPr marL="0" indent="0">
              <a:buNone/>
            </a:pPr>
            <a:r>
              <a:rPr lang="en-US" sz="1200" dirty="0" smtClean="0">
                <a:latin typeface="Verdana" panose="020B0604030504040204" pitchFamily="34" charset="0"/>
                <a:ea typeface="Verdana" panose="020B0604030504040204" pitchFamily="34" charset="0"/>
              </a:rPr>
              <a:t>          A </a:t>
            </a:r>
            <a:r>
              <a:rPr lang="en-US" sz="1200" dirty="0">
                <a:latin typeface="Verdana" panose="020B0604030504040204" pitchFamily="34" charset="0"/>
                <a:ea typeface="Verdana" panose="020B0604030504040204" pitchFamily="34" charset="0"/>
              </a:rPr>
              <a:t>comprehensive Excel-based analysis that identifies the performance strengths and weaknesses of </a:t>
            </a:r>
            <a:r>
              <a:rPr lang="en-US" sz="1200" dirty="0" smtClean="0">
                <a:latin typeface="Verdana" panose="020B0604030504040204" pitchFamily="34" charset="0"/>
                <a:ea typeface="Verdana" panose="020B0604030504040204" pitchFamily="34" charset="0"/>
              </a:rPr>
              <a:t>employee. Visual </a:t>
            </a:r>
            <a:r>
              <a:rPr lang="en-US" sz="1200" dirty="0">
                <a:latin typeface="Verdana" panose="020B0604030504040204" pitchFamily="34" charset="0"/>
                <a:ea typeface="Verdana" panose="020B0604030504040204" pitchFamily="34" charset="0"/>
              </a:rPr>
              <a:t>insights (charts, pivot tables) that allow decision-makers to easily interpret employee </a:t>
            </a:r>
            <a:r>
              <a:rPr lang="en-US" sz="1200" dirty="0" err="1" smtClean="0">
                <a:latin typeface="Verdana" panose="020B0604030504040204" pitchFamily="34" charset="0"/>
                <a:ea typeface="Verdana" panose="020B0604030504040204" pitchFamily="34" charset="0"/>
              </a:rPr>
              <a:t>performance.Data</a:t>
            </a:r>
            <a:r>
              <a:rPr lang="en-US" sz="1200" dirty="0" smtClean="0">
                <a:latin typeface="Verdana" panose="020B0604030504040204" pitchFamily="34" charset="0"/>
                <a:ea typeface="Verdana" panose="020B0604030504040204" pitchFamily="34" charset="0"/>
              </a:rPr>
              <a:t>-driven recommendations for improving employee performance and increasing organizational productivity.</a:t>
            </a:r>
            <a:endParaRPr lang="en-US" sz="1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729084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PROJECT OVERVIEW</a:t>
            </a:r>
            <a:endParaRPr lang="en-IN" dirty="0"/>
          </a:p>
        </p:txBody>
      </p:sp>
      <p:sp>
        <p:nvSpPr>
          <p:cNvPr id="3" name="Content Placeholder 2"/>
          <p:cNvSpPr>
            <a:spLocks noGrp="1"/>
          </p:cNvSpPr>
          <p:nvPr>
            <p:ph idx="1"/>
          </p:nvPr>
        </p:nvSpPr>
        <p:spPr/>
        <p:txBody>
          <a:bodyPr/>
          <a:lstStyle/>
          <a:p>
            <a:r>
              <a:rPr lang="en-US" b="1" dirty="0"/>
              <a:t>Objective</a:t>
            </a:r>
            <a:r>
              <a:rPr lang="en-US" dirty="0"/>
              <a:t>:</a:t>
            </a:r>
            <a:br>
              <a:rPr lang="en-US" dirty="0"/>
            </a:br>
            <a:r>
              <a:rPr lang="en-US" dirty="0"/>
              <a:t>The primary objective of this project is to design a comprehensive framework for analyzing employee performance data using Microsoft Excel. The analysis will help organizations gain insights into employee productivity, identify performance trends, and make informed decisions to improve workforce efficiency. By utilizing Excel’s powerful data analysis tools, the project will provide a clear and actionable performance evaluation system.</a:t>
            </a:r>
            <a:endParaRPr lang="en-IN" dirty="0"/>
          </a:p>
        </p:txBody>
      </p:sp>
    </p:spTree>
    <p:extLst>
      <p:ext uri="{BB962C8B-B14F-4D97-AF65-F5344CB8AC3E}">
        <p14:creationId xmlns:p14="http://schemas.microsoft.com/office/powerpoint/2010/main" val="2811182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WHO ARE THE END USERS?</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smtClean="0"/>
              <a:t>Human Resources Managers.</a:t>
            </a:r>
            <a:endParaRPr lang="en-US" dirty="0"/>
          </a:p>
          <a:p>
            <a:pPr>
              <a:buFont typeface="Wingdings" panose="05000000000000000000" pitchFamily="2" charset="2"/>
              <a:buChar char="v"/>
            </a:pPr>
            <a:r>
              <a:rPr lang="en-US" dirty="0" smtClean="0"/>
              <a:t>Team Leaders.</a:t>
            </a:r>
          </a:p>
          <a:p>
            <a:pPr>
              <a:buFont typeface="Wingdings" panose="05000000000000000000" pitchFamily="2" charset="2"/>
              <a:buChar char="v"/>
            </a:pPr>
            <a:r>
              <a:rPr lang="en-US" dirty="0" smtClean="0"/>
              <a:t>Executives.</a:t>
            </a:r>
          </a:p>
          <a:p>
            <a:pPr>
              <a:buFont typeface="Wingdings" panose="05000000000000000000" pitchFamily="2" charset="2"/>
              <a:buChar char="v"/>
            </a:pPr>
            <a:r>
              <a:rPr lang="en-US" dirty="0" smtClean="0"/>
              <a:t>Performance Review Committees.</a:t>
            </a:r>
          </a:p>
          <a:p>
            <a:pPr>
              <a:buFont typeface="Wingdings" panose="05000000000000000000" pitchFamily="2" charset="2"/>
              <a:buChar char="v"/>
            </a:pPr>
            <a:r>
              <a:rPr lang="en-US" dirty="0" smtClean="0"/>
              <a:t>Training and Development Teams.</a:t>
            </a:r>
          </a:p>
          <a:p>
            <a:pPr>
              <a:buFont typeface="Wingdings" panose="05000000000000000000" pitchFamily="2" charset="2"/>
              <a:buChar char="v"/>
            </a:pPr>
            <a:r>
              <a:rPr lang="en-US" dirty="0" smtClean="0"/>
              <a:t>Employees.</a:t>
            </a:r>
          </a:p>
          <a:p>
            <a:pPr>
              <a:buFont typeface="Wingdings" panose="05000000000000000000" pitchFamily="2" charset="2"/>
              <a:buChar char="v"/>
            </a:pPr>
            <a:r>
              <a:rPr lang="en-US" dirty="0" smtClean="0"/>
              <a:t>Operations Managers.</a:t>
            </a:r>
          </a:p>
          <a:p>
            <a:pPr>
              <a:buFont typeface="Wingdings" panose="05000000000000000000" pitchFamily="2" charset="2"/>
              <a:buChar char="v"/>
            </a:pPr>
            <a:r>
              <a:rPr lang="en-US" dirty="0" smtClean="0"/>
              <a:t>Consultants/External Auditors.</a:t>
            </a:r>
            <a:endParaRPr lang="en-IN" dirty="0"/>
          </a:p>
        </p:txBody>
      </p:sp>
    </p:spTree>
    <p:extLst>
      <p:ext uri="{BB962C8B-B14F-4D97-AF65-F5344CB8AC3E}">
        <p14:creationId xmlns:p14="http://schemas.microsoft.com/office/powerpoint/2010/main" val="507885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OUR SOLUTION AND</a:t>
            </a:r>
            <a:br>
              <a:rPr lang="en-US" dirty="0" smtClean="0"/>
            </a:br>
            <a:r>
              <a:rPr lang="en-US" dirty="0" smtClean="0"/>
              <a:t> ITS VALUE PROPOSITION</a:t>
            </a:r>
            <a:endParaRPr lang="en-IN" dirty="0"/>
          </a:p>
        </p:txBody>
      </p:sp>
      <p:sp>
        <p:nvSpPr>
          <p:cNvPr id="3" name="Content Placeholder 2"/>
          <p:cNvSpPr>
            <a:spLocks noGrp="1"/>
          </p:cNvSpPr>
          <p:nvPr>
            <p:ph idx="1"/>
          </p:nvPr>
        </p:nvSpPr>
        <p:spPr/>
        <p:txBody>
          <a:bodyPr/>
          <a:lstStyle/>
          <a:p>
            <a:pPr marL="0" indent="0">
              <a:buNone/>
            </a:pPr>
            <a:r>
              <a:rPr lang="en-US" b="1" dirty="0"/>
              <a:t>Comprehensive Performance Dashboard</a:t>
            </a:r>
            <a:r>
              <a:rPr lang="en-US" dirty="0"/>
              <a:t>:</a:t>
            </a:r>
          </a:p>
          <a:p>
            <a:r>
              <a:rPr lang="en-US" b="1" dirty="0"/>
              <a:t>Solution</a:t>
            </a:r>
            <a:r>
              <a:rPr lang="en-US" dirty="0"/>
              <a:t>: We provide a fully customized performance analysis dashboard built in Excel that summarizes key employee performance metrics (e.g., productivity, efficiency, task completion, sales targets, etc.).</a:t>
            </a:r>
          </a:p>
          <a:p>
            <a:r>
              <a:rPr lang="en-US" b="1" dirty="0"/>
              <a:t>Value Proposition</a:t>
            </a:r>
            <a:r>
              <a:rPr lang="en-US" dirty="0"/>
              <a:t>: The dashboard offers a one-stop view of all relevant performance data, making it easy for managers and executives to monitor employee performance without needing multiple tools. It provides real-time insights, trends, and performance gaps that help in decision-making.</a:t>
            </a:r>
          </a:p>
          <a:p>
            <a:pPr marL="0" indent="0">
              <a:buNone/>
            </a:pPr>
            <a:endParaRPr lang="en-IN" dirty="0"/>
          </a:p>
        </p:txBody>
      </p:sp>
    </p:spTree>
    <p:extLst>
      <p:ext uri="{BB962C8B-B14F-4D97-AF65-F5344CB8AC3E}">
        <p14:creationId xmlns:p14="http://schemas.microsoft.com/office/powerpoint/2010/main" val="2495311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b="1" dirty="0"/>
              <a:t>Automated Performance Reporting</a:t>
            </a:r>
            <a:r>
              <a:rPr lang="en-US" dirty="0"/>
              <a:t>:</a:t>
            </a:r>
          </a:p>
          <a:p>
            <a:r>
              <a:rPr lang="en-US" b="1" dirty="0"/>
              <a:t>Solution</a:t>
            </a:r>
            <a:r>
              <a:rPr lang="en-US" dirty="0"/>
              <a:t>: We design automated reports in Excel that dynamically update based on new employee data. The reports can be scheduled (weekly, monthly, quarterly) and will automatically aggregate performance metrics.</a:t>
            </a:r>
          </a:p>
          <a:p>
            <a:r>
              <a:rPr lang="en-US" b="1" dirty="0"/>
              <a:t>Value Proposition</a:t>
            </a:r>
            <a:r>
              <a:rPr lang="en-US" dirty="0"/>
              <a:t>: Saves time and reduces manual effort in compiling data. Managers can focus on analysis and decision-making instead of spending time manually generating reports. This also minimizes human errors and ensures consistency in reporting.</a:t>
            </a:r>
          </a:p>
        </p:txBody>
      </p:sp>
    </p:spTree>
    <p:extLst>
      <p:ext uri="{BB962C8B-B14F-4D97-AF65-F5344CB8AC3E}">
        <p14:creationId xmlns:p14="http://schemas.microsoft.com/office/powerpoint/2010/main" val="1478676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b="1" dirty="0"/>
              <a:t>KPI-based Performance Evaluation</a:t>
            </a:r>
            <a:r>
              <a:rPr lang="en-US" dirty="0"/>
              <a:t>:</a:t>
            </a:r>
          </a:p>
          <a:p>
            <a:r>
              <a:rPr lang="en-US" b="1" dirty="0"/>
              <a:t>Solution</a:t>
            </a:r>
            <a:r>
              <a:rPr lang="en-US" dirty="0"/>
              <a:t>: Our Excel-based tool allows companies to track customized Key Performance Indicators (KPIs) tailored to their specific business needs. These KPIs are used to objectively evaluate individual, team, or departmental performance.</a:t>
            </a:r>
          </a:p>
          <a:p>
            <a:r>
              <a:rPr lang="en-US" b="1" dirty="0"/>
              <a:t>Value Proposition</a:t>
            </a:r>
            <a:r>
              <a:rPr lang="en-US" dirty="0"/>
              <a:t>: Delivers an objective and transparent performance evaluation process that aligns employee activities with organizational goals. It fosters accountability and helps identify areas of improvement.</a:t>
            </a:r>
          </a:p>
        </p:txBody>
      </p:sp>
    </p:spTree>
    <p:extLst>
      <p:ext uri="{BB962C8B-B14F-4D97-AF65-F5344CB8AC3E}">
        <p14:creationId xmlns:p14="http://schemas.microsoft.com/office/powerpoint/2010/main" val="403653778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32</TotalTime>
  <Words>935</Words>
  <Application>Microsoft Office PowerPoint</Application>
  <PresentationFormat>Widescreen</PresentationFormat>
  <Paragraphs>97</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Century Gothic</vt:lpstr>
      <vt:lpstr>Times New Roman</vt:lpstr>
      <vt:lpstr>Verdana</vt:lpstr>
      <vt:lpstr>Wingdings</vt:lpstr>
      <vt:lpstr>Wingdings 3</vt:lpstr>
      <vt:lpstr>Wisp</vt:lpstr>
      <vt:lpstr>Employee Data Analysis  using Excel</vt:lpstr>
      <vt:lpstr>PROJECT TITLE</vt:lpstr>
      <vt:lpstr>AGENDA</vt:lpstr>
      <vt:lpstr>PROBLEM STATEMENT</vt:lpstr>
      <vt:lpstr>PROJECT OVERVIEW</vt:lpstr>
      <vt:lpstr>WHO ARE THE END USERS?</vt:lpstr>
      <vt:lpstr>OUR SOLUTION AND  ITS VALUE PROPOSITION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DATASET DESCRIPTION</vt:lpstr>
      <vt:lpstr>THE "WOW" IN OUR SOLUTION</vt:lpstr>
      <vt:lpstr>MODELLING</vt:lpstr>
      <vt:lpstr>RESULTS</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Pravee</dc:creator>
  <cp:lastModifiedBy>Pravee</cp:lastModifiedBy>
  <cp:revision>4</cp:revision>
  <dcterms:created xsi:type="dcterms:W3CDTF">2024-09-20T09:37:04Z</dcterms:created>
  <dcterms:modified xsi:type="dcterms:W3CDTF">2024-09-20T10:09:43Z</dcterms:modified>
</cp:coreProperties>
</file>