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146847056" r:id="rId9"/>
    <p:sldId id="2146847057" r:id="rId10"/>
    <p:sldId id="2146847058" r:id="rId11"/>
    <p:sldId id="2146847059" r:id="rId12"/>
    <p:sldId id="2146847060" r:id="rId13"/>
    <p:sldId id="2146847061" r:id="rId14"/>
    <p:sldId id="2146847062" r:id="rId15"/>
    <p:sldId id="2146847063" r:id="rId16"/>
    <p:sldId id="2146847064" r:id="rId17"/>
    <p:sldId id="2146847065" r:id="rId18"/>
    <p:sldId id="2146847066" r:id="rId19"/>
    <p:sldId id="2146847067" r:id="rId20"/>
    <p:sldId id="2146847068" r:id="rId21"/>
    <p:sldId id="2146847069" r:id="rId22"/>
    <p:sldId id="2146847070" r:id="rId23"/>
    <p:sldId id="2146847071" r:id="rId24"/>
    <p:sldId id="2146847072" r:id="rId25"/>
    <p:sldId id="2146847073" r:id="rId26"/>
    <p:sldId id="267" r:id="rId27"/>
    <p:sldId id="268" r:id="rId28"/>
    <p:sldId id="2146847055"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24</a:t>
            </a:fld>
            <a:endParaRPr lang="en-IN"/>
          </a:p>
        </p:txBody>
      </p:sp>
    </p:spTree>
    <p:extLst>
      <p:ext uri="{BB962C8B-B14F-4D97-AF65-F5344CB8AC3E}">
        <p14:creationId xmlns:p14="http://schemas.microsoft.com/office/powerpoint/2010/main" val="319617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12/15/2023</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12/15/2023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12/15/2023</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12/15/2023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12/15/2023</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12/15/2023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12/15/2023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12/15/2023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12/15/2023</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12/15/2023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CrEDIT</a:t>
            </a:r>
            <a:r>
              <a:rPr lang="en-US" b="1" dirty="0" smtClean="0">
                <a:solidFill>
                  <a:schemeClr val="accent1"/>
                </a:solidFill>
                <a:latin typeface="Arial" panose="020B0604020202020204" pitchFamily="34" charset="0"/>
                <a:cs typeface="Arial" panose="020B0604020202020204" pitchFamily="34" charset="0"/>
              </a:rPr>
              <a:t> CARD DEFAULT PREDICTION</a:t>
            </a:r>
            <a:r>
              <a:rPr lang="en-IN" dirty="0"/>
              <a:t/>
            </a:r>
            <a:br>
              <a:rPr lang="en-IN"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Praveen </a:t>
            </a:r>
            <a:r>
              <a:rPr lang="en-US" sz="2000" b="1" dirty="0" err="1" smtClean="0">
                <a:solidFill>
                  <a:schemeClr val="accent1">
                    <a:lumMod val="75000"/>
                  </a:schemeClr>
                </a:solidFill>
                <a:latin typeface="Arial"/>
                <a:cs typeface="Arial"/>
              </a:rPr>
              <a:t>Rasamalla-Pratibha</a:t>
            </a:r>
            <a:r>
              <a:rPr lang="en-US" sz="2000" b="1" dirty="0" smtClean="0">
                <a:solidFill>
                  <a:schemeClr val="accent1">
                    <a:lumMod val="75000"/>
                  </a:schemeClr>
                </a:solidFill>
                <a:latin typeface="Arial"/>
                <a:cs typeface="Arial"/>
              </a:rPr>
              <a:t> Degree college-TASK </a:t>
            </a:r>
            <a:r>
              <a:rPr lang="en-US" sz="2000" b="1" dirty="0" err="1">
                <a:solidFill>
                  <a:schemeClr val="accent1">
                    <a:lumMod val="75000"/>
                  </a:schemeClr>
                </a:solidFill>
                <a:latin typeface="Arial"/>
                <a:cs typeface="Arial"/>
              </a:rPr>
              <a:t>S</a:t>
            </a:r>
            <a:r>
              <a:rPr lang="en-US" sz="2000" b="1" dirty="0" err="1" smtClean="0">
                <a:solidFill>
                  <a:schemeClr val="accent1">
                    <a:lumMod val="75000"/>
                  </a:schemeClr>
                </a:solidFill>
                <a:latin typeface="Arial"/>
                <a:cs typeface="Arial"/>
              </a:rPr>
              <a:t>iddipet</a:t>
            </a:r>
            <a:r>
              <a:rPr lang="en-US" sz="2000" b="1" dirty="0" smtClean="0">
                <a:solidFill>
                  <a:schemeClr val="accent1">
                    <a:lumMod val="75000"/>
                  </a:schemeClr>
                </a:solidFill>
                <a:latin typeface="Arial"/>
                <a:cs typeface="Arial"/>
              </a:rPr>
              <a:t>-BSc(Computer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Education Analysis:</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466" y="1343681"/>
            <a:ext cx="5896424" cy="5047787"/>
          </a:xfrm>
        </p:spPr>
      </p:pic>
      <p:sp>
        <p:nvSpPr>
          <p:cNvPr id="5" name="Rectangle 4"/>
          <p:cNvSpPr/>
          <p:nvPr/>
        </p:nvSpPr>
        <p:spPr>
          <a:xfrm>
            <a:off x="239485" y="1838331"/>
            <a:ext cx="4388499" cy="1323439"/>
          </a:xfrm>
          <a:prstGeom prst="rect">
            <a:avLst/>
          </a:prstGeom>
        </p:spPr>
        <p:txBody>
          <a:bodyPr wrap="square">
            <a:spAutoFit/>
          </a:bodyPr>
          <a:lstStyle/>
          <a:p>
            <a:r>
              <a:rPr lang="en-IN" sz="2000" dirty="0"/>
              <a:t>Graduate school by 10,585 </a:t>
            </a:r>
            <a:r>
              <a:rPr lang="en-IN" sz="2000" dirty="0" smtClean="0"/>
              <a:t>people University </a:t>
            </a:r>
            <a:r>
              <a:rPr lang="en-IN" sz="2000" dirty="0"/>
              <a:t>by 14,030 </a:t>
            </a:r>
            <a:r>
              <a:rPr lang="en-IN" sz="2000" dirty="0" smtClean="0"/>
              <a:t>people Graduate </a:t>
            </a:r>
            <a:r>
              <a:rPr lang="en-IN" sz="2000" dirty="0"/>
              <a:t>school by 4917 </a:t>
            </a:r>
            <a:r>
              <a:rPr lang="en-IN" sz="2000" dirty="0" smtClean="0"/>
              <a:t>people</a:t>
            </a:r>
          </a:p>
          <a:p>
            <a:r>
              <a:rPr lang="en-IN" sz="2000" dirty="0" smtClean="0"/>
              <a:t>Other </a:t>
            </a:r>
            <a:r>
              <a:rPr lang="en-IN" sz="2000" dirty="0"/>
              <a:t>studying by 468 people</a:t>
            </a:r>
          </a:p>
        </p:txBody>
      </p:sp>
    </p:spTree>
    <p:extLst>
      <p:ext uri="{BB962C8B-B14F-4D97-AF65-F5344CB8AC3E}">
        <p14:creationId xmlns:p14="http://schemas.microsoft.com/office/powerpoint/2010/main" val="131039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Marital Status </a:t>
            </a:r>
            <a:r>
              <a:rPr lang="en-IN" dirty="0" smtClean="0">
                <a:solidFill>
                  <a:schemeClr val="accent1"/>
                </a:solidFill>
              </a:rPr>
              <a:t>Analysis:</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2384" y="1301750"/>
            <a:ext cx="6858000" cy="4987084"/>
          </a:xfrm>
        </p:spPr>
      </p:pic>
      <p:sp>
        <p:nvSpPr>
          <p:cNvPr id="5" name="Rectangle 4"/>
          <p:cNvSpPr/>
          <p:nvPr/>
        </p:nvSpPr>
        <p:spPr>
          <a:xfrm>
            <a:off x="482082" y="1987621"/>
            <a:ext cx="4929673" cy="923330"/>
          </a:xfrm>
          <a:prstGeom prst="rect">
            <a:avLst/>
          </a:prstGeom>
        </p:spPr>
        <p:txBody>
          <a:bodyPr wrap="square">
            <a:spAutoFit/>
          </a:bodyPr>
          <a:lstStyle/>
          <a:p>
            <a:r>
              <a:rPr lang="en-IN" dirty="0"/>
              <a:t>Married persons are 13,659 represented as </a:t>
            </a:r>
            <a:r>
              <a:rPr lang="en-IN" dirty="0" smtClean="0"/>
              <a:t>1 Single </a:t>
            </a:r>
            <a:r>
              <a:rPr lang="en-IN" dirty="0"/>
              <a:t>persons are 15,964 represented </a:t>
            </a:r>
            <a:r>
              <a:rPr lang="en-IN" dirty="0" smtClean="0"/>
              <a:t>as 2 Others </a:t>
            </a:r>
            <a:r>
              <a:rPr lang="en-IN" dirty="0"/>
              <a:t>are 377 represented as 3</a:t>
            </a:r>
          </a:p>
        </p:txBody>
      </p:sp>
    </p:spTree>
    <p:extLst>
      <p:ext uri="{BB962C8B-B14F-4D97-AF65-F5344CB8AC3E}">
        <p14:creationId xmlns:p14="http://schemas.microsoft.com/office/powerpoint/2010/main" val="298235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Age </a:t>
            </a:r>
            <a:r>
              <a:rPr lang="en-IN" dirty="0" smtClean="0">
                <a:solidFill>
                  <a:schemeClr val="accent1"/>
                </a:solidFill>
              </a:rPr>
              <a:t>Distribution:</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9829" y="1175690"/>
            <a:ext cx="6889518" cy="4556935"/>
          </a:xfrm>
        </p:spPr>
      </p:pic>
      <p:sp>
        <p:nvSpPr>
          <p:cNvPr id="5" name="Rectangle 4"/>
          <p:cNvSpPr/>
          <p:nvPr/>
        </p:nvSpPr>
        <p:spPr>
          <a:xfrm>
            <a:off x="342123" y="1699832"/>
            <a:ext cx="4080588" cy="1754326"/>
          </a:xfrm>
          <a:prstGeom prst="rect">
            <a:avLst/>
          </a:prstGeom>
        </p:spPr>
        <p:txBody>
          <a:bodyPr wrap="square">
            <a:spAutoFit/>
          </a:bodyPr>
          <a:lstStyle/>
          <a:p>
            <a:r>
              <a:rPr lang="en-IN" dirty="0"/>
              <a:t>Most  credit cardholders AGE was 25-45 and above age 60 people are used rarely credit </a:t>
            </a:r>
            <a:r>
              <a:rPr lang="en-IN" dirty="0" smtClean="0"/>
              <a:t>cards Most </a:t>
            </a:r>
            <a:r>
              <a:rPr lang="en-IN" dirty="0"/>
              <a:t>of 29th age people used huge credit cards that number is 1605 and second place was 27th age people it's number 1477</a:t>
            </a:r>
          </a:p>
        </p:txBody>
      </p:sp>
    </p:spTree>
    <p:extLst>
      <p:ext uri="{BB962C8B-B14F-4D97-AF65-F5344CB8AC3E}">
        <p14:creationId xmlns:p14="http://schemas.microsoft.com/office/powerpoint/2010/main" val="293458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23" y="907429"/>
            <a:ext cx="11029616" cy="530296"/>
          </a:xfrm>
        </p:spPr>
        <p:txBody>
          <a:bodyPr>
            <a:normAutofit fontScale="90000"/>
          </a:bodyPr>
          <a:lstStyle/>
          <a:p>
            <a:r>
              <a:rPr lang="en-IN" dirty="0" smtClean="0">
                <a:solidFill>
                  <a:schemeClr val="accent1"/>
                </a:solidFill>
              </a:rPr>
              <a:t>Bivariate analysis:</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1331" y="1530220"/>
            <a:ext cx="6417164" cy="4842588"/>
          </a:xfrm>
        </p:spPr>
      </p:pic>
      <p:sp>
        <p:nvSpPr>
          <p:cNvPr id="5" name="Rectangle 4"/>
          <p:cNvSpPr/>
          <p:nvPr/>
        </p:nvSpPr>
        <p:spPr>
          <a:xfrm>
            <a:off x="454090" y="1530220"/>
            <a:ext cx="4192556" cy="1200329"/>
          </a:xfrm>
          <a:prstGeom prst="rect">
            <a:avLst/>
          </a:prstGeom>
        </p:spPr>
        <p:txBody>
          <a:bodyPr wrap="square">
            <a:spAutoFit/>
          </a:bodyPr>
          <a:lstStyle/>
          <a:p>
            <a:r>
              <a:rPr lang="en-IN" b="1" dirty="0" smtClean="0">
                <a:solidFill>
                  <a:schemeClr val="accent1"/>
                </a:solidFill>
              </a:rPr>
              <a:t>Gender wise Defaulters:</a:t>
            </a:r>
          </a:p>
          <a:p>
            <a:r>
              <a:rPr lang="en-IN" dirty="0" smtClean="0"/>
              <a:t>Defaulters </a:t>
            </a:r>
            <a:r>
              <a:rPr lang="en-IN" dirty="0"/>
              <a:t>were females, their number was 3763 and Height Non- defaulters also </a:t>
            </a:r>
            <a:r>
              <a:rPr lang="en-IN" dirty="0" err="1"/>
              <a:t>famales</a:t>
            </a:r>
            <a:r>
              <a:rPr lang="en-IN" dirty="0"/>
              <a:t> it's number 14,349</a:t>
            </a:r>
          </a:p>
        </p:txBody>
      </p:sp>
    </p:spTree>
    <p:extLst>
      <p:ext uri="{BB962C8B-B14F-4D97-AF65-F5344CB8AC3E}">
        <p14:creationId xmlns:p14="http://schemas.microsoft.com/office/powerpoint/2010/main" val="70526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07" y="1205911"/>
            <a:ext cx="11029616" cy="402027"/>
          </a:xfrm>
        </p:spPr>
        <p:txBody>
          <a:bodyPr>
            <a:normAutofit fontScale="90000"/>
          </a:bodyPr>
          <a:lstStyle/>
          <a:p>
            <a:r>
              <a:rPr lang="en-US" dirty="0" smtClean="0"/>
              <a:t> </a:t>
            </a:r>
            <a:r>
              <a:rPr lang="en-IN" b="1" dirty="0">
                <a:solidFill>
                  <a:schemeClr val="accent1"/>
                </a:solidFill>
              </a:rPr>
              <a:t>Education Wise Defaulters:</a:t>
            </a:r>
            <a:br>
              <a:rPr lang="en-IN" b="1" dirty="0">
                <a:solidFill>
                  <a:schemeClr val="accent1"/>
                </a:solidFill>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323" y="1475803"/>
            <a:ext cx="6873900" cy="4878344"/>
          </a:xfrm>
        </p:spPr>
      </p:pic>
      <p:sp>
        <p:nvSpPr>
          <p:cNvPr id="5" name="Rectangle 4"/>
          <p:cNvSpPr/>
          <p:nvPr/>
        </p:nvSpPr>
        <p:spPr>
          <a:xfrm>
            <a:off x="155510" y="1740074"/>
            <a:ext cx="4537788" cy="2031325"/>
          </a:xfrm>
          <a:prstGeom prst="rect">
            <a:avLst/>
          </a:prstGeom>
        </p:spPr>
        <p:txBody>
          <a:bodyPr wrap="square">
            <a:spAutoFit/>
          </a:bodyPr>
          <a:lstStyle/>
          <a:p>
            <a:r>
              <a:rPr lang="en-IN" dirty="0" smtClean="0"/>
              <a:t>Defaulters </a:t>
            </a:r>
            <a:r>
              <a:rPr lang="en-IN" dirty="0"/>
              <a:t>who did study in University people its number was 3,330 and after that graduate school people are defaulter their number was 2036. 1 represented as graduate school,2 represented as university,3 represented as high school,0 represented as others</a:t>
            </a:r>
          </a:p>
        </p:txBody>
      </p:sp>
    </p:spTree>
    <p:extLst>
      <p:ext uri="{BB962C8B-B14F-4D97-AF65-F5344CB8AC3E}">
        <p14:creationId xmlns:p14="http://schemas.microsoft.com/office/powerpoint/2010/main" val="666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596" y="967304"/>
            <a:ext cx="11029616" cy="530296"/>
          </a:xfrm>
        </p:spPr>
        <p:txBody>
          <a:bodyPr>
            <a:normAutofit fontScale="90000"/>
          </a:bodyPr>
          <a:lstStyle/>
          <a:p>
            <a:r>
              <a:rPr lang="en-US" dirty="0" smtClean="0"/>
              <a:t> </a:t>
            </a:r>
            <a:r>
              <a:rPr lang="en-IN" b="1" dirty="0">
                <a:solidFill>
                  <a:schemeClr val="accent1"/>
                </a:solidFill>
              </a:rPr>
              <a:t>Marital Wise Defaulters:</a:t>
            </a:r>
            <a:br>
              <a:rPr lang="en-IN" b="1" dirty="0">
                <a:solidFill>
                  <a:schemeClr val="accent1"/>
                </a:solidFill>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6564" y="1232452"/>
            <a:ext cx="6845908" cy="5205670"/>
          </a:xfrm>
        </p:spPr>
      </p:pic>
      <p:sp>
        <p:nvSpPr>
          <p:cNvPr id="5" name="Rectangle 4"/>
          <p:cNvSpPr/>
          <p:nvPr/>
        </p:nvSpPr>
        <p:spPr>
          <a:xfrm>
            <a:off x="248816" y="1455776"/>
            <a:ext cx="4295192" cy="1200329"/>
          </a:xfrm>
          <a:prstGeom prst="rect">
            <a:avLst/>
          </a:prstGeom>
        </p:spPr>
        <p:txBody>
          <a:bodyPr wrap="square">
            <a:spAutoFit/>
          </a:bodyPr>
          <a:lstStyle/>
          <a:p>
            <a:r>
              <a:rPr lang="en-IN" dirty="0" smtClean="0"/>
              <a:t>Most </a:t>
            </a:r>
            <a:r>
              <a:rPr lang="en-IN" dirty="0"/>
              <a:t>of the defaulters were singles their numbers was 3341 and defaulters in married people were 3206 and defaulters in others were 89.</a:t>
            </a:r>
          </a:p>
        </p:txBody>
      </p:sp>
    </p:spTree>
    <p:extLst>
      <p:ext uri="{BB962C8B-B14F-4D97-AF65-F5344CB8AC3E}">
        <p14:creationId xmlns:p14="http://schemas.microsoft.com/office/powerpoint/2010/main" val="391651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317976"/>
            <a:ext cx="11029616" cy="530296"/>
          </a:xfrm>
        </p:spPr>
        <p:txBody>
          <a:bodyPr>
            <a:normAutofit fontScale="90000"/>
          </a:bodyPr>
          <a:lstStyle/>
          <a:p>
            <a:r>
              <a:rPr lang="en-IN" b="1" dirty="0">
                <a:solidFill>
                  <a:schemeClr val="accent1"/>
                </a:solidFill>
              </a:rPr>
              <a:t>Age Wise Defaulters:</a:t>
            </a:r>
            <a:br>
              <a:rPr lang="en-IN" b="1" dirty="0">
                <a:solidFill>
                  <a:schemeClr val="accent1"/>
                </a:solidFill>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6644" y="1720333"/>
            <a:ext cx="7132281" cy="4063665"/>
          </a:xfrm>
        </p:spPr>
      </p:pic>
      <p:sp>
        <p:nvSpPr>
          <p:cNvPr id="5" name="Rectangle 4"/>
          <p:cNvSpPr/>
          <p:nvPr/>
        </p:nvSpPr>
        <p:spPr>
          <a:xfrm>
            <a:off x="581192" y="2098128"/>
            <a:ext cx="3682898" cy="923330"/>
          </a:xfrm>
          <a:prstGeom prst="rect">
            <a:avLst/>
          </a:prstGeom>
        </p:spPr>
        <p:txBody>
          <a:bodyPr wrap="square">
            <a:spAutoFit/>
          </a:bodyPr>
          <a:lstStyle/>
          <a:p>
            <a:r>
              <a:rPr lang="en-IN" dirty="0" smtClean="0"/>
              <a:t>Most </a:t>
            </a:r>
            <a:r>
              <a:rPr lang="en-IN" dirty="0"/>
              <a:t>of 27th age people defaulters least defaulters were above 60age people were defaulters</a:t>
            </a:r>
          </a:p>
        </p:txBody>
      </p:sp>
    </p:spTree>
    <p:extLst>
      <p:ext uri="{BB962C8B-B14F-4D97-AF65-F5344CB8AC3E}">
        <p14:creationId xmlns:p14="http://schemas.microsoft.com/office/powerpoint/2010/main" val="343059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33" y="954082"/>
            <a:ext cx="11029616" cy="530296"/>
          </a:xfrm>
        </p:spPr>
        <p:txBody>
          <a:bodyPr>
            <a:normAutofit fontScale="90000"/>
          </a:bodyPr>
          <a:lstStyle/>
          <a:p>
            <a:r>
              <a:rPr lang="en-US" dirty="0" smtClean="0"/>
              <a:t> </a:t>
            </a:r>
            <a:r>
              <a:rPr lang="en-IN" b="1" dirty="0" err="1">
                <a:solidFill>
                  <a:schemeClr val="accent1"/>
                </a:solidFill>
              </a:rPr>
              <a:t>Heatmap</a:t>
            </a:r>
            <a:r>
              <a:rPr lang="en-IN" b="1" dirty="0">
                <a:solidFill>
                  <a:schemeClr val="accent1"/>
                </a:solidFill>
              </a:rPr>
              <a:t> Correlation:</a:t>
            </a:r>
            <a:br>
              <a:rPr lang="en-IN" b="1" dirty="0">
                <a:solidFill>
                  <a:schemeClr val="accent1"/>
                </a:solidFill>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9567" y="1395056"/>
            <a:ext cx="7654982" cy="4673600"/>
          </a:xfrm>
        </p:spPr>
      </p:pic>
      <p:sp>
        <p:nvSpPr>
          <p:cNvPr id="6" name="Rectangle 5"/>
          <p:cNvSpPr/>
          <p:nvPr/>
        </p:nvSpPr>
        <p:spPr>
          <a:xfrm>
            <a:off x="284552" y="1484378"/>
            <a:ext cx="3595396" cy="2031325"/>
          </a:xfrm>
          <a:prstGeom prst="rect">
            <a:avLst/>
          </a:prstGeom>
        </p:spPr>
        <p:txBody>
          <a:bodyPr wrap="square">
            <a:spAutoFit/>
          </a:bodyPr>
          <a:lstStyle/>
          <a:p>
            <a:r>
              <a:rPr lang="en-IN" dirty="0" smtClean="0"/>
              <a:t>In </a:t>
            </a:r>
            <a:r>
              <a:rPr lang="en-IN" dirty="0"/>
              <a:t>this </a:t>
            </a:r>
            <a:r>
              <a:rPr lang="en-IN" dirty="0" err="1"/>
              <a:t>heatmap</a:t>
            </a:r>
            <a:r>
              <a:rPr lang="en-IN" dirty="0"/>
              <a:t> we can conclude that correlation relationship between any two </a:t>
            </a:r>
            <a:r>
              <a:rPr lang="en-IN" dirty="0" err="1"/>
              <a:t>columns,some</a:t>
            </a:r>
            <a:r>
              <a:rPr lang="en-IN" dirty="0"/>
              <a:t> part of data having highly </a:t>
            </a:r>
            <a:r>
              <a:rPr lang="en-IN" dirty="0" err="1"/>
              <a:t>correlated,some</a:t>
            </a:r>
            <a:r>
              <a:rPr lang="en-IN" dirty="0"/>
              <a:t> part of data having negative correlated and some data have zero correlated.</a:t>
            </a:r>
          </a:p>
        </p:txBody>
      </p:sp>
    </p:spTree>
    <p:extLst>
      <p:ext uri="{BB962C8B-B14F-4D97-AF65-F5344CB8AC3E}">
        <p14:creationId xmlns:p14="http://schemas.microsoft.com/office/powerpoint/2010/main" val="230664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780" y="1181734"/>
            <a:ext cx="11029616" cy="530296"/>
          </a:xfrm>
        </p:spPr>
        <p:txBody>
          <a:bodyPr>
            <a:normAutofit fontScale="90000"/>
          </a:bodyPr>
          <a:lstStyle/>
          <a:p>
            <a:r>
              <a:rPr lang="en-IN" dirty="0">
                <a:solidFill>
                  <a:schemeClr val="accent1"/>
                </a:solidFill>
              </a:rPr>
              <a:t>feature </a:t>
            </a:r>
            <a:r>
              <a:rPr lang="en-IN" dirty="0" smtClean="0">
                <a:solidFill>
                  <a:schemeClr val="accent1"/>
                </a:solidFill>
              </a:rPr>
              <a:t>engineering:</a:t>
            </a:r>
            <a:r>
              <a:rPr lang="en-IN" dirty="0"/>
              <a:t/>
            </a:r>
            <a:br>
              <a:rPr lang="en-IN" dirty="0"/>
            </a:br>
            <a:endParaRPr lang="en-IN" dirty="0"/>
          </a:p>
        </p:txBody>
      </p:sp>
      <p:sp>
        <p:nvSpPr>
          <p:cNvPr id="3" name="Content Placeholder 2"/>
          <p:cNvSpPr>
            <a:spLocks noGrp="1"/>
          </p:cNvSpPr>
          <p:nvPr>
            <p:ph idx="1"/>
          </p:nvPr>
        </p:nvSpPr>
        <p:spPr>
          <a:xfrm>
            <a:off x="599299" y="749765"/>
            <a:ext cx="11029615" cy="4673324"/>
          </a:xfrm>
        </p:spPr>
        <p:txBody>
          <a:bodyPr>
            <a:normAutofit/>
          </a:bodyPr>
          <a:lstStyle/>
          <a:p>
            <a:r>
              <a:rPr lang="en-US" sz="2400" dirty="0"/>
              <a:t>For selection of features ,I implemented VIF technique to select the important </a:t>
            </a:r>
            <a:r>
              <a:rPr lang="en-US" sz="2400" dirty="0" err="1"/>
              <a:t>featuresThere</a:t>
            </a:r>
            <a:r>
              <a:rPr lang="en-US" sz="2400" dirty="0"/>
              <a:t> is no categorical data for using of label or one-hot- encoding All features are different values to make the better performance of model applied Robust feature </a:t>
            </a:r>
            <a:r>
              <a:rPr lang="en-US" sz="2400" dirty="0" err="1" smtClean="0"/>
              <a:t>scalling</a:t>
            </a:r>
            <a:r>
              <a:rPr lang="en-US" sz="2400" dirty="0" smtClean="0"/>
              <a:t>.</a:t>
            </a:r>
            <a:endParaRPr lang="en-IN" sz="2400" dirty="0"/>
          </a:p>
        </p:txBody>
      </p:sp>
    </p:spTree>
    <p:extLst>
      <p:ext uri="{BB962C8B-B14F-4D97-AF65-F5344CB8AC3E}">
        <p14:creationId xmlns:p14="http://schemas.microsoft.com/office/powerpoint/2010/main" val="516364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063" y="1745646"/>
            <a:ext cx="11029616" cy="530296"/>
          </a:xfrm>
        </p:spPr>
        <p:txBody>
          <a:bodyPr>
            <a:normAutofit fontScale="90000"/>
          </a:bodyPr>
          <a:lstStyle/>
          <a:p>
            <a:r>
              <a:rPr lang="en-IN" dirty="0" err="1" smtClean="0">
                <a:solidFill>
                  <a:schemeClr val="accent1"/>
                </a:solidFill>
              </a:rPr>
              <a:t>Challeng</a:t>
            </a:r>
            <a:r>
              <a:rPr lang="en-IN" dirty="0" smtClean="0">
                <a:solidFill>
                  <a:schemeClr val="accent1"/>
                </a:solidFill>
              </a:rPr>
              <a:t>:</a:t>
            </a:r>
            <a:br>
              <a:rPr lang="en-IN" dirty="0" smtClean="0">
                <a:solidFill>
                  <a:schemeClr val="accent1"/>
                </a:solidFill>
              </a:rPr>
            </a:br>
            <a:r>
              <a:rPr lang="en-IN" dirty="0">
                <a:solidFill>
                  <a:schemeClr val="accent1"/>
                </a:solidFill>
              </a:rPr>
              <a:t/>
            </a:r>
            <a:br>
              <a:rPr lang="en-IN" dirty="0">
                <a:solidFill>
                  <a:schemeClr val="accent1"/>
                </a:solidFill>
              </a:rPr>
            </a:br>
            <a:r>
              <a:rPr lang="en-US" dirty="0">
                <a:solidFill>
                  <a:schemeClr val="accent1"/>
                </a:solidFill>
              </a:rPr>
              <a:t>Applying SMOTE(Synthetic Minority Oversampling Technique</a:t>
            </a:r>
            <a:r>
              <a:rPr lang="en-US" dirty="0" smtClean="0">
                <a:solidFill>
                  <a:schemeClr val="accent1"/>
                </a:solidFill>
              </a:rPr>
              <a:t>):</a:t>
            </a:r>
            <a:endParaRPr lang="en-IN" dirty="0">
              <a:solidFill>
                <a:schemeClr val="accent1"/>
              </a:solidFill>
            </a:endParaRPr>
          </a:p>
        </p:txBody>
      </p:sp>
      <p:sp>
        <p:nvSpPr>
          <p:cNvPr id="3" name="Content Placeholder 2"/>
          <p:cNvSpPr>
            <a:spLocks noGrp="1"/>
          </p:cNvSpPr>
          <p:nvPr>
            <p:ph idx="1"/>
          </p:nvPr>
        </p:nvSpPr>
        <p:spPr>
          <a:xfrm>
            <a:off x="825636" y="1356347"/>
            <a:ext cx="11029615" cy="4673324"/>
          </a:xfrm>
        </p:spPr>
        <p:txBody>
          <a:bodyPr>
            <a:normAutofit/>
          </a:bodyPr>
          <a:lstStyle/>
          <a:p>
            <a:r>
              <a:rPr lang="en-IN" sz="2400" dirty="0"/>
              <a:t>After dataset is imbalanced dataset so we need to do the balance using SMOTE(Synthetic Minority Oversampling Technique)We </a:t>
            </a:r>
            <a:r>
              <a:rPr lang="en-IN" sz="2400" dirty="0" err="1"/>
              <a:t>got,Original</a:t>
            </a:r>
            <a:r>
              <a:rPr lang="en-IN" sz="2400" dirty="0"/>
              <a:t> dataset shape Counter({0: 18691, 1: 5309})Resample dataset shape Counter({1: 23364, 0: 23364})Counter({0: 23364, 1: 23364})</a:t>
            </a:r>
          </a:p>
        </p:txBody>
      </p:sp>
    </p:spTree>
    <p:extLst>
      <p:ext uri="{BB962C8B-B14F-4D97-AF65-F5344CB8AC3E}">
        <p14:creationId xmlns:p14="http://schemas.microsoft.com/office/powerpoint/2010/main" val="375849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a:t>
            </a:r>
            <a:r>
              <a:rPr lang="en-US" sz="2000" b="1" dirty="0" smtClean="0">
                <a:latin typeface="Arial"/>
                <a:ea typeface="+mn-lt"/>
                <a:cs typeface="Arial"/>
              </a:rPr>
              <a:t>Statement</a:t>
            </a:r>
          </a:p>
          <a:p>
            <a:r>
              <a:rPr lang="en-US" sz="2000" b="1" dirty="0" smtClean="0">
                <a:latin typeface="Arial"/>
                <a:ea typeface="+mn-lt"/>
                <a:cs typeface="Arial"/>
              </a:rPr>
              <a:t>Proposed System/Solution</a:t>
            </a:r>
          </a:p>
          <a:p>
            <a:r>
              <a:rPr lang="en-US" sz="2000" b="1" dirty="0" smtClean="0">
                <a:latin typeface="Arial"/>
                <a:ea typeface="+mn-lt"/>
                <a:cs typeface="Arial"/>
              </a:rPr>
              <a:t>Data Summary</a:t>
            </a:r>
          </a:p>
          <a:p>
            <a:r>
              <a:rPr lang="en-US" sz="2000" b="1" dirty="0" smtClean="0">
                <a:latin typeface="Arial"/>
                <a:ea typeface="+mn-lt"/>
                <a:cs typeface="Arial"/>
              </a:rPr>
              <a:t>System </a:t>
            </a:r>
            <a:r>
              <a:rPr lang="en-US" sz="2000" b="1" dirty="0">
                <a:latin typeface="Arial"/>
                <a:ea typeface="+mn-lt"/>
                <a:cs typeface="Arial"/>
              </a:rPr>
              <a:t>Development Approach (Data analysis steps</a:t>
            </a:r>
            <a:r>
              <a:rPr lang="en-US" sz="2000" b="1" dirty="0" smtClean="0">
                <a:latin typeface="Arial"/>
                <a:ea typeface="+mn-lt"/>
                <a:cs typeface="Arial"/>
              </a:rPr>
              <a:t>)</a:t>
            </a:r>
          </a:p>
          <a:p>
            <a:r>
              <a:rPr lang="en-US" sz="2000" b="1" dirty="0">
                <a:latin typeface="Arial"/>
                <a:ea typeface="+mn-lt"/>
                <a:cs typeface="Arial"/>
              </a:rPr>
              <a:t> </a:t>
            </a:r>
            <a:r>
              <a:rPr lang="en-US" sz="2000" b="1" dirty="0" smtClean="0">
                <a:latin typeface="Arial"/>
                <a:ea typeface="+mn-lt"/>
                <a:cs typeface="Arial"/>
              </a:rPr>
              <a:t>Algorithm</a:t>
            </a:r>
          </a:p>
          <a:p>
            <a:r>
              <a:rPr lang="en-US" sz="2000" b="1" dirty="0" smtClean="0">
                <a:latin typeface="Arial"/>
                <a:ea typeface="+mn-lt"/>
                <a:cs typeface="Arial"/>
              </a:rPr>
              <a:t> Result</a:t>
            </a:r>
          </a:p>
          <a:p>
            <a:r>
              <a:rPr lang="en-US" sz="2000" b="1" dirty="0" smtClean="0">
                <a:latin typeface="Arial"/>
                <a:ea typeface="+mn-lt"/>
                <a:cs typeface="Arial"/>
              </a:rPr>
              <a:t>Conclusion</a:t>
            </a:r>
          </a:p>
          <a:p>
            <a:r>
              <a:rPr lang="en-US" sz="2000" b="1" dirty="0" smtClean="0">
                <a:latin typeface="Arial"/>
                <a:ea typeface="+mn-lt"/>
                <a:cs typeface="Arial"/>
              </a:rPr>
              <a:t>Future </a:t>
            </a:r>
            <a:r>
              <a:rPr lang="en-US" sz="2000" b="1" dirty="0">
                <a:latin typeface="Arial"/>
                <a:ea typeface="+mn-lt"/>
                <a:cs typeface="Arial"/>
              </a:rPr>
              <a:t>Scope</a:t>
            </a: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Algorithms:</a:t>
            </a:r>
            <a:endParaRPr lang="en-IN" dirty="0">
              <a:solidFill>
                <a:schemeClr val="accent1"/>
              </a:solidFill>
            </a:endParaRPr>
          </a:p>
        </p:txBody>
      </p:sp>
      <p:sp>
        <p:nvSpPr>
          <p:cNvPr id="5" name="Rectangle 4"/>
          <p:cNvSpPr/>
          <p:nvPr/>
        </p:nvSpPr>
        <p:spPr>
          <a:xfrm>
            <a:off x="748420" y="1447924"/>
            <a:ext cx="5009584" cy="4401205"/>
          </a:xfrm>
          <a:prstGeom prst="rect">
            <a:avLst/>
          </a:prstGeom>
        </p:spPr>
        <p:txBody>
          <a:bodyPr wrap="square">
            <a:spAutoFit/>
          </a:bodyPr>
          <a:lstStyle/>
          <a:p>
            <a:r>
              <a:rPr lang="en-IN" sz="2000" dirty="0"/>
              <a:t>In the Algorithm section, describe the machine learning algorithm chosen for predicting bike counts. Here's an example structure for this section</a:t>
            </a:r>
            <a:r>
              <a:rPr lang="en-IN" sz="2000" dirty="0" smtClean="0"/>
              <a:t>:</a:t>
            </a:r>
          </a:p>
          <a:p>
            <a:endParaRPr lang="en-IN" sz="2000" dirty="0" smtClean="0"/>
          </a:p>
          <a:p>
            <a:r>
              <a:rPr lang="en-IN" sz="2000" b="1" dirty="0" smtClean="0"/>
              <a:t>Logistic Regression</a:t>
            </a:r>
          </a:p>
          <a:p>
            <a:r>
              <a:rPr lang="en-IN" sz="2000" dirty="0" smtClean="0"/>
              <a:t>We </a:t>
            </a:r>
            <a:r>
              <a:rPr lang="en-IN" sz="2000" dirty="0"/>
              <a:t>have implemented logistic regression and we getting </a:t>
            </a:r>
            <a:r>
              <a:rPr lang="en-IN" sz="2000" dirty="0" err="1"/>
              <a:t>accuracy_score</a:t>
            </a:r>
            <a:r>
              <a:rPr lang="en-IN" sz="2000" dirty="0"/>
              <a:t> is </a:t>
            </a:r>
            <a:r>
              <a:rPr lang="en-IN" sz="2000" dirty="0" err="1"/>
              <a:t>approx</a:t>
            </a:r>
            <a:r>
              <a:rPr lang="en-IN" sz="2000" dirty="0"/>
              <a:t> 67%. and precision score </a:t>
            </a:r>
            <a:r>
              <a:rPr lang="en-IN" sz="2000" dirty="0" err="1"/>
              <a:t>approx</a:t>
            </a:r>
            <a:r>
              <a:rPr lang="en-IN" sz="2000" dirty="0"/>
              <a:t> is 68% and f1_score is 66%and </a:t>
            </a:r>
            <a:r>
              <a:rPr lang="en-IN" sz="2000" dirty="0" err="1"/>
              <a:t>roc_auc</a:t>
            </a:r>
            <a:r>
              <a:rPr lang="en-IN" sz="2000" dirty="0"/>
              <a:t> </a:t>
            </a:r>
            <a:r>
              <a:rPr lang="en-IN" sz="2000" dirty="0" err="1"/>
              <a:t>approx</a:t>
            </a:r>
            <a:r>
              <a:rPr lang="en-IN" sz="2000" dirty="0"/>
              <a:t> is 67% As we have imbalanced dataset, </a:t>
            </a:r>
            <a:r>
              <a:rPr lang="en-IN" sz="2000" dirty="0" err="1"/>
              <a:t>recall_score</a:t>
            </a:r>
            <a:r>
              <a:rPr lang="en-IN" sz="2000" dirty="0"/>
              <a:t> is </a:t>
            </a:r>
            <a:r>
              <a:rPr lang="en-IN" sz="2000" dirty="0" err="1"/>
              <a:t>approx</a:t>
            </a:r>
            <a:r>
              <a:rPr lang="en-IN" sz="2000" dirty="0"/>
              <a:t> 64% better parameter. Let's go ahead with other models and see if they can give better result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9366" y="833547"/>
            <a:ext cx="3793401" cy="2814979"/>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685" y="3648526"/>
            <a:ext cx="4897123" cy="2824682"/>
          </a:xfrm>
          <a:prstGeom prst="rect">
            <a:avLst/>
          </a:prstGeom>
        </p:spPr>
      </p:pic>
    </p:spTree>
    <p:extLst>
      <p:ext uri="{BB962C8B-B14F-4D97-AF65-F5344CB8AC3E}">
        <p14:creationId xmlns:p14="http://schemas.microsoft.com/office/powerpoint/2010/main" val="1192693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Random Forest </a:t>
            </a:r>
            <a:r>
              <a:rPr lang="en-IN" dirty="0" smtClean="0">
                <a:solidFill>
                  <a:schemeClr val="accent1"/>
                </a:solidFill>
              </a:rPr>
              <a:t>Classifier:</a:t>
            </a:r>
            <a:endParaRPr lang="en-IN" dirty="0">
              <a:solidFill>
                <a:schemeClr val="accent1"/>
              </a:solidFill>
            </a:endParaRPr>
          </a:p>
        </p:txBody>
      </p:sp>
      <p:sp>
        <p:nvSpPr>
          <p:cNvPr id="3" name="Content Placeholder 2"/>
          <p:cNvSpPr>
            <a:spLocks noGrp="1"/>
          </p:cNvSpPr>
          <p:nvPr>
            <p:ph idx="1"/>
          </p:nvPr>
        </p:nvSpPr>
        <p:spPr>
          <a:xfrm>
            <a:off x="581192" y="639962"/>
            <a:ext cx="5892036" cy="4673324"/>
          </a:xfrm>
        </p:spPr>
        <p:txBody>
          <a:bodyPr>
            <a:normAutofit/>
          </a:bodyPr>
          <a:lstStyle/>
          <a:p>
            <a:r>
              <a:rPr lang="en-US" sz="2000" dirty="0"/>
              <a:t>we have been implemented Random Forest and we getting </a:t>
            </a:r>
            <a:r>
              <a:rPr lang="en-US" sz="2000" dirty="0" err="1"/>
              <a:t>accuracy_score</a:t>
            </a:r>
            <a:r>
              <a:rPr lang="en-US" sz="2000" dirty="0"/>
              <a:t> is </a:t>
            </a:r>
            <a:r>
              <a:rPr lang="en-US" sz="2000" dirty="0" err="1"/>
              <a:t>approx</a:t>
            </a:r>
            <a:r>
              <a:rPr lang="en-US" sz="2000" dirty="0"/>
              <a:t> 81%. and </a:t>
            </a:r>
            <a:r>
              <a:rPr lang="en-US" sz="2000" dirty="0" err="1"/>
              <a:t>recall_score</a:t>
            </a:r>
            <a:r>
              <a:rPr lang="en-US" sz="2000" dirty="0"/>
              <a:t> is </a:t>
            </a:r>
            <a:r>
              <a:rPr lang="en-US" sz="2000" dirty="0" err="1"/>
              <a:t>approx</a:t>
            </a:r>
            <a:r>
              <a:rPr lang="en-US" sz="2000" dirty="0"/>
              <a:t> 76% and f1_score is 80% and ROC_AUC score is 81% ,precision score is </a:t>
            </a:r>
            <a:r>
              <a:rPr lang="en-US" sz="2000" dirty="0" err="1"/>
              <a:t>approx</a:t>
            </a:r>
            <a:r>
              <a:rPr lang="en-US" sz="2000" dirty="0"/>
              <a:t> 84% better parameter. Let's go ahead with other models and see if they can give better result</a:t>
            </a:r>
            <a:endParaRPr lang="en-IN"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5811" y="769545"/>
            <a:ext cx="4472413" cy="30600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12" y="3829616"/>
            <a:ext cx="4309450" cy="2634558"/>
          </a:xfrm>
          <a:prstGeom prst="rect">
            <a:avLst/>
          </a:prstGeom>
        </p:spPr>
      </p:pic>
    </p:spTree>
    <p:extLst>
      <p:ext uri="{BB962C8B-B14F-4D97-AF65-F5344CB8AC3E}">
        <p14:creationId xmlns:p14="http://schemas.microsoft.com/office/powerpoint/2010/main" val="181300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KNN </a:t>
            </a:r>
            <a:r>
              <a:rPr lang="en-IN" dirty="0" smtClean="0">
                <a:solidFill>
                  <a:schemeClr val="accent1"/>
                </a:solidFill>
              </a:rPr>
              <a:t>Classifier:</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3997" y="615588"/>
            <a:ext cx="6305550" cy="34385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608" y="3963578"/>
            <a:ext cx="4780229" cy="2527757"/>
          </a:xfrm>
          <a:prstGeom prst="rect">
            <a:avLst/>
          </a:prstGeom>
        </p:spPr>
      </p:pic>
      <p:sp>
        <p:nvSpPr>
          <p:cNvPr id="6" name="Rectangle 5"/>
          <p:cNvSpPr/>
          <p:nvPr/>
        </p:nvSpPr>
        <p:spPr>
          <a:xfrm>
            <a:off x="581192" y="1582352"/>
            <a:ext cx="4964317" cy="2031325"/>
          </a:xfrm>
          <a:prstGeom prst="rect">
            <a:avLst/>
          </a:prstGeom>
        </p:spPr>
        <p:txBody>
          <a:bodyPr wrap="square">
            <a:spAutoFit/>
          </a:bodyPr>
          <a:lstStyle/>
          <a:p>
            <a:r>
              <a:rPr lang="en-IN" dirty="0"/>
              <a:t>we have been implemented Random Forest and we getting </a:t>
            </a:r>
            <a:r>
              <a:rPr lang="en-IN" dirty="0" err="1"/>
              <a:t>accuracy_score</a:t>
            </a:r>
            <a:r>
              <a:rPr lang="en-IN" dirty="0"/>
              <a:t> is </a:t>
            </a:r>
            <a:r>
              <a:rPr lang="en-IN" dirty="0" err="1"/>
              <a:t>approx</a:t>
            </a:r>
            <a:r>
              <a:rPr lang="en-IN" dirty="0"/>
              <a:t> 78%. and </a:t>
            </a:r>
            <a:r>
              <a:rPr lang="en-IN" dirty="0" err="1"/>
              <a:t>recall_score</a:t>
            </a:r>
            <a:r>
              <a:rPr lang="en-IN" dirty="0"/>
              <a:t> is </a:t>
            </a:r>
            <a:r>
              <a:rPr lang="en-IN" dirty="0" err="1"/>
              <a:t>approx</a:t>
            </a:r>
            <a:r>
              <a:rPr lang="en-IN" dirty="0"/>
              <a:t> 767% and f1_score is 80% and ROC_AUC score is 78% ,precision score is </a:t>
            </a:r>
            <a:r>
              <a:rPr lang="en-IN" dirty="0" err="1"/>
              <a:t>approx</a:t>
            </a:r>
            <a:r>
              <a:rPr lang="en-IN" dirty="0"/>
              <a:t> 76% better parameter. Let's go ahead with other models and see if they can give better result</a:t>
            </a:r>
          </a:p>
        </p:txBody>
      </p:sp>
    </p:spTree>
    <p:extLst>
      <p:ext uri="{BB962C8B-B14F-4D97-AF65-F5344CB8AC3E}">
        <p14:creationId xmlns:p14="http://schemas.microsoft.com/office/powerpoint/2010/main" val="154127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solidFill>
                  <a:srgbClr val="0F0F0F"/>
                </a:solidFill>
                <a:ea typeface="+mn-lt"/>
                <a:cs typeface="+mn-lt"/>
              </a:rPr>
              <a:t>Present the results of the machine learning model in terms of its accuracy and effectiveness in predicting credit card defaulters.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90657" y="795032"/>
            <a:ext cx="11029615" cy="4673324"/>
          </a:xfrm>
        </p:spPr>
        <p:txBody>
          <a:bodyPr>
            <a:normAutofit/>
          </a:bodyPr>
          <a:lstStyle/>
          <a:p>
            <a:pPr marL="305435" indent="-305435"/>
            <a:r>
              <a:rPr lang="en-US" sz="2000" dirty="0">
                <a:solidFill>
                  <a:srgbClr val="0F0F0F"/>
                </a:solidFill>
                <a:ea typeface="+mn-lt"/>
                <a:cs typeface="+mn-lt"/>
              </a:rPr>
              <a:t>By used different type of Classification algorithms to train our model like, Logistic Regression, Random Forest </a:t>
            </a:r>
            <a:r>
              <a:rPr lang="en-US" sz="2000" dirty="0" err="1">
                <a:solidFill>
                  <a:srgbClr val="0F0F0F"/>
                </a:solidFill>
                <a:ea typeface="+mn-lt"/>
                <a:cs typeface="+mn-lt"/>
              </a:rPr>
              <a:t>Classifier,KNN_Classifier,and</a:t>
            </a:r>
            <a:r>
              <a:rPr lang="en-US" sz="2000" dirty="0">
                <a:solidFill>
                  <a:srgbClr val="0F0F0F"/>
                </a:solidFill>
                <a:ea typeface="+mn-lt"/>
                <a:cs typeface="+mn-lt"/>
              </a:rPr>
              <a:t> Also we tuned the parameters of Random forest classifier and </a:t>
            </a:r>
            <a:r>
              <a:rPr lang="en-US" sz="2000" dirty="0" err="1">
                <a:solidFill>
                  <a:srgbClr val="0F0F0F"/>
                </a:solidFill>
                <a:ea typeface="+mn-lt"/>
                <a:cs typeface="+mn-lt"/>
              </a:rPr>
              <a:t>XGboost</a:t>
            </a:r>
            <a:r>
              <a:rPr lang="en-US" sz="2000" dirty="0">
                <a:solidFill>
                  <a:srgbClr val="0F0F0F"/>
                </a:solidFill>
                <a:ea typeface="+mn-lt"/>
                <a:cs typeface="+mn-lt"/>
              </a:rPr>
              <a:t> classifier ,KNN_ Out of them Random forest classifier with Grid search </a:t>
            </a:r>
            <a:r>
              <a:rPr lang="en-US" sz="2000" dirty="0" smtClean="0">
                <a:solidFill>
                  <a:srgbClr val="0F0F0F"/>
                </a:solidFill>
                <a:ea typeface="+mn-lt"/>
                <a:cs typeface="+mn-lt"/>
              </a:rPr>
              <a:t>CV   </a:t>
            </a:r>
            <a:r>
              <a:rPr lang="en-US" sz="2000" dirty="0">
                <a:solidFill>
                  <a:srgbClr val="0F0F0F"/>
                </a:solidFill>
                <a:ea typeface="+mn-lt"/>
                <a:cs typeface="+mn-lt"/>
              </a:rPr>
              <a:t>( tuned </a:t>
            </a:r>
            <a:r>
              <a:rPr lang="en-US" sz="2000" dirty="0" err="1">
                <a:solidFill>
                  <a:srgbClr val="0F0F0F"/>
                </a:solidFill>
                <a:ea typeface="+mn-lt"/>
                <a:cs typeface="+mn-lt"/>
              </a:rPr>
              <a:t>hyperparameters</a:t>
            </a:r>
            <a:r>
              <a:rPr lang="en-US" sz="2000" dirty="0">
                <a:solidFill>
                  <a:srgbClr val="0F0F0F"/>
                </a:solidFill>
                <a:ea typeface="+mn-lt"/>
                <a:cs typeface="+mn-lt"/>
              </a:rPr>
              <a:t> gave) the best result. </a:t>
            </a:r>
            <a:endParaRPr lang="en-US" sz="2000" dirty="0" smtClean="0">
              <a:solidFill>
                <a:srgbClr val="0F0F0F"/>
              </a:solidFill>
              <a:ea typeface="+mn-lt"/>
              <a:cs typeface="+mn-lt"/>
            </a:endParaRPr>
          </a:p>
          <a:p>
            <a:pPr marL="305435" indent="-305435"/>
            <a:r>
              <a:rPr lang="en-US" sz="2000" dirty="0" smtClean="0">
                <a:solidFill>
                  <a:srgbClr val="0F0F0F"/>
                </a:solidFill>
                <a:ea typeface="+mn-lt"/>
                <a:cs typeface="+mn-lt"/>
              </a:rPr>
              <a:t>Highest </a:t>
            </a:r>
            <a:r>
              <a:rPr lang="en-US" sz="2000" dirty="0">
                <a:solidFill>
                  <a:srgbClr val="0F0F0F"/>
                </a:solidFill>
                <a:ea typeface="+mn-lt"/>
                <a:cs typeface="+mn-lt"/>
              </a:rPr>
              <a:t>Precision score is </a:t>
            </a:r>
            <a:r>
              <a:rPr lang="en-US" sz="2000" dirty="0" err="1">
                <a:solidFill>
                  <a:srgbClr val="0F0F0F"/>
                </a:solidFill>
                <a:ea typeface="+mn-lt"/>
                <a:cs typeface="+mn-lt"/>
              </a:rPr>
              <a:t>approx</a:t>
            </a:r>
            <a:r>
              <a:rPr lang="en-US" sz="2000" dirty="0">
                <a:solidFill>
                  <a:srgbClr val="0F0F0F"/>
                </a:solidFill>
                <a:ea typeface="+mn-lt"/>
                <a:cs typeface="+mn-lt"/>
              </a:rPr>
              <a:t> 84</a:t>
            </a:r>
            <a:r>
              <a:rPr lang="en-US" sz="2000" dirty="0" smtClean="0">
                <a:solidFill>
                  <a:srgbClr val="0F0F0F"/>
                </a:solidFill>
                <a:ea typeface="+mn-lt"/>
                <a:cs typeface="+mn-lt"/>
              </a:rPr>
              <a:t>%,</a:t>
            </a:r>
          </a:p>
          <a:p>
            <a:pPr marL="305435" indent="-305435"/>
            <a:r>
              <a:rPr lang="en-US" sz="2000" dirty="0" err="1" smtClean="0">
                <a:solidFill>
                  <a:srgbClr val="0F0F0F"/>
                </a:solidFill>
                <a:ea typeface="+mn-lt"/>
                <a:cs typeface="+mn-lt"/>
              </a:rPr>
              <a:t>ROC_Auc</a:t>
            </a:r>
            <a:r>
              <a:rPr lang="en-US" sz="2000" dirty="0" smtClean="0">
                <a:solidFill>
                  <a:srgbClr val="0F0F0F"/>
                </a:solidFill>
                <a:ea typeface="+mn-lt"/>
                <a:cs typeface="+mn-lt"/>
              </a:rPr>
              <a:t> </a:t>
            </a:r>
            <a:r>
              <a:rPr lang="en-US" sz="2000" dirty="0">
                <a:solidFill>
                  <a:srgbClr val="0F0F0F"/>
                </a:solidFill>
                <a:ea typeface="+mn-lt"/>
                <a:cs typeface="+mn-lt"/>
              </a:rPr>
              <a:t>score is </a:t>
            </a:r>
            <a:r>
              <a:rPr lang="en-US" sz="2000" dirty="0" err="1">
                <a:solidFill>
                  <a:srgbClr val="0F0F0F"/>
                </a:solidFill>
                <a:ea typeface="+mn-lt"/>
                <a:cs typeface="+mn-lt"/>
              </a:rPr>
              <a:t>approx</a:t>
            </a:r>
            <a:r>
              <a:rPr lang="en-US" sz="2000" dirty="0">
                <a:solidFill>
                  <a:srgbClr val="0F0F0F"/>
                </a:solidFill>
                <a:ea typeface="+mn-lt"/>
                <a:cs typeface="+mn-lt"/>
              </a:rPr>
              <a:t> 81</a:t>
            </a:r>
            <a:r>
              <a:rPr lang="en-US" sz="2000" dirty="0" smtClean="0">
                <a:solidFill>
                  <a:srgbClr val="0F0F0F"/>
                </a:solidFill>
                <a:ea typeface="+mn-lt"/>
                <a:cs typeface="+mn-lt"/>
              </a:rPr>
              <a:t>%,</a:t>
            </a:r>
          </a:p>
          <a:p>
            <a:pPr marL="305435" indent="-305435"/>
            <a:r>
              <a:rPr lang="en-US" sz="2000" dirty="0" smtClean="0">
                <a:solidFill>
                  <a:srgbClr val="0F0F0F"/>
                </a:solidFill>
                <a:ea typeface="+mn-lt"/>
                <a:cs typeface="+mn-lt"/>
              </a:rPr>
              <a:t> </a:t>
            </a:r>
            <a:r>
              <a:rPr lang="en-US" sz="2000" dirty="0" err="1">
                <a:solidFill>
                  <a:srgbClr val="0F0F0F"/>
                </a:solidFill>
                <a:ea typeface="+mn-lt"/>
                <a:cs typeface="+mn-lt"/>
              </a:rPr>
              <a:t>Accuracy_score</a:t>
            </a:r>
            <a:r>
              <a:rPr lang="en-US" sz="2000" dirty="0">
                <a:solidFill>
                  <a:srgbClr val="0F0F0F"/>
                </a:solidFill>
                <a:ea typeface="+mn-lt"/>
                <a:cs typeface="+mn-lt"/>
              </a:rPr>
              <a:t> is </a:t>
            </a:r>
            <a:r>
              <a:rPr lang="en-US" sz="2000" dirty="0" err="1">
                <a:solidFill>
                  <a:srgbClr val="0F0F0F"/>
                </a:solidFill>
                <a:ea typeface="+mn-lt"/>
                <a:cs typeface="+mn-lt"/>
              </a:rPr>
              <a:t>approx</a:t>
            </a:r>
            <a:r>
              <a:rPr lang="en-US" sz="2000" dirty="0">
                <a:solidFill>
                  <a:srgbClr val="0F0F0F"/>
                </a:solidFill>
                <a:ea typeface="+mn-lt"/>
                <a:cs typeface="+mn-lt"/>
              </a:rPr>
              <a:t> 81</a:t>
            </a:r>
            <a:r>
              <a:rPr lang="en-US" sz="2000" dirty="0" smtClean="0">
                <a:solidFill>
                  <a:srgbClr val="0F0F0F"/>
                </a:solidFill>
                <a:ea typeface="+mn-lt"/>
                <a:cs typeface="+mn-lt"/>
              </a:rPr>
              <a:t>%</a:t>
            </a:r>
          </a:p>
          <a:p>
            <a:pPr marL="305435" indent="-305435"/>
            <a:r>
              <a:rPr lang="en-US" sz="2000" dirty="0" smtClean="0">
                <a:solidFill>
                  <a:srgbClr val="0F0F0F"/>
                </a:solidFill>
                <a:ea typeface="+mn-lt"/>
                <a:cs typeface="+mn-lt"/>
              </a:rPr>
              <a:t> </a:t>
            </a:r>
            <a:r>
              <a:rPr lang="en-US" sz="2000" dirty="0">
                <a:solidFill>
                  <a:srgbClr val="0F0F0F"/>
                </a:solidFill>
                <a:ea typeface="+mn-lt"/>
                <a:cs typeface="+mn-lt"/>
              </a:rPr>
              <a:t>It's F1_score </a:t>
            </a:r>
            <a:r>
              <a:rPr lang="en-US" sz="2000" dirty="0" err="1">
                <a:solidFill>
                  <a:srgbClr val="0F0F0F"/>
                </a:solidFill>
                <a:ea typeface="+mn-lt"/>
                <a:cs typeface="+mn-lt"/>
              </a:rPr>
              <a:t>approx</a:t>
            </a:r>
            <a:r>
              <a:rPr lang="en-US" sz="2000" dirty="0">
                <a:solidFill>
                  <a:srgbClr val="0F0F0F"/>
                </a:solidFill>
                <a:ea typeface="+mn-lt"/>
                <a:cs typeface="+mn-lt"/>
              </a:rPr>
              <a:t> is 80</a:t>
            </a:r>
            <a:r>
              <a:rPr lang="en-US" sz="2000" dirty="0" smtClean="0">
                <a:solidFill>
                  <a:srgbClr val="0F0F0F"/>
                </a:solidFill>
                <a:ea typeface="+mn-lt"/>
                <a:cs typeface="+mn-lt"/>
              </a:rPr>
              <a:t>%,</a:t>
            </a:r>
          </a:p>
          <a:p>
            <a:pPr marL="305435" indent="-305435"/>
            <a:r>
              <a:rPr lang="en-US" sz="2000" dirty="0" smtClean="0">
                <a:solidFill>
                  <a:srgbClr val="0F0F0F"/>
                </a:solidFill>
                <a:ea typeface="+mn-lt"/>
                <a:cs typeface="+mn-lt"/>
              </a:rPr>
              <a:t> </a:t>
            </a:r>
            <a:r>
              <a:rPr lang="en-US" sz="2000" dirty="0" err="1">
                <a:solidFill>
                  <a:srgbClr val="0F0F0F"/>
                </a:solidFill>
                <a:ea typeface="+mn-lt"/>
                <a:cs typeface="+mn-lt"/>
              </a:rPr>
              <a:t>Recall_score</a:t>
            </a:r>
            <a:r>
              <a:rPr lang="en-US" sz="2000" dirty="0">
                <a:solidFill>
                  <a:srgbClr val="0F0F0F"/>
                </a:solidFill>
                <a:ea typeface="+mn-lt"/>
                <a:cs typeface="+mn-lt"/>
              </a:rPr>
              <a:t>  </a:t>
            </a:r>
            <a:r>
              <a:rPr lang="en-US" sz="2000" dirty="0" err="1">
                <a:solidFill>
                  <a:srgbClr val="0F0F0F"/>
                </a:solidFill>
                <a:ea typeface="+mn-lt"/>
                <a:cs typeface="+mn-lt"/>
              </a:rPr>
              <a:t>approx</a:t>
            </a:r>
            <a:r>
              <a:rPr lang="en-US" sz="2000" dirty="0">
                <a:solidFill>
                  <a:srgbClr val="0F0F0F"/>
                </a:solidFill>
                <a:ea typeface="+mn-lt"/>
                <a:cs typeface="+mn-lt"/>
              </a:rPr>
              <a:t> is  77</a:t>
            </a:r>
            <a:r>
              <a:rPr lang="en-US" sz="2000" dirty="0" smtClean="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35671" y="297091"/>
            <a:ext cx="11029615" cy="4673324"/>
          </a:xfrm>
        </p:spPr>
        <p:txBody>
          <a:bodyPr/>
          <a:lstStyle/>
          <a:p>
            <a:pPr marL="305435" indent="-305435"/>
            <a:r>
              <a:rPr lang="en-US" sz="2000" dirty="0" smtClean="0">
                <a:solidFill>
                  <a:srgbClr val="0F0F0F"/>
                </a:solidFill>
                <a:ea typeface="+mn-lt"/>
                <a:cs typeface="+mn-lt"/>
              </a:rPr>
              <a:t>This </a:t>
            </a:r>
            <a:r>
              <a:rPr lang="en-US" sz="2000" dirty="0">
                <a:solidFill>
                  <a:srgbClr val="0F0F0F"/>
                </a:solidFill>
                <a:ea typeface="+mn-lt"/>
                <a:cs typeface="+mn-lt"/>
              </a:rPr>
              <a:t>ML model helps to any credit card details enter machine </a:t>
            </a:r>
            <a:r>
              <a:rPr lang="en-US" sz="2000" dirty="0" err="1">
                <a:solidFill>
                  <a:srgbClr val="0F0F0F"/>
                </a:solidFill>
                <a:ea typeface="+mn-lt"/>
                <a:cs typeface="+mn-lt"/>
              </a:rPr>
              <a:t>autondically</a:t>
            </a:r>
            <a:r>
              <a:rPr lang="en-US" sz="2000" dirty="0">
                <a:solidFill>
                  <a:srgbClr val="0F0F0F"/>
                </a:solidFill>
                <a:ea typeface="+mn-lt"/>
                <a:cs typeface="+mn-lt"/>
              </a:rPr>
              <a:t>  </a:t>
            </a:r>
            <a:r>
              <a:rPr lang="en-US" sz="2000" dirty="0" err="1">
                <a:solidFill>
                  <a:srgbClr val="0F0F0F"/>
                </a:solidFill>
                <a:ea typeface="+mn-lt"/>
                <a:cs typeface="+mn-lt"/>
              </a:rPr>
              <a:t>evduted</a:t>
            </a:r>
            <a:r>
              <a:rPr lang="en-US" sz="2000" dirty="0">
                <a:solidFill>
                  <a:srgbClr val="0F0F0F"/>
                </a:solidFill>
                <a:ea typeface="+mn-lt"/>
                <a:cs typeface="+mn-lt"/>
              </a:rPr>
              <a:t> whether he default in future or not  and it  reduces an expected losses and </a:t>
            </a:r>
            <a:r>
              <a:rPr lang="en-US" sz="2000" dirty="0" err="1">
                <a:solidFill>
                  <a:srgbClr val="0F0F0F"/>
                </a:solidFill>
                <a:ea typeface="+mn-lt"/>
                <a:cs typeface="+mn-lt"/>
              </a:rPr>
              <a:t>baddefts</a:t>
            </a:r>
            <a:r>
              <a:rPr lang="en-US" sz="2000" dirty="0">
                <a:solidFill>
                  <a:srgbClr val="0F0F0F"/>
                </a:solidFill>
                <a:ea typeface="+mn-lt"/>
                <a:cs typeface="+mn-lt"/>
              </a:rPr>
              <a:t> all banking industry in the form of credit defaulters</a:t>
            </a:r>
            <a:endParaRPr lang="en-IN" sz="20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dirty="0"/>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a:t>
            </a:r>
            <a:r>
              <a:rPr lang="en-US" sz="2000" dirty="0">
                <a:solidFill>
                  <a:schemeClr val="tx1"/>
                </a:solidFill>
              </a:rPr>
              <a:t>K-S </a:t>
            </a:r>
            <a:r>
              <a:rPr lang="en-US" sz="2000" dirty="0" smtClean="0">
                <a:solidFill>
                  <a:schemeClr val="tx1"/>
                </a:solidFill>
              </a:rPr>
              <a:t>chart</a:t>
            </a:r>
            <a:r>
              <a:rPr lang="en-US" sz="2000" dirty="0"/>
              <a:t> to evaluate which customers will default on their credit card payments</a:t>
            </a:r>
          </a:p>
          <a:p>
            <a:pPr marL="0" indent="0">
              <a:buNone/>
            </a:pP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2067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600" b="1" dirty="0">
                <a:latin typeface="Calibri"/>
                <a:cs typeface="Calibri"/>
              </a:rPr>
              <a:t>The proposed system aims to address the challenge one of  the </a:t>
            </a:r>
            <a:r>
              <a:rPr lang="en-US" sz="1600" b="1" dirty="0" err="1">
                <a:latin typeface="Calibri"/>
                <a:cs typeface="Calibri"/>
              </a:rPr>
              <a:t>muliti</a:t>
            </a:r>
            <a:r>
              <a:rPr lang="en-US" sz="1600" b="1" dirty="0">
                <a:latin typeface="Calibri"/>
                <a:cs typeface="Calibri"/>
              </a:rPr>
              <a:t> national banking company facing the problem on Frauds on credit card plat form ,I developed binary classification model using  ML algorithms such as logistics Regression , Random forest </a:t>
            </a:r>
            <a:r>
              <a:rPr lang="en-US" sz="1600" b="1" dirty="0" smtClean="0">
                <a:latin typeface="Calibri"/>
                <a:cs typeface="Calibri"/>
              </a:rPr>
              <a:t>,       K-NN </a:t>
            </a:r>
            <a:r>
              <a:rPr lang="en-US" sz="1600" b="1" dirty="0">
                <a:latin typeface="Calibri"/>
                <a:cs typeface="Calibri"/>
              </a:rPr>
              <a:t>to  predict  whether customer will default on credit card payments . This involves leveraging data analytics and machine learning techniques to forecast demand patterns accurately. The solution will consist of the following </a:t>
            </a:r>
            <a:r>
              <a:rPr lang="en-US" sz="1600" b="1" dirty="0" smtClean="0">
                <a:latin typeface="Calibri"/>
                <a:cs typeface="Calibri"/>
              </a:rPr>
              <a:t>components:</a:t>
            </a:r>
          </a:p>
          <a:p>
            <a:pPr marL="305435" indent="-305435"/>
            <a:r>
              <a:rPr lang="en-US" sz="1600" b="1" dirty="0" smtClean="0">
                <a:latin typeface="Calibri"/>
                <a:cs typeface="Calibri"/>
              </a:rPr>
              <a:t>Data </a:t>
            </a:r>
            <a:r>
              <a:rPr lang="en-US" sz="1600" b="1" dirty="0">
                <a:latin typeface="Calibri"/>
                <a:cs typeface="Calibri"/>
              </a:rPr>
              <a:t>Collection</a:t>
            </a:r>
            <a:r>
              <a:rPr lang="en-US" sz="1600" b="1" dirty="0" smtClean="0">
                <a:latin typeface="Calibri"/>
                <a:cs typeface="Calibri"/>
              </a:rPr>
              <a:t>:</a:t>
            </a:r>
          </a:p>
          <a:p>
            <a:pPr marL="305435" indent="-305435"/>
            <a:r>
              <a:rPr lang="en-US" sz="1600" b="1" dirty="0" smtClean="0">
                <a:latin typeface="Calibri"/>
                <a:cs typeface="Calibri"/>
              </a:rPr>
              <a:t>Gather </a:t>
            </a:r>
            <a:r>
              <a:rPr lang="en-US" sz="1600" b="1" dirty="0">
                <a:latin typeface="Calibri"/>
                <a:cs typeface="Calibri"/>
              </a:rPr>
              <a:t>historical data on credit limit , age ,gender, education, payment delayed details, bill generated amount, bill paid amount, defaulter for next month</a:t>
            </a:r>
            <a:r>
              <a:rPr lang="en-US" sz="1600" b="1" dirty="0" smtClean="0">
                <a:latin typeface="Calibri"/>
                <a:cs typeface="Calibri"/>
              </a:rPr>
              <a:t>.</a:t>
            </a:r>
          </a:p>
          <a:p>
            <a:pPr marL="305435" indent="-305435"/>
            <a:r>
              <a:rPr lang="en-US" sz="1600" b="1" dirty="0" smtClean="0">
                <a:latin typeface="Calibri"/>
                <a:cs typeface="Calibri"/>
              </a:rPr>
              <a:t>Data </a:t>
            </a:r>
            <a:r>
              <a:rPr lang="en-US" sz="1600" b="1" dirty="0">
                <a:latin typeface="Calibri"/>
                <a:cs typeface="Calibri"/>
              </a:rPr>
              <a:t>Preprocessing</a:t>
            </a:r>
            <a:r>
              <a:rPr lang="en-US" sz="1600" b="1" dirty="0" smtClean="0">
                <a:latin typeface="Calibri"/>
                <a:cs typeface="Calibri"/>
              </a:rPr>
              <a:t>:</a:t>
            </a:r>
          </a:p>
          <a:p>
            <a:pPr marL="305435" indent="-305435"/>
            <a:r>
              <a:rPr lang="en-US" sz="1600" b="1" dirty="0" smtClean="0">
                <a:latin typeface="Calibri"/>
                <a:cs typeface="Calibri"/>
              </a:rPr>
              <a:t>Clean </a:t>
            </a:r>
            <a:r>
              <a:rPr lang="en-US" sz="1600" b="1" dirty="0">
                <a:latin typeface="Calibri"/>
                <a:cs typeface="Calibri"/>
              </a:rPr>
              <a:t>and preprocess the collected data to handle missing values, outliers, and </a:t>
            </a:r>
            <a:r>
              <a:rPr lang="en-US" sz="1600" b="1" dirty="0" err="1">
                <a:latin typeface="Calibri"/>
                <a:cs typeface="Calibri"/>
              </a:rPr>
              <a:t>inconsistencies.Feature</a:t>
            </a:r>
            <a:r>
              <a:rPr lang="en-US" sz="1600" b="1" dirty="0">
                <a:latin typeface="Calibri"/>
                <a:cs typeface="Calibri"/>
              </a:rPr>
              <a:t> engineering to extract relevant features from the data that might impact default prediction</a:t>
            </a:r>
            <a:r>
              <a:rPr lang="en-US" sz="1600" b="1" dirty="0" smtClean="0">
                <a:latin typeface="Calibri"/>
                <a:cs typeface="Calibri"/>
              </a:rPr>
              <a:t>.</a:t>
            </a:r>
          </a:p>
          <a:p>
            <a:pPr marL="305435" indent="-305435"/>
            <a:r>
              <a:rPr lang="en-US" sz="1600" b="1" dirty="0" smtClean="0">
                <a:latin typeface="Calibri"/>
                <a:cs typeface="Calibri"/>
              </a:rPr>
              <a:t>Machine </a:t>
            </a:r>
            <a:r>
              <a:rPr lang="en-US" sz="1600" b="1" dirty="0">
                <a:latin typeface="Calibri"/>
                <a:cs typeface="Calibri"/>
              </a:rPr>
              <a:t>Learning Algorithm</a:t>
            </a:r>
            <a:r>
              <a:rPr lang="en-US" sz="1600" b="1" dirty="0" smtClean="0">
                <a:latin typeface="Calibri"/>
                <a:cs typeface="Calibri"/>
              </a:rPr>
              <a:t>:</a:t>
            </a:r>
          </a:p>
          <a:p>
            <a:pPr marL="305435" indent="-305435"/>
            <a:r>
              <a:rPr lang="en-US" sz="1600" b="1" dirty="0" smtClean="0">
                <a:latin typeface="Calibri"/>
                <a:cs typeface="Calibri"/>
              </a:rPr>
              <a:t>Implement </a:t>
            </a:r>
            <a:r>
              <a:rPr lang="en-US" sz="1600" b="1" dirty="0">
                <a:latin typeface="Calibri"/>
                <a:cs typeface="Calibri"/>
              </a:rPr>
              <a:t>a machine learning algorithm, such as logistics Regression , Random forest ,K-NN to  predict  whether customer will default on credit card payments based on historical patterns</a:t>
            </a:r>
            <a:r>
              <a:rPr lang="en-US" sz="1600" b="1" dirty="0" smtClean="0">
                <a:latin typeface="Calibri"/>
                <a:cs typeface="Calibri"/>
              </a:rPr>
              <a:t>.</a:t>
            </a:r>
          </a:p>
          <a:p>
            <a:pPr marL="305435" indent="-305435"/>
            <a:r>
              <a:rPr lang="en-US" sz="1600" b="1" dirty="0" smtClean="0">
                <a:latin typeface="Calibri"/>
                <a:cs typeface="Calibri"/>
              </a:rPr>
              <a:t>Evaluation:</a:t>
            </a:r>
          </a:p>
          <a:p>
            <a:pPr marL="305435" indent="-305435"/>
            <a:r>
              <a:rPr lang="en-US" sz="1600" b="1" dirty="0" smtClean="0">
                <a:latin typeface="Calibri"/>
                <a:cs typeface="Calibri"/>
              </a:rPr>
              <a:t>Assess </a:t>
            </a:r>
            <a:r>
              <a:rPr lang="en-US" sz="1600" b="1" dirty="0">
                <a:latin typeface="Calibri"/>
                <a:cs typeface="Calibri"/>
              </a:rPr>
              <a:t>the model's performance using appropriate metrics such as accuracy, precision, recall,f-1 score, confusion </a:t>
            </a:r>
            <a:r>
              <a:rPr lang="en-US" sz="1600" b="1" dirty="0" err="1">
                <a:latin typeface="Calibri"/>
                <a:cs typeface="Calibri"/>
              </a:rPr>
              <a:t>metricsFine</a:t>
            </a:r>
            <a:r>
              <a:rPr lang="en-US" sz="1600" b="1" dirty="0">
                <a:latin typeface="Calibri"/>
                <a:cs typeface="Calibri"/>
              </a:rPr>
              <a:t>-tune the model based on feedback and continuous monitoring of prediction accuracy</a:t>
            </a:r>
            <a:r>
              <a:rPr lang="en-US" sz="1600" b="1" dirty="0" smtClean="0">
                <a:latin typeface="Calibri"/>
                <a:cs typeface="Calibri"/>
              </a:rPr>
              <a:t>.</a:t>
            </a:r>
          </a:p>
          <a:p>
            <a:pPr marL="305435" indent="-305435"/>
            <a:r>
              <a:rPr lang="en-US" sz="1600" b="1" dirty="0" smtClean="0">
                <a:latin typeface="Calibri"/>
                <a:cs typeface="Calibri"/>
              </a:rPr>
              <a:t>Result</a:t>
            </a:r>
            <a:r>
              <a:rPr lang="en-US" sz="1600" b="1" dirty="0">
                <a:latin typeface="Calibri"/>
                <a:cs typeface="Calibri"/>
              </a:rPr>
              <a:t>:</a:t>
            </a: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Data Summary:</a:t>
            </a:r>
            <a:endParaRPr lang="en-IN" dirty="0">
              <a:solidFill>
                <a:schemeClr val="accent1"/>
              </a:solidFill>
            </a:endParaRPr>
          </a:p>
        </p:txBody>
      </p:sp>
      <p:sp>
        <p:nvSpPr>
          <p:cNvPr id="3" name="Content Placeholder 2"/>
          <p:cNvSpPr>
            <a:spLocks noGrp="1"/>
          </p:cNvSpPr>
          <p:nvPr>
            <p:ph idx="1"/>
          </p:nvPr>
        </p:nvSpPr>
        <p:spPr/>
        <p:txBody>
          <a:bodyPr>
            <a:normAutofit/>
          </a:bodyPr>
          <a:lstStyle/>
          <a:p>
            <a:r>
              <a:rPr lang="en-US" sz="2000" dirty="0" smtClean="0"/>
              <a:t>I took a data set consist of 30000 rows, 25 columns it consist of</a:t>
            </a:r>
          </a:p>
          <a:p>
            <a:r>
              <a:rPr lang="en-US" sz="2000" dirty="0" smtClean="0"/>
              <a:t>X1 </a:t>
            </a:r>
            <a:r>
              <a:rPr lang="en-US" sz="2000" dirty="0"/>
              <a:t>- Amount of credit(includes individual as well as family credit</a:t>
            </a:r>
            <a:r>
              <a:rPr lang="en-US" sz="2000" dirty="0" smtClean="0"/>
              <a:t>)</a:t>
            </a:r>
          </a:p>
          <a:p>
            <a:r>
              <a:rPr lang="en-US" sz="2000" dirty="0" smtClean="0"/>
              <a:t>X2 – Gender</a:t>
            </a:r>
          </a:p>
          <a:p>
            <a:r>
              <a:rPr lang="en-US" sz="2000" dirty="0" smtClean="0"/>
              <a:t>X3 – Education</a:t>
            </a:r>
          </a:p>
          <a:p>
            <a:r>
              <a:rPr lang="en-US" sz="2000" dirty="0" smtClean="0"/>
              <a:t>X4 </a:t>
            </a:r>
            <a:r>
              <a:rPr lang="en-US" sz="2000" dirty="0"/>
              <a:t>- Marital </a:t>
            </a:r>
            <a:r>
              <a:rPr lang="en-US" sz="2000" dirty="0" smtClean="0"/>
              <a:t>Status</a:t>
            </a:r>
          </a:p>
          <a:p>
            <a:r>
              <a:rPr lang="en-US" sz="2000" dirty="0" smtClean="0"/>
              <a:t>X5 – Age</a:t>
            </a:r>
          </a:p>
          <a:p>
            <a:r>
              <a:rPr lang="en-US" sz="2000" dirty="0" smtClean="0"/>
              <a:t>X6 </a:t>
            </a:r>
            <a:r>
              <a:rPr lang="en-US" sz="2000" dirty="0"/>
              <a:t>to X11 - History of past payments from April to </a:t>
            </a:r>
            <a:r>
              <a:rPr lang="en-US" sz="2000" dirty="0" smtClean="0"/>
              <a:t>September</a:t>
            </a:r>
          </a:p>
          <a:p>
            <a:r>
              <a:rPr lang="en-US" sz="2000" dirty="0" smtClean="0"/>
              <a:t>X12 </a:t>
            </a:r>
            <a:r>
              <a:rPr lang="en-US" sz="2000" dirty="0"/>
              <a:t>to X17 - Amount of bill statement from April to </a:t>
            </a:r>
            <a:r>
              <a:rPr lang="en-US" sz="2000" dirty="0" smtClean="0"/>
              <a:t>September</a:t>
            </a:r>
          </a:p>
          <a:p>
            <a:r>
              <a:rPr lang="en-US" sz="2000" dirty="0" smtClean="0"/>
              <a:t>X18 </a:t>
            </a:r>
            <a:r>
              <a:rPr lang="en-US" sz="2000" dirty="0"/>
              <a:t>to X23 - Amount of previous payment from April to September</a:t>
            </a:r>
            <a:endParaRPr lang="en-IN" sz="2000" dirty="0"/>
          </a:p>
        </p:txBody>
      </p:sp>
    </p:spTree>
    <p:extLst>
      <p:ext uri="{BB962C8B-B14F-4D97-AF65-F5344CB8AC3E}">
        <p14:creationId xmlns:p14="http://schemas.microsoft.com/office/powerpoint/2010/main" val="215295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Data </a:t>
            </a:r>
            <a:r>
              <a:rPr lang="en-US" dirty="0" err="1" smtClean="0">
                <a:solidFill>
                  <a:schemeClr val="accent1"/>
                </a:solidFill>
              </a:rPr>
              <a:t>anaylasis</a:t>
            </a:r>
            <a:r>
              <a:rPr lang="en-US" dirty="0" smtClean="0">
                <a:solidFill>
                  <a:schemeClr val="accent1"/>
                </a:solidFill>
              </a:rPr>
              <a:t> steps:</a:t>
            </a:r>
            <a:endParaRPr lang="en-IN" dirty="0">
              <a:solidFill>
                <a:schemeClr val="accent1"/>
              </a:solidFill>
            </a:endParaRPr>
          </a:p>
        </p:txBody>
      </p:sp>
      <p:sp>
        <p:nvSpPr>
          <p:cNvPr id="3" name="Content Placeholder 2"/>
          <p:cNvSpPr>
            <a:spLocks noGrp="1"/>
          </p:cNvSpPr>
          <p:nvPr>
            <p:ph idx="1"/>
          </p:nvPr>
        </p:nvSpPr>
        <p:spPr>
          <a:xfrm>
            <a:off x="506547" y="1078092"/>
            <a:ext cx="11029615" cy="4673324"/>
          </a:xfrm>
        </p:spPr>
        <p:txBody>
          <a:bodyPr/>
          <a:lstStyle/>
          <a:p>
            <a:r>
              <a:rPr lang="en-US" b="1" dirty="0"/>
              <a:t>Import Libraries</a:t>
            </a:r>
            <a:r>
              <a:rPr lang="en-US" dirty="0"/>
              <a:t>: In this part, we had imported require libraries like  </a:t>
            </a:r>
            <a:r>
              <a:rPr lang="en-US" dirty="0" err="1"/>
              <a:t>numpy,pandas</a:t>
            </a:r>
            <a:r>
              <a:rPr lang="en-US" dirty="0"/>
              <a:t>, </a:t>
            </a:r>
            <a:r>
              <a:rPr lang="en-US" dirty="0" err="1"/>
              <a:t>matplotlib</a:t>
            </a:r>
            <a:r>
              <a:rPr lang="en-US" dirty="0"/>
              <a:t>, </a:t>
            </a:r>
            <a:r>
              <a:rPr lang="en-US" dirty="0" err="1"/>
              <a:t>seaborn</a:t>
            </a:r>
            <a:r>
              <a:rPr lang="en-US" dirty="0"/>
              <a:t>, to perform Exploratory Data Analysis and For prediction we import </a:t>
            </a:r>
            <a:r>
              <a:rPr lang="en-US" dirty="0" err="1"/>
              <a:t>sklearn</a:t>
            </a:r>
            <a:r>
              <a:rPr lang="en-US" dirty="0"/>
              <a:t> library for credit card fraud </a:t>
            </a:r>
            <a:r>
              <a:rPr lang="en-US" dirty="0" smtClean="0"/>
              <a:t>detection.</a:t>
            </a:r>
          </a:p>
          <a:p>
            <a:r>
              <a:rPr lang="en-US" b="1" dirty="0"/>
              <a:t>Descriptive Statistics</a:t>
            </a:r>
            <a:r>
              <a:rPr lang="en-US" dirty="0"/>
              <a:t>: In this part, we start by looking at descriptive statistic parameters for the dataset. We will use describe() this tell about unique values and standard deviation, mean, median, mode </a:t>
            </a:r>
            <a:r>
              <a:rPr lang="en-US" dirty="0" smtClean="0"/>
              <a:t>etc.</a:t>
            </a:r>
          </a:p>
          <a:p>
            <a:r>
              <a:rPr lang="en-US" b="1" dirty="0"/>
              <a:t>Missing Value Imputation</a:t>
            </a:r>
            <a:r>
              <a:rPr lang="en-US" dirty="0"/>
              <a:t>: We will now check for missing values in our dataset. In case there are any missing entries, we will impute them with appropriate </a:t>
            </a:r>
            <a:r>
              <a:rPr lang="en-US" dirty="0" smtClean="0"/>
              <a:t>values.</a:t>
            </a:r>
          </a:p>
          <a:p>
            <a:r>
              <a:rPr lang="en-US" b="1" dirty="0"/>
              <a:t>Graphical Representation</a:t>
            </a:r>
            <a:r>
              <a:rPr lang="en-US" dirty="0"/>
              <a:t>: We will start with </a:t>
            </a:r>
            <a:r>
              <a:rPr lang="en-US" dirty="0" err="1"/>
              <a:t>Univariate</a:t>
            </a:r>
            <a:r>
              <a:rPr lang="en-US" dirty="0"/>
              <a:t> Analysis. and end with bivariate analysis during this </a:t>
            </a:r>
            <a:r>
              <a:rPr lang="en-US" dirty="0" err="1"/>
              <a:t>i</a:t>
            </a:r>
            <a:r>
              <a:rPr lang="en-US" dirty="0"/>
              <a:t> draw pie chart, bar chart, count plot </a:t>
            </a:r>
            <a:r>
              <a:rPr lang="en-US" dirty="0" smtClean="0"/>
              <a:t>etc.</a:t>
            </a:r>
            <a:endParaRPr lang="en-IN" dirty="0"/>
          </a:p>
        </p:txBody>
      </p:sp>
    </p:spTree>
    <p:extLst>
      <p:ext uri="{BB962C8B-B14F-4D97-AF65-F5344CB8AC3E}">
        <p14:creationId xmlns:p14="http://schemas.microsoft.com/office/powerpoint/2010/main" val="16110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Exploratory Data </a:t>
            </a:r>
            <a:r>
              <a:rPr lang="en-IN" dirty="0" smtClean="0">
                <a:solidFill>
                  <a:schemeClr val="accent1"/>
                </a:solidFill>
              </a:rPr>
              <a:t>Analysis:</a:t>
            </a:r>
            <a:endParaRPr lang="en-IN" dirty="0">
              <a:solidFill>
                <a:schemeClr val="accent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6865" y="1723811"/>
            <a:ext cx="3914787" cy="3922784"/>
          </a:xfrm>
        </p:spPr>
      </p:pic>
      <p:sp>
        <p:nvSpPr>
          <p:cNvPr id="6" name="Rectangle 5"/>
          <p:cNvSpPr/>
          <p:nvPr/>
        </p:nvSpPr>
        <p:spPr>
          <a:xfrm>
            <a:off x="581192" y="2444820"/>
            <a:ext cx="5465045" cy="1015663"/>
          </a:xfrm>
          <a:prstGeom prst="rect">
            <a:avLst/>
          </a:prstGeom>
        </p:spPr>
        <p:txBody>
          <a:bodyPr wrap="square">
            <a:spAutoFit/>
          </a:bodyPr>
          <a:lstStyle/>
          <a:p>
            <a:r>
              <a:rPr lang="en-IN" sz="2000" b="1" dirty="0" smtClean="0"/>
              <a:t>Defaulters : </a:t>
            </a:r>
            <a:r>
              <a:rPr lang="en-IN" sz="2000" dirty="0" smtClean="0"/>
              <a:t>Non-defaulter </a:t>
            </a:r>
            <a:r>
              <a:rPr lang="en-IN" sz="2000" dirty="0"/>
              <a:t>were 23364, Defaulter were 6636The above pie charts said Non-defaulters 77.88% ,and defaulter were 22.12%</a:t>
            </a:r>
          </a:p>
        </p:txBody>
      </p:sp>
    </p:spTree>
    <p:extLst>
      <p:ext uri="{BB962C8B-B14F-4D97-AF65-F5344CB8AC3E}">
        <p14:creationId xmlns:p14="http://schemas.microsoft.com/office/powerpoint/2010/main" val="260973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Credit limit balance Analysis:</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9951" y="1232452"/>
            <a:ext cx="7452049" cy="5336299"/>
          </a:xfrm>
        </p:spPr>
      </p:pic>
      <p:sp>
        <p:nvSpPr>
          <p:cNvPr id="5" name="Rectangle 4"/>
          <p:cNvSpPr/>
          <p:nvPr/>
        </p:nvSpPr>
        <p:spPr>
          <a:xfrm>
            <a:off x="118188" y="1727823"/>
            <a:ext cx="4407159" cy="1631216"/>
          </a:xfrm>
          <a:prstGeom prst="rect">
            <a:avLst/>
          </a:prstGeom>
        </p:spPr>
        <p:txBody>
          <a:bodyPr wrap="square">
            <a:spAutoFit/>
          </a:bodyPr>
          <a:lstStyle/>
          <a:p>
            <a:r>
              <a:rPr lang="en-IN" sz="2000" dirty="0" smtClean="0"/>
              <a:t>Most </a:t>
            </a:r>
            <a:r>
              <a:rPr lang="en-IN" sz="2000" dirty="0"/>
              <a:t>of people available credit balance is 50,000 to 3365 members. Maximum available credit balance limit is 1,00,000Minimum available credit balance limit is 10,000</a:t>
            </a:r>
          </a:p>
        </p:txBody>
      </p:sp>
    </p:spTree>
    <p:extLst>
      <p:ext uri="{BB962C8B-B14F-4D97-AF65-F5344CB8AC3E}">
        <p14:creationId xmlns:p14="http://schemas.microsoft.com/office/powerpoint/2010/main" val="353710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Gender analysis:</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1796" y="1232452"/>
            <a:ext cx="6195526" cy="5019796"/>
          </a:xfrm>
        </p:spPr>
      </p:pic>
      <p:sp>
        <p:nvSpPr>
          <p:cNvPr id="5" name="Rectangle 4"/>
          <p:cNvSpPr/>
          <p:nvPr/>
        </p:nvSpPr>
        <p:spPr>
          <a:xfrm>
            <a:off x="0" y="1902187"/>
            <a:ext cx="4562669" cy="923330"/>
          </a:xfrm>
          <a:prstGeom prst="rect">
            <a:avLst/>
          </a:prstGeom>
        </p:spPr>
        <p:txBody>
          <a:bodyPr wrap="square">
            <a:spAutoFit/>
          </a:bodyPr>
          <a:lstStyle/>
          <a:p>
            <a:r>
              <a:rPr lang="en-IN" b="1" dirty="0"/>
              <a:t>Gender </a:t>
            </a:r>
            <a:r>
              <a:rPr lang="en-IN" b="1" dirty="0" smtClean="0"/>
              <a:t>Analysis</a:t>
            </a:r>
          </a:p>
          <a:p>
            <a:r>
              <a:rPr lang="en-IN" dirty="0" smtClean="0"/>
              <a:t>Male </a:t>
            </a:r>
            <a:r>
              <a:rPr lang="en-IN" dirty="0"/>
              <a:t>are 11,888 represented as 1 and female are 18,112 represented as 2</a:t>
            </a:r>
          </a:p>
        </p:txBody>
      </p:sp>
    </p:spTree>
    <p:extLst>
      <p:ext uri="{BB962C8B-B14F-4D97-AF65-F5344CB8AC3E}">
        <p14:creationId xmlns:p14="http://schemas.microsoft.com/office/powerpoint/2010/main" val="14354678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190</TotalTime>
  <Words>1199</Words>
  <Application>Microsoft Office PowerPoint</Application>
  <PresentationFormat>Widescreen</PresentationFormat>
  <Paragraphs>93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Franklin Gothic Book</vt:lpstr>
      <vt:lpstr>Franklin Gothic Demi</vt:lpstr>
      <vt:lpstr>Wingdings 2</vt:lpstr>
      <vt:lpstr>DividendVTI</vt:lpstr>
      <vt:lpstr>CrEDIT CARD DEFAULT PREDICTION </vt:lpstr>
      <vt:lpstr>OUTLINE</vt:lpstr>
      <vt:lpstr>Problem Statement</vt:lpstr>
      <vt:lpstr>Proposed Solution</vt:lpstr>
      <vt:lpstr>Data Summary:</vt:lpstr>
      <vt:lpstr>Data anaylasis steps:</vt:lpstr>
      <vt:lpstr>Exploratory Data Analysis:</vt:lpstr>
      <vt:lpstr>Credit limit balance Analysis:</vt:lpstr>
      <vt:lpstr>Gender analysis:</vt:lpstr>
      <vt:lpstr>Education Analysis:</vt:lpstr>
      <vt:lpstr>Marital Status Analysis:</vt:lpstr>
      <vt:lpstr>Age Distribution:</vt:lpstr>
      <vt:lpstr>Bivariate analysis: </vt:lpstr>
      <vt:lpstr> Education Wise Defaulters: </vt:lpstr>
      <vt:lpstr> Marital Wise Defaulters: </vt:lpstr>
      <vt:lpstr>Age Wise Defaulters: </vt:lpstr>
      <vt:lpstr> Heatmap Correlation: </vt:lpstr>
      <vt:lpstr>feature engineering: </vt:lpstr>
      <vt:lpstr>Challeng:  Applying SMOTE(Synthetic Minority Oversampling Technique):</vt:lpstr>
      <vt:lpstr>Algorithms:</vt:lpstr>
      <vt:lpstr>Random Forest Classifier:</vt:lpstr>
      <vt:lpstr>KNN Classifier:</vt:lpstr>
      <vt:lpstr>Result</vt:lpstr>
      <vt:lpstr>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hello</cp:lastModifiedBy>
  <cp:revision>38</cp:revision>
  <dcterms:created xsi:type="dcterms:W3CDTF">2021-05-26T16:50:10Z</dcterms:created>
  <dcterms:modified xsi:type="dcterms:W3CDTF">2023-12-15T12:02:25Z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