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60" r:id="rId5"/>
    <p:sldId id="276" r:id="rId6"/>
    <p:sldId id="258" r:id="rId7"/>
    <p:sldId id="262" r:id="rId8"/>
    <p:sldId id="263" r:id="rId9"/>
    <p:sldId id="264" r:id="rId10"/>
    <p:sldId id="265" r:id="rId11"/>
    <p:sldId id="266" r:id="rId12"/>
    <p:sldId id="274" r:id="rId13"/>
    <p:sldId id="267" r:id="rId14"/>
    <p:sldId id="268" r:id="rId15"/>
    <p:sldId id="269" r:id="rId16"/>
    <p:sldId id="275"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autoAdjust="0"/>
    <p:restoredTop sz="94660"/>
  </p:normalViewPr>
  <p:slideViewPr>
    <p:cSldViewPr snapToGrid="0">
      <p:cViewPr varScale="1">
        <p:scale>
          <a:sx n="87" d="100"/>
          <a:sy n="87" d="100"/>
        </p:scale>
        <p:origin x="3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DIABETES PREDICTION</a:t>
            </a:r>
          </a:p>
        </p:txBody>
      </p:sp>
      <p:sp>
        <p:nvSpPr>
          <p:cNvPr id="3" name="Subtitle 2"/>
          <p:cNvSpPr>
            <a:spLocks noGrp="1"/>
          </p:cNvSpPr>
          <p:nvPr>
            <p:ph type="subTitle" idx="1"/>
          </p:nvPr>
        </p:nvSpPr>
        <p:spPr>
          <a:xfrm>
            <a:off x="2549770" y="3200400"/>
            <a:ext cx="7306408" cy="2189285"/>
          </a:xfrm>
        </p:spPr>
        <p:txBody>
          <a:bodyPr>
            <a:normAutofit lnSpcReduction="10000"/>
          </a:bodyPr>
          <a:lstStyle/>
          <a:p>
            <a:r>
              <a:rPr lang="en-US" dirty="0"/>
              <a:t>USING MACHINE LEARNING ALGORITHMS</a:t>
            </a:r>
          </a:p>
          <a:p>
            <a:r>
              <a:rPr lang="en-US" b="1" dirty="0"/>
              <a:t>MENTOR: P.CHARAN ASST. PROF</a:t>
            </a:r>
          </a:p>
          <a:p>
            <a:r>
              <a:rPr lang="en-US" dirty="0"/>
              <a:t>D. Praveen – Y19CS3210</a:t>
            </a:r>
          </a:p>
          <a:p>
            <a:r>
              <a:rPr lang="en-US" dirty="0"/>
              <a:t>G. Jahnavi – Y19CS3215</a:t>
            </a:r>
          </a:p>
          <a:p>
            <a:r>
              <a:rPr lang="en-US" dirty="0"/>
              <a:t>S. Vamsi -LT20CS3275</a:t>
            </a:r>
          </a:p>
          <a:p>
            <a:endParaRPr lang="en-US" dirty="0"/>
          </a:p>
        </p:txBody>
      </p:sp>
    </p:spTree>
    <p:extLst>
      <p:ext uri="{BB962C8B-B14F-4D97-AF65-F5344CB8AC3E}">
        <p14:creationId xmlns:p14="http://schemas.microsoft.com/office/powerpoint/2010/main" val="387059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the model</a:t>
            </a:r>
          </a:p>
        </p:txBody>
      </p:sp>
      <p:sp>
        <p:nvSpPr>
          <p:cNvPr id="3" name="Content Placeholder 2"/>
          <p:cNvSpPr>
            <a:spLocks noGrp="1"/>
          </p:cNvSpPr>
          <p:nvPr>
            <p:ph idx="1"/>
          </p:nvPr>
        </p:nvSpPr>
        <p:spPr>
          <a:xfrm>
            <a:off x="1295401" y="2954215"/>
            <a:ext cx="9601196" cy="2921653"/>
          </a:xfrm>
        </p:spPr>
        <p:txBody>
          <a:bodyPr>
            <a:normAutofit/>
          </a:bodyPr>
          <a:lstStyle/>
          <a:p>
            <a:r>
              <a:rPr lang="en-US" sz="1800" dirty="0">
                <a:latin typeface="Arial" panose="020B0604020202020204" pitchFamily="34" charset="0"/>
                <a:cs typeface="Arial" panose="020B0604020202020204" pitchFamily="34" charset="0"/>
              </a:rPr>
              <a:t>Once the data has been preprocessed, we can split it into training and testing sets. We are split training and testing the data  in 7:3 ratio.</a:t>
            </a:r>
          </a:p>
          <a:p>
            <a:r>
              <a:rPr lang="en-US" sz="1800" dirty="0">
                <a:latin typeface="Arial" panose="020B0604020202020204" pitchFamily="34" charset="0"/>
                <a:cs typeface="Arial" panose="020B0604020202020204" pitchFamily="34" charset="0"/>
              </a:rPr>
              <a:t> The training set is used to train the ML classifier, while the testing set is used to evaluate its performance.</a:t>
            </a:r>
          </a:p>
          <a:p>
            <a:r>
              <a:rPr lang="en-US" sz="1800" dirty="0">
                <a:latin typeface="Arial" panose="020B0604020202020204" pitchFamily="34" charset="0"/>
                <a:cs typeface="Arial" panose="020B0604020202020204" pitchFamily="34" charset="0"/>
              </a:rPr>
              <a:t> To assess the performance of the model, we can use metrics such as accuracy, precision, recall, and F1 score. These metrics give us an idea of how well the model is able to predict diabetes based on the given features</a:t>
            </a:r>
            <a:r>
              <a:rPr lang="en-US" dirty="0"/>
              <a:t>.</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24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machine Learning Models</a:t>
            </a:r>
          </a:p>
        </p:txBody>
      </p:sp>
      <p:sp>
        <p:nvSpPr>
          <p:cNvPr id="3" name="Content Placeholder 2"/>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We have developed a model using Machine learning Technique. Used different classifier and ensemble techniques to predict diabetes dataset. We have applied SVM, Logistic regression, Decision Trees and Random Forest. Machine learning classifier to analyze the performance by finding accuracy of each classifier. All the classifiers are implemented using Sklearn libraries in python.</a:t>
            </a:r>
          </a:p>
          <a:p>
            <a:r>
              <a:rPr lang="en-US" sz="1800" dirty="0">
                <a:latin typeface="Arial" panose="020B0604020202020204" pitchFamily="34" charset="0"/>
                <a:cs typeface="Arial" panose="020B0604020202020204" pitchFamily="34" charset="0"/>
              </a:rPr>
              <a:t>1. </a:t>
            </a:r>
            <a:r>
              <a:rPr lang="en-US" sz="1800" dirty="0">
                <a:cs typeface="Arial" panose="020B0604020202020204" pitchFamily="34" charset="0"/>
              </a:rPr>
              <a:t>LOGISTIC REGRESSION</a:t>
            </a:r>
            <a:r>
              <a:rPr lang="en-US" sz="1800" dirty="0">
                <a:latin typeface="Arial" panose="020B0604020202020204" pitchFamily="34" charset="0"/>
                <a:cs typeface="Arial" panose="020B0604020202020204" pitchFamily="34" charset="0"/>
              </a:rPr>
              <a:t>:</a:t>
            </a:r>
          </a:p>
          <a:p>
            <a:pPr lvl="1"/>
            <a:r>
              <a:rPr lang="en-US" sz="1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Logistic regression is a machine learning technique used when dependent variables are able to categorize. The outputs obtained by using the logistic regression is based on the available features.</a:t>
            </a: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70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1646" y="1397977"/>
            <a:ext cx="10392507" cy="4308872"/>
          </a:xfrm>
          <a:prstGeom prst="rect">
            <a:avLst/>
          </a:prstGeom>
          <a:noFill/>
        </p:spPr>
        <p:txBody>
          <a:bodyPr wrap="square" rtlCol="0">
            <a:spAutoFit/>
          </a:bodyPr>
          <a:lstStyle/>
          <a:p>
            <a:r>
              <a:rPr lang="en-US" dirty="0"/>
              <a:t>2. DECISION TREES:</a:t>
            </a:r>
          </a:p>
          <a:p>
            <a:r>
              <a:rPr lang="en-US" dirty="0"/>
              <a:t>               </a:t>
            </a:r>
            <a:r>
              <a:rPr lang="en-US" sz="1600" dirty="0">
                <a:latin typeface="Arial" panose="020B0604020202020204" pitchFamily="34" charset="0"/>
                <a:cs typeface="Arial" panose="020B0604020202020204" pitchFamily="34" charset="0"/>
              </a:rPr>
              <a:t>Decision tree is non parametric classifier in supervised learning. In this method all the details are represented in the form of tree, where leaves are corresponds to the class labels and attributes are corresponds to internal node of the tree. We have used Gini Index for splitting nodes            </a:t>
            </a:r>
          </a:p>
          <a:p>
            <a:endParaRPr lang="en-US" sz="1600" dirty="0"/>
          </a:p>
          <a:p>
            <a:r>
              <a:rPr lang="en-US" dirty="0"/>
              <a:t>3. SUPPORT VECTOR MACHINE:</a:t>
            </a:r>
          </a:p>
          <a:p>
            <a:r>
              <a:rPr lang="en-US" sz="1600" dirty="0"/>
              <a:t>                          </a:t>
            </a:r>
            <a:r>
              <a:rPr lang="en-US" sz="1600" dirty="0">
                <a:latin typeface="Arial" panose="020B0604020202020204" pitchFamily="34" charset="0"/>
                <a:cs typeface="Arial" panose="020B0604020202020204" pitchFamily="34" charset="0"/>
              </a:rPr>
              <a:t>SVM is supervised learning algorithm used for classification. In SVM we have to identify the right hyper plane to classify the data correctly. In this we have to set correct parameters values. To find the right hyper plane we have to find right margin for this we have choose the gamma value as 0.0001 and </a:t>
            </a:r>
            <a:r>
              <a:rPr lang="en-US" sz="1600" dirty="0" err="1">
                <a:latin typeface="Arial" panose="020B0604020202020204" pitchFamily="34" charset="0"/>
                <a:cs typeface="Arial" panose="020B0604020202020204" pitchFamily="34" charset="0"/>
              </a:rPr>
              <a:t>rbf</a:t>
            </a:r>
            <a:r>
              <a:rPr lang="en-US" sz="1600" dirty="0">
                <a:latin typeface="Arial" panose="020B0604020202020204" pitchFamily="34" charset="0"/>
                <a:cs typeface="Arial" panose="020B0604020202020204" pitchFamily="34" charset="0"/>
              </a:rPr>
              <a:t> kernel. If we select the hyper plane with low margin leads to miss classification</a:t>
            </a:r>
            <a:r>
              <a:rPr lang="en-US" sz="1600" dirty="0"/>
              <a:t>.</a:t>
            </a:r>
          </a:p>
          <a:p>
            <a:endParaRPr lang="en-US" dirty="0"/>
          </a:p>
          <a:p>
            <a:r>
              <a:rPr lang="en-US" dirty="0"/>
              <a:t>4. RANDOM FOREST:</a:t>
            </a:r>
          </a:p>
          <a:p>
            <a:r>
              <a:rPr lang="en-US" dirty="0"/>
              <a:t>                    </a:t>
            </a:r>
            <a:r>
              <a:rPr lang="en-US" sz="1600" dirty="0">
                <a:latin typeface="Arial" panose="020B0604020202020204" pitchFamily="34" charset="0"/>
                <a:cs typeface="Arial" panose="020B0604020202020204" pitchFamily="34" charset="0"/>
              </a:rPr>
              <a:t>Random forest is an ensemble learning method for classification. This algorithm consists of trees and the number of tree structures present in the data is used to predict the accuracy. Where leaves are corresponds to the class labels and attributes are corresponds to internal node of the tree. Here number of trees in forest used is 100 in number and Gini index is used for splitting the nodes</a:t>
            </a:r>
          </a:p>
        </p:txBody>
      </p:sp>
    </p:spTree>
    <p:extLst>
      <p:ext uri="{BB962C8B-B14F-4D97-AF65-F5344CB8AC3E}">
        <p14:creationId xmlns:p14="http://schemas.microsoft.com/office/powerpoint/2010/main" val="70393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Interpreting the results(</a:t>
            </a:r>
            <a:r>
              <a:rPr lang="en-US" sz="2000" dirty="0"/>
              <a:t>Accuracy Prediction</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66256"/>
            <a:ext cx="5090785" cy="3317875"/>
          </a:xfrm>
        </p:spPr>
      </p:pic>
      <p:sp>
        <p:nvSpPr>
          <p:cNvPr id="5" name="TextBox 4"/>
          <p:cNvSpPr txBox="1"/>
          <p:nvPr/>
        </p:nvSpPr>
        <p:spPr>
          <a:xfrm>
            <a:off x="6386187" y="2566256"/>
            <a:ext cx="4510454" cy="433965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Accuracy results of these 4ML algorithms are after training and prediction on algorithm is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Algorithm                    Accuracy score</a:t>
            </a:r>
          </a:p>
          <a:p>
            <a:r>
              <a:rPr lang="en-US" sz="1600" dirty="0">
                <a:latin typeface="Arial" panose="020B0604020202020204" pitchFamily="34" charset="0"/>
                <a:cs typeface="Arial" panose="020B0604020202020204" pitchFamily="34" charset="0"/>
              </a:rPr>
              <a:t>Logistic regression               0.74</a:t>
            </a:r>
          </a:p>
          <a:p>
            <a:r>
              <a:rPr lang="en-US" sz="1600" dirty="0">
                <a:latin typeface="Arial" panose="020B0604020202020204" pitchFamily="34" charset="0"/>
                <a:cs typeface="Arial" panose="020B0604020202020204" pitchFamily="34" charset="0"/>
              </a:rPr>
              <a:t>Decision tree                        0.94</a:t>
            </a:r>
          </a:p>
          <a:p>
            <a:r>
              <a:rPr lang="en-US" sz="1600" dirty="0">
                <a:latin typeface="Arial" panose="020B0604020202020204" pitchFamily="34" charset="0"/>
                <a:cs typeface="Arial" panose="020B0604020202020204" pitchFamily="34" charset="0"/>
              </a:rPr>
              <a:t>SVM                                     0.77</a:t>
            </a:r>
          </a:p>
          <a:p>
            <a:r>
              <a:rPr lang="en-US" sz="1600" dirty="0">
                <a:latin typeface="Arial" panose="020B0604020202020204" pitchFamily="34" charset="0"/>
                <a:cs typeface="Arial" panose="020B0604020202020204" pitchFamily="34" charset="0"/>
              </a:rPr>
              <a:t>Random forest                      0.95</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Among all these Random Forest Algorithm is best for training, predicting and give best accuracy score.</a:t>
            </a:r>
          </a:p>
          <a:p>
            <a:r>
              <a:rPr lang="en-US" sz="1600" dirty="0">
                <a:latin typeface="Arial" panose="020B0604020202020204" pitchFamily="34" charset="0"/>
                <a:cs typeface="Arial" panose="020B0604020202020204" pitchFamily="34" charset="0"/>
              </a:rPr>
              <a:t>         So, after predicting input data with training set we use random forest algorithm for best accuracy.</a:t>
            </a:r>
          </a:p>
          <a:p>
            <a:endParaRPr lang="en-US" dirty="0"/>
          </a:p>
          <a:p>
            <a:endParaRPr lang="en-US" dirty="0"/>
          </a:p>
        </p:txBody>
      </p:sp>
    </p:spTree>
    <p:extLst>
      <p:ext uri="{BB962C8B-B14F-4D97-AF65-F5344CB8AC3E}">
        <p14:creationId xmlns:p14="http://schemas.microsoft.com/office/powerpoint/2010/main" val="13586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Random Forest Classifier</a:t>
            </a:r>
          </a:p>
        </p:txBody>
      </p:sp>
      <p:sp>
        <p:nvSpPr>
          <p:cNvPr id="3" name="Content Placeholder 2"/>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Random forest classifier is a machine learning algorithm that uses an ensemble of decision trees to make predictions. It works by creating multiple decision trees on randomly selected subsets of the data and then combining their results to make a final prediction.</a:t>
            </a:r>
          </a:p>
          <a:p>
            <a:r>
              <a:rPr lang="en-US" sz="1800" dirty="0">
                <a:latin typeface="Arial" panose="020B0604020202020204" pitchFamily="34" charset="0"/>
                <a:cs typeface="Arial" panose="020B0604020202020204" pitchFamily="34" charset="0"/>
              </a:rPr>
              <a:t>The advantage of using a random forest classifier is that it can handle large datasets with many features and still maintain high accuracy. It also reduces the risk of overfitting, which occurs when a model is too complex and fits the training data too closely, resulting in poor performance on new data.</a:t>
            </a:r>
          </a:p>
        </p:txBody>
      </p:sp>
    </p:spTree>
    <p:extLst>
      <p:ext uri="{BB962C8B-B14F-4D97-AF65-F5344CB8AC3E}">
        <p14:creationId xmlns:p14="http://schemas.microsoft.com/office/powerpoint/2010/main" val="33455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User interface using Python(pyqt5)</a:t>
            </a:r>
            <a:endParaRPr lang="en-US" dirty="0"/>
          </a:p>
        </p:txBody>
      </p:sp>
      <p:sp>
        <p:nvSpPr>
          <p:cNvPr id="3" name="Content Placeholder 2"/>
          <p:cNvSpPr>
            <a:spLocks noGrp="1"/>
          </p:cNvSpPr>
          <p:nvPr>
            <p:ph idx="1"/>
          </p:nvPr>
        </p:nvSpPr>
        <p:spPr/>
        <p:txBody>
          <a:bodyPr>
            <a:normAutofit fontScale="77500" lnSpcReduction="20000"/>
          </a:bodyPr>
          <a:lstStyle/>
          <a:p>
            <a:r>
              <a:rPr lang="en-US" b="0" i="0" dirty="0">
                <a:solidFill>
                  <a:schemeClr val="tx1"/>
                </a:solidFill>
                <a:effectLst/>
              </a:rPr>
              <a:t>There are so many options provided by Python to develop GUI applications and PyQt5 is one of them. PyQt5 is a cross-platform GUI toolkit, a set of Python bindings for Qt v5.</a:t>
            </a:r>
          </a:p>
          <a:p>
            <a:r>
              <a:rPr lang="en-US" b="0" i="0" dirty="0">
                <a:solidFill>
                  <a:schemeClr val="tx1"/>
                </a:solidFill>
                <a:effectLst/>
              </a:rPr>
              <a:t>A GUI application consists of Front-end and Back-end.</a:t>
            </a:r>
          </a:p>
          <a:p>
            <a:r>
              <a:rPr lang="en-US" b="0" i="0" dirty="0">
                <a:solidFill>
                  <a:schemeClr val="tx1"/>
                </a:solidFill>
                <a:effectLst/>
              </a:rPr>
              <a:t>PyQt5 has provided a tool called ‘QtDesigner’ to design the front-end by drag and drop method so that development can become faster and one can give more time on back-end stuff.</a:t>
            </a:r>
            <a:endParaRPr lang="en-US" dirty="0">
              <a:solidFill>
                <a:schemeClr val="tx1"/>
              </a:solidFill>
            </a:endParaRPr>
          </a:p>
          <a:p>
            <a:r>
              <a:rPr lang="en-US" dirty="0"/>
              <a:t>Entering attribute values in this format</a:t>
            </a:r>
          </a:p>
          <a:p>
            <a:r>
              <a:rPr lang="en-US" dirty="0"/>
              <a:t>Pregnancies: 0-3       Glucose:70-180ml     BMI:10-50</a:t>
            </a:r>
          </a:p>
          <a:p>
            <a:r>
              <a:rPr lang="en-US" dirty="0"/>
              <a:t>Insulin:15-276m/u      DPF: 0-5                 Age:0-100</a:t>
            </a:r>
          </a:p>
          <a:p>
            <a:r>
              <a:rPr lang="en-US" dirty="0"/>
              <a:t>Skin thickness: 10-50 mm                 Blood Pressure:80-140mm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630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63C77B-DE7E-D090-2339-E23E434217AC}"/>
              </a:ext>
            </a:extLst>
          </p:cNvPr>
          <p:cNvPicPr>
            <a:picLocks noChangeAspect="1"/>
          </p:cNvPicPr>
          <p:nvPr/>
        </p:nvPicPr>
        <p:blipFill>
          <a:blip r:embed="rId2"/>
          <a:srcRect/>
          <a:stretch/>
        </p:blipFill>
        <p:spPr>
          <a:xfrm>
            <a:off x="1225685" y="647874"/>
            <a:ext cx="9494196" cy="5616739"/>
          </a:xfrm>
          <a:prstGeom prst="rect">
            <a:avLst/>
          </a:prstGeom>
        </p:spPr>
      </p:pic>
    </p:spTree>
    <p:extLst>
      <p:ext uri="{BB962C8B-B14F-4D97-AF65-F5344CB8AC3E}">
        <p14:creationId xmlns:p14="http://schemas.microsoft.com/office/powerpoint/2010/main" val="202318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4" name="Text Placeholder 3"/>
          <p:cNvSpPr>
            <a:spLocks noGrp="1"/>
          </p:cNvSpPr>
          <p:nvPr>
            <p:ph type="body" idx="1"/>
          </p:nvPr>
        </p:nvSpPr>
        <p:spPr/>
        <p:txBody>
          <a:bodyPr/>
          <a:lstStyle/>
          <a:p>
            <a:r>
              <a:rPr lang="en-US" sz="2000" dirty="0"/>
              <a:t>If result is Negative we shown this image</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2044" y="3243263"/>
            <a:ext cx="4144761" cy="2632075"/>
          </a:xfrm>
        </p:spPr>
      </p:pic>
      <p:sp>
        <p:nvSpPr>
          <p:cNvPr id="6" name="Text Placeholder 5"/>
          <p:cNvSpPr>
            <a:spLocks noGrp="1"/>
          </p:cNvSpPr>
          <p:nvPr>
            <p:ph type="body" sz="quarter" idx="3"/>
          </p:nvPr>
        </p:nvSpPr>
        <p:spPr/>
        <p:txBody>
          <a:bodyPr/>
          <a:lstStyle/>
          <a:p>
            <a:r>
              <a:rPr lang="en-US" sz="1800" dirty="0"/>
              <a:t>If result is Positive we shown this image</a:t>
            </a: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0200" y="3243263"/>
            <a:ext cx="4679244" cy="2632075"/>
          </a:xfrm>
        </p:spPr>
      </p:pic>
    </p:spTree>
    <p:extLst>
      <p:ext uri="{BB962C8B-B14F-4D97-AF65-F5344CB8AC3E}">
        <p14:creationId xmlns:p14="http://schemas.microsoft.com/office/powerpoint/2010/main" val="901061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Machine learning has the potential to revolutionize diabetes prediction and management. By leveraging large datasets and advanced algorithms, we can improve early detection and prevention of diabetes, leading to better patient outcomes.</a:t>
            </a:r>
          </a:p>
          <a:p>
            <a:r>
              <a:rPr lang="en-US" sz="2000" dirty="0">
                <a:latin typeface="Arial" panose="020B0604020202020204" pitchFamily="34" charset="0"/>
                <a:cs typeface="Arial" panose="020B0604020202020204" pitchFamily="34" charset="0"/>
              </a:rPr>
              <a:t>In conclusion, random forest classifier is a powerful machine learning algorithm that can be used for diabetes prediction. By preprocessing the data, training and testing the model, and interpreting the results, we can gain valuable insights into the factors that contribute to diabetes and develop effective strategies for prevention and management</a:t>
            </a:r>
            <a:r>
              <a:rPr lang="en-US" dirty="0"/>
              <a:t>.</a:t>
            </a:r>
          </a:p>
        </p:txBody>
      </p:sp>
    </p:spTree>
    <p:extLst>
      <p:ext uri="{BB962C8B-B14F-4D97-AF65-F5344CB8AC3E}">
        <p14:creationId xmlns:p14="http://schemas.microsoft.com/office/powerpoint/2010/main" val="3183569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6000" dirty="0"/>
              <a:t>THANK YOU</a:t>
            </a:r>
          </a:p>
        </p:txBody>
      </p:sp>
      <p:sp>
        <p:nvSpPr>
          <p:cNvPr id="6" name="Text Placeholder 5">
            <a:extLst>
              <a:ext uri="{FF2B5EF4-FFF2-40B4-BE49-F238E27FC236}">
                <a16:creationId xmlns:a16="http://schemas.microsoft.com/office/drawing/2014/main" id="{172A974E-73AE-6B29-5E10-D032CB32B6A8}"/>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15187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Box 2"/>
          <p:cNvSpPr txBox="1"/>
          <p:nvPr/>
        </p:nvSpPr>
        <p:spPr>
          <a:xfrm rot="10800000" flipH="1" flipV="1">
            <a:off x="1547445" y="2631932"/>
            <a:ext cx="978584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Diabetes is a chronic disease with the potential to cause a worldwide health care crisis. </a:t>
            </a:r>
          </a:p>
          <a:p>
            <a:pPr marL="285750" indent="-285750">
              <a:buFont typeface="Arial" panose="020B0604020202020204" pitchFamily="34" charset="0"/>
              <a:buChar char="•"/>
            </a:pPr>
            <a:r>
              <a:rPr lang="en-US" dirty="0"/>
              <a:t>According to International Diabetes Federation 382 million people are living with diabetes across the whole world.  </a:t>
            </a:r>
          </a:p>
          <a:p>
            <a:pPr marL="285750" indent="-285750">
              <a:buFont typeface="Arial" panose="020B0604020202020204" pitchFamily="34" charset="0"/>
              <a:buChar char="•"/>
            </a:pPr>
            <a:r>
              <a:rPr lang="en-US" dirty="0"/>
              <a:t>Diabetes is a disease caused due to the increase level of blood glucose. </a:t>
            </a:r>
          </a:p>
          <a:p>
            <a:pPr marL="285750" indent="-285750">
              <a:buFont typeface="Arial" panose="020B0604020202020204" pitchFamily="34" charset="0"/>
              <a:buChar char="•"/>
            </a:pPr>
            <a:r>
              <a:rPr lang="en-US" dirty="0"/>
              <a:t>Early prediction of diabetes is quite challenging task but using machine learning algorithms we can deal these medical problems. </a:t>
            </a:r>
          </a:p>
          <a:p>
            <a:pPr marL="285750" indent="-285750">
              <a:buFont typeface="Arial" panose="020B0604020202020204" pitchFamily="34" charset="0"/>
              <a:buChar char="•"/>
            </a:pPr>
            <a:r>
              <a:rPr lang="en-US" dirty="0"/>
              <a:t>The aim of this project is to develop a system which can perform early prediction of diabetes for a patient with a higher accuracy by combining the results of different machine learning techniques.</a:t>
            </a:r>
          </a:p>
          <a:p>
            <a:pPr marL="285750" indent="-285750">
              <a:buFont typeface="Arial" panose="020B0604020202020204" pitchFamily="34" charset="0"/>
              <a:buChar char="•"/>
            </a:pPr>
            <a:r>
              <a:rPr lang="en-US" dirty="0"/>
              <a:t>we will explore how Random Forest classifier can be used for diabetes prediction.</a:t>
            </a:r>
          </a:p>
          <a:p>
            <a:r>
              <a:rPr lang="en-US" dirty="0"/>
              <a:t> </a:t>
            </a:r>
          </a:p>
        </p:txBody>
      </p:sp>
    </p:spTree>
    <p:extLst>
      <p:ext uri="{BB962C8B-B14F-4D97-AF65-F5344CB8AC3E}">
        <p14:creationId xmlns:p14="http://schemas.microsoft.com/office/powerpoint/2010/main" val="113567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2854" y="905608"/>
            <a:ext cx="8405446" cy="4616648"/>
          </a:xfrm>
          <a:prstGeom prst="rect">
            <a:avLst/>
          </a:prstGeom>
          <a:noFill/>
        </p:spPr>
        <p:txBody>
          <a:bodyPr wrap="square" rtlCol="0">
            <a:spAutoFit/>
          </a:bodyPr>
          <a:lstStyle/>
          <a:p>
            <a:r>
              <a:rPr lang="en-US" sz="3600" dirty="0"/>
              <a:t>AGENDA:</a:t>
            </a:r>
          </a:p>
          <a:p>
            <a:endParaRPr lang="en-US" dirty="0"/>
          </a:p>
          <a:p>
            <a:r>
              <a:rPr lang="en-US" sz="2000" dirty="0">
                <a:latin typeface="Arial" panose="020B0604020202020204" pitchFamily="34" charset="0"/>
                <a:cs typeface="Arial" panose="020B0604020202020204" pitchFamily="34" charset="0"/>
              </a:rPr>
              <a:t>1.  Introduction</a:t>
            </a:r>
          </a:p>
          <a:p>
            <a:r>
              <a:rPr lang="en-US" sz="2000" dirty="0">
                <a:latin typeface="Arial" panose="020B0604020202020204" pitchFamily="34" charset="0"/>
                <a:cs typeface="Arial" panose="020B0604020202020204" pitchFamily="34" charset="0"/>
              </a:rPr>
              <a:t>2.  Understanding diabetes</a:t>
            </a:r>
          </a:p>
          <a:p>
            <a:r>
              <a:rPr lang="en-US" sz="2000" dirty="0">
                <a:latin typeface="Arial" panose="020B0604020202020204" pitchFamily="34" charset="0"/>
                <a:cs typeface="Arial" panose="020B0604020202020204" pitchFamily="34" charset="0"/>
              </a:rPr>
              <a:t>3.  Machine learning for diabetes prediction</a:t>
            </a:r>
          </a:p>
          <a:p>
            <a:r>
              <a:rPr lang="en-US" sz="2000" dirty="0">
                <a:latin typeface="Arial" panose="020B0604020202020204" pitchFamily="34" charset="0"/>
                <a:cs typeface="Arial" panose="020B0604020202020204" pitchFamily="34" charset="0"/>
              </a:rPr>
              <a:t>4.  Dataset</a:t>
            </a:r>
          </a:p>
          <a:p>
            <a:r>
              <a:rPr lang="en-US" sz="2000" dirty="0">
                <a:latin typeface="Arial" panose="020B0604020202020204" pitchFamily="34" charset="0"/>
                <a:cs typeface="Arial" panose="020B0604020202020204" pitchFamily="34" charset="0"/>
              </a:rPr>
              <a:t>5.  Data Preprocessing</a:t>
            </a:r>
          </a:p>
          <a:p>
            <a:r>
              <a:rPr lang="en-US" sz="2000" dirty="0">
                <a:latin typeface="Arial" panose="020B0604020202020204" pitchFamily="34" charset="0"/>
                <a:cs typeface="Arial" panose="020B0604020202020204" pitchFamily="34" charset="0"/>
              </a:rPr>
              <a:t>6.  Training and testing the model</a:t>
            </a:r>
          </a:p>
          <a:p>
            <a:r>
              <a:rPr lang="en-US" sz="2000" dirty="0">
                <a:latin typeface="Arial" panose="020B0604020202020204" pitchFamily="34" charset="0"/>
                <a:cs typeface="Arial" panose="020B0604020202020204" pitchFamily="34" charset="0"/>
              </a:rPr>
              <a:t>7.  Choose Machine learning Models</a:t>
            </a:r>
          </a:p>
          <a:p>
            <a:r>
              <a:rPr lang="en-US" sz="2000" dirty="0">
                <a:latin typeface="Arial" panose="020B0604020202020204" pitchFamily="34" charset="0"/>
                <a:cs typeface="Arial" panose="020B0604020202020204" pitchFamily="34" charset="0"/>
              </a:rPr>
              <a:t>8.  Interpreting the results(accuracy prediction)</a:t>
            </a:r>
          </a:p>
          <a:p>
            <a:r>
              <a:rPr lang="en-US" sz="2000" dirty="0">
                <a:latin typeface="Arial" panose="020B0604020202020204" pitchFamily="34" charset="0"/>
                <a:cs typeface="Arial" panose="020B0604020202020204" pitchFamily="34" charset="0"/>
              </a:rPr>
              <a:t>9.  Understanding random forest classifier</a:t>
            </a:r>
          </a:p>
          <a:p>
            <a:r>
              <a:rPr lang="en-US" sz="2000" dirty="0">
                <a:latin typeface="Arial" panose="020B0604020202020204" pitchFamily="34" charset="0"/>
                <a:cs typeface="Arial" panose="020B0604020202020204" pitchFamily="34" charset="0"/>
              </a:rPr>
              <a:t>10.  User interface using Python</a:t>
            </a:r>
          </a:p>
          <a:p>
            <a:r>
              <a:rPr lang="en-US" sz="2000" dirty="0">
                <a:latin typeface="Arial" panose="020B0604020202020204" pitchFamily="34" charset="0"/>
                <a:cs typeface="Arial" panose="020B0604020202020204" pitchFamily="34" charset="0"/>
              </a:rPr>
              <a:t>11.  Result</a:t>
            </a:r>
          </a:p>
          <a:p>
            <a:r>
              <a:rPr lang="en-US" sz="2000" dirty="0">
                <a:latin typeface="Arial" panose="020B0604020202020204" pitchFamily="34" charset="0"/>
                <a:cs typeface="Arial" panose="020B0604020202020204" pitchFamily="34" charset="0"/>
              </a:rPr>
              <a:t>12. Conclusion</a:t>
            </a:r>
            <a:endParaRPr lang="en-US" sz="2000" dirty="0"/>
          </a:p>
        </p:txBody>
      </p:sp>
    </p:spTree>
    <p:extLst>
      <p:ext uri="{BB962C8B-B14F-4D97-AF65-F5344CB8AC3E}">
        <p14:creationId xmlns:p14="http://schemas.microsoft.com/office/powerpoint/2010/main" val="299307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p:cNvSpPr txBox="1"/>
          <p:nvPr/>
        </p:nvSpPr>
        <p:spPr>
          <a:xfrm>
            <a:off x="1424354" y="2787162"/>
            <a:ext cx="5117123" cy="2585323"/>
          </a:xfrm>
          <a:prstGeom prst="rect">
            <a:avLst/>
          </a:prstGeom>
          <a:noFill/>
        </p:spPr>
        <p:txBody>
          <a:bodyPr wrap="square" rtlCol="0">
            <a:spAutoFit/>
          </a:bodyPr>
          <a:lstStyle/>
          <a:p>
            <a:r>
              <a:rPr lang="en-US" dirty="0"/>
              <a:t>Diabetes is a chronic disease that affects millions of people worldwide. It is characterized by high levels of sugar in the blood, which can lead to serious health complications over time.</a:t>
            </a:r>
          </a:p>
          <a:p>
            <a:r>
              <a:rPr lang="en-US" dirty="0"/>
              <a:t>                   Machine learning algorithms have shown promising results in predicting diabetes.</a:t>
            </a:r>
          </a:p>
          <a:p>
            <a:endParaRPr lang="en-US" dirty="0"/>
          </a:p>
          <a:p>
            <a:r>
              <a:rPr lang="en-US" dirty="0"/>
              <a:t>        </a:t>
            </a:r>
          </a:p>
          <a:p>
            <a:r>
              <a:rPr lang="en-US" dirty="0"/>
              <a:t>   </a:t>
            </a:r>
          </a:p>
        </p:txBody>
      </p:sp>
      <p:pic>
        <p:nvPicPr>
          <p:cNvPr id="1026" name="Picture 2" descr="Growing diabetes epidemic in remote NT commun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215" y="2417885"/>
            <a:ext cx="4923693" cy="375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35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0EEC-949E-6852-B130-AFA7C24312DB}"/>
              </a:ext>
            </a:extLst>
          </p:cNvPr>
          <p:cNvSpPr>
            <a:spLocks noGrp="1"/>
          </p:cNvSpPr>
          <p:nvPr>
            <p:ph type="title"/>
          </p:nvPr>
        </p:nvSpPr>
        <p:spPr/>
        <p:txBody>
          <a:bodyPr>
            <a:normAutofit/>
          </a:bodyPr>
          <a:lstStyle/>
          <a:p>
            <a:r>
              <a:rPr lang="en-IN" sz="3600" dirty="0"/>
              <a:t>TECHNOLOGIES  AND LIBRARIES USED</a:t>
            </a:r>
          </a:p>
        </p:txBody>
      </p:sp>
      <p:sp>
        <p:nvSpPr>
          <p:cNvPr id="3" name="Content Placeholder 2">
            <a:extLst>
              <a:ext uri="{FF2B5EF4-FFF2-40B4-BE49-F238E27FC236}">
                <a16:creationId xmlns:a16="http://schemas.microsoft.com/office/drawing/2014/main" id="{A2AF724A-7A5D-D150-81BC-D2BB225DE233}"/>
              </a:ext>
            </a:extLst>
          </p:cNvPr>
          <p:cNvSpPr>
            <a:spLocks noGrp="1"/>
          </p:cNvSpPr>
          <p:nvPr>
            <p:ph idx="1"/>
          </p:nvPr>
        </p:nvSpPr>
        <p:spPr/>
        <p:txBody>
          <a:bodyPr/>
          <a:lstStyle/>
          <a:p>
            <a:pPr>
              <a:buFont typeface="Wingdings" panose="05000000000000000000" pitchFamily="2" charset="2"/>
              <a:buChar char="Ø"/>
            </a:pPr>
            <a:r>
              <a:rPr lang="en-IN" dirty="0"/>
              <a:t> </a:t>
            </a:r>
            <a:r>
              <a:rPr lang="en-IN" sz="1800" dirty="0"/>
              <a:t>JUPYTER NOTEBOOK</a:t>
            </a:r>
          </a:p>
          <a:p>
            <a:pPr>
              <a:buFont typeface="Wingdings" panose="05000000000000000000" pitchFamily="2" charset="2"/>
              <a:buChar char="Ø"/>
            </a:pPr>
            <a:r>
              <a:rPr lang="en-IN" sz="1800" u="sng" dirty="0"/>
              <a:t>PYTHON LIBRARIES </a:t>
            </a:r>
            <a:r>
              <a:rPr lang="en-IN" sz="1800" b="1" u="sng" dirty="0"/>
              <a:t>:</a:t>
            </a:r>
          </a:p>
          <a:p>
            <a:pPr lvl="1">
              <a:buFont typeface="Wingdings" panose="05000000000000000000" pitchFamily="2" charset="2"/>
              <a:buChar char="Ø"/>
            </a:pPr>
            <a:r>
              <a:rPr lang="en-IN" sz="1800" dirty="0"/>
              <a:t>PANDAS</a:t>
            </a:r>
          </a:p>
          <a:p>
            <a:pPr lvl="1">
              <a:buFont typeface="Wingdings" panose="05000000000000000000" pitchFamily="2" charset="2"/>
              <a:buChar char="Ø"/>
            </a:pPr>
            <a:r>
              <a:rPr lang="en-IN" sz="1800" dirty="0"/>
              <a:t>NUMPY</a:t>
            </a:r>
          </a:p>
          <a:p>
            <a:pPr lvl="1">
              <a:buFont typeface="Wingdings" panose="05000000000000000000" pitchFamily="2" charset="2"/>
              <a:buChar char="Ø"/>
            </a:pPr>
            <a:r>
              <a:rPr lang="en-IN" sz="1800" dirty="0"/>
              <a:t>MATPLOTLIB</a:t>
            </a:r>
          </a:p>
          <a:p>
            <a:pPr lvl="1">
              <a:buFont typeface="Wingdings" panose="05000000000000000000" pitchFamily="2" charset="2"/>
              <a:buChar char="Ø"/>
            </a:pPr>
            <a:r>
              <a:rPr lang="en-IN" sz="1800" dirty="0"/>
              <a:t>SKLEARN</a:t>
            </a:r>
          </a:p>
          <a:p>
            <a:pPr lvl="1">
              <a:buFont typeface="Wingdings" panose="05000000000000000000" pitchFamily="2" charset="2"/>
              <a:buChar char="Ø"/>
            </a:pPr>
            <a:r>
              <a:rPr lang="en-IN" sz="1800" dirty="0"/>
              <a:t>PICKEL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738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UNDERSTANDNG DIABETES</a:t>
            </a:r>
          </a:p>
        </p:txBody>
      </p:sp>
      <p:sp>
        <p:nvSpPr>
          <p:cNvPr id="7" name="Content Placeholder 6"/>
          <p:cNvSpPr>
            <a:spLocks noGrp="1"/>
          </p:cNvSpPr>
          <p:nvPr>
            <p:ph idx="1"/>
          </p:nvPr>
        </p:nvSpPr>
        <p:spPr>
          <a:xfrm>
            <a:off x="1295401" y="3033346"/>
            <a:ext cx="9601196" cy="2842522"/>
          </a:xfrm>
        </p:spPr>
        <p:txBody>
          <a:bodyPr>
            <a:normAutofit lnSpcReduction="10000"/>
          </a:bodyPr>
          <a:lstStyle/>
          <a:p>
            <a:r>
              <a:rPr lang="en-US" sz="1800" dirty="0">
                <a:latin typeface="Arial" panose="020B0604020202020204" pitchFamily="34" charset="0"/>
                <a:cs typeface="Arial" panose="020B0604020202020204" pitchFamily="34" charset="0"/>
              </a:rPr>
              <a:t>Diabetes is a metabolic disorder characterized by high blood glucose levels. There are two main types of diabetes: type 1 and type 2. </a:t>
            </a:r>
          </a:p>
          <a:p>
            <a:r>
              <a:rPr lang="en-US" sz="1800" dirty="0">
                <a:latin typeface="Arial" panose="020B0604020202020204" pitchFamily="34" charset="0"/>
                <a:cs typeface="Arial" panose="020B0604020202020204" pitchFamily="34" charset="0"/>
              </a:rPr>
              <a:t>Type 1 diabetes is an autoimmune disease that occurs when the body's immune system attacks and destroys insulin-producing cells in the pancreas. </a:t>
            </a:r>
          </a:p>
          <a:p>
            <a:r>
              <a:rPr lang="en-US" sz="1800" dirty="0">
                <a:latin typeface="Arial" panose="020B0604020202020204" pitchFamily="34" charset="0"/>
                <a:cs typeface="Arial" panose="020B0604020202020204" pitchFamily="34" charset="0"/>
              </a:rPr>
              <a:t>Type 2 diabetes, on the other hand, is caused by a combination of genetic and lifestyle factors. </a:t>
            </a:r>
          </a:p>
          <a:p>
            <a:r>
              <a:rPr lang="en-US" sz="1800" dirty="0">
                <a:latin typeface="Arial" panose="020B0604020202020204" pitchFamily="34" charset="0"/>
                <a:cs typeface="Arial" panose="020B0604020202020204" pitchFamily="34" charset="0"/>
              </a:rPr>
              <a:t>Diabetes can lead to a range of complications such as heart disease, kidney failure, and blindness. Early detection and management of diabetes can help prevent these complications</a:t>
            </a:r>
            <a:r>
              <a:rPr lang="en-US" sz="1600"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93443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for diabetes prediction</a:t>
            </a:r>
          </a:p>
        </p:txBody>
      </p:sp>
      <p:sp>
        <p:nvSpPr>
          <p:cNvPr id="3" name="Content Placeholder 2"/>
          <p:cNvSpPr>
            <a:spLocks noGrp="1"/>
          </p:cNvSpPr>
          <p:nvPr>
            <p:ph idx="1"/>
          </p:nvPr>
        </p:nvSpPr>
        <p:spPr>
          <a:xfrm>
            <a:off x="879230" y="2556932"/>
            <a:ext cx="5416061" cy="3318936"/>
          </a:xfrm>
        </p:spPr>
        <p:txBody>
          <a:bodyPr>
            <a:normAutofit/>
          </a:bodyPr>
          <a:lstStyle/>
          <a:p>
            <a:r>
              <a:rPr lang="en-US" sz="1800" dirty="0">
                <a:latin typeface="Arial" panose="020B0604020202020204" pitchFamily="34" charset="0"/>
                <a:cs typeface="Arial" panose="020B0604020202020204" pitchFamily="34" charset="0"/>
              </a:rPr>
              <a:t>Machine learning algorithms can be trained on large datasets of patient information to predict the likelihood of developing diabetes. These algorithms use various features such as age, body mass index, blood pressure, and glucose levels to make predictions.</a:t>
            </a:r>
          </a:p>
          <a:p>
            <a:r>
              <a:rPr lang="en-US" sz="1800" dirty="0">
                <a:latin typeface="Arial" panose="020B0604020202020204" pitchFamily="34" charset="0"/>
                <a:cs typeface="Arial" panose="020B0604020202020204" pitchFamily="34" charset="0"/>
              </a:rPr>
              <a:t>Several studies have shown that machine learning algorithms can outperform traditional statistical models in predicting diabetes. This has the potential to improve early detection and prevention of diabetes.</a:t>
            </a:r>
          </a:p>
        </p:txBody>
      </p:sp>
      <p:sp>
        <p:nvSpPr>
          <p:cNvPr id="4" name="AutoShape 2" descr="Machine learning based diabetes prediction and development of smart web  application - ScienceDirect"/>
          <p:cNvSpPr>
            <a:spLocks noChangeAspect="1" noChangeArrowheads="1"/>
          </p:cNvSpPr>
          <p:nvPr/>
        </p:nvSpPr>
        <p:spPr bwMode="auto">
          <a:xfrm>
            <a:off x="5791199" y="3741737"/>
            <a:ext cx="3555023" cy="35550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Machine learning based diabetes prediction and development of smart web  application - ScienceDir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Machine learning based diabetes prediction and development of smart web  application - Scienc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2556932"/>
            <a:ext cx="5131779" cy="340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31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pic>
        <p:nvPicPr>
          <p:cNvPr id="4" name="Content Placeholder 3"/>
          <p:cNvPicPr>
            <a:picLocks noGrp="1" noChangeAspect="1"/>
          </p:cNvPicPr>
          <p:nvPr>
            <p:ph idx="1"/>
          </p:nvPr>
        </p:nvPicPr>
        <p:blipFill>
          <a:blip r:embed="rId2"/>
          <a:stretch>
            <a:fillRect/>
          </a:stretch>
        </p:blipFill>
        <p:spPr>
          <a:xfrm>
            <a:off x="4255476" y="2434371"/>
            <a:ext cx="7313381" cy="3641114"/>
          </a:xfrm>
          <a:prstGeom prst="rect">
            <a:avLst/>
          </a:prstGeom>
        </p:spPr>
      </p:pic>
      <p:sp>
        <p:nvSpPr>
          <p:cNvPr id="5" name="TextBox 4"/>
          <p:cNvSpPr txBox="1"/>
          <p:nvPr/>
        </p:nvSpPr>
        <p:spPr>
          <a:xfrm>
            <a:off x="914399" y="2751994"/>
            <a:ext cx="3341077" cy="2862322"/>
          </a:xfrm>
          <a:prstGeom prst="rect">
            <a:avLst/>
          </a:prstGeom>
          <a:noFill/>
        </p:spPr>
        <p:txBody>
          <a:bodyPr wrap="square" rtlCol="0">
            <a:spAutoFit/>
          </a:bodyPr>
          <a:lstStyle/>
          <a:p>
            <a:r>
              <a:rPr lang="en-US" dirty="0"/>
              <a:t>The dataset collected is originally from Kaggle. It consists of several medical analyst variables and one target variable. The objective of the dataset is to predict whether the patient has diabetes or not. The dataset consists of several independent variables and one dependent variable, i.e., the outcome. </a:t>
            </a:r>
          </a:p>
        </p:txBody>
      </p:sp>
    </p:spTree>
    <p:extLst>
      <p:ext uri="{BB962C8B-B14F-4D97-AF65-F5344CB8AC3E}">
        <p14:creationId xmlns:p14="http://schemas.microsoft.com/office/powerpoint/2010/main" val="10561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a:xfrm>
            <a:off x="1295401" y="3059722"/>
            <a:ext cx="9601196" cy="2816145"/>
          </a:xfrm>
        </p:spPr>
        <p:txBody>
          <a:bodyPr>
            <a:normAutofit fontScale="70000" lnSpcReduction="20000"/>
          </a:bodyPr>
          <a:lstStyle/>
          <a:p>
            <a:r>
              <a:rPr lang="en-US" sz="1800" dirty="0">
                <a:latin typeface="Arial" panose="020B0604020202020204" pitchFamily="34" charset="0"/>
                <a:cs typeface="Arial" panose="020B0604020202020204" pitchFamily="34" charset="0"/>
              </a:rPr>
              <a:t>Before applying the Machine Learning classifier to predict diabetes, we need to preprocess the data. This involves :</a:t>
            </a:r>
          </a:p>
          <a:p>
            <a:pPr lvl="1"/>
            <a:r>
              <a:rPr lang="en-US" sz="1800" b="1" dirty="0">
                <a:latin typeface="Arial" panose="020B0604020202020204" pitchFamily="34" charset="0"/>
                <a:cs typeface="Arial" panose="020B0604020202020204" pitchFamily="34" charset="0"/>
              </a:rPr>
              <a:t>Cleaning the data :</a:t>
            </a:r>
          </a:p>
          <a:p>
            <a:pPr lvl="2"/>
            <a:r>
              <a:rPr lang="en-US" sz="1600" dirty="0">
                <a:latin typeface="Arial" panose="020B0604020202020204" pitchFamily="34" charset="0"/>
                <a:cs typeface="Arial" panose="020B0604020202020204" pitchFamily="34" charset="0"/>
              </a:rPr>
              <a:t>Cleaning the data involves removing any duplicates or irrelevant information.</a:t>
            </a:r>
          </a:p>
          <a:p>
            <a:pPr lvl="1"/>
            <a:r>
              <a:rPr lang="en-US" sz="1800" b="1" dirty="0">
                <a:latin typeface="Arial" panose="020B0604020202020204" pitchFamily="34" charset="0"/>
                <a:cs typeface="Arial" panose="020B0604020202020204" pitchFamily="34" charset="0"/>
              </a:rPr>
              <a:t>Handling missing values :</a:t>
            </a:r>
          </a:p>
          <a:p>
            <a:pPr lvl="2"/>
            <a:r>
              <a:rPr lang="en-US" sz="1700" dirty="0">
                <a:latin typeface="Arial" panose="020B0604020202020204" pitchFamily="34" charset="0"/>
                <a:cs typeface="Arial" panose="020B0604020202020204" pitchFamily="34" charset="0"/>
              </a:rPr>
              <a:t>Handling missing values can be done by imputing them with the mean or median value of the feature</a:t>
            </a:r>
          </a:p>
          <a:p>
            <a:pPr lvl="1"/>
            <a:r>
              <a:rPr lang="en-US" sz="1800" b="1" dirty="0">
                <a:latin typeface="Arial" panose="020B0604020202020204" pitchFamily="34" charset="0"/>
                <a:cs typeface="Arial" panose="020B0604020202020204" pitchFamily="34" charset="0"/>
              </a:rPr>
              <a:t>Scaling the features :</a:t>
            </a:r>
          </a:p>
          <a:p>
            <a:pPr lvl="2"/>
            <a:r>
              <a:rPr lang="en-US" sz="1900" dirty="0">
                <a:latin typeface="Arial" panose="020B0604020202020204" pitchFamily="34" charset="0"/>
                <a:cs typeface="Arial" panose="020B0604020202020204" pitchFamily="34" charset="0"/>
              </a:rPr>
              <a:t>Scaling the features is important because it ensures that all features are on the same scale, making it easier for the algorithm to learn from them</a:t>
            </a:r>
          </a:p>
          <a:p>
            <a:pPr lvl="1"/>
            <a:r>
              <a:rPr lang="en-US" sz="1900" b="1" dirty="0">
                <a:latin typeface="Arial" panose="020B0604020202020204" pitchFamily="34" charset="0"/>
                <a:cs typeface="Arial" panose="020B0604020202020204" pitchFamily="34" charset="0"/>
              </a:rPr>
              <a:t>Data visualization :</a:t>
            </a:r>
          </a:p>
          <a:p>
            <a:pPr lvl="2"/>
            <a:r>
              <a:rPr lang="en-US" sz="1900" dirty="0">
                <a:latin typeface="Arial" panose="020B0604020202020204" pitchFamily="34" charset="0"/>
                <a:cs typeface="Arial" panose="020B0604020202020204" pitchFamily="34" charset="0"/>
              </a:rPr>
              <a:t>Heatmap, Histograms</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12612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266</TotalTime>
  <Words>1437</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Wingdings</vt:lpstr>
      <vt:lpstr>Organic</vt:lpstr>
      <vt:lpstr>DIABETES PREDICTION</vt:lpstr>
      <vt:lpstr>ABSTRACT</vt:lpstr>
      <vt:lpstr>PowerPoint Presentation</vt:lpstr>
      <vt:lpstr>INTRODUCTION</vt:lpstr>
      <vt:lpstr>TECHNOLOGIES  AND LIBRARIES USED</vt:lpstr>
      <vt:lpstr>UNDERSTANDNG DIABETES</vt:lpstr>
      <vt:lpstr>Machine Learning for diabetes prediction</vt:lpstr>
      <vt:lpstr>DATA SET</vt:lpstr>
      <vt:lpstr>Data Preprocessing</vt:lpstr>
      <vt:lpstr>Training and Testing the model</vt:lpstr>
      <vt:lpstr>Choose machine Learning Models</vt:lpstr>
      <vt:lpstr>PowerPoint Presentation</vt:lpstr>
      <vt:lpstr>Interpreting the results(Accuracy Prediction)</vt:lpstr>
      <vt:lpstr>Understanding Random Forest Classifier</vt:lpstr>
      <vt:lpstr>User interface using Python(pyqt5)</vt:lpstr>
      <vt:lpstr>PowerPoint Presentation</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Windows User</dc:creator>
  <cp:lastModifiedBy>Praveen Dummu</cp:lastModifiedBy>
  <cp:revision>44</cp:revision>
  <dcterms:created xsi:type="dcterms:W3CDTF">2023-04-16T18:52:41Z</dcterms:created>
  <dcterms:modified xsi:type="dcterms:W3CDTF">2023-04-24T04:59:43Z</dcterms:modified>
</cp:coreProperties>
</file>