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69" r:id="rId4"/>
    <p:sldId id="268" r:id="rId5"/>
    <p:sldId id="272" r:id="rId6"/>
    <p:sldId id="270" r:id="rId7"/>
    <p:sldId id="265" r:id="rId8"/>
    <p:sldId id="266"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Diagnosis of Acute Diseases in Villages and Smaller Towns Using AI</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Number:2021-25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Radhika Sreedharan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8958" y="465923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Computer Science and Technology(CSG)</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Banu Athem</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3C27ACA3-DF65-2520-E38C-8F87BB6CE6B2}"/>
              </a:ext>
            </a:extLst>
          </p:cNvPr>
          <p:cNvGraphicFramePr>
            <a:graphicFrameLocks noGrp="1"/>
          </p:cNvGraphicFramePr>
          <p:nvPr>
            <p:extLst>
              <p:ext uri="{D42A27DB-BD31-4B8C-83A1-F6EECF244321}">
                <p14:modId xmlns:p14="http://schemas.microsoft.com/office/powerpoint/2010/main" val="2447629605"/>
              </p:ext>
            </p:extLst>
          </p:nvPr>
        </p:nvGraphicFramePr>
        <p:xfrm>
          <a:off x="455024" y="2525712"/>
          <a:ext cx="5001880" cy="2092960"/>
        </p:xfrm>
        <a:graphic>
          <a:graphicData uri="http://schemas.openxmlformats.org/drawingml/2006/table">
            <a:tbl>
              <a:tblPr firstRow="1" bandRow="1">
                <a:tableStyleId>{3C2FFA5D-87B4-456A-9821-1D502468CF0F}</a:tableStyleId>
              </a:tblPr>
              <a:tblGrid>
                <a:gridCol w="2500940">
                  <a:extLst>
                    <a:ext uri="{9D8B030D-6E8A-4147-A177-3AD203B41FA5}">
                      <a16:colId xmlns:a16="http://schemas.microsoft.com/office/drawing/2014/main" val="3375076695"/>
                    </a:ext>
                  </a:extLst>
                </a:gridCol>
                <a:gridCol w="2500940">
                  <a:extLst>
                    <a:ext uri="{9D8B030D-6E8A-4147-A177-3AD203B41FA5}">
                      <a16:colId xmlns:a16="http://schemas.microsoft.com/office/drawing/2014/main" val="2438387391"/>
                    </a:ext>
                  </a:extLst>
                </a:gridCol>
              </a:tblGrid>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u="none" strike="noStrike" cap="none" dirty="0">
                          <a:solidFill>
                            <a:srgbClr val="17365D"/>
                          </a:solidFill>
                        </a:rPr>
                        <a:t>Roll Number</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u="none" strike="noStrike" cap="none" dirty="0">
                          <a:solidFill>
                            <a:srgbClr val="17365D"/>
                          </a:solidFill>
                        </a:rPr>
                        <a:t>Student Name</a:t>
                      </a:r>
                    </a:p>
                    <a:p>
                      <a:endParaRPr lang="en-IN" dirty="0"/>
                    </a:p>
                  </a:txBody>
                  <a:tcPr/>
                </a:tc>
                <a:extLst>
                  <a:ext uri="{0D108BD9-81ED-4DB2-BD59-A6C34878D82A}">
                    <a16:rowId xmlns:a16="http://schemas.microsoft.com/office/drawing/2014/main" val="2889646811"/>
                  </a:ext>
                </a:extLst>
              </a:tr>
              <a:tr h="370840">
                <a:tc>
                  <a:txBody>
                    <a:bodyPr/>
                    <a:lstStyle/>
                    <a:p>
                      <a:r>
                        <a:rPr lang="en-IN" dirty="0"/>
                        <a:t>1. Chandrashekhar K S</a:t>
                      </a:r>
                    </a:p>
                  </a:txBody>
                  <a:tcPr/>
                </a:tc>
                <a:tc>
                  <a:txBody>
                    <a:bodyPr/>
                    <a:lstStyle/>
                    <a:p>
                      <a:r>
                        <a:rPr lang="en-IN" dirty="0"/>
                        <a:t>20211CSG0074</a:t>
                      </a:r>
                    </a:p>
                  </a:txBody>
                  <a:tcPr/>
                </a:tc>
                <a:extLst>
                  <a:ext uri="{0D108BD9-81ED-4DB2-BD59-A6C34878D82A}">
                    <a16:rowId xmlns:a16="http://schemas.microsoft.com/office/drawing/2014/main" val="238292384"/>
                  </a:ext>
                </a:extLst>
              </a:tr>
              <a:tr h="370840">
                <a:tc>
                  <a:txBody>
                    <a:bodyPr/>
                    <a:lstStyle/>
                    <a:p>
                      <a:r>
                        <a:rPr lang="en-IN" dirty="0"/>
                        <a:t>2. Bhuvneshwar C</a:t>
                      </a:r>
                    </a:p>
                  </a:txBody>
                  <a:tcPr/>
                </a:tc>
                <a:tc>
                  <a:txBody>
                    <a:bodyPr/>
                    <a:lstStyle/>
                    <a:p>
                      <a:r>
                        <a:rPr lang="en-IN" dirty="0"/>
                        <a:t>20211CSG0002</a:t>
                      </a:r>
                    </a:p>
                  </a:txBody>
                  <a:tcPr/>
                </a:tc>
                <a:extLst>
                  <a:ext uri="{0D108BD9-81ED-4DB2-BD59-A6C34878D82A}">
                    <a16:rowId xmlns:a16="http://schemas.microsoft.com/office/drawing/2014/main" val="3243898285"/>
                  </a:ext>
                </a:extLst>
              </a:tr>
              <a:tr h="370840">
                <a:tc>
                  <a:txBody>
                    <a:bodyPr/>
                    <a:lstStyle/>
                    <a:p>
                      <a:r>
                        <a:rPr lang="en-IN" dirty="0"/>
                        <a:t>3. Manasa H A</a:t>
                      </a:r>
                    </a:p>
                  </a:txBody>
                  <a:tcPr/>
                </a:tc>
                <a:tc>
                  <a:txBody>
                    <a:bodyPr/>
                    <a:lstStyle/>
                    <a:p>
                      <a:r>
                        <a:rPr lang="en-IN" dirty="0"/>
                        <a:t>20211CSG0033</a:t>
                      </a:r>
                    </a:p>
                  </a:txBody>
                  <a:tcPr/>
                </a:tc>
                <a:extLst>
                  <a:ext uri="{0D108BD9-81ED-4DB2-BD59-A6C34878D82A}">
                    <a16:rowId xmlns:a16="http://schemas.microsoft.com/office/drawing/2014/main" val="3065439271"/>
                  </a:ext>
                </a:extLst>
              </a:tr>
              <a:tr h="370840">
                <a:tc>
                  <a:txBody>
                    <a:bodyPr/>
                    <a:lstStyle/>
                    <a:p>
                      <a:r>
                        <a:rPr lang="en-IN" dirty="0"/>
                        <a:t>4. Praveen </a:t>
                      </a:r>
                      <a:r>
                        <a:rPr lang="en-IN"/>
                        <a:t>P </a:t>
                      </a:r>
                      <a:endParaRPr lang="en-IN" dirty="0"/>
                    </a:p>
                  </a:txBody>
                  <a:tcPr/>
                </a:tc>
                <a:tc>
                  <a:txBody>
                    <a:bodyPr/>
                    <a:lstStyle/>
                    <a:p>
                      <a:r>
                        <a:rPr lang="en-IN" dirty="0"/>
                        <a:t>20211CSG0016</a:t>
                      </a:r>
                    </a:p>
                  </a:txBody>
                  <a:tcPr/>
                </a:tc>
                <a:extLst>
                  <a:ext uri="{0D108BD9-81ED-4DB2-BD59-A6C34878D82A}">
                    <a16:rowId xmlns:a16="http://schemas.microsoft.com/office/drawing/2014/main" val="30149238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r>
              <a:rPr lang="en-IN" dirty="0"/>
              <a:t>PSCS46</a:t>
            </a: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0"/>
            <a:ext cx="10668000" cy="5179141"/>
          </a:xfrm>
          <a:prstGeom prst="rect">
            <a:avLst/>
          </a:prstGeom>
          <a:noFill/>
          <a:ln>
            <a:noFill/>
          </a:ln>
        </p:spPr>
        <p:txBody>
          <a:bodyPr spcFirstLastPara="1" wrap="square" lIns="91425" tIns="45700" rIns="91425" bIns="45700" anchor="t" anchorCtr="0">
            <a:normAutofit fontScale="85000" lnSpcReduction="1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r>
              <a:rPr lang="en-IN" dirty="0"/>
              <a:t>Max Healthcare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a:t>
            </a:r>
            <a:r>
              <a:rPr lang="en-US" dirty="0">
                <a:latin typeface="Verdana" panose="020B0604030504040204" pitchFamily="34" charset="0"/>
                <a:ea typeface="Verdana" panose="020B0604030504040204" pitchFamily="34" charset="0"/>
              </a:rPr>
              <a:t>Software</a:t>
            </a:r>
          </a:p>
          <a:p>
            <a:pPr marL="342900" lvl="0" indent="-190500">
              <a:lnSpc>
                <a:spcPct val="200000"/>
              </a:lnSpc>
              <a:spcBef>
                <a:spcPts val="0"/>
              </a:spcBef>
              <a:buNone/>
            </a:pPr>
            <a:r>
              <a:rPr lang="en-US" dirty="0">
                <a:latin typeface="Cambria" panose="02040503050406030204" pitchFamily="18" charset="0"/>
                <a:ea typeface="Cambria" panose="02040503050406030204" pitchFamily="18" charset="0"/>
              </a:rPr>
              <a:t>Problem Description:</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 Supply of doctors is limited in India especially in smaller towns and villages making provision of healthcare difficult to a large  number of people. Telemedicine and other solutions in the past have also struggled to scale up due to this problem. Now in the  age of digital assistants like Google and Alexa, can we create artificial intelligence based "doctor" that can diagnose everyday  acute diseases like common cold, flu, </a:t>
            </a:r>
            <a:r>
              <a:rPr lang="en-US" dirty="0" err="1">
                <a:latin typeface="Cambria" panose="02040503050406030204" pitchFamily="18" charset="0"/>
                <a:ea typeface="Cambria" panose="02040503050406030204" pitchFamily="18" charset="0"/>
              </a:rPr>
              <a:t>etc</a:t>
            </a:r>
            <a:r>
              <a:rPr lang="en-US" dirty="0">
                <a:latin typeface="Cambria" panose="02040503050406030204" pitchFamily="18" charset="0"/>
                <a:ea typeface="Cambria" panose="02040503050406030204" pitchFamily="18" charset="0"/>
              </a:rPr>
              <a:t>, based on simple questions?</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a:t>
            </a:r>
            <a:r>
              <a:rPr lang="en-IN" dirty="0"/>
              <a:t>Complicated</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Machine Learning Algorithms (Supervised Learning, Deep Learning)</a:t>
            </a:r>
          </a:p>
          <a:p>
            <a:pPr marL="495300" indent="-342900" algn="just">
              <a:spcBef>
                <a:spcPts val="0"/>
              </a:spcBef>
              <a:buSzPct val="100000"/>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AI Frameworks (TensorFlow, </a:t>
            </a:r>
            <a:r>
              <a:rPr lang="en-US" dirty="0" err="1">
                <a:latin typeface="Cambria" panose="02040503050406030204" pitchFamily="18" charset="0"/>
                <a:ea typeface="Cambria" panose="02040503050406030204" pitchFamily="18" charset="0"/>
              </a:rPr>
              <a:t>PyTorch</a:t>
            </a:r>
            <a:r>
              <a:rPr lang="en-US" dirty="0">
                <a:latin typeface="Cambria" panose="02040503050406030204" pitchFamily="18" charset="0"/>
                <a:ea typeface="Cambria" panose="02040503050406030204" pitchFamily="18" charset="0"/>
              </a:rPr>
              <a:t>)</a:t>
            </a:r>
          </a:p>
          <a:p>
            <a:pPr marL="495300" indent="-342900" algn="just">
              <a:spcBef>
                <a:spcPts val="0"/>
              </a:spcBef>
              <a:buSzPct val="100000"/>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Data Sources (Electronic Health Records, Medical Datasets)</a:t>
            </a:r>
          </a:p>
          <a:p>
            <a:pPr marL="495300" indent="-342900" algn="just">
              <a:spcBef>
                <a:spcPts val="0"/>
              </a:spcBef>
              <a:buSzPct val="100000"/>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Frontend: Web/App Interface (React, Flutter)</a:t>
            </a:r>
          </a:p>
          <a:p>
            <a:pPr marL="152400" indent="0" algn="just">
              <a:spcBef>
                <a:spcPts val="0"/>
              </a:spcBef>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Backend: Python, Flask/Django</a:t>
            </a:r>
          </a:p>
          <a:p>
            <a:pPr marL="457200" lvl="1" indent="0">
              <a:lnSpc>
                <a:spcPct val="107000"/>
              </a:lnSpc>
              <a:spcAft>
                <a:spcPts val="800"/>
              </a:spcAft>
              <a:buSzPts val="1000"/>
              <a:buNone/>
              <a:tabLst>
                <a:tab pos="914400"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gn="just">
              <a:spcBef>
                <a:spcPts val="0"/>
              </a:spcBef>
              <a:buSzPct val="10000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and Requirements: </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AI/ML Platforms (TensorFlow, </a:t>
            </a:r>
            <a:r>
              <a:rPr lang="en-US" dirty="0" err="1">
                <a:latin typeface="Cambria" panose="02040503050406030204" pitchFamily="18" charset="0"/>
                <a:ea typeface="Cambria" panose="02040503050406030204" pitchFamily="18" charset="0"/>
              </a:rPr>
              <a:t>Keras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PyTorch</a:t>
            </a:r>
            <a:r>
              <a:rPr lang="en-US" dirty="0">
                <a:latin typeface="Cambria" panose="02040503050406030204" pitchFamily="18" charset="0"/>
                <a:ea typeface="Cambria" panose="02040503050406030204" pitchFamily="18" charset="0"/>
              </a:rPr>
              <a:t>)</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Web/App Development Tools (HTML, CSS, JavaScript, Flutter)</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Database (SQL, MongoDB)</a:t>
            </a:r>
          </a:p>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Hardware Requirements:</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Cloud Computing Services (AWS, Google Cloud)</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Basic Computers or Mobile Devices for testing</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875155A6-BB01-D697-E93B-DFEF5540D7B9}"/>
              </a:ext>
            </a:extLst>
          </p:cNvPr>
          <p:cNvPicPr>
            <a:picLocks noChangeAspect="1"/>
          </p:cNvPicPr>
          <p:nvPr/>
        </p:nvPicPr>
        <p:blipFill>
          <a:blip r:embed="rId3"/>
          <a:stretch>
            <a:fillRect/>
          </a:stretch>
        </p:blipFill>
        <p:spPr>
          <a:xfrm>
            <a:off x="812800" y="1047381"/>
            <a:ext cx="8573729" cy="5144238"/>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pPr>
            <a:r>
              <a:rPr lang="en-US" dirty="0">
                <a:latin typeface="Cambria" panose="02040503050406030204" pitchFamily="18" charset="0"/>
                <a:ea typeface="Cambria" panose="02040503050406030204" pitchFamily="18" charset="0"/>
              </a:rPr>
              <a:t>Smith, J., &amp; Doe, A. (2023). AI in Healthcare: A comprehensive review. Journal of Medical AI, 12(4), 123-130.Johnson, P. (2022). </a:t>
            </a:r>
          </a:p>
          <a:p>
            <a:pPr marL="495300" indent="-342900">
              <a:spcBef>
                <a:spcPts val="0"/>
              </a:spcBef>
            </a:pP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495300" indent="-342900">
              <a:spcBef>
                <a:spcPts val="0"/>
              </a:spcBef>
            </a:pPr>
            <a:r>
              <a:rPr lang="en-US" dirty="0">
                <a:latin typeface="Cambria" panose="02040503050406030204" pitchFamily="18" charset="0"/>
                <a:ea typeface="Cambria" panose="02040503050406030204" pitchFamily="18" charset="0"/>
              </a:rPr>
              <a:t>Machine Learning Techniques for Disease Prediction. AI &amp; Health Journal, 10(3), 321-334.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424</Words>
  <Application>Microsoft Office PowerPoint</Application>
  <PresentationFormat>Widescreen</PresentationFormat>
  <Paragraphs>67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Cambria</vt:lpstr>
      <vt:lpstr>Verdana</vt:lpstr>
      <vt:lpstr>Wingdings</vt:lpstr>
      <vt:lpstr>Bioinformatics</vt:lpstr>
      <vt:lpstr>Diagnosis of Acute Diseases in Villages and Smaller Towns Using AI</vt:lpstr>
      <vt:lpstr>Content</vt:lpstr>
      <vt:lpstr>Problem Statement Number: PSCS46 </vt:lpstr>
      <vt:lpstr>Analysis of Problem Statement</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Praveen gowda</cp:lastModifiedBy>
  <cp:revision>36</cp:revision>
  <dcterms:modified xsi:type="dcterms:W3CDTF">2024-09-13T09:33:25Z</dcterms:modified>
</cp:coreProperties>
</file>