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8" r:id="rId4"/>
    <p:sldId id="258" r:id="rId5"/>
    <p:sldId id="276" r:id="rId6"/>
    <p:sldId id="259" r:id="rId7"/>
    <p:sldId id="260" r:id="rId8"/>
    <p:sldId id="261" r:id="rId9"/>
    <p:sldId id="279" r:id="rId10"/>
    <p:sldId id="280" r:id="rId11"/>
    <p:sldId id="275" r:id="rId12"/>
    <p:sldId id="277" r:id="rId13"/>
    <p:sldId id="281" r:id="rId14"/>
    <p:sldId id="262" r:id="rId15"/>
    <p:sldId id="264" r:id="rId16"/>
    <p:sldId id="268" r:id="rId17"/>
    <p:sldId id="265"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E7AE9-2819-FF70-00A5-73B1CBEF7F56}" v="519" dt="2024-10-17T18:59:33.949"/>
    <p1510:client id="{6081EDC7-C03C-F8D3-1D31-505E187D7362}" v="40" dt="2024-10-17T15:09:26.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Praveengowda78/CSG-G10-Final_Year_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DIAGNOSIS OF ACUTE DISEASES IN VILLAGES AND SMALLER TOWNS USING AI</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CSG-G10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74223631"/>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186241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2000" b="1" dirty="0">
                <a:latin typeface="Cambria"/>
                <a:ea typeface="Cambria"/>
                <a:cs typeface="Verdana"/>
                <a:sym typeface="Verdana"/>
              </a:rPr>
              <a:t> </a:t>
            </a:r>
            <a:r>
              <a:rPr lang="en-GB" sz="2000" b="1" i="0" u="none" strike="noStrike" cap="none" dirty="0">
                <a:latin typeface="Cambria"/>
                <a:ea typeface="Cambria"/>
                <a:cs typeface="Verdana"/>
                <a:sym typeface="Verdana"/>
              </a:rPr>
              <a:t>Prof.  RADHIKA SREEDHARAN</a:t>
            </a:r>
            <a:endParaRPr sz="2000"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01283" y="4533900"/>
            <a:ext cx="11991123"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i="0" u="none" strike="noStrike" cap="none" dirty="0">
                <a:latin typeface="Cambria"/>
                <a:ea typeface="Cambria"/>
                <a:cs typeface="Verdana"/>
                <a:sym typeface="Verdana"/>
              </a:rPr>
              <a:t>B. Tech in Computer Science and Technology</a:t>
            </a:r>
            <a:r>
              <a:rPr lang="en-US" sz="2000" b="1" dirty="0">
                <a:latin typeface="Cambria"/>
                <a:ea typeface="Cambria"/>
                <a:cs typeface="Verdana"/>
                <a:sym typeface="Verdana"/>
              </a:rPr>
              <a:t>(CSG)</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a:ea typeface="Cambria"/>
                <a:cs typeface="Verdana"/>
                <a:sym typeface="Verdana"/>
              </a:rPr>
              <a:t>Name of the HoD: </a:t>
            </a:r>
            <a:r>
              <a:rPr lang="en-US" sz="2000" b="1" dirty="0">
                <a:latin typeface="Cambria"/>
                <a:ea typeface="Cambria"/>
                <a:cs typeface="Verdana"/>
                <a:sym typeface="Verdana"/>
              </a:rPr>
              <a:t>Dr. Saira Banu Athem</a:t>
            </a:r>
            <a:endParaRPr lang="en-US" sz="2000" b="1" dirty="0">
              <a:solidFill>
                <a:schemeClr val="accent1"/>
              </a:solidFill>
              <a:latin typeface="Cambria"/>
              <a:ea typeface="Cambria"/>
              <a:cs typeface="Verdana"/>
              <a:sym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latin typeface="Cambria"/>
                <a:ea typeface="Cambria"/>
                <a:cs typeface="Verdana"/>
                <a:sym typeface="Verdana"/>
              </a:rPr>
              <a:t>Dr. Manjula H M</a:t>
            </a:r>
            <a:endParaRPr lang="en-US" sz="1600" b="1" i="0" u="none" strike="noStrike" cap="none" dirty="0">
              <a:latin typeface="Cambria" panose="02040503050406030204" pitchFamily="18" charset="0"/>
              <a:ea typeface="Cambria" panose="02040503050406030204" pitchFamily="18" charset="0"/>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F85B989-3ED3-E643-1948-70A10D0EDAAE}"/>
              </a:ext>
            </a:extLst>
          </p:cNvPr>
          <p:cNvGraphicFramePr>
            <a:graphicFrameLocks noGrp="1"/>
          </p:cNvGraphicFramePr>
          <p:nvPr>
            <p:extLst>
              <p:ext uri="{D42A27DB-BD31-4B8C-83A1-F6EECF244321}">
                <p14:modId xmlns:p14="http://schemas.microsoft.com/office/powerpoint/2010/main" val="355141674"/>
              </p:ext>
            </p:extLst>
          </p:nvPr>
        </p:nvGraphicFramePr>
        <p:xfrm>
          <a:off x="197505" y="2516516"/>
          <a:ext cx="6022476" cy="1854200"/>
        </p:xfrm>
        <a:graphic>
          <a:graphicData uri="http://schemas.openxmlformats.org/drawingml/2006/table">
            <a:tbl>
              <a:tblPr firstRow="1" bandRow="1">
                <a:tableStyleId>{5C22544A-7EE6-4342-B048-85BDC9FD1C3A}</a:tableStyleId>
              </a:tblPr>
              <a:tblGrid>
                <a:gridCol w="3011238">
                  <a:extLst>
                    <a:ext uri="{9D8B030D-6E8A-4147-A177-3AD203B41FA5}">
                      <a16:colId xmlns:a16="http://schemas.microsoft.com/office/drawing/2014/main" val="3192387490"/>
                    </a:ext>
                  </a:extLst>
                </a:gridCol>
                <a:gridCol w="3011238">
                  <a:extLst>
                    <a:ext uri="{9D8B030D-6E8A-4147-A177-3AD203B41FA5}">
                      <a16:colId xmlns:a16="http://schemas.microsoft.com/office/drawing/2014/main" val="134024933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a:tc>
                <a:extLst>
                  <a:ext uri="{0D108BD9-81ED-4DB2-BD59-A6C34878D82A}">
                    <a16:rowId xmlns:a16="http://schemas.microsoft.com/office/drawing/2014/main" val="1285404397"/>
                  </a:ext>
                </a:extLst>
              </a:tr>
              <a:tr h="370840">
                <a:tc>
                  <a:txBody>
                    <a:bodyPr/>
                    <a:lstStyle/>
                    <a:p>
                      <a:pPr algn="ctr"/>
                      <a:r>
                        <a:rPr lang="en-IN" dirty="0"/>
                        <a:t>20211CSG0074</a:t>
                      </a:r>
                    </a:p>
                  </a:txBody>
                  <a:tcPr/>
                </a:tc>
                <a:tc>
                  <a:txBody>
                    <a:bodyPr/>
                    <a:lstStyle/>
                    <a:p>
                      <a:pPr algn="ctr"/>
                      <a:r>
                        <a:rPr lang="en-IN" sz="1800" dirty="0"/>
                        <a:t>CHANDRASHEKHAR K S</a:t>
                      </a:r>
                    </a:p>
                  </a:txBody>
                  <a:tcPr/>
                </a:tc>
                <a:extLst>
                  <a:ext uri="{0D108BD9-81ED-4DB2-BD59-A6C34878D82A}">
                    <a16:rowId xmlns:a16="http://schemas.microsoft.com/office/drawing/2014/main" val="1617028898"/>
                  </a:ext>
                </a:extLst>
              </a:tr>
              <a:tr h="370840">
                <a:tc>
                  <a:txBody>
                    <a:bodyPr/>
                    <a:lstStyle/>
                    <a:p>
                      <a:pPr algn="ctr"/>
                      <a:r>
                        <a:rPr lang="en-IN" dirty="0"/>
                        <a:t>20211CSG0016</a:t>
                      </a:r>
                    </a:p>
                  </a:txBody>
                  <a:tcPr/>
                </a:tc>
                <a:tc>
                  <a:txBody>
                    <a:bodyPr/>
                    <a:lstStyle/>
                    <a:p>
                      <a:pPr algn="ctr"/>
                      <a:r>
                        <a:rPr lang="en-IN" dirty="0"/>
                        <a:t>PRAVEEN P</a:t>
                      </a:r>
                    </a:p>
                  </a:txBody>
                  <a:tcPr/>
                </a:tc>
                <a:extLst>
                  <a:ext uri="{0D108BD9-81ED-4DB2-BD59-A6C34878D82A}">
                    <a16:rowId xmlns:a16="http://schemas.microsoft.com/office/drawing/2014/main" val="933049561"/>
                  </a:ext>
                </a:extLst>
              </a:tr>
              <a:tr h="370840">
                <a:tc>
                  <a:txBody>
                    <a:bodyPr/>
                    <a:lstStyle/>
                    <a:p>
                      <a:pPr algn="ctr"/>
                      <a:r>
                        <a:rPr lang="en-IN" dirty="0"/>
                        <a:t>20211CSG0002</a:t>
                      </a:r>
                    </a:p>
                  </a:txBody>
                  <a:tcPr/>
                </a:tc>
                <a:tc>
                  <a:txBody>
                    <a:bodyPr/>
                    <a:lstStyle/>
                    <a:p>
                      <a:pPr algn="ctr"/>
                      <a:r>
                        <a:rPr lang="en-IN" dirty="0"/>
                        <a:t>BHUVANESHWAR C</a:t>
                      </a:r>
                    </a:p>
                  </a:txBody>
                  <a:tcPr/>
                </a:tc>
                <a:extLst>
                  <a:ext uri="{0D108BD9-81ED-4DB2-BD59-A6C34878D82A}">
                    <a16:rowId xmlns:a16="http://schemas.microsoft.com/office/drawing/2014/main" val="1980541989"/>
                  </a:ext>
                </a:extLst>
              </a:tr>
              <a:tr h="370840">
                <a:tc>
                  <a:txBody>
                    <a:bodyPr/>
                    <a:lstStyle/>
                    <a:p>
                      <a:pPr algn="ctr"/>
                      <a:r>
                        <a:rPr lang="en-IN" dirty="0"/>
                        <a:t>20211CSG0033</a:t>
                      </a:r>
                    </a:p>
                  </a:txBody>
                  <a:tcPr/>
                </a:tc>
                <a:tc>
                  <a:txBody>
                    <a:bodyPr/>
                    <a:lstStyle/>
                    <a:p>
                      <a:pPr algn="ctr"/>
                      <a:r>
                        <a:rPr lang="en-IN" dirty="0"/>
                        <a:t>MANASA H A</a:t>
                      </a:r>
                    </a:p>
                  </a:txBody>
                  <a:tcPr/>
                </a:tc>
                <a:extLst>
                  <a:ext uri="{0D108BD9-81ED-4DB2-BD59-A6C34878D82A}">
                    <a16:rowId xmlns:a16="http://schemas.microsoft.com/office/drawing/2014/main" val="139192992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GB" sz="2000" b="1" dirty="0">
                <a:latin typeface="Calibri"/>
                <a:ea typeface="Verdana"/>
                <a:cs typeface="Calibri"/>
              </a:rPr>
              <a:t>Model Training and Evaluation</a:t>
            </a:r>
            <a:endParaRPr lang="en-GB" b="1" dirty="0">
              <a:latin typeface="Calibri"/>
              <a:ea typeface="Verdana"/>
              <a:cs typeface="Calibri"/>
            </a:endParaRPr>
          </a:p>
          <a:p>
            <a:pPr>
              <a:buFont typeface="Arial"/>
              <a:buChar char="•"/>
            </a:pPr>
            <a:r>
              <a:rPr lang="en-GB" sz="2000" b="1" dirty="0">
                <a:latin typeface="Calibri"/>
                <a:ea typeface="Verdana"/>
                <a:cs typeface="Calibri"/>
              </a:rPr>
              <a:t>Dataset Split</a:t>
            </a:r>
            <a:r>
              <a:rPr lang="en-GB" sz="2000" dirty="0">
                <a:latin typeface="Calibri"/>
                <a:ea typeface="Verdana"/>
                <a:cs typeface="Calibri"/>
              </a:rPr>
              <a:t>:</a:t>
            </a:r>
            <a:endParaRPr lang="en-GB" sz="2000" dirty="0">
              <a:latin typeface="Calibri"/>
            </a:endParaRPr>
          </a:p>
          <a:p>
            <a:pPr marL="1028700" lvl="1">
              <a:buFont typeface="Arial"/>
              <a:buChar char="–"/>
            </a:pPr>
            <a:r>
              <a:rPr lang="en-GB" dirty="0">
                <a:latin typeface="Calibri"/>
                <a:ea typeface="Verdana"/>
                <a:cs typeface="Calibri"/>
              </a:rPr>
              <a:t>The dataset was split into </a:t>
            </a:r>
            <a:r>
              <a:rPr lang="en-GB" b="1" dirty="0">
                <a:latin typeface="Calibri"/>
                <a:ea typeface="Verdana"/>
                <a:cs typeface="Calibri"/>
              </a:rPr>
              <a:t>80% training</a:t>
            </a:r>
            <a:r>
              <a:rPr lang="en-GB" dirty="0">
                <a:latin typeface="Calibri"/>
                <a:ea typeface="Verdana"/>
                <a:cs typeface="Calibri"/>
              </a:rPr>
              <a:t> and </a:t>
            </a:r>
            <a:r>
              <a:rPr lang="en-GB" b="1" dirty="0">
                <a:latin typeface="Calibri"/>
                <a:ea typeface="Verdana"/>
                <a:cs typeface="Calibri"/>
              </a:rPr>
              <a:t>20% testing</a:t>
            </a:r>
            <a:r>
              <a:rPr lang="en-GB" dirty="0">
                <a:latin typeface="Calibri"/>
                <a:ea typeface="Verdana"/>
                <a:cs typeface="Calibri"/>
              </a:rPr>
              <a:t> subsets to train and evaluate model performance.</a:t>
            </a:r>
            <a:endParaRPr lang="en-GB" dirty="0">
              <a:latin typeface="Calibri"/>
            </a:endParaRPr>
          </a:p>
          <a:p>
            <a:pPr>
              <a:buFont typeface="Arial"/>
              <a:buChar char="•"/>
            </a:pPr>
            <a:r>
              <a:rPr lang="en-GB" sz="2000" b="1" dirty="0">
                <a:latin typeface="Calibri"/>
                <a:ea typeface="Verdana"/>
                <a:cs typeface="Calibri"/>
              </a:rPr>
              <a:t>Cross-validation</a:t>
            </a:r>
            <a:r>
              <a:rPr lang="en-GB" sz="2000" dirty="0">
                <a:latin typeface="Calibri"/>
                <a:ea typeface="Verdana"/>
                <a:cs typeface="Calibri"/>
              </a:rPr>
              <a:t>:</a:t>
            </a:r>
            <a:endParaRPr lang="en-GB" sz="2000" dirty="0">
              <a:latin typeface="Calibri"/>
            </a:endParaRPr>
          </a:p>
          <a:p>
            <a:pPr marL="1028700" lvl="1">
              <a:buFont typeface="Arial"/>
              <a:buChar char="–"/>
            </a:pPr>
            <a:r>
              <a:rPr lang="en-GB" b="1" dirty="0">
                <a:latin typeface="Calibri"/>
                <a:ea typeface="Verdana"/>
                <a:cs typeface="Calibri"/>
              </a:rPr>
              <a:t>10-fold cross-validation</a:t>
            </a:r>
            <a:r>
              <a:rPr lang="en-GB" dirty="0">
                <a:latin typeface="Calibri"/>
                <a:ea typeface="Verdana"/>
                <a:cs typeface="Calibri"/>
              </a:rPr>
              <a:t> was applied to ensure the model’s robustness and generalization on unseen data.</a:t>
            </a:r>
            <a:endParaRPr lang="en-GB" dirty="0">
              <a:latin typeface="Calibri"/>
            </a:endParaRPr>
          </a:p>
          <a:p>
            <a:pPr>
              <a:buFont typeface="Arial"/>
              <a:buChar char="•"/>
            </a:pPr>
            <a:r>
              <a:rPr lang="en-GB" sz="2000" b="1" dirty="0">
                <a:latin typeface="Calibri"/>
                <a:ea typeface="Verdana"/>
                <a:cs typeface="Calibri"/>
              </a:rPr>
              <a:t>Performance Metrics</a:t>
            </a:r>
            <a:r>
              <a:rPr lang="en-GB" sz="2000" dirty="0">
                <a:latin typeface="Calibri"/>
                <a:ea typeface="Verdana"/>
                <a:cs typeface="Calibri"/>
              </a:rPr>
              <a:t>:</a:t>
            </a:r>
            <a:endParaRPr lang="en-GB" sz="2000" dirty="0">
              <a:latin typeface="Calibri"/>
            </a:endParaRPr>
          </a:p>
          <a:p>
            <a:pPr marL="1028700" lvl="1">
              <a:buFont typeface="Arial"/>
              <a:buChar char="–"/>
            </a:pPr>
            <a:r>
              <a:rPr lang="en-GB" dirty="0">
                <a:latin typeface="Calibri"/>
                <a:ea typeface="Verdana"/>
                <a:cs typeface="Calibri"/>
              </a:rPr>
              <a:t>Models were evaluated based on:</a:t>
            </a:r>
            <a:endParaRPr lang="en-GB" dirty="0">
              <a:latin typeface="Calibri"/>
            </a:endParaRPr>
          </a:p>
          <a:p>
            <a:pPr marL="1428750" lvl="2" indent="-285750">
              <a:buFont typeface="Arial"/>
              <a:buChar char="•"/>
            </a:pPr>
            <a:r>
              <a:rPr lang="en-GB" sz="2000" b="1" dirty="0">
                <a:latin typeface="Calibri"/>
                <a:ea typeface="Verdana"/>
                <a:cs typeface="Calibri"/>
              </a:rPr>
              <a:t>Accuracy</a:t>
            </a:r>
            <a:r>
              <a:rPr lang="en-GB" sz="2000" dirty="0">
                <a:latin typeface="Calibri"/>
                <a:ea typeface="Verdana"/>
                <a:cs typeface="Calibri"/>
              </a:rPr>
              <a:t>: The proportion of correctly predicted outcomes.</a:t>
            </a:r>
            <a:endParaRPr lang="en-GB" sz="2000" dirty="0">
              <a:latin typeface="Calibri"/>
            </a:endParaRPr>
          </a:p>
          <a:p>
            <a:pPr marL="1428750" lvl="2" indent="-285750">
              <a:buFont typeface="Arial"/>
              <a:buChar char="•"/>
            </a:pPr>
            <a:r>
              <a:rPr lang="en-GB" sz="2000" b="1" dirty="0">
                <a:latin typeface="Calibri"/>
                <a:ea typeface="Verdana"/>
                <a:cs typeface="Calibri"/>
              </a:rPr>
              <a:t>Precision, Recall, and F1-score</a:t>
            </a:r>
            <a:r>
              <a:rPr lang="en-GB" sz="2000" dirty="0">
                <a:latin typeface="Calibri"/>
                <a:ea typeface="Verdana"/>
                <a:cs typeface="Calibri"/>
              </a:rPr>
              <a:t>: To measure the model’s ability to correctly classify positive cases.</a:t>
            </a:r>
            <a:endParaRPr lang="en-GB" sz="2000" dirty="0">
              <a:latin typeface="Calibri"/>
            </a:endParaRPr>
          </a:p>
          <a:p>
            <a:pPr marL="1428750" lvl="2" indent="-285750">
              <a:buFont typeface="Arial"/>
              <a:buChar char="•"/>
            </a:pPr>
            <a:r>
              <a:rPr lang="en-GB" sz="2000" b="1" dirty="0">
                <a:latin typeface="Calibri"/>
                <a:ea typeface="Verdana"/>
                <a:cs typeface="Calibri"/>
              </a:rPr>
              <a:t>ROC-AUC Curve</a:t>
            </a:r>
            <a:r>
              <a:rPr lang="en-GB" sz="2000" dirty="0">
                <a:latin typeface="Calibri"/>
                <a:ea typeface="Verdana"/>
                <a:cs typeface="Calibri"/>
              </a:rPr>
              <a:t>: To assess the model’s ability to distinguish between classes.</a:t>
            </a:r>
            <a:endParaRPr lang="en-GB" sz="2000" dirty="0">
              <a:latin typeface="Calibri"/>
            </a:endParaRPr>
          </a:p>
          <a:p>
            <a:pPr>
              <a:buFont typeface="Arial"/>
              <a:buChar char="•"/>
            </a:pPr>
            <a:endParaRPr lang="en-GB" sz="2000" dirty="0">
              <a:latin typeface="Calibri"/>
            </a:endParaRPr>
          </a:p>
        </p:txBody>
      </p:sp>
    </p:spTree>
    <p:extLst>
      <p:ext uri="{BB962C8B-B14F-4D97-AF65-F5344CB8AC3E}">
        <p14:creationId xmlns:p14="http://schemas.microsoft.com/office/powerpoint/2010/main" val="84649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vert="horz" lIns="91440" tIns="45720" rIns="91440" bIns="45720" rtlCol="0" anchor="t">
            <a:normAutofit/>
          </a:bodyPr>
          <a:lstStyle/>
          <a:p>
            <a:r>
              <a:rPr lang="en-IN" b="1" dirty="0">
                <a:latin typeface="Calibri"/>
                <a:ea typeface="Verdana"/>
              </a:rPr>
              <a:t>Input Module</a:t>
            </a:r>
            <a:r>
              <a:rPr lang="en-IN" dirty="0">
                <a:latin typeface="Calibri"/>
                <a:ea typeface="Verdana"/>
              </a:rPr>
              <a:t>:</a:t>
            </a:r>
          </a:p>
          <a:p>
            <a:pPr marL="457200" lvl="1" indent="0">
              <a:buNone/>
            </a:pPr>
            <a:r>
              <a:rPr lang="en-IN" dirty="0">
                <a:latin typeface="Calibri"/>
                <a:ea typeface="Verdana"/>
              </a:rPr>
              <a:t>Health professionals input patient symptoms, demographics, and case history through a user-friendly interface.</a:t>
            </a:r>
            <a:endParaRPr lang="en-IN" dirty="0"/>
          </a:p>
          <a:p>
            <a:r>
              <a:rPr lang="en-IN" b="1" dirty="0">
                <a:latin typeface="Calibri"/>
                <a:ea typeface="Verdana"/>
              </a:rPr>
              <a:t>Preprocessing Module</a:t>
            </a:r>
            <a:r>
              <a:rPr lang="en-IN" dirty="0">
                <a:latin typeface="Calibri"/>
                <a:ea typeface="Verdana"/>
              </a:rPr>
              <a:t>:</a:t>
            </a:r>
          </a:p>
          <a:p>
            <a:pPr marL="457200" lvl="1" indent="0">
              <a:buNone/>
            </a:pPr>
            <a:r>
              <a:rPr lang="en-IN" dirty="0">
                <a:latin typeface="Calibri"/>
                <a:ea typeface="Verdana"/>
              </a:rPr>
              <a:t>This module cleans and normalizes the input data, </a:t>
            </a:r>
          </a:p>
          <a:p>
            <a:pPr marL="457200" lvl="1" indent="0">
              <a:buNone/>
            </a:pPr>
            <a:r>
              <a:rPr lang="en-IN" dirty="0">
                <a:latin typeface="Calibri"/>
                <a:ea typeface="Verdana"/>
              </a:rPr>
              <a:t>ensuring it is ready for use in predictive models.</a:t>
            </a:r>
            <a:endParaRPr lang="en-IN" dirty="0"/>
          </a:p>
          <a:p>
            <a:r>
              <a:rPr lang="en-IN" b="1" dirty="0">
                <a:latin typeface="Calibri"/>
                <a:ea typeface="Verdana"/>
              </a:rPr>
              <a:t>AI Prediction Model</a:t>
            </a:r>
            <a:r>
              <a:rPr lang="en-IN" dirty="0">
                <a:latin typeface="Calibri"/>
                <a:ea typeface="Verdana"/>
              </a:rPr>
              <a:t>:</a:t>
            </a:r>
          </a:p>
          <a:p>
            <a:pPr marL="457200" lvl="1" indent="0">
              <a:buNone/>
            </a:pPr>
            <a:r>
              <a:rPr lang="en-IN" dirty="0">
                <a:latin typeface="Calibri"/>
                <a:ea typeface="Verdana"/>
              </a:rPr>
              <a:t>Based on the pre-processed data ,machine learning models </a:t>
            </a:r>
          </a:p>
          <a:p>
            <a:pPr marL="457200" lvl="1" indent="0">
              <a:buNone/>
            </a:pPr>
            <a:r>
              <a:rPr lang="en-IN" dirty="0">
                <a:latin typeface="Calibri"/>
                <a:ea typeface="Verdana"/>
              </a:rPr>
              <a:t>predict the likelihood of various diseases.</a:t>
            </a:r>
            <a:endParaRPr lang="en-IN" dirty="0"/>
          </a:p>
          <a:p>
            <a:r>
              <a:rPr lang="en-IN" b="1" dirty="0">
                <a:latin typeface="Calibri"/>
                <a:ea typeface="Verdana"/>
              </a:rPr>
              <a:t>Results Module</a:t>
            </a:r>
            <a:r>
              <a:rPr lang="en-IN" dirty="0">
                <a:latin typeface="Calibri"/>
                <a:ea typeface="Verdana"/>
              </a:rPr>
              <a:t>:</a:t>
            </a:r>
          </a:p>
          <a:p>
            <a:pPr marL="457200" lvl="1" indent="0">
              <a:buNone/>
            </a:pPr>
            <a:r>
              <a:rPr lang="en-IN" dirty="0">
                <a:latin typeface="Calibri"/>
                <a:ea typeface="Verdana"/>
              </a:rPr>
              <a:t>Prediction results are displayed with confidence scores </a:t>
            </a:r>
          </a:p>
          <a:p>
            <a:pPr marL="457200" lvl="1" indent="0">
              <a:buNone/>
            </a:pPr>
            <a:r>
              <a:rPr lang="en-IN" dirty="0">
                <a:latin typeface="Calibri"/>
                <a:ea typeface="Verdana"/>
              </a:rPr>
              <a:t>and actionable insights for healthcare workers.</a:t>
            </a:r>
            <a:endParaRPr lang="en-IN" dirty="0"/>
          </a:p>
          <a:p>
            <a:pPr marL="457200" lvl="1" indent="0">
              <a:buNone/>
            </a:pPr>
            <a:endParaRPr lang="en-IN" dirty="0">
              <a:latin typeface="Calibri"/>
              <a:ea typeface="Verdana"/>
            </a:endParaRPr>
          </a:p>
          <a:p>
            <a:endParaRPr lang="en-IN" dirty="0"/>
          </a:p>
        </p:txBody>
      </p:sp>
      <p:pic>
        <p:nvPicPr>
          <p:cNvPr id="5" name="Picture 4" descr="A group of women sitting on a stone bench&#10;&#10;Description automatically generated">
            <a:extLst>
              <a:ext uri="{FF2B5EF4-FFF2-40B4-BE49-F238E27FC236}">
                <a16:creationId xmlns:a16="http://schemas.microsoft.com/office/drawing/2014/main" id="{8189FFD0-15AA-C53F-A286-8AD14CCA5AC7}"/>
              </a:ext>
            </a:extLst>
          </p:cNvPr>
          <p:cNvPicPr>
            <a:picLocks noChangeAspect="1"/>
          </p:cNvPicPr>
          <p:nvPr/>
        </p:nvPicPr>
        <p:blipFill>
          <a:blip r:embed="rId2"/>
          <a:stretch>
            <a:fillRect/>
          </a:stretch>
        </p:blipFill>
        <p:spPr>
          <a:xfrm>
            <a:off x="7483416" y="2257245"/>
            <a:ext cx="3694983" cy="3450568"/>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marL="0" indent="0">
              <a:buNone/>
            </a:pPr>
            <a:r>
              <a:rPr lang="en-IN" sz="2000" b="1" dirty="0">
                <a:latin typeface="Calibri"/>
                <a:ea typeface="Verdana"/>
              </a:rPr>
              <a:t>       </a:t>
            </a:r>
            <a:r>
              <a:rPr lang="en-IN" b="1" dirty="0">
                <a:latin typeface="Calibri"/>
                <a:ea typeface="Verdana"/>
              </a:rPr>
              <a:t>Software Components:</a:t>
            </a:r>
            <a:endParaRPr lang="en-IN" dirty="0">
              <a:latin typeface="Calibri"/>
              <a:ea typeface="Verdana"/>
            </a:endParaRPr>
          </a:p>
          <a:p>
            <a:pPr marL="0" indent="0">
              <a:buNone/>
            </a:pPr>
            <a:r>
              <a:rPr lang="en-IN" sz="2000" b="1" dirty="0">
                <a:latin typeface="Calibri"/>
                <a:ea typeface="Verdana"/>
              </a:rPr>
              <a:t>         Backend</a:t>
            </a:r>
            <a:r>
              <a:rPr lang="en-IN" sz="2000" dirty="0">
                <a:solidFill>
                  <a:srgbClr val="374151"/>
                </a:solidFill>
                <a:latin typeface="Calibri"/>
                <a:ea typeface="Verdana"/>
              </a:rPr>
              <a:t>: </a:t>
            </a:r>
            <a:r>
              <a:rPr lang="en-IN" b="1" dirty="0">
                <a:latin typeface="Calibri"/>
                <a:ea typeface="Verdana"/>
              </a:rPr>
              <a:t>Flask</a:t>
            </a:r>
            <a:r>
              <a:rPr lang="en-IN" sz="1100" dirty="0">
                <a:solidFill>
                  <a:srgbClr val="374151"/>
                </a:solidFill>
                <a:latin typeface="Calibri"/>
                <a:ea typeface="Verdana"/>
              </a:rPr>
              <a:t>:</a:t>
            </a:r>
            <a:r>
              <a:rPr lang="en-IN" sz="1800" dirty="0">
                <a:solidFill>
                  <a:srgbClr val="374151"/>
                </a:solidFill>
                <a:latin typeface="Calibri"/>
                <a:ea typeface="Verdana"/>
              </a:rPr>
              <a:t> A web framework in Python used for handling requests and serving predictions from the AI models.</a:t>
            </a:r>
            <a:endParaRPr lang="en-IN" sz="1800" dirty="0">
              <a:latin typeface="Calibri"/>
              <a:ea typeface="Verdana"/>
            </a:endParaRPr>
          </a:p>
          <a:p>
            <a:pPr marL="0" indent="0">
              <a:buNone/>
            </a:pPr>
            <a:r>
              <a:rPr lang="en-IN" sz="2000" b="1" dirty="0">
                <a:latin typeface="Calibri"/>
                <a:ea typeface="Verdana"/>
              </a:rPr>
              <a:t>         Frontend</a:t>
            </a:r>
            <a:r>
              <a:rPr lang="en-IN" sz="2000" dirty="0">
                <a:solidFill>
                  <a:srgbClr val="374151"/>
                </a:solidFill>
                <a:latin typeface="Calibri"/>
                <a:ea typeface="Verdana"/>
              </a:rPr>
              <a:t>: </a:t>
            </a:r>
            <a:r>
              <a:rPr lang="en-IN" sz="1800" dirty="0">
                <a:latin typeface="Calibri"/>
                <a:ea typeface="Verdana"/>
              </a:rPr>
              <a:t>HTML, CSS, and JavaScript</a:t>
            </a:r>
          </a:p>
          <a:p>
            <a:pPr marL="0" indent="0">
              <a:buNone/>
            </a:pPr>
            <a:r>
              <a:rPr lang="en-IN" sz="2000" b="1" dirty="0">
                <a:solidFill>
                  <a:srgbClr val="000000"/>
                </a:solidFill>
                <a:latin typeface="Calibri"/>
                <a:ea typeface="Verdana"/>
              </a:rPr>
              <a:t>         Database</a:t>
            </a:r>
            <a:r>
              <a:rPr lang="en-IN" sz="2000" dirty="0">
                <a:solidFill>
                  <a:srgbClr val="374151"/>
                </a:solidFill>
                <a:latin typeface="Calibri"/>
                <a:ea typeface="Verdana"/>
              </a:rPr>
              <a:t>: </a:t>
            </a:r>
            <a:r>
              <a:rPr lang="en-IN" sz="2000" b="1" dirty="0">
                <a:latin typeface="Calibri"/>
                <a:ea typeface="Verdana"/>
              </a:rPr>
              <a:t>SQLite</a:t>
            </a:r>
            <a:r>
              <a:rPr lang="en-IN" sz="2000" dirty="0">
                <a:solidFill>
                  <a:srgbClr val="374151"/>
                </a:solidFill>
                <a:latin typeface="Calibri"/>
                <a:ea typeface="Verdana"/>
              </a:rPr>
              <a:t>: A lightweight database used for storing patient data and model predictions.</a:t>
            </a:r>
            <a:endParaRPr lang="en-IN" sz="2000" dirty="0">
              <a:latin typeface="Calibri"/>
              <a:ea typeface="Verdana"/>
            </a:endParaRPr>
          </a:p>
          <a:p>
            <a:pPr marL="0" indent="0">
              <a:buNone/>
            </a:pPr>
            <a:r>
              <a:rPr lang="en-IN" sz="2000" b="1" dirty="0">
                <a:latin typeface="Calibri"/>
                <a:ea typeface="Verdana"/>
              </a:rPr>
              <a:t>         Machine Learning Libraries</a:t>
            </a:r>
            <a:r>
              <a:rPr lang="en-IN" sz="2000" dirty="0">
                <a:solidFill>
                  <a:srgbClr val="374151"/>
                </a:solidFill>
                <a:latin typeface="Calibri"/>
                <a:ea typeface="Verdana"/>
              </a:rPr>
              <a:t>:</a:t>
            </a:r>
            <a:endParaRPr lang="en-IN" sz="2000" dirty="0">
              <a:latin typeface="Calibri"/>
              <a:ea typeface="Verdana"/>
            </a:endParaRPr>
          </a:p>
          <a:p>
            <a:pPr lvl="2"/>
            <a:r>
              <a:rPr lang="en-IN" sz="2000" b="1" dirty="0">
                <a:latin typeface="Calibri"/>
                <a:ea typeface="Verdana"/>
              </a:rPr>
              <a:t>Scikit-learn</a:t>
            </a:r>
            <a:r>
              <a:rPr lang="en-IN" sz="2000" dirty="0">
                <a:solidFill>
                  <a:srgbClr val="374151"/>
                </a:solidFill>
                <a:latin typeface="Calibri"/>
                <a:ea typeface="Verdana"/>
              </a:rPr>
              <a:t>.</a:t>
            </a:r>
            <a:endParaRPr lang="en-IN" sz="2000" dirty="0">
              <a:latin typeface="Calibri"/>
              <a:ea typeface="Verdana"/>
            </a:endParaRPr>
          </a:p>
          <a:p>
            <a:pPr lvl="2"/>
            <a:r>
              <a:rPr lang="en-IN" sz="2000" b="1" dirty="0">
                <a:latin typeface="Calibri"/>
                <a:ea typeface="Verdana"/>
              </a:rPr>
              <a:t>TensorFlow or </a:t>
            </a:r>
            <a:r>
              <a:rPr lang="en-IN" sz="2000" b="1" dirty="0" err="1">
                <a:latin typeface="Calibri"/>
                <a:ea typeface="Verdana"/>
              </a:rPr>
              <a:t>PyTorch</a:t>
            </a:r>
            <a:r>
              <a:rPr lang="en-IN" sz="2000" dirty="0">
                <a:solidFill>
                  <a:srgbClr val="374151"/>
                </a:solidFill>
                <a:latin typeface="Calibri"/>
                <a:ea typeface="Verdana"/>
              </a:rPr>
              <a:t>: For developing and training Convolutional Neural Networks (CNN).</a:t>
            </a:r>
            <a:endParaRPr lang="en-IN" sz="2000" dirty="0">
              <a:latin typeface="Calibri"/>
              <a:ea typeface="Verdana"/>
            </a:endParaRPr>
          </a:p>
          <a:p>
            <a:pPr lvl="2"/>
            <a:r>
              <a:rPr lang="en-IN" sz="2000" b="1" dirty="0">
                <a:latin typeface="Calibri"/>
                <a:ea typeface="Verdana"/>
              </a:rPr>
              <a:t>NumPy and Pandas</a:t>
            </a:r>
            <a:r>
              <a:rPr lang="en-IN" sz="2000" dirty="0">
                <a:solidFill>
                  <a:srgbClr val="374151"/>
                </a:solidFill>
                <a:latin typeface="Calibri"/>
                <a:ea typeface="Verdana"/>
              </a:rPr>
              <a:t>: For data manipulation and preprocessing tasks.</a:t>
            </a:r>
            <a:endParaRPr lang="en-IN" sz="2000" dirty="0">
              <a:latin typeface="Calibri"/>
              <a:ea typeface="Verdana"/>
            </a:endParaRPr>
          </a:p>
          <a:p>
            <a:r>
              <a:rPr lang="en-IN" sz="2000" b="1" dirty="0">
                <a:latin typeface="Calibri"/>
                <a:ea typeface="Verdana"/>
              </a:rPr>
              <a:t>Containerization</a:t>
            </a:r>
            <a:r>
              <a:rPr lang="en-IN" sz="2000" dirty="0">
                <a:solidFill>
                  <a:srgbClr val="374151"/>
                </a:solidFill>
                <a:latin typeface="Calibri"/>
                <a:ea typeface="Verdana"/>
              </a:rPr>
              <a:t>:</a:t>
            </a:r>
            <a:endParaRPr lang="en-IN" sz="2000" dirty="0">
              <a:latin typeface="Calibri"/>
              <a:ea typeface="Verdana"/>
            </a:endParaRPr>
          </a:p>
          <a:p>
            <a:pPr lvl="1"/>
            <a:r>
              <a:rPr lang="en-IN" b="1" dirty="0">
                <a:latin typeface="Calibri"/>
                <a:ea typeface="Verdana"/>
              </a:rPr>
              <a:t>Docker</a:t>
            </a:r>
            <a:r>
              <a:rPr lang="en-IN" dirty="0">
                <a:solidFill>
                  <a:srgbClr val="374151"/>
                </a:solidFill>
                <a:latin typeface="Calibri"/>
                <a:ea typeface="Verdana"/>
              </a:rPr>
              <a:t>: Used for containerizing the application to ensure compatibility across different environments.</a:t>
            </a:r>
            <a:endParaRPr lang="en-IN" dirty="0">
              <a:latin typeface="Calibri"/>
              <a:ea typeface="Verdana"/>
            </a:endParaRPr>
          </a:p>
          <a:p>
            <a:pPr marL="457200" lvl="1" indent="0">
              <a:buNone/>
            </a:pPr>
            <a:endParaRPr lang="en-IN" b="1" dirty="0">
              <a:latin typeface="Calibri"/>
              <a:ea typeface="Verdana"/>
            </a:endParaRPr>
          </a:p>
          <a:p>
            <a:endParaRPr lang="en-IN" sz="2000" dirty="0">
              <a:latin typeface="Calibri"/>
            </a:endParaRP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marL="457200" lvl="1" indent="0">
              <a:buNone/>
            </a:pPr>
            <a:r>
              <a:rPr lang="en-IN" sz="2400" b="1" dirty="0">
                <a:latin typeface="Calibri"/>
                <a:ea typeface="Verdana"/>
              </a:rPr>
              <a:t>Inferred Hardware Components:</a:t>
            </a:r>
            <a:endParaRPr lang="en-IN" sz="2400" dirty="0">
              <a:latin typeface="Calibri"/>
              <a:ea typeface="Verdana"/>
            </a:endParaRPr>
          </a:p>
          <a:p>
            <a:r>
              <a:rPr lang="en-IN" sz="2000" b="1" dirty="0">
                <a:latin typeface="Calibri"/>
                <a:ea typeface="Verdana"/>
              </a:rPr>
              <a:t>Server</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A server or cloud infrastructure to host the application, handle requests, and run the AI models. This could be a physical server or a cloud-based solution (e.g., AWS, Azure).</a:t>
            </a:r>
            <a:endParaRPr lang="en-IN" dirty="0">
              <a:latin typeface="Calibri"/>
              <a:ea typeface="Verdana"/>
            </a:endParaRPr>
          </a:p>
          <a:p>
            <a:r>
              <a:rPr lang="en-IN" sz="2000" b="1" dirty="0">
                <a:latin typeface="Calibri"/>
                <a:ea typeface="Verdana"/>
              </a:rPr>
              <a:t>Client Devices</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Mobile devices or computers used by healthcare workers to access the web application, input patient data, and view diagnostic results. These devices should have internet connectivity to communicate with the server.</a:t>
            </a:r>
            <a:endParaRPr lang="en-IN" dirty="0">
              <a:latin typeface="Calibri"/>
              <a:ea typeface="Verdana"/>
            </a:endParaRPr>
          </a:p>
          <a:p>
            <a:r>
              <a:rPr lang="en-IN" sz="2000" b="1" dirty="0">
                <a:latin typeface="Calibri"/>
                <a:ea typeface="Verdana"/>
              </a:rPr>
              <a:t>Medical Imaging Devices</a:t>
            </a:r>
            <a:r>
              <a:rPr lang="en-IN" sz="2000" dirty="0">
                <a:solidFill>
                  <a:srgbClr val="374151"/>
                </a:solidFill>
                <a:latin typeface="Calibri"/>
                <a:ea typeface="Verdana"/>
              </a:rPr>
              <a:t> (if applicable):</a:t>
            </a:r>
            <a:endParaRPr lang="en-IN" sz="2000" dirty="0">
              <a:latin typeface="Calibri"/>
              <a:ea typeface="Verdana"/>
            </a:endParaRPr>
          </a:p>
          <a:p>
            <a:pPr lvl="1"/>
            <a:r>
              <a:rPr lang="en-IN" dirty="0">
                <a:solidFill>
                  <a:srgbClr val="374151"/>
                </a:solidFill>
                <a:latin typeface="Calibri"/>
                <a:ea typeface="Verdana"/>
              </a:rPr>
              <a:t>Devices such as X-ray machines or other imaging equipment that may be used to capture medical images for analysis by the CNN models.</a:t>
            </a:r>
            <a:endParaRPr lang="en-IN" dirty="0">
              <a:latin typeface="Calibri"/>
              <a:ea typeface="Verdana"/>
            </a:endParaRPr>
          </a:p>
          <a:p>
            <a:r>
              <a:rPr lang="en-IN" sz="2000" b="1" dirty="0">
                <a:latin typeface="Calibri"/>
                <a:ea typeface="Verdana"/>
              </a:rPr>
              <a:t>Networking Equipment</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Routers and switches to ensure reliable internet connectivity in the healthcare facilities where the system is deployed.</a:t>
            </a:r>
            <a:endParaRPr lang="en-IN" dirty="0">
              <a:latin typeface="Calibri"/>
              <a:ea typeface="Verdana"/>
            </a:endParaRPr>
          </a:p>
          <a:p>
            <a:pPr marL="457200" lvl="1" indent="0">
              <a:buNone/>
            </a:pPr>
            <a:endParaRPr lang="en-IN" b="1" dirty="0">
              <a:latin typeface="Calibri"/>
              <a:ea typeface="Verdana"/>
            </a:endParaRPr>
          </a:p>
          <a:p>
            <a:endParaRPr lang="en-IN" sz="2000" dirty="0">
              <a:latin typeface="Calibri"/>
            </a:endParaRPr>
          </a:p>
        </p:txBody>
      </p:sp>
    </p:spTree>
    <p:extLst>
      <p:ext uri="{BB962C8B-B14F-4D97-AF65-F5344CB8AC3E}">
        <p14:creationId xmlns:p14="http://schemas.microsoft.com/office/powerpoint/2010/main" val="177436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descr="A graph on a blue background&#10;&#10;Description automatically generated">
            <a:extLst>
              <a:ext uri="{FF2B5EF4-FFF2-40B4-BE49-F238E27FC236}">
                <a16:creationId xmlns:a16="http://schemas.microsoft.com/office/drawing/2014/main" id="{14B5BB81-ACE9-B7F4-629F-27B9C1F45C0D}"/>
              </a:ext>
            </a:extLst>
          </p:cNvPr>
          <p:cNvPicPr>
            <a:picLocks noGrp="1" noChangeAspect="1"/>
          </p:cNvPicPr>
          <p:nvPr>
            <p:ph idx="1"/>
          </p:nvPr>
        </p:nvPicPr>
        <p:blipFill>
          <a:blip r:embed="rId2"/>
          <a:stretch>
            <a:fillRect/>
          </a:stretch>
        </p:blipFill>
        <p:spPr>
          <a:xfrm>
            <a:off x="973827" y="1058893"/>
            <a:ext cx="10518475" cy="4977440"/>
          </a:xfr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358661"/>
            <a:ext cx="10668000" cy="4751714"/>
          </a:xfrm>
        </p:spPr>
        <p:txBody>
          <a:bodyPr vert="horz" lIns="91440" tIns="45720" rIns="91440" bIns="45720" rtlCol="0" anchor="t">
            <a:noAutofit/>
          </a:bodyPr>
          <a:lstStyle/>
          <a:p>
            <a:pPr marL="0" indent="0">
              <a:spcBef>
                <a:spcPts val="20"/>
              </a:spcBef>
              <a:buNone/>
            </a:pPr>
            <a:r>
              <a:rPr lang="en-GB" sz="2000" dirty="0">
                <a:solidFill>
                  <a:srgbClr val="374151"/>
                </a:solidFill>
                <a:latin typeface="Calibri"/>
                <a:ea typeface="Verdana"/>
                <a:cs typeface="Calibri"/>
              </a:rPr>
              <a:t>The developed AI-driven diagnostic system for the diagnosis of acute diseases in villages and smaller towns has been found to be highly capable of revolutionizing health care delivery in resource-limited settings. This research confirmed that the application of advanced machine learning algorithms on local health data would result in high diagnostic accuracy, thereby creating equal and great enhancement in the capabilities of healthcare workers in rural areas. An overall achieved accuracy of 92% showed that the hybrid model could eﬀectively integrates the best of symptom-based analysis and interpretation of medical images, hence providing an effective solution to real-life problems.  With the facilitation of a speedier and more accurate diagnosis, the system addresses some of the critical delays in the initiation of treatment-this is fundamentally crucial for diseases like malaria and pneumonia, where timely treatment can mean the difference between life and death. </a:t>
            </a:r>
            <a:endParaRPr lang="en-GB" sz="2000">
              <a:solidFill>
                <a:srgbClr val="374151"/>
              </a:solidFill>
              <a:latin typeface="Calibri"/>
              <a:cs typeface="Calibri"/>
            </a:endParaRPr>
          </a:p>
          <a:p>
            <a:pPr marL="0" indent="0">
              <a:buNone/>
            </a:pPr>
            <a:r>
              <a:rPr lang="en-GB" sz="2000" dirty="0">
                <a:solidFill>
                  <a:srgbClr val="374151"/>
                </a:solidFill>
                <a:latin typeface="Calibri"/>
                <a:ea typeface="Verdana"/>
              </a:rPr>
              <a:t>In conclusion, this research highlights the transformative potential of AI in improving healthcare delivery in rural and underserved areas. Continued efforts to refine and expand the system will contribute to a more equitable and effective healthcare landscape, ensuring that communities, regardless of their geographical location, receive timely and accurate medical attention.</a:t>
            </a:r>
            <a:endParaRPr lang="en-GB" sz="2000">
              <a:latin typeface="Calibri"/>
              <a:ea typeface="Verdana"/>
            </a:endParaRPr>
          </a:p>
          <a:p>
            <a:endParaRPr lang="en-GB" sz="2000" dirty="0">
              <a:latin typeface="Calibri"/>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a:buNone/>
            </a:pPr>
            <a:endParaRPr lang="en-US" sz="3600" dirty="0">
              <a:latin typeface="Cambria" panose="02040503050406030204" pitchFamily="18" charset="0"/>
              <a:ea typeface="Cambria" panose="02040503050406030204" pitchFamily="18" charset="0"/>
              <a:hlinkClick r:id="rId3"/>
            </a:endParaRPr>
          </a:p>
          <a:p>
            <a:pPr marL="342900" indent="-190500">
              <a:spcBef>
                <a:spcPts val="0"/>
              </a:spcBef>
              <a:buSzPct val="100000"/>
              <a:buFont typeface="Arial"/>
              <a:buNone/>
            </a:pPr>
            <a:r>
              <a:rPr lang="en-US" sz="3600" dirty="0">
                <a:latin typeface="Cambria" panose="02040503050406030204" pitchFamily="18" charset="0"/>
                <a:ea typeface="Cambria" panose="02040503050406030204" pitchFamily="18" charset="0"/>
                <a:hlinkClick r:id="rId3"/>
              </a:rPr>
              <a:t>https://github.com/Praveengowda78/CSG-G10-Final_Year_Project-</a:t>
            </a:r>
            <a:endParaRPr lang="en-US" sz="36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Content Placeholder 4">
            <a:extLst>
              <a:ext uri="{FF2B5EF4-FFF2-40B4-BE49-F238E27FC236}">
                <a16:creationId xmlns:a16="http://schemas.microsoft.com/office/drawing/2014/main" id="{8CD533F4-72F0-C16E-B177-D43F20784801}"/>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latin typeface="Verdana"/>
                <a:ea typeface="Verdana"/>
              </a:rPr>
              <a:t>1. Wang, Y., et al. (2020). Machine Learning for Disease Diagnosis: A Comprehensive Review. Journal of            Healthcare Informatics Research, 4(1), 12-29.</a:t>
            </a:r>
          </a:p>
          <a:p>
            <a:pPr marL="0" indent="0">
              <a:buNone/>
            </a:pPr>
            <a:r>
              <a:rPr lang="en-US" dirty="0">
                <a:latin typeface="Verdana"/>
                <a:ea typeface="Verdana"/>
              </a:rPr>
              <a:t>2. Huang, J., et al. (2019). The Role of AI in Health Decision-Making. Journal of Medical Internet</a:t>
            </a:r>
          </a:p>
          <a:p>
            <a:pPr marL="0" indent="0">
              <a:buNone/>
            </a:pPr>
            <a:r>
              <a:rPr lang="en-US" dirty="0">
                <a:latin typeface="Verdana"/>
                <a:ea typeface="Verdana"/>
              </a:rPr>
              <a:t>     Research, 21(4), e12345.</a:t>
            </a:r>
          </a:p>
          <a:p>
            <a:pPr marL="0" indent="0">
              <a:buNone/>
            </a:pPr>
            <a:r>
              <a:rPr lang="en-US" dirty="0">
                <a:latin typeface="Verdana"/>
                <a:ea typeface="Verdana"/>
              </a:rPr>
              <a:t>3. Gonzalez, R., et al. (2021). AI </a:t>
            </a:r>
            <a:r>
              <a:rPr lang="en-US" dirty="0" err="1">
                <a:latin typeface="Verdana"/>
                <a:ea typeface="Verdana"/>
              </a:rPr>
              <a:t>ApplicaƟons</a:t>
            </a:r>
            <a:r>
              <a:rPr lang="en-US" dirty="0">
                <a:latin typeface="Verdana"/>
                <a:ea typeface="Verdana"/>
              </a:rPr>
              <a:t> in Rural Healthcare: </a:t>
            </a:r>
            <a:r>
              <a:rPr lang="en-US" dirty="0" err="1">
                <a:latin typeface="Verdana"/>
                <a:ea typeface="Verdana"/>
              </a:rPr>
              <a:t>OpportuniƟes</a:t>
            </a:r>
            <a:r>
              <a:rPr lang="en-US" dirty="0">
                <a:latin typeface="Verdana"/>
                <a:ea typeface="Verdana"/>
              </a:rPr>
              <a:t> and Challenges.</a:t>
            </a:r>
          </a:p>
          <a:p>
            <a:pPr marL="0" indent="0">
              <a:buNone/>
            </a:pPr>
            <a:r>
              <a:rPr lang="en-US" dirty="0">
                <a:latin typeface="Verdana"/>
                <a:ea typeface="Verdana"/>
              </a:rPr>
              <a:t>    Telehealth Journal, 27(2), 75-82.</a:t>
            </a:r>
          </a:p>
          <a:p>
            <a:pPr marL="0" indent="0">
              <a:buNone/>
            </a:pPr>
            <a:r>
              <a:rPr lang="en-US">
                <a:latin typeface="Verdana"/>
                <a:ea typeface="Verdana"/>
              </a:rPr>
              <a:t>4. Smith, L., et al. (2022). </a:t>
            </a:r>
            <a:r>
              <a:rPr lang="en-US" err="1">
                <a:latin typeface="Verdana"/>
                <a:ea typeface="Verdana"/>
              </a:rPr>
              <a:t>InnovaƟons</a:t>
            </a:r>
            <a:r>
              <a:rPr lang="en-US">
                <a:latin typeface="Verdana"/>
                <a:ea typeface="Verdana"/>
              </a:rPr>
              <a:t> in Rural Healthcare Delivery: AI and Beyond. Journal of</a:t>
            </a:r>
          </a:p>
          <a:p>
            <a:pPr marL="0" indent="0">
              <a:buNone/>
            </a:pPr>
            <a:r>
              <a:rPr lang="en-US">
                <a:latin typeface="Verdana"/>
                <a:ea typeface="Verdana"/>
              </a:rPr>
              <a:t>    Global Health, 12(1), 50-</a:t>
            </a:r>
            <a:r>
              <a:rPr lang="en-US" dirty="0">
                <a:latin typeface="Verdana"/>
                <a:ea typeface="Verdana"/>
              </a:rPr>
              <a:t>63.</a:t>
            </a:r>
          </a:p>
          <a:p>
            <a:pPr marL="0" indent="0">
              <a:buNone/>
            </a:pPr>
            <a:r>
              <a:rPr lang="en-US">
                <a:latin typeface="Verdana"/>
                <a:ea typeface="Verdana"/>
              </a:rPr>
              <a:t>5. Thompson, A., et al. (2021). Data-Driven Health: AI's Role in </a:t>
            </a:r>
            <a:r>
              <a:rPr lang="en-US" err="1">
                <a:latin typeface="Verdana"/>
                <a:ea typeface="Verdana"/>
              </a:rPr>
              <a:t>DiagnosƟcs</a:t>
            </a:r>
            <a:r>
              <a:rPr lang="en-US">
                <a:latin typeface="Verdana"/>
                <a:ea typeface="Verdana"/>
              </a:rPr>
              <a:t> in Low-Resource</a:t>
            </a:r>
          </a:p>
          <a:p>
            <a:pPr marL="0" indent="0">
              <a:buNone/>
            </a:pPr>
            <a:r>
              <a:rPr lang="en-US" dirty="0">
                <a:latin typeface="Verdana"/>
                <a:ea typeface="Verdana"/>
              </a:rPr>
              <a:t>     </a:t>
            </a:r>
            <a:r>
              <a:rPr lang="en-US" dirty="0" err="1">
                <a:latin typeface="Verdana"/>
                <a:ea typeface="Verdana"/>
              </a:rPr>
              <a:t>SeƯuings</a:t>
            </a:r>
            <a:r>
              <a:rPr lang="en-US" dirty="0">
                <a:latin typeface="Verdana"/>
                <a:ea typeface="Verdana"/>
              </a:rPr>
              <a:t>. Nature Medicine, 27(3), 237-245.</a:t>
            </a:r>
          </a:p>
          <a:p>
            <a:pPr marL="0" indent="0">
              <a:buNone/>
            </a:pPr>
            <a:r>
              <a:rPr lang="en-US">
                <a:latin typeface="Verdana"/>
                <a:ea typeface="Verdana"/>
              </a:rPr>
              <a:t>6. Kaur, P., &amp; Choudhary, A. (2020). AI in Rural Health: Bridging the Gap. </a:t>
            </a:r>
            <a:r>
              <a:rPr lang="en-US" err="1">
                <a:latin typeface="Verdana"/>
                <a:ea typeface="Verdana"/>
              </a:rPr>
              <a:t>InternaƟonal</a:t>
            </a:r>
            <a:r>
              <a:rPr lang="en-US">
                <a:latin typeface="Verdana"/>
                <a:ea typeface="Verdana"/>
              </a:rPr>
              <a:t> Journal of</a:t>
            </a:r>
          </a:p>
          <a:p>
            <a:pPr marL="0" indent="0">
              <a:buNone/>
            </a:pPr>
            <a:r>
              <a:rPr lang="en-US" dirty="0">
                <a:latin typeface="Verdana"/>
                <a:ea typeface="Verdana"/>
              </a:rPr>
              <a:t>     Health Services, 50(2), 150-163.</a:t>
            </a:r>
          </a:p>
          <a:p>
            <a:pPr marL="0" indent="0">
              <a:buNone/>
            </a:pPr>
            <a:r>
              <a:rPr lang="en-US">
                <a:latin typeface="Verdana"/>
                <a:ea typeface="Verdana"/>
              </a:rPr>
              <a:t>7. </a:t>
            </a:r>
            <a:r>
              <a:rPr lang="en-US" err="1">
                <a:latin typeface="Verdana"/>
                <a:ea typeface="Verdana"/>
              </a:rPr>
              <a:t>BhaƟa</a:t>
            </a:r>
            <a:r>
              <a:rPr lang="en-US">
                <a:latin typeface="Verdana"/>
                <a:ea typeface="Verdana"/>
              </a:rPr>
              <a:t>, M., et al. (2021). Leveraging Machine Learning for Health Care in Developing</a:t>
            </a:r>
          </a:p>
          <a:p>
            <a:pPr marL="0" indent="0">
              <a:buNone/>
            </a:pPr>
            <a:r>
              <a:rPr lang="en-US" dirty="0">
                <a:latin typeface="Verdana"/>
                <a:ea typeface="Verdana"/>
              </a:rPr>
              <a:t>    Countries. Journal of Health </a:t>
            </a:r>
            <a:r>
              <a:rPr lang="en-US" dirty="0" err="1">
                <a:latin typeface="Verdana"/>
                <a:ea typeface="Verdana"/>
              </a:rPr>
              <a:t>InformaƟcs</a:t>
            </a:r>
            <a:r>
              <a:rPr lang="en-US" dirty="0">
                <a:latin typeface="Verdana"/>
                <a:ea typeface="Verdana"/>
              </a:rPr>
              <a:t>, 15(2), 45-59.</a:t>
            </a:r>
          </a:p>
          <a:p>
            <a:pPr marL="0" indent="0">
              <a:buNone/>
            </a:pPr>
            <a:r>
              <a:rPr lang="en-US">
                <a:latin typeface="Verdana"/>
                <a:ea typeface="Verdana"/>
              </a:rPr>
              <a:t>8. Zhao, J., et al. (2022). Implementing AI Solutions in Rural Healthcare: Challenges. Health</a:t>
            </a:r>
          </a:p>
          <a:p>
            <a:pPr marL="0" indent="0">
              <a:buNone/>
            </a:pPr>
            <a:r>
              <a:rPr lang="en-US" dirty="0">
                <a:latin typeface="Verdana"/>
                <a:ea typeface="Verdana"/>
              </a:rPr>
              <a:t>    Policy and Technology, 11(1), 70-78 .</a:t>
            </a:r>
          </a:p>
          <a:p>
            <a:pPr marL="0" indent="0">
              <a:buNone/>
            </a:pPr>
            <a:r>
              <a:rPr lang="en-US">
                <a:latin typeface="Verdana"/>
                <a:ea typeface="Verdana"/>
              </a:rPr>
              <a:t>9. Patel, V., &amp; Thakkar, J. (2023). Telehealth Innovations: The Future of Healthcare in Rural</a:t>
            </a:r>
          </a:p>
          <a:p>
            <a:pPr marL="0" indent="0">
              <a:buNone/>
            </a:pPr>
            <a:r>
              <a:rPr lang="en-US" dirty="0">
                <a:latin typeface="Verdana"/>
                <a:ea typeface="Verdana"/>
              </a:rPr>
              <a:t>    Areas. Journal of Telemedicine and Telecare, 29(4), 211-218.</a:t>
            </a:r>
          </a:p>
          <a:p>
            <a:pPr marL="0" indent="0">
              <a:buNone/>
            </a:pPr>
            <a:r>
              <a:rPr lang="en-US" dirty="0">
                <a:latin typeface="Verdana"/>
                <a:ea typeface="Verdana"/>
              </a:rPr>
              <a:t>10.O'Connor, M., et al. (2020). A Framework for AI in Global Health: Opportunities and Ethical</a:t>
            </a:r>
          </a:p>
          <a:p>
            <a:pPr marL="0" indent="0">
              <a:buNone/>
            </a:pPr>
            <a:r>
              <a:rPr lang="en-US" dirty="0">
                <a:latin typeface="Verdana"/>
                <a:ea typeface="Verdana"/>
              </a:rPr>
              <a:t>     Considerations. Global Health Action, 13(1), 185-198.</a:t>
            </a:r>
          </a:p>
          <a:p>
            <a:endParaRPr lang="en-US" dirty="0"/>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IN" sz="1200" b="1" dirty="0">
                <a:latin typeface="Verdana"/>
                <a:ea typeface="Verdana"/>
              </a:rPr>
              <a:t>SDG 3: Good Health and Well-being</a:t>
            </a:r>
            <a:endParaRPr lang="en-IN" dirty="0">
              <a:latin typeface="Verdana"/>
              <a:ea typeface="Verdana"/>
            </a:endParaRPr>
          </a:p>
          <a:p>
            <a:pPr lvl="1"/>
            <a:r>
              <a:rPr lang="en-IN" sz="1200">
                <a:solidFill>
                  <a:srgbClr val="374151"/>
                </a:solidFill>
              </a:rPr>
              <a:t>The primary objective of the project is to improve healthcare delivery and diagnostic capabilities in rural areas, directly contributing to the goal of ensuring healthy lives and promoting well-being for all at all ages. The AI system aims to enhance the accuracy and speed of disease diagnosis, which is crucial for timely treatment and improved health outcomes.</a:t>
            </a:r>
            <a:endParaRPr lang="en-IN"/>
          </a:p>
          <a:p>
            <a:r>
              <a:rPr lang="en-IN" sz="1200" b="1"/>
              <a:t>SDG 1: No Poverty</a:t>
            </a:r>
            <a:endParaRPr lang="en-IN"/>
          </a:p>
          <a:p>
            <a:pPr lvl="1"/>
            <a:r>
              <a:rPr lang="en-IN" sz="1200" dirty="0">
                <a:solidFill>
                  <a:srgbClr val="374151"/>
                </a:solidFill>
                <a:latin typeface="Verdana"/>
                <a:ea typeface="Verdana"/>
              </a:rPr>
              <a:t>By improving healthcare access and quality in rural areas, the project can help alleviate poverty. Healthier populations are more capable of engaging in productive work, thereby contributing to economic growth and reducing poverty levels.</a:t>
            </a:r>
            <a:endParaRPr lang="en-IN" dirty="0">
              <a:latin typeface="Verdana"/>
              <a:ea typeface="Verdana"/>
            </a:endParaRPr>
          </a:p>
          <a:p>
            <a:r>
              <a:rPr lang="en-IN" sz="1200" b="1" dirty="0">
                <a:latin typeface="Verdana"/>
                <a:ea typeface="Verdana"/>
              </a:rPr>
              <a:t>SDG 10: Reduced Inequalities</a:t>
            </a:r>
            <a:endParaRPr lang="en-IN" dirty="0">
              <a:latin typeface="Verdana"/>
              <a:ea typeface="Verdana"/>
            </a:endParaRPr>
          </a:p>
          <a:p>
            <a:pPr lvl="1"/>
            <a:r>
              <a:rPr lang="en-IN" sz="1200" dirty="0">
                <a:solidFill>
                  <a:srgbClr val="374151"/>
                </a:solidFill>
                <a:latin typeface="Verdana"/>
                <a:ea typeface="Verdana"/>
              </a:rPr>
              <a:t>The project addresses healthcare disparities between urban and rural populations. By providing advanced diagnostic tools in underserved areas, it aims to reduce inequalities in health services and ensure that marginalized communities have access to quality healthcare.</a:t>
            </a:r>
            <a:endParaRPr lang="en-IN" dirty="0">
              <a:latin typeface="Verdana"/>
              <a:ea typeface="Verdana"/>
            </a:endParaRPr>
          </a:p>
          <a:p>
            <a:r>
              <a:rPr lang="en-IN" sz="1200" b="1" dirty="0">
                <a:latin typeface="Verdana"/>
                <a:ea typeface="Verdana"/>
              </a:rPr>
              <a:t>SDG 9: Industry, Innovation, and Infrastructure</a:t>
            </a:r>
            <a:endParaRPr lang="en-IN" dirty="0">
              <a:latin typeface="Verdana"/>
              <a:ea typeface="Verdana"/>
            </a:endParaRPr>
          </a:p>
          <a:p>
            <a:pPr lvl="1"/>
            <a:r>
              <a:rPr lang="en-IN" sz="1200" dirty="0">
                <a:solidFill>
                  <a:srgbClr val="374151"/>
                </a:solidFill>
                <a:latin typeface="Verdana"/>
                <a:ea typeface="Verdana"/>
              </a:rPr>
              <a:t>The use of AI and machine learning in healthcare represents innovation in the industry. The project promotes the development of resilient infrastructure by integrating technology into healthcare systems, which can enhance service delivery in low-resource settings.</a:t>
            </a:r>
            <a:endParaRPr lang="en-IN" dirty="0">
              <a:latin typeface="Verdana"/>
              <a:ea typeface="Verdana"/>
            </a:endParaRPr>
          </a:p>
          <a:p>
            <a:r>
              <a:rPr lang="en-IN" sz="1200" b="1" dirty="0">
                <a:latin typeface="Verdana"/>
                <a:ea typeface="Verdana"/>
              </a:rPr>
              <a:t>SDG 17: Partnerships for the Goals</a:t>
            </a:r>
            <a:endParaRPr lang="en-IN" dirty="0">
              <a:latin typeface="Verdana"/>
              <a:ea typeface="Verdana"/>
            </a:endParaRPr>
          </a:p>
          <a:p>
            <a:pPr lvl="1"/>
            <a:r>
              <a:rPr lang="en-IN" sz="1200" dirty="0">
                <a:solidFill>
                  <a:srgbClr val="374151"/>
                </a:solidFill>
                <a:latin typeface="Verdana"/>
                <a:ea typeface="Verdana"/>
              </a:rPr>
              <a:t>The project emphasizes collaboration with local health clinics, international health organizations, and community stakeholders to gather data and implement the AI system. This aligns with the goal of strengthening partnerships to achieve sustainable development.</a:t>
            </a:r>
            <a:endParaRPr lang="en-IN" dirty="0">
              <a:latin typeface="Verdana"/>
              <a:ea typeface="Verdana"/>
            </a:endParaRPr>
          </a:p>
          <a:p>
            <a:r>
              <a:rPr lang="en-IN" sz="1200" b="1" dirty="0">
                <a:latin typeface="Verdana"/>
                <a:ea typeface="Verdana"/>
              </a:rPr>
              <a:t>SDG 4: Quality Education</a:t>
            </a:r>
            <a:endParaRPr lang="en-IN" dirty="0">
              <a:latin typeface="Verdana"/>
              <a:ea typeface="Verdana"/>
            </a:endParaRPr>
          </a:p>
          <a:p>
            <a:pPr lvl="1"/>
            <a:r>
              <a:rPr lang="en-IN" sz="1200" dirty="0">
                <a:solidFill>
                  <a:srgbClr val="374151"/>
                </a:solidFill>
                <a:latin typeface="Verdana"/>
                <a:ea typeface="Verdana"/>
              </a:rPr>
              <a:t>The project includes a focus on training local healthcare workers to effectively use the AI diagnostic system, thereby enhancing their skills and knowledge. This contributes to ensuring inclusive and equitable quality education and promoting lifelong learning opportunities for all.</a:t>
            </a:r>
            <a:endParaRPr lang="en-IN" dirty="0">
              <a:latin typeface="Verdana"/>
              <a:ea typeface="Verdana"/>
            </a:endParaRPr>
          </a:p>
          <a:p>
            <a:pPr lvl="1"/>
            <a:r>
              <a:rPr lang="en-IN" sz="1200" dirty="0">
                <a:solidFill>
                  <a:srgbClr val="374151"/>
                </a:solidFill>
                <a:latin typeface="Verdana"/>
                <a:ea typeface="Verdana"/>
              </a:rPr>
              <a:t>By aligning with these SDGs, the project not only aims to enhance healthcare delivery but also contributes to broader global efforts to achieve sustainable development and improve quality of life in rural and underserved communities.</a:t>
            </a:r>
            <a:endParaRPr lang="en-IN" dirty="0">
              <a:latin typeface="Verdana"/>
              <a:ea typeface="Verdana"/>
            </a:endParaRPr>
          </a:p>
          <a:p>
            <a:endParaRPr lang="en-IN" dirty="0"/>
          </a:p>
        </p:txBody>
      </p:sp>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marL="0" indent="0">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 Background Diagnosis of Acute Diseases in Villages and Smaller Towns Using AI</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Healthcare delivery in rural areas is often crippled with shortages of resources, a lack of medical professionals, and a lack of diagnostic facilities. Moreover, acute diseases such as malaria, pneumonia, and diarrheal diseases are rather common in these regions, and timely diagnosis often acts as an obstacle to effective treatment. It is here that recent advances in AI come into play to address this challenge.</a:t>
            </a: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New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opportunities for the betterment of healthcare services in underserved communities. AI in health is poised to streamline the diagnostic process, provide real-time assistance to medical workers, and therefore save lives.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main objective of this work is to develop an AI-based diagnostic system that is able to identify acute diseases with high precision based on minimum clinical data so that the diagnostic gap in rural healthcare settings.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project also aims to develop a model that is both effective and scalable, thus ensuring it finds wide application in similar settings.</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DC250-F515-7015-7382-35CC5D65B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FCA3B-012A-1555-28EA-2E9909C897B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E4678FE7-FE92-BDFC-B758-12FA32A9BC99}"/>
              </a:ext>
            </a:extLst>
          </p:cNvPr>
          <p:cNvSpPr>
            <a:spLocks noGrp="1"/>
          </p:cNvSpPr>
          <p:nvPr>
            <p:ph idx="1"/>
          </p:nvPr>
        </p:nvSpPr>
        <p:spPr/>
        <p:txBody>
          <a:bodyPr>
            <a:normAutofit/>
          </a:bodyPr>
          <a:lstStyle/>
          <a:p>
            <a:pPr marL="0" indent="0">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Objectives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Design an AI model with high accuracy of prediction of acute diseases based on the data available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Ensuring the model will be deployable in a low-resource setting, running seamlessly on any mobile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device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enhance health workers' diagnostic capabilities through embedding into a user-friendly interface.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investigate the integration of telehealth services in a manner to expand the diagnostic tool's reach.</a:t>
            </a:r>
          </a:p>
          <a:p>
            <a:pPr marL="0" indent="0">
              <a:buNone/>
            </a:pPr>
            <a:endParaRPr lang="en-GB" dirty="0"/>
          </a:p>
        </p:txBody>
      </p:sp>
    </p:spTree>
    <p:extLst>
      <p:ext uri="{BB962C8B-B14F-4D97-AF65-F5344CB8AC3E}">
        <p14:creationId xmlns:p14="http://schemas.microsoft.com/office/powerpoint/2010/main" val="292129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 AI in Healthcare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Recent works have cited the transformation potential of AI in healthcare. Wang et al., 2020, have demonstrated that machine learning algorithms can diagnose a wide range of diseases with greater precision compared to traditional diagnostic methods. Again, Huang et al., 2019, identified that AI</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Improve clinical decision-making, especially in remote areas where health access is poor. In the recent decades, AI also entered medical imaging, which further revolutionized diagnostics with techniques such as deep learning that are pushing the boundaries for accuracy and reducing interpretation times.</a:t>
            </a:r>
          </a:p>
          <a:p>
            <a:pPr marL="0" indent="0">
              <a:lnSpc>
                <a:spcPct val="107000"/>
              </a:lnSpc>
              <a:spcAft>
                <a:spcPts val="800"/>
              </a:spcAft>
              <a:buNone/>
            </a:pPr>
            <a:r>
              <a:rPr lang="en-IN" kern="100" dirty="0">
                <a:effectLst/>
                <a:latin typeface="Calibri"/>
                <a:ea typeface="Calibri" panose="020F0502020204030204" pitchFamily="34" charset="0"/>
                <a:cs typeface="Times New Roman"/>
              </a:rPr>
              <a:t> </a:t>
            </a:r>
            <a:r>
              <a:rPr lang="en-IN" b="1" kern="100" dirty="0">
                <a:effectLst/>
                <a:latin typeface="Calibri"/>
                <a:ea typeface="Calibri" panose="020F0502020204030204" pitchFamily="34" charset="0"/>
                <a:cs typeface="Times New Roman"/>
              </a:rPr>
              <a:t>AI for Rural Health Diagnostics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Several studies, among which is Gonzalez et al. 2021, bear witness that AI tools can facilitate speedier and more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Accurate diagnoses in rural settings are possible. For example, AI has been used successfully to diagnose tuberculosis in rural India and to predict outbreaks of dengue fever using environmental data. However, very few target acute disease diagnosis in these regions, which constitutes a significant gap our project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endeavors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fill.</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r>
              <a:rPr lang="en-IN" dirty="0">
                <a:latin typeface="Calibri"/>
                <a:ea typeface="Verdana"/>
              </a:rPr>
              <a:t>Current diagnostic methods in rural healthcare often rely on traditional clinical assessments, which can be time-consuming and prone to human error. </a:t>
            </a:r>
            <a:endParaRPr lang="en-IN">
              <a:latin typeface="Calibri"/>
            </a:endParaRPr>
          </a:p>
          <a:p>
            <a:r>
              <a:rPr lang="en-IN" dirty="0">
                <a:latin typeface="Calibri"/>
                <a:ea typeface="Verdana"/>
              </a:rPr>
              <a:t>These methods may not adequately account for the diverse range of symptoms presented by patients, leading to misdiagnosis or delayed treatment. </a:t>
            </a:r>
            <a:endParaRPr lang="en-IN">
              <a:latin typeface="Calibri"/>
            </a:endParaRPr>
          </a:p>
          <a:p>
            <a:r>
              <a:rPr lang="en-IN">
                <a:latin typeface="Calibri"/>
                <a:ea typeface="Verdana"/>
              </a:rPr>
              <a:t>Furthermore, the lack of access to advanced diagnostic tools and technologies </a:t>
            </a:r>
            <a:r>
              <a:rPr lang="en-IN" dirty="0">
                <a:latin typeface="Calibri"/>
                <a:ea typeface="Verdana"/>
              </a:rPr>
              <a:t>exacerbates these issues, leaving healthcare workers ill-equipped to handle acute cases </a:t>
            </a:r>
            <a:r>
              <a:rPr lang="en-IN">
                <a:latin typeface="Calibri"/>
                <a:ea typeface="Verdana"/>
              </a:rPr>
              <a:t>effectively.</a:t>
            </a:r>
            <a:endParaRPr lang="en-IN">
              <a:latin typeface="Calibri"/>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vert="horz" lIns="91440" tIns="45720" rIns="91440" bIns="45720" rtlCol="0" anchor="t">
            <a:normAutofit/>
          </a:bodyPr>
          <a:lstStyle/>
          <a:p>
            <a:pPr>
              <a:buAutoNum type="arabicPeriod"/>
            </a:pPr>
            <a:r>
              <a:rPr lang="en-GB" dirty="0">
                <a:solidFill>
                  <a:srgbClr val="000000"/>
                </a:solidFill>
                <a:latin typeface="Calibri"/>
                <a:ea typeface="Verdana"/>
              </a:rPr>
              <a:t>The proposed AI-enabled diagnostic tool leverages -</a:t>
            </a:r>
            <a:endParaRPr lang="en-US" dirty="0"/>
          </a:p>
          <a:p>
            <a:pPr marL="0" indent="0">
              <a:buNone/>
            </a:pPr>
            <a:r>
              <a:rPr lang="en-GB" dirty="0">
                <a:solidFill>
                  <a:srgbClr val="000000"/>
                </a:solidFill>
                <a:latin typeface="Calibri"/>
                <a:ea typeface="Verdana"/>
              </a:rPr>
              <a:t>          machine learning algorithms to analyse patient symptoms</a:t>
            </a:r>
            <a:endParaRPr lang="en-GB" dirty="0">
              <a:solidFill>
                <a:srgbClr val="000000"/>
              </a:solidFill>
              <a:latin typeface="Calibri"/>
            </a:endParaRPr>
          </a:p>
          <a:p>
            <a:pPr marL="0" indent="0">
              <a:buNone/>
            </a:pPr>
            <a:r>
              <a:rPr lang="en-GB" dirty="0">
                <a:solidFill>
                  <a:srgbClr val="000000"/>
                </a:solidFill>
                <a:latin typeface="Calibri"/>
                <a:ea typeface="Verdana"/>
              </a:rPr>
              <a:t>          clinical histories</a:t>
            </a:r>
            <a:endParaRPr lang="en-GB" dirty="0">
              <a:solidFill>
                <a:srgbClr val="000000"/>
              </a:solidFill>
              <a:latin typeface="Calibri"/>
            </a:endParaRPr>
          </a:p>
          <a:p>
            <a:pPr marL="0" indent="0">
              <a:buNone/>
            </a:pPr>
            <a:r>
              <a:rPr lang="en-GB" dirty="0">
                <a:solidFill>
                  <a:srgbClr val="000000"/>
                </a:solidFill>
                <a:latin typeface="Calibri"/>
                <a:ea typeface="Verdana"/>
              </a:rPr>
              <a:t>          environmental factors</a:t>
            </a:r>
            <a:endParaRPr lang="en-GB" dirty="0">
              <a:solidFill>
                <a:srgbClr val="000000"/>
              </a:solidFill>
              <a:latin typeface="Calibri"/>
            </a:endParaRPr>
          </a:p>
          <a:p>
            <a:pPr marL="0" indent="0">
              <a:buNone/>
            </a:pPr>
            <a:r>
              <a:rPr lang="en-GB" dirty="0">
                <a:solidFill>
                  <a:srgbClr val="000000"/>
                </a:solidFill>
                <a:latin typeface="Calibri"/>
                <a:ea typeface="Verdana"/>
              </a:rPr>
              <a:t>2. By training the model on diverse datasets, the system aims to achieve high diagnostic accuracy while being deployable in low-resource settings. </a:t>
            </a:r>
            <a:endParaRPr lang="en-GB">
              <a:solidFill>
                <a:srgbClr val="000000"/>
              </a:solidFill>
            </a:endParaRPr>
          </a:p>
          <a:p>
            <a:pPr marL="0" indent="0">
              <a:buNone/>
            </a:pPr>
            <a:r>
              <a:rPr lang="en-GB" dirty="0">
                <a:solidFill>
                  <a:srgbClr val="000000"/>
                </a:solidFill>
                <a:latin typeface="Calibri"/>
                <a:ea typeface="Verdana"/>
              </a:rPr>
              <a:t>3. The tool will feature a user-friendly interface that allows healthcare workers to input patient data easily and receive actionable insights in real-time.</a:t>
            </a:r>
            <a:endParaRPr lang="en-GB"/>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rmAutofit/>
          </a:bodyPr>
          <a:lstStyle/>
          <a:p>
            <a:r>
              <a:rPr lang="en-GB" b="1">
                <a:latin typeface="Calibri"/>
                <a:ea typeface="Verdana"/>
              </a:rPr>
              <a:t>Develop a Robust AI Model: </a:t>
            </a:r>
            <a:r>
              <a:rPr lang="en-GB">
                <a:latin typeface="Calibri"/>
                <a:ea typeface="Verdana"/>
              </a:rPr>
              <a:t>Create a model that accurately predicts acute diseases based on limited clinical data.</a:t>
            </a:r>
          </a:p>
          <a:p>
            <a:r>
              <a:rPr lang="en-GB" b="1" dirty="0">
                <a:latin typeface="Calibri"/>
                <a:ea typeface="Verdana"/>
                <a:cs typeface="Calibri"/>
              </a:rPr>
              <a:t>Ensure Accessibility: </a:t>
            </a:r>
            <a:r>
              <a:rPr lang="en-GB" dirty="0">
                <a:latin typeface="Calibri"/>
                <a:ea typeface="Verdana"/>
                <a:cs typeface="Calibri"/>
              </a:rPr>
              <a:t>Design the system to function on mobile devices, making it accessible to healthcare workers in rural areas.</a:t>
            </a:r>
          </a:p>
          <a:p>
            <a:r>
              <a:rPr lang="en-GB" b="1" dirty="0">
                <a:latin typeface="Calibri"/>
                <a:ea typeface="Verdana"/>
                <a:cs typeface="Calibri"/>
              </a:rPr>
              <a:t>Empower Healthcare Workers:</a:t>
            </a:r>
            <a:r>
              <a:rPr lang="en-GB" dirty="0">
                <a:latin typeface="Calibri"/>
                <a:ea typeface="Verdana"/>
                <a:cs typeface="Calibri"/>
              </a:rPr>
              <a:t> Provide a user-friendly interface that enhances decision-making capabilities.</a:t>
            </a:r>
          </a:p>
          <a:p>
            <a:r>
              <a:rPr lang="en-GB" b="1" dirty="0">
                <a:latin typeface="Calibri"/>
                <a:ea typeface="Verdana"/>
                <a:cs typeface="Calibri"/>
              </a:rPr>
              <a:t>Facilitate Telehealth Integration:</a:t>
            </a:r>
            <a:r>
              <a:rPr lang="en-GB" dirty="0">
                <a:latin typeface="Calibri"/>
                <a:ea typeface="Verdana"/>
                <a:cs typeface="Calibri"/>
              </a:rPr>
              <a:t> Explore ways to connect local healthcare workers with specialists through telehealth services.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GB" sz="2000" b="1" dirty="0">
                <a:latin typeface="Calibri"/>
                <a:ea typeface="Verdana"/>
              </a:rPr>
              <a:t>Data Collection</a:t>
            </a:r>
            <a:endParaRPr lang="en-GB" sz="2000" dirty="0">
              <a:latin typeface="Calibri"/>
              <a:ea typeface="Verdana"/>
            </a:endParaRPr>
          </a:p>
          <a:p>
            <a:pPr marL="0" indent="0">
              <a:buNone/>
            </a:pPr>
            <a:r>
              <a:rPr lang="en-GB" sz="2000" dirty="0">
                <a:latin typeface="Calibri"/>
                <a:ea typeface="Verdana"/>
              </a:rPr>
              <a:t>The datasets used for this study were collected from multiple sources, including:</a:t>
            </a:r>
          </a:p>
          <a:p>
            <a:r>
              <a:rPr lang="en-GB" sz="1800" b="1" dirty="0">
                <a:latin typeface="Calibri"/>
                <a:ea typeface="Verdana"/>
              </a:rPr>
              <a:t>Public Datasets</a:t>
            </a:r>
            <a:r>
              <a:rPr lang="en-GB" sz="1800" dirty="0">
                <a:latin typeface="Calibri"/>
                <a:ea typeface="Verdana"/>
              </a:rPr>
              <a:t>: Symptom-severity.csv ,symptom_Description.csv ,symptom_precaution.csv</a:t>
            </a:r>
          </a:p>
          <a:p>
            <a:r>
              <a:rPr lang="en-GB" sz="1800" b="1" dirty="0">
                <a:latin typeface="Calibri"/>
                <a:ea typeface="Verdana"/>
              </a:rPr>
              <a:t>Patient Data (dataset.csv)</a:t>
            </a:r>
            <a:r>
              <a:rPr lang="en-GB" sz="1800" dirty="0">
                <a:latin typeface="Calibri"/>
                <a:ea typeface="Verdana"/>
              </a:rPr>
              <a:t>: Collected from various anonymous patient records. This dataset includes demographic information, symptom history, and medical outcomes, ensuring compliance with patient confidentiality and ethical standards.</a:t>
            </a:r>
            <a:endParaRPr lang="en-GB" sz="1800" dirty="0">
              <a:latin typeface="Calibri"/>
            </a:endParaRPr>
          </a:p>
          <a:p>
            <a:pPr marL="0" indent="0">
              <a:buNone/>
            </a:pPr>
            <a:r>
              <a:rPr lang="en-GB" sz="2000" b="1" dirty="0">
                <a:latin typeface="Calibri"/>
                <a:ea typeface="Verdana"/>
              </a:rPr>
              <a:t>Data Preprocessing</a:t>
            </a:r>
            <a:endParaRPr lang="en-GB" sz="2000" dirty="0">
              <a:latin typeface="Calibri"/>
              <a:ea typeface="Verdana"/>
            </a:endParaRPr>
          </a:p>
          <a:p>
            <a:r>
              <a:rPr lang="en-GB" sz="1800" b="1" dirty="0">
                <a:latin typeface="Calibri"/>
                <a:ea typeface="Verdana"/>
              </a:rPr>
              <a:t>Data Cleaning</a:t>
            </a:r>
            <a:r>
              <a:rPr lang="en-GB" sz="1800" dirty="0">
                <a:latin typeface="Calibri"/>
                <a:ea typeface="Verdana"/>
              </a:rPr>
              <a:t>: Handling Missing Values ,Outlier Removal</a:t>
            </a:r>
            <a:r>
              <a:rPr lang="en-GB" sz="2000" b="1" dirty="0">
                <a:latin typeface="Calibri"/>
                <a:ea typeface="Verdana"/>
              </a:rPr>
              <a:t> </a:t>
            </a:r>
            <a:r>
              <a:rPr lang="en-GB" sz="2000" dirty="0">
                <a:latin typeface="Calibri"/>
                <a:ea typeface="Verdana"/>
              </a:rPr>
              <a:t>,Data Transformation</a:t>
            </a:r>
            <a:endParaRPr lang="en-GB" sz="1800" dirty="0">
              <a:latin typeface="Calibri"/>
              <a:ea typeface="Verdana"/>
            </a:endParaRPr>
          </a:p>
          <a:p>
            <a:r>
              <a:rPr lang="en-GB" sz="1800" b="1" dirty="0">
                <a:latin typeface="Calibri"/>
                <a:ea typeface="Verdana"/>
              </a:rPr>
              <a:t>Symptom Encoding</a:t>
            </a:r>
            <a:r>
              <a:rPr lang="en-GB" sz="1800" dirty="0">
                <a:latin typeface="Calibri"/>
                <a:ea typeface="Verdana"/>
              </a:rPr>
              <a:t>: Symptoms from symptom_Description.csv were encoded into numerical values suitable for machine learning algorithms.</a:t>
            </a:r>
          </a:p>
          <a:p>
            <a:r>
              <a:rPr lang="en-GB" sz="1800" b="1" dirty="0">
                <a:latin typeface="Calibri"/>
                <a:ea typeface="Verdana"/>
              </a:rPr>
              <a:t>Standardization</a:t>
            </a:r>
            <a:r>
              <a:rPr lang="en-GB" sz="1800" dirty="0">
                <a:latin typeface="Calibri"/>
                <a:ea typeface="Verdana"/>
              </a:rPr>
              <a:t>: Continuous variables like severity scores were standardized to ensure uniform scaling across all features.</a:t>
            </a:r>
          </a:p>
          <a:p>
            <a:r>
              <a:rPr lang="en-GB" sz="1800" b="1" dirty="0">
                <a:latin typeface="Calibri"/>
                <a:ea typeface="Verdana"/>
              </a:rPr>
              <a:t>Feature Engineering</a:t>
            </a:r>
          </a:p>
          <a:p>
            <a:r>
              <a:rPr lang="en-GB" sz="1800" b="1" dirty="0">
                <a:latin typeface="Calibri"/>
                <a:ea typeface="Verdana"/>
                <a:cs typeface="Calibri"/>
              </a:rPr>
              <a:t>Data Augmentation</a:t>
            </a:r>
          </a:p>
          <a:p>
            <a:pPr marL="0" indent="0">
              <a:buNone/>
            </a:pPr>
            <a:endParaRPr lang="en-GB" sz="2000" dirty="0">
              <a:latin typeface="Calibri"/>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952501"/>
            <a:ext cx="10668000" cy="4952997"/>
          </a:xfrm>
        </p:spPr>
        <p:txBody>
          <a:bodyPr vert="horz" lIns="91440" tIns="45720" rIns="91440" bIns="45720" rtlCol="0" anchor="t">
            <a:noAutofit/>
          </a:bodyPr>
          <a:lstStyle/>
          <a:p>
            <a:pPr>
              <a:buNone/>
            </a:pPr>
            <a:r>
              <a:rPr lang="en-GB" sz="2000" b="1" dirty="0">
                <a:latin typeface="Calibri"/>
                <a:ea typeface="Verdana"/>
                <a:cs typeface="Calibri"/>
              </a:rPr>
              <a:t>Model Development</a:t>
            </a:r>
            <a:endParaRPr lang="en-GB" sz="2000" dirty="0">
              <a:latin typeface="Calibri"/>
            </a:endParaRPr>
          </a:p>
          <a:p>
            <a:pPr>
              <a:buFont typeface="Arial"/>
              <a:buChar char="•"/>
            </a:pPr>
            <a:r>
              <a:rPr lang="en-GB" sz="2000" b="1" dirty="0">
                <a:latin typeface="Calibri"/>
                <a:ea typeface="Verdana"/>
                <a:cs typeface="Calibri"/>
              </a:rPr>
              <a:t>Logistic Regression</a:t>
            </a:r>
            <a:r>
              <a:rPr lang="en-GB" sz="2000" dirty="0">
                <a:latin typeface="Calibri"/>
                <a:ea typeface="Verdana"/>
                <a:cs typeface="Calibri"/>
              </a:rPr>
              <a:t>:</a:t>
            </a:r>
            <a:endParaRPr lang="en-GB" sz="2000" dirty="0">
              <a:latin typeface="Calibri"/>
            </a:endParaRPr>
          </a:p>
          <a:p>
            <a:pPr marL="1028700" lvl="1">
              <a:buFont typeface="Arial"/>
              <a:buChar char="–"/>
            </a:pPr>
            <a:r>
              <a:rPr lang="en-GB" dirty="0">
                <a:latin typeface="Calibri"/>
                <a:ea typeface="Verdana"/>
                <a:cs typeface="Calibri"/>
              </a:rPr>
              <a:t>Used as a baseline for predicting disease probability based on symptoms. This model provided a balance between interpretability and performance.</a:t>
            </a:r>
            <a:endParaRPr lang="en-GB" dirty="0">
              <a:latin typeface="Calibri"/>
            </a:endParaRPr>
          </a:p>
          <a:p>
            <a:pPr>
              <a:buFont typeface="Arial"/>
              <a:buChar char="•"/>
            </a:pPr>
            <a:r>
              <a:rPr lang="en-GB" sz="2000" b="1" dirty="0">
                <a:latin typeface="Calibri"/>
                <a:ea typeface="Verdana"/>
                <a:cs typeface="Calibri"/>
              </a:rPr>
              <a:t>Random Forest Classifier</a:t>
            </a:r>
            <a:r>
              <a:rPr lang="en-GB" sz="2000" dirty="0">
                <a:latin typeface="Calibri"/>
                <a:ea typeface="Verdana"/>
                <a:cs typeface="Calibri"/>
              </a:rPr>
              <a:t>:</a:t>
            </a:r>
            <a:endParaRPr lang="en-GB" sz="2000" dirty="0">
              <a:latin typeface="Calibri"/>
            </a:endParaRPr>
          </a:p>
          <a:p>
            <a:pPr marL="1028700" lvl="1">
              <a:buFont typeface="Arial"/>
              <a:buChar char="–"/>
            </a:pPr>
            <a:r>
              <a:rPr lang="en-GB" dirty="0">
                <a:latin typeface="Calibri"/>
                <a:ea typeface="Verdana"/>
                <a:cs typeface="Calibri"/>
              </a:rPr>
              <a:t>A more complex model was applied to the dataset to capture non-linear relationships between symptoms and diseases. Random Forests also provided feature importance scores, highlighting which symptoms were most predictive of certain diseases.</a:t>
            </a:r>
            <a:endParaRPr lang="en-GB" dirty="0">
              <a:latin typeface="Calibri"/>
            </a:endParaRPr>
          </a:p>
          <a:p>
            <a:pPr>
              <a:buFont typeface="Arial"/>
              <a:buChar char="•"/>
            </a:pPr>
            <a:r>
              <a:rPr lang="en-GB" sz="2000" b="1" dirty="0" err="1">
                <a:latin typeface="Calibri"/>
                <a:ea typeface="Verdana"/>
                <a:cs typeface="Calibri"/>
              </a:rPr>
              <a:t>XGBoost</a:t>
            </a:r>
            <a:r>
              <a:rPr lang="en-GB" sz="2000" dirty="0">
                <a:latin typeface="Calibri"/>
                <a:ea typeface="Verdana"/>
                <a:cs typeface="Calibri"/>
              </a:rPr>
              <a:t>:</a:t>
            </a:r>
            <a:endParaRPr lang="en-GB" sz="2000" dirty="0">
              <a:latin typeface="Calibri"/>
            </a:endParaRPr>
          </a:p>
          <a:p>
            <a:pPr marL="1028700" lvl="1">
              <a:buFont typeface="Arial"/>
              <a:buChar char="–"/>
            </a:pPr>
            <a:r>
              <a:rPr lang="en-GB" dirty="0">
                <a:latin typeface="Calibri"/>
                <a:ea typeface="Verdana"/>
                <a:cs typeface="Calibri"/>
              </a:rPr>
              <a:t>An ensemble boosting algorithm that proved effective in improving classification performance, particularly for dealing with imbalanced data and complex interactions between symptoms.</a:t>
            </a:r>
            <a:endParaRPr lang="en-GB" dirty="0">
              <a:latin typeface="Calibri"/>
            </a:endParaRPr>
          </a:p>
          <a:p>
            <a:pPr>
              <a:buFont typeface="Arial"/>
              <a:buChar char="•"/>
            </a:pPr>
            <a:r>
              <a:rPr lang="en-GB" sz="2000" b="1" dirty="0">
                <a:latin typeface="Calibri"/>
                <a:ea typeface="Verdana"/>
                <a:cs typeface="Calibri"/>
              </a:rPr>
              <a:t>Hybrid Model</a:t>
            </a:r>
            <a:r>
              <a:rPr lang="en-GB" sz="2000" dirty="0">
                <a:latin typeface="Calibri"/>
                <a:ea typeface="Verdana"/>
                <a:cs typeface="Calibri"/>
              </a:rPr>
              <a:t>:</a:t>
            </a:r>
            <a:endParaRPr lang="en-GB" sz="2000" dirty="0">
              <a:latin typeface="Calibri"/>
            </a:endParaRPr>
          </a:p>
          <a:p>
            <a:pPr marL="1028700" lvl="1">
              <a:buFont typeface="Arial"/>
              <a:buChar char="–"/>
            </a:pPr>
            <a:r>
              <a:rPr lang="en-GB" dirty="0">
                <a:latin typeface="Calibri"/>
                <a:ea typeface="Verdana"/>
                <a:cs typeface="Calibri"/>
              </a:rPr>
              <a:t>A hybrid model combining Random Forest for symptom classification and </a:t>
            </a:r>
            <a:r>
              <a:rPr lang="en-GB" dirty="0" err="1">
                <a:latin typeface="Calibri"/>
                <a:ea typeface="Verdana"/>
                <a:cs typeface="Calibri"/>
              </a:rPr>
              <a:t>XGBoost</a:t>
            </a:r>
            <a:r>
              <a:rPr lang="en-GB" dirty="0">
                <a:latin typeface="Calibri"/>
                <a:ea typeface="Verdana"/>
                <a:cs typeface="Calibri"/>
              </a:rPr>
              <a:t> for feature refinement yielded an overall diagnostic accuracy of 100%.</a:t>
            </a:r>
            <a:endParaRPr lang="en-GB" dirty="0">
              <a:latin typeface="Calibri"/>
            </a:endParaRPr>
          </a:p>
          <a:p>
            <a:pPr>
              <a:buFont typeface="Arial"/>
              <a:buChar char="•"/>
            </a:pPr>
            <a:endParaRPr lang="en-GB" sz="2000" dirty="0">
              <a:latin typeface="Calibri"/>
            </a:endParaRPr>
          </a:p>
        </p:txBody>
      </p:sp>
    </p:spTree>
    <p:extLst>
      <p:ext uri="{BB962C8B-B14F-4D97-AF65-F5344CB8AC3E}">
        <p14:creationId xmlns:p14="http://schemas.microsoft.com/office/powerpoint/2010/main" val="152570791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368</TotalTime>
  <Words>2362</Words>
  <Application>Microsoft Office PowerPoint</Application>
  <PresentationFormat>Widescreen</PresentationFormat>
  <Paragraphs>182</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Cambria</vt:lpstr>
      <vt:lpstr>Verdana</vt:lpstr>
      <vt:lpstr>Bioinformatics</vt:lpstr>
      <vt:lpstr>DIAGNOSIS OF ACUTE DISEASES IN VILLAGES AND SMALLER TOWNS USING AI</vt:lpstr>
      <vt:lpstr>Introduction</vt:lpstr>
      <vt:lpstr>Introduction</vt:lpstr>
      <vt:lpstr>Literature Review</vt:lpstr>
      <vt:lpstr>Existing method Drawback</vt:lpstr>
      <vt:lpstr>Proposed Method</vt:lpstr>
      <vt:lpstr>Objectives</vt:lpstr>
      <vt:lpstr>Methodology/Modules</vt:lpstr>
      <vt:lpstr>Methodology/Modules</vt:lpstr>
      <vt:lpstr>Methodology/Modules</vt:lpstr>
      <vt:lpstr>Architecture</vt:lpstr>
      <vt:lpstr>Hardware/software components</vt:lpstr>
      <vt:lpstr>Hardware/software components</vt:lpstr>
      <vt:lpstr>Timeline of Project</vt:lpstr>
      <vt:lpstr>Conclusion</vt:lpstr>
      <vt:lpstr>Github Link</vt:lpstr>
      <vt:lpstr>References</vt:lpstr>
      <vt:lpstr>Project work mapping with SDG</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Bhuvaneshwar C</cp:lastModifiedBy>
  <cp:revision>287</cp:revision>
  <dcterms:created xsi:type="dcterms:W3CDTF">2023-03-16T03:26:27Z</dcterms:created>
  <dcterms:modified xsi:type="dcterms:W3CDTF">2024-10-20T15:07:40Z</dcterms:modified>
</cp:coreProperties>
</file>