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82" r:id="rId4"/>
    <p:sldId id="278" r:id="rId5"/>
    <p:sldId id="258" r:id="rId6"/>
    <p:sldId id="276" r:id="rId7"/>
    <p:sldId id="259" r:id="rId8"/>
    <p:sldId id="260" r:id="rId9"/>
    <p:sldId id="261" r:id="rId10"/>
    <p:sldId id="279" r:id="rId11"/>
    <p:sldId id="275" r:id="rId12"/>
    <p:sldId id="277" r:id="rId13"/>
    <p:sldId id="281" r:id="rId14"/>
    <p:sldId id="262" r:id="rId15"/>
    <p:sldId id="264" r:id="rId16"/>
    <p:sldId id="283" r:id="rId17"/>
    <p:sldId id="268" r:id="rId18"/>
    <p:sldId id="265" r:id="rId19"/>
    <p:sldId id="274"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E7AE9-2819-FF70-00A5-73B1CBEF7F56}" v="519" dt="2024-10-17T18:59:33.949"/>
    <p1510:client id="{6081EDC7-C03C-F8D3-1D31-505E187D7362}" v="40" dt="2024-10-17T15:09:26.3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04-12-2024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04/12/2024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04/12/2024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04/12/2024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04/12/2024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04/12/2024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04/12/2024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04/12/2024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04/12/2024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04/12/2024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04/12/2024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04/12/2024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04/12/2024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Praveengowda78/CSG-G10-Final_Year_Projec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DIAGNOSIS OF ACUTE DISEASES IN VILLAGES AND SMALLER TOWNS USING AI</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CSG-G10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274223631"/>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186241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2000" b="1" dirty="0">
                <a:latin typeface="Cambria"/>
                <a:ea typeface="Cambria"/>
                <a:cs typeface="Verdana"/>
                <a:sym typeface="Verdana"/>
              </a:rPr>
              <a:t> </a:t>
            </a:r>
            <a:r>
              <a:rPr lang="en-GB" sz="2000" b="1" i="0" u="none" strike="noStrike" cap="none" dirty="0">
                <a:latin typeface="Cambria"/>
                <a:ea typeface="Cambria"/>
                <a:cs typeface="Verdana"/>
                <a:sym typeface="Verdana"/>
              </a:rPr>
              <a:t>Prof.  RADHIKA SREEDHARAN</a:t>
            </a:r>
            <a:endParaRPr sz="2000" dirty="0">
              <a:latin typeface="Cambria"/>
              <a:ea typeface="Cambri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201283" y="4533900"/>
            <a:ext cx="11991123"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a:ea typeface="Cambria"/>
                <a:cs typeface="Verdana"/>
                <a:sym typeface="Verdana"/>
              </a:rPr>
              <a:t>Name of the Program: </a:t>
            </a:r>
            <a:r>
              <a:rPr lang="en-US" sz="2000" b="1" i="0" u="none" strike="noStrike" cap="none" dirty="0">
                <a:latin typeface="Cambria"/>
                <a:ea typeface="Cambria"/>
                <a:cs typeface="Verdana"/>
                <a:sym typeface="Verdana"/>
              </a:rPr>
              <a:t>B. Tech in Computer Science and Technology</a:t>
            </a:r>
            <a:r>
              <a:rPr lang="en-US" sz="2000" b="1" dirty="0">
                <a:latin typeface="Cambria"/>
                <a:ea typeface="Cambria"/>
                <a:cs typeface="Verdana"/>
                <a:sym typeface="Verdana"/>
              </a:rPr>
              <a:t>(CSG)</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a:ea typeface="Cambria"/>
                <a:cs typeface="Verdana"/>
                <a:sym typeface="Verdana"/>
              </a:rPr>
              <a:t>Name of the HoD: </a:t>
            </a:r>
            <a:r>
              <a:rPr lang="en-US" sz="2000" b="1" dirty="0">
                <a:latin typeface="Cambria"/>
                <a:ea typeface="Cambria"/>
                <a:cs typeface="Verdana"/>
                <a:sym typeface="Verdana"/>
              </a:rPr>
              <a:t>Dr. Saira Banu Athem</a:t>
            </a:r>
            <a:endParaRPr lang="en-US" sz="2000" b="1" dirty="0">
              <a:solidFill>
                <a:schemeClr val="accent1"/>
              </a:solidFill>
              <a:latin typeface="Cambria"/>
              <a:ea typeface="Cambria"/>
              <a:cs typeface="Verdana"/>
              <a:sym typeface="Verdana"/>
            </a:endParaRPr>
          </a:p>
          <a:p>
            <a:pPr>
              <a:buClr>
                <a:srgbClr val="17365D"/>
              </a:buClr>
              <a:buSzPct val="100000"/>
            </a:pPr>
            <a:r>
              <a:rPr lang="en-US" sz="2000" b="1" i="0" u="none" strike="noStrike" cap="none" dirty="0">
                <a:solidFill>
                  <a:schemeClr val="accent1"/>
                </a:solidFill>
                <a:latin typeface="Cambria"/>
                <a:ea typeface="Cambria"/>
                <a:cs typeface="Verdana"/>
                <a:sym typeface="Verdana"/>
              </a:rPr>
              <a:t>Name of the Program Project Coordinator: </a:t>
            </a:r>
            <a:r>
              <a:rPr lang="en-US" sz="2000" b="1" dirty="0">
                <a:latin typeface="Cambria"/>
                <a:ea typeface="Cambria"/>
                <a:cs typeface="Verdana"/>
                <a:sym typeface="Verdana"/>
              </a:rPr>
              <a:t>Dr. Manjula H M</a:t>
            </a:r>
            <a:endParaRPr lang="en-US" sz="1600" b="1" i="0" u="none" strike="noStrike" cap="none" dirty="0">
              <a:latin typeface="Cambria" panose="02040503050406030204" pitchFamily="18" charset="0"/>
              <a:ea typeface="Cambria" panose="02040503050406030204" pitchFamily="18" charset="0"/>
              <a:cs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6F85B989-3ED3-E643-1948-70A10D0EDAAE}"/>
              </a:ext>
            </a:extLst>
          </p:cNvPr>
          <p:cNvGraphicFramePr>
            <a:graphicFrameLocks noGrp="1"/>
          </p:cNvGraphicFramePr>
          <p:nvPr>
            <p:extLst>
              <p:ext uri="{D42A27DB-BD31-4B8C-83A1-F6EECF244321}">
                <p14:modId xmlns:p14="http://schemas.microsoft.com/office/powerpoint/2010/main" val="355141674"/>
              </p:ext>
            </p:extLst>
          </p:nvPr>
        </p:nvGraphicFramePr>
        <p:xfrm>
          <a:off x="197505" y="2516516"/>
          <a:ext cx="6022476" cy="1854200"/>
        </p:xfrm>
        <a:graphic>
          <a:graphicData uri="http://schemas.openxmlformats.org/drawingml/2006/table">
            <a:tbl>
              <a:tblPr firstRow="1" bandRow="1">
                <a:tableStyleId>{5C22544A-7EE6-4342-B048-85BDC9FD1C3A}</a:tableStyleId>
              </a:tblPr>
              <a:tblGrid>
                <a:gridCol w="3011238">
                  <a:extLst>
                    <a:ext uri="{9D8B030D-6E8A-4147-A177-3AD203B41FA5}">
                      <a16:colId xmlns:a16="http://schemas.microsoft.com/office/drawing/2014/main" val="3192387490"/>
                    </a:ext>
                  </a:extLst>
                </a:gridCol>
                <a:gridCol w="3011238">
                  <a:extLst>
                    <a:ext uri="{9D8B030D-6E8A-4147-A177-3AD203B41FA5}">
                      <a16:colId xmlns:a16="http://schemas.microsoft.com/office/drawing/2014/main" val="134024933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u="none" strike="noStrike" cap="none" dirty="0">
                          <a:solidFill>
                            <a:srgbClr val="17365D"/>
                          </a:solidFill>
                        </a:rPr>
                        <a:t>Roll Number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1" u="none" strike="noStrike" cap="none" dirty="0">
                          <a:solidFill>
                            <a:srgbClr val="17365D"/>
                          </a:solidFill>
                        </a:rPr>
                        <a:t>Student Name</a:t>
                      </a:r>
                    </a:p>
                  </a:txBody>
                  <a:tcPr/>
                </a:tc>
                <a:extLst>
                  <a:ext uri="{0D108BD9-81ED-4DB2-BD59-A6C34878D82A}">
                    <a16:rowId xmlns:a16="http://schemas.microsoft.com/office/drawing/2014/main" val="1285404397"/>
                  </a:ext>
                </a:extLst>
              </a:tr>
              <a:tr h="370840">
                <a:tc>
                  <a:txBody>
                    <a:bodyPr/>
                    <a:lstStyle/>
                    <a:p>
                      <a:pPr algn="ctr"/>
                      <a:r>
                        <a:rPr lang="en-IN" dirty="0"/>
                        <a:t>20211CSG0074</a:t>
                      </a:r>
                    </a:p>
                  </a:txBody>
                  <a:tcPr/>
                </a:tc>
                <a:tc>
                  <a:txBody>
                    <a:bodyPr/>
                    <a:lstStyle/>
                    <a:p>
                      <a:pPr algn="ctr"/>
                      <a:r>
                        <a:rPr lang="en-IN" sz="1800" dirty="0"/>
                        <a:t>CHANDRASHEKHAR K S</a:t>
                      </a:r>
                    </a:p>
                  </a:txBody>
                  <a:tcPr/>
                </a:tc>
                <a:extLst>
                  <a:ext uri="{0D108BD9-81ED-4DB2-BD59-A6C34878D82A}">
                    <a16:rowId xmlns:a16="http://schemas.microsoft.com/office/drawing/2014/main" val="1617028898"/>
                  </a:ext>
                </a:extLst>
              </a:tr>
              <a:tr h="370840">
                <a:tc>
                  <a:txBody>
                    <a:bodyPr/>
                    <a:lstStyle/>
                    <a:p>
                      <a:pPr algn="ctr"/>
                      <a:r>
                        <a:rPr lang="en-IN" dirty="0"/>
                        <a:t>20211CSG0016</a:t>
                      </a:r>
                    </a:p>
                  </a:txBody>
                  <a:tcPr/>
                </a:tc>
                <a:tc>
                  <a:txBody>
                    <a:bodyPr/>
                    <a:lstStyle/>
                    <a:p>
                      <a:pPr algn="ctr"/>
                      <a:r>
                        <a:rPr lang="en-IN" dirty="0"/>
                        <a:t>PRAVEEN P</a:t>
                      </a:r>
                    </a:p>
                  </a:txBody>
                  <a:tcPr/>
                </a:tc>
                <a:extLst>
                  <a:ext uri="{0D108BD9-81ED-4DB2-BD59-A6C34878D82A}">
                    <a16:rowId xmlns:a16="http://schemas.microsoft.com/office/drawing/2014/main" val="933049561"/>
                  </a:ext>
                </a:extLst>
              </a:tr>
              <a:tr h="370840">
                <a:tc>
                  <a:txBody>
                    <a:bodyPr/>
                    <a:lstStyle/>
                    <a:p>
                      <a:pPr algn="ctr"/>
                      <a:r>
                        <a:rPr lang="en-IN" dirty="0"/>
                        <a:t>20211CSG0002</a:t>
                      </a:r>
                    </a:p>
                  </a:txBody>
                  <a:tcPr/>
                </a:tc>
                <a:tc>
                  <a:txBody>
                    <a:bodyPr/>
                    <a:lstStyle/>
                    <a:p>
                      <a:pPr algn="ctr"/>
                      <a:r>
                        <a:rPr lang="en-IN" dirty="0"/>
                        <a:t>BHUVANESHWAR C</a:t>
                      </a:r>
                    </a:p>
                  </a:txBody>
                  <a:tcPr/>
                </a:tc>
                <a:extLst>
                  <a:ext uri="{0D108BD9-81ED-4DB2-BD59-A6C34878D82A}">
                    <a16:rowId xmlns:a16="http://schemas.microsoft.com/office/drawing/2014/main" val="1980541989"/>
                  </a:ext>
                </a:extLst>
              </a:tr>
              <a:tr h="370840">
                <a:tc>
                  <a:txBody>
                    <a:bodyPr/>
                    <a:lstStyle/>
                    <a:p>
                      <a:pPr algn="ctr"/>
                      <a:r>
                        <a:rPr lang="en-IN" dirty="0"/>
                        <a:t>20211CSG0033</a:t>
                      </a:r>
                    </a:p>
                  </a:txBody>
                  <a:tcPr/>
                </a:tc>
                <a:tc>
                  <a:txBody>
                    <a:bodyPr/>
                    <a:lstStyle/>
                    <a:p>
                      <a:pPr algn="ctr"/>
                      <a:r>
                        <a:rPr lang="en-IN" dirty="0"/>
                        <a:t>MANASA H A</a:t>
                      </a:r>
                    </a:p>
                  </a:txBody>
                  <a:tcPr/>
                </a:tc>
                <a:extLst>
                  <a:ext uri="{0D108BD9-81ED-4DB2-BD59-A6C34878D82A}">
                    <a16:rowId xmlns:a16="http://schemas.microsoft.com/office/drawing/2014/main" val="139192992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887445" y="952501"/>
            <a:ext cx="10668000" cy="4952997"/>
          </a:xfrm>
        </p:spPr>
        <p:txBody>
          <a:bodyPr vert="horz" lIns="91440" tIns="45720" rIns="91440" bIns="45720" rtlCol="0" anchor="t">
            <a:noAutofit/>
          </a:bodyPr>
          <a:lstStyle/>
          <a:p>
            <a:pPr marL="0" indent="0">
              <a:buNone/>
            </a:pPr>
            <a:endParaRPr lang="en-US" sz="2000" dirty="0">
              <a:latin typeface="Calibri"/>
            </a:endParaRPr>
          </a:p>
          <a:p>
            <a:pPr marL="0" indent="0">
              <a:buNone/>
            </a:pPr>
            <a:r>
              <a:rPr lang="en-US" sz="2000" dirty="0">
                <a:latin typeface="Calibri"/>
              </a:rPr>
              <a:t>4.  Integration of Telemedicine and Cloud</a:t>
            </a:r>
          </a:p>
          <a:p>
            <a:r>
              <a:rPr lang="en-US" sz="2000" dirty="0">
                <a:latin typeface="Calibri"/>
              </a:rPr>
              <a:t>Cloud-Based Storage</a:t>
            </a:r>
          </a:p>
          <a:p>
            <a:r>
              <a:rPr lang="en-US" sz="2000" dirty="0">
                <a:latin typeface="Calibri"/>
              </a:rPr>
              <a:t>Telemedicine Interface</a:t>
            </a:r>
          </a:p>
          <a:p>
            <a:pPr marL="0" indent="0">
              <a:buNone/>
            </a:pPr>
            <a:endParaRPr lang="en-US" sz="2000" dirty="0">
              <a:latin typeface="Calibri"/>
            </a:endParaRPr>
          </a:p>
          <a:p>
            <a:pPr marL="0" indent="0">
              <a:buNone/>
            </a:pPr>
            <a:r>
              <a:rPr lang="en-US" sz="2000" dirty="0">
                <a:latin typeface="Calibri"/>
              </a:rPr>
              <a:t>5.  System Testing and Validation</a:t>
            </a:r>
          </a:p>
          <a:p>
            <a:r>
              <a:rPr lang="en-US" sz="2000" dirty="0">
                <a:latin typeface="Calibri"/>
              </a:rPr>
              <a:t>Testing the System in Real-World Scenarios</a:t>
            </a:r>
          </a:p>
          <a:p>
            <a:r>
              <a:rPr lang="en-US" sz="2000" dirty="0">
                <a:latin typeface="Calibri"/>
              </a:rPr>
              <a:t>Continuous Learning</a:t>
            </a:r>
          </a:p>
          <a:p>
            <a:pPr marL="0" indent="0">
              <a:buNone/>
            </a:pPr>
            <a:endParaRPr lang="en-US" sz="2000" dirty="0">
              <a:latin typeface="Calibri"/>
            </a:endParaRPr>
          </a:p>
          <a:p>
            <a:pPr marL="0" indent="0">
              <a:buNone/>
            </a:pPr>
            <a:r>
              <a:rPr lang="en-US" sz="2000" dirty="0">
                <a:latin typeface="Calibri"/>
              </a:rPr>
              <a:t>6.  Deployment and Maintenance</a:t>
            </a:r>
          </a:p>
          <a:p>
            <a:r>
              <a:rPr lang="en-US" sz="2000" dirty="0">
                <a:latin typeface="Calibri"/>
              </a:rPr>
              <a:t>Deployment</a:t>
            </a:r>
          </a:p>
          <a:p>
            <a:r>
              <a:rPr lang="en-US" sz="2000" dirty="0">
                <a:latin typeface="Calibri"/>
              </a:rPr>
              <a:t>System Maintenance and Updates</a:t>
            </a:r>
            <a:endParaRPr lang="en-GB" sz="2000" dirty="0">
              <a:latin typeface="Calibri"/>
            </a:endParaRPr>
          </a:p>
        </p:txBody>
      </p:sp>
    </p:spTree>
    <p:extLst>
      <p:ext uri="{BB962C8B-B14F-4D97-AF65-F5344CB8AC3E}">
        <p14:creationId xmlns:p14="http://schemas.microsoft.com/office/powerpoint/2010/main" val="1525707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vert="horz" lIns="91440" tIns="45720" rIns="91440" bIns="45720" rtlCol="0" anchor="t">
            <a:normAutofit/>
          </a:bodyPr>
          <a:lstStyle/>
          <a:p>
            <a:r>
              <a:rPr lang="en-IN" b="1" dirty="0">
                <a:latin typeface="Calibri"/>
                <a:ea typeface="Verdana"/>
              </a:rPr>
              <a:t>Input Module</a:t>
            </a:r>
            <a:r>
              <a:rPr lang="en-IN" dirty="0">
                <a:latin typeface="Calibri"/>
                <a:ea typeface="Verdana"/>
              </a:rPr>
              <a:t>:</a:t>
            </a:r>
          </a:p>
          <a:p>
            <a:pPr marL="457200" lvl="1" indent="0">
              <a:buNone/>
            </a:pPr>
            <a:r>
              <a:rPr lang="en-IN" dirty="0">
                <a:latin typeface="Calibri"/>
                <a:ea typeface="Verdana"/>
              </a:rPr>
              <a:t>Health professionals input patient symptoms, demographics, and case history through a user-friendly interface.</a:t>
            </a:r>
            <a:endParaRPr lang="en-IN" dirty="0"/>
          </a:p>
          <a:p>
            <a:r>
              <a:rPr lang="en-IN" b="1" dirty="0">
                <a:latin typeface="Calibri"/>
                <a:ea typeface="Verdana"/>
              </a:rPr>
              <a:t>Preprocessing Module</a:t>
            </a:r>
            <a:r>
              <a:rPr lang="en-IN" dirty="0">
                <a:latin typeface="Calibri"/>
                <a:ea typeface="Verdana"/>
              </a:rPr>
              <a:t>:</a:t>
            </a:r>
          </a:p>
          <a:p>
            <a:pPr marL="457200" lvl="1" indent="0">
              <a:buNone/>
            </a:pPr>
            <a:r>
              <a:rPr lang="en-IN" dirty="0">
                <a:latin typeface="Calibri"/>
                <a:ea typeface="Verdana"/>
              </a:rPr>
              <a:t>This module cleans and normalizes the input data, </a:t>
            </a:r>
          </a:p>
          <a:p>
            <a:pPr marL="457200" lvl="1" indent="0">
              <a:buNone/>
            </a:pPr>
            <a:r>
              <a:rPr lang="en-IN" dirty="0">
                <a:latin typeface="Calibri"/>
                <a:ea typeface="Verdana"/>
              </a:rPr>
              <a:t>ensuring it is ready for use in predictive models.</a:t>
            </a:r>
            <a:endParaRPr lang="en-IN" dirty="0"/>
          </a:p>
          <a:p>
            <a:r>
              <a:rPr lang="en-IN" b="1" dirty="0">
                <a:latin typeface="Calibri"/>
                <a:ea typeface="Verdana"/>
              </a:rPr>
              <a:t>AI Prediction Model</a:t>
            </a:r>
            <a:r>
              <a:rPr lang="en-IN" dirty="0">
                <a:latin typeface="Calibri"/>
                <a:ea typeface="Verdana"/>
              </a:rPr>
              <a:t>:</a:t>
            </a:r>
          </a:p>
          <a:p>
            <a:pPr marL="457200" lvl="1" indent="0">
              <a:buNone/>
            </a:pPr>
            <a:r>
              <a:rPr lang="en-IN" dirty="0">
                <a:latin typeface="Calibri"/>
                <a:ea typeface="Verdana"/>
              </a:rPr>
              <a:t>Based on the pre-processed data ,machine learning models </a:t>
            </a:r>
          </a:p>
          <a:p>
            <a:pPr marL="457200" lvl="1" indent="0">
              <a:buNone/>
            </a:pPr>
            <a:r>
              <a:rPr lang="en-IN" dirty="0">
                <a:latin typeface="Calibri"/>
                <a:ea typeface="Verdana"/>
              </a:rPr>
              <a:t>predict the likelihood of various diseases.</a:t>
            </a:r>
            <a:endParaRPr lang="en-IN" dirty="0"/>
          </a:p>
          <a:p>
            <a:r>
              <a:rPr lang="en-IN" b="1" dirty="0">
                <a:latin typeface="Calibri"/>
                <a:ea typeface="Verdana"/>
              </a:rPr>
              <a:t>Results Module</a:t>
            </a:r>
            <a:r>
              <a:rPr lang="en-IN" dirty="0">
                <a:latin typeface="Calibri"/>
                <a:ea typeface="Verdana"/>
              </a:rPr>
              <a:t>:</a:t>
            </a:r>
          </a:p>
          <a:p>
            <a:pPr marL="457200" lvl="1" indent="0">
              <a:buNone/>
            </a:pPr>
            <a:r>
              <a:rPr lang="en-IN" dirty="0">
                <a:latin typeface="Calibri"/>
                <a:ea typeface="Verdana"/>
              </a:rPr>
              <a:t>Prediction results are displayed with confidence scores </a:t>
            </a:r>
          </a:p>
          <a:p>
            <a:pPr marL="457200" lvl="1" indent="0">
              <a:buNone/>
            </a:pPr>
            <a:r>
              <a:rPr lang="en-IN" dirty="0">
                <a:latin typeface="Calibri"/>
                <a:ea typeface="Verdana"/>
              </a:rPr>
              <a:t>and actionable insights for healthcare workers.</a:t>
            </a:r>
            <a:endParaRPr lang="en-IN" dirty="0"/>
          </a:p>
          <a:p>
            <a:pPr marL="457200" lvl="1" indent="0">
              <a:buNone/>
            </a:pPr>
            <a:endParaRPr lang="en-IN" dirty="0">
              <a:latin typeface="Calibri"/>
              <a:ea typeface="Verdana"/>
            </a:endParaRPr>
          </a:p>
          <a:p>
            <a:endParaRPr lang="en-IN" dirty="0"/>
          </a:p>
        </p:txBody>
      </p:sp>
      <p:pic>
        <p:nvPicPr>
          <p:cNvPr id="5" name="Picture 4" descr="A group of women sitting on a stone bench&#10;&#10;Description automatically generated">
            <a:extLst>
              <a:ext uri="{FF2B5EF4-FFF2-40B4-BE49-F238E27FC236}">
                <a16:creationId xmlns:a16="http://schemas.microsoft.com/office/drawing/2014/main" id="{8189FFD0-15AA-C53F-A286-8AD14CCA5AC7}"/>
              </a:ext>
            </a:extLst>
          </p:cNvPr>
          <p:cNvPicPr>
            <a:picLocks noChangeAspect="1"/>
          </p:cNvPicPr>
          <p:nvPr/>
        </p:nvPicPr>
        <p:blipFill>
          <a:blip r:embed="rId2"/>
          <a:stretch>
            <a:fillRect/>
          </a:stretch>
        </p:blipFill>
        <p:spPr>
          <a:xfrm>
            <a:off x="7483416" y="2257245"/>
            <a:ext cx="3694983" cy="3450568"/>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vert="horz" lIns="91440" tIns="45720" rIns="91440" bIns="45720" rtlCol="0" anchor="t">
            <a:normAutofit/>
          </a:bodyPr>
          <a:lstStyle/>
          <a:p>
            <a:pPr marL="0" indent="0">
              <a:buNone/>
            </a:pPr>
            <a:r>
              <a:rPr lang="en-IN" sz="2000" b="1" dirty="0">
                <a:latin typeface="Calibri"/>
                <a:ea typeface="Verdana"/>
              </a:rPr>
              <a:t>       </a:t>
            </a:r>
            <a:r>
              <a:rPr lang="en-IN" b="1" dirty="0">
                <a:latin typeface="Calibri"/>
                <a:ea typeface="Verdana"/>
              </a:rPr>
              <a:t>Software Components:</a:t>
            </a:r>
            <a:endParaRPr lang="en-IN" dirty="0">
              <a:latin typeface="Calibri"/>
              <a:ea typeface="Verdana"/>
            </a:endParaRPr>
          </a:p>
          <a:p>
            <a:pPr marL="0" indent="0">
              <a:buNone/>
            </a:pPr>
            <a:r>
              <a:rPr lang="en-IN" sz="2000" b="1" dirty="0">
                <a:latin typeface="Calibri"/>
                <a:ea typeface="Verdana"/>
              </a:rPr>
              <a:t>         Backend</a:t>
            </a:r>
            <a:r>
              <a:rPr lang="en-IN" sz="2000" dirty="0">
                <a:solidFill>
                  <a:srgbClr val="374151"/>
                </a:solidFill>
                <a:latin typeface="Calibri"/>
                <a:ea typeface="Verdana"/>
              </a:rPr>
              <a:t>: </a:t>
            </a:r>
            <a:r>
              <a:rPr lang="en-IN" b="1" dirty="0" err="1">
                <a:latin typeface="Calibri"/>
                <a:ea typeface="Verdana"/>
              </a:rPr>
              <a:t>streamlit</a:t>
            </a:r>
            <a:r>
              <a:rPr lang="en-IN" sz="1100" dirty="0">
                <a:solidFill>
                  <a:srgbClr val="374151"/>
                </a:solidFill>
                <a:latin typeface="Calibri"/>
                <a:ea typeface="Verdana"/>
              </a:rPr>
              <a:t>:</a:t>
            </a:r>
            <a:r>
              <a:rPr lang="en-IN" sz="1800" dirty="0">
                <a:solidFill>
                  <a:srgbClr val="374151"/>
                </a:solidFill>
                <a:latin typeface="Calibri"/>
                <a:ea typeface="Verdana"/>
              </a:rPr>
              <a:t> A web framework in Python used for handling requests and serving predictions from the AI models.</a:t>
            </a:r>
            <a:endParaRPr lang="en-IN" sz="1800" dirty="0">
              <a:latin typeface="Calibri"/>
              <a:ea typeface="Verdana"/>
            </a:endParaRPr>
          </a:p>
          <a:p>
            <a:pPr marL="0" indent="0">
              <a:buNone/>
            </a:pPr>
            <a:r>
              <a:rPr lang="en-IN" sz="2000" b="1" dirty="0">
                <a:latin typeface="Calibri"/>
                <a:ea typeface="Verdana"/>
              </a:rPr>
              <a:t>         Frontend</a:t>
            </a:r>
            <a:r>
              <a:rPr lang="en-IN" sz="2000" dirty="0">
                <a:solidFill>
                  <a:srgbClr val="374151"/>
                </a:solidFill>
                <a:latin typeface="Calibri"/>
                <a:ea typeface="Verdana"/>
              </a:rPr>
              <a:t>: </a:t>
            </a:r>
            <a:r>
              <a:rPr lang="en-IN" sz="1800" dirty="0">
                <a:latin typeface="Calibri"/>
                <a:ea typeface="Verdana"/>
              </a:rPr>
              <a:t>HTML, CSS, and JavaScript</a:t>
            </a:r>
          </a:p>
          <a:p>
            <a:pPr marL="0" indent="0">
              <a:buNone/>
            </a:pPr>
            <a:r>
              <a:rPr lang="en-IN" sz="2000" b="1" dirty="0">
                <a:solidFill>
                  <a:srgbClr val="000000"/>
                </a:solidFill>
                <a:latin typeface="Calibri"/>
                <a:ea typeface="Verdana"/>
              </a:rPr>
              <a:t>         Database</a:t>
            </a:r>
            <a:r>
              <a:rPr lang="en-IN" sz="2000" dirty="0">
                <a:solidFill>
                  <a:srgbClr val="374151"/>
                </a:solidFill>
                <a:latin typeface="Calibri"/>
                <a:ea typeface="Verdana"/>
              </a:rPr>
              <a:t>: </a:t>
            </a:r>
            <a:r>
              <a:rPr lang="en-IN" sz="2000" b="1" dirty="0">
                <a:latin typeface="Calibri"/>
                <a:ea typeface="Verdana"/>
              </a:rPr>
              <a:t>SQLite</a:t>
            </a:r>
            <a:r>
              <a:rPr lang="en-IN" sz="2000" dirty="0">
                <a:solidFill>
                  <a:srgbClr val="374151"/>
                </a:solidFill>
                <a:latin typeface="Calibri"/>
                <a:ea typeface="Verdana"/>
              </a:rPr>
              <a:t>: A lightweight database used for storing patient data and model predictions.</a:t>
            </a:r>
            <a:endParaRPr lang="en-IN" sz="2000" dirty="0">
              <a:latin typeface="Calibri"/>
              <a:ea typeface="Verdana"/>
            </a:endParaRPr>
          </a:p>
          <a:p>
            <a:pPr marL="0" indent="0">
              <a:buNone/>
            </a:pPr>
            <a:r>
              <a:rPr lang="en-IN" sz="2000" b="1" dirty="0">
                <a:latin typeface="Calibri"/>
                <a:ea typeface="Verdana"/>
              </a:rPr>
              <a:t>         Machine Learning Libraries</a:t>
            </a:r>
            <a:r>
              <a:rPr lang="en-IN" sz="2000" dirty="0">
                <a:solidFill>
                  <a:srgbClr val="374151"/>
                </a:solidFill>
                <a:latin typeface="Calibri"/>
                <a:ea typeface="Verdana"/>
              </a:rPr>
              <a:t>:</a:t>
            </a:r>
            <a:endParaRPr lang="en-IN" sz="2000" dirty="0">
              <a:latin typeface="Calibri"/>
              <a:ea typeface="Verdana"/>
            </a:endParaRPr>
          </a:p>
          <a:p>
            <a:pPr lvl="2"/>
            <a:r>
              <a:rPr lang="en-IN" sz="2000" b="1" dirty="0">
                <a:latin typeface="Calibri"/>
                <a:ea typeface="Verdana"/>
              </a:rPr>
              <a:t>Scikit-learn</a:t>
            </a:r>
            <a:r>
              <a:rPr lang="en-IN" sz="2000" dirty="0">
                <a:solidFill>
                  <a:srgbClr val="374151"/>
                </a:solidFill>
                <a:latin typeface="Calibri"/>
                <a:ea typeface="Verdana"/>
              </a:rPr>
              <a:t>.</a:t>
            </a:r>
            <a:endParaRPr lang="en-IN" sz="2000" dirty="0">
              <a:latin typeface="Calibri"/>
              <a:ea typeface="Verdana"/>
            </a:endParaRPr>
          </a:p>
          <a:p>
            <a:pPr lvl="2"/>
            <a:r>
              <a:rPr lang="en-IN" sz="2000" b="1" dirty="0">
                <a:latin typeface="Calibri"/>
                <a:ea typeface="Verdana"/>
              </a:rPr>
              <a:t>TensorFlow or </a:t>
            </a:r>
            <a:r>
              <a:rPr lang="en-IN" sz="2000" b="1" dirty="0" err="1">
                <a:latin typeface="Calibri"/>
                <a:ea typeface="Verdana"/>
              </a:rPr>
              <a:t>PyTorch</a:t>
            </a:r>
            <a:r>
              <a:rPr lang="en-IN" sz="2000" dirty="0">
                <a:solidFill>
                  <a:srgbClr val="374151"/>
                </a:solidFill>
                <a:latin typeface="Calibri"/>
                <a:ea typeface="Verdana"/>
              </a:rPr>
              <a:t>: For developing and training Convolutional Neural Networks (CNN).</a:t>
            </a:r>
            <a:endParaRPr lang="en-IN" sz="2000" dirty="0">
              <a:latin typeface="Calibri"/>
              <a:ea typeface="Verdana"/>
            </a:endParaRPr>
          </a:p>
          <a:p>
            <a:pPr lvl="2"/>
            <a:r>
              <a:rPr lang="en-IN" sz="2000" b="1" dirty="0">
                <a:latin typeface="Calibri"/>
                <a:ea typeface="Verdana"/>
              </a:rPr>
              <a:t>NumPy and Pandas</a:t>
            </a:r>
            <a:r>
              <a:rPr lang="en-IN" sz="2000" dirty="0">
                <a:solidFill>
                  <a:srgbClr val="374151"/>
                </a:solidFill>
                <a:latin typeface="Calibri"/>
                <a:ea typeface="Verdana"/>
              </a:rPr>
              <a:t>: For data manipulation and preprocessing tasks.</a:t>
            </a:r>
            <a:endParaRPr lang="en-IN" sz="2000" dirty="0">
              <a:latin typeface="Calibri"/>
              <a:ea typeface="Verdana"/>
            </a:endParaRPr>
          </a:p>
          <a:p>
            <a:pPr marL="0" indent="0">
              <a:buNone/>
            </a:pPr>
            <a:endParaRPr lang="en-IN" sz="2000" dirty="0">
              <a:latin typeface="Calibri"/>
            </a:endParaRPr>
          </a:p>
        </p:txBody>
      </p:sp>
    </p:spTree>
    <p:extLst>
      <p:ext uri="{BB962C8B-B14F-4D97-AF65-F5344CB8AC3E}">
        <p14:creationId xmlns:p14="http://schemas.microsoft.com/office/powerpoint/2010/main" val="82555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vert="horz" lIns="91440" tIns="45720" rIns="91440" bIns="45720" rtlCol="0" anchor="t">
            <a:normAutofit/>
          </a:bodyPr>
          <a:lstStyle/>
          <a:p>
            <a:pPr marL="457200" lvl="1" indent="0">
              <a:buNone/>
            </a:pPr>
            <a:r>
              <a:rPr lang="en-IN" sz="2400" b="1" dirty="0">
                <a:latin typeface="Calibri"/>
                <a:ea typeface="Verdana"/>
              </a:rPr>
              <a:t>Inferred Hardware Components:</a:t>
            </a:r>
            <a:endParaRPr lang="en-IN" sz="2400" dirty="0">
              <a:latin typeface="Calibri"/>
              <a:ea typeface="Verdana"/>
            </a:endParaRPr>
          </a:p>
          <a:p>
            <a:r>
              <a:rPr lang="en-IN" sz="2000" b="1" dirty="0">
                <a:latin typeface="Calibri"/>
                <a:ea typeface="Verdana"/>
              </a:rPr>
              <a:t>Server</a:t>
            </a:r>
            <a:r>
              <a:rPr lang="en-IN" sz="2000" dirty="0">
                <a:solidFill>
                  <a:srgbClr val="374151"/>
                </a:solidFill>
                <a:latin typeface="Calibri"/>
                <a:ea typeface="Verdana"/>
              </a:rPr>
              <a:t>:</a:t>
            </a:r>
            <a:endParaRPr lang="en-IN" sz="2000" dirty="0">
              <a:latin typeface="Calibri"/>
              <a:ea typeface="Verdana"/>
            </a:endParaRPr>
          </a:p>
          <a:p>
            <a:pPr lvl="1"/>
            <a:r>
              <a:rPr lang="en-IN" dirty="0">
                <a:solidFill>
                  <a:srgbClr val="374151"/>
                </a:solidFill>
                <a:latin typeface="Calibri"/>
                <a:ea typeface="Verdana"/>
              </a:rPr>
              <a:t>A server or cloud infrastructure to host the application, handle requests, and run the AI models. This could be a physical server or a cloud-based solution (e.g., AWS, Azure).</a:t>
            </a:r>
            <a:endParaRPr lang="en-IN" dirty="0">
              <a:latin typeface="Calibri"/>
              <a:ea typeface="Verdana"/>
            </a:endParaRPr>
          </a:p>
          <a:p>
            <a:r>
              <a:rPr lang="en-IN" sz="2000" b="1" dirty="0">
                <a:latin typeface="Calibri"/>
                <a:ea typeface="Verdana"/>
              </a:rPr>
              <a:t>Client Devices</a:t>
            </a:r>
            <a:r>
              <a:rPr lang="en-IN" sz="2000" dirty="0">
                <a:solidFill>
                  <a:srgbClr val="374151"/>
                </a:solidFill>
                <a:latin typeface="Calibri"/>
                <a:ea typeface="Verdana"/>
              </a:rPr>
              <a:t>:</a:t>
            </a:r>
            <a:endParaRPr lang="en-IN" sz="2000" dirty="0">
              <a:latin typeface="Calibri"/>
              <a:ea typeface="Verdana"/>
            </a:endParaRPr>
          </a:p>
          <a:p>
            <a:pPr lvl="1"/>
            <a:r>
              <a:rPr lang="en-IN" dirty="0">
                <a:solidFill>
                  <a:srgbClr val="374151"/>
                </a:solidFill>
                <a:latin typeface="Calibri"/>
                <a:ea typeface="Verdana"/>
              </a:rPr>
              <a:t>Mobile devices or computers used by healthcare workers to access the web application, input patient data, and view diagnostic results. These devices should have internet connectivity to communicate with the server.</a:t>
            </a:r>
            <a:endParaRPr lang="en-IN" dirty="0">
              <a:latin typeface="Calibri"/>
              <a:ea typeface="Verdana"/>
            </a:endParaRPr>
          </a:p>
          <a:p>
            <a:r>
              <a:rPr lang="en-IN" sz="2000" b="1" dirty="0">
                <a:latin typeface="Calibri"/>
                <a:ea typeface="Verdana"/>
              </a:rPr>
              <a:t>Medical Imaging Devices</a:t>
            </a:r>
            <a:r>
              <a:rPr lang="en-IN" sz="2000" dirty="0">
                <a:solidFill>
                  <a:srgbClr val="374151"/>
                </a:solidFill>
                <a:latin typeface="Calibri"/>
                <a:ea typeface="Verdana"/>
              </a:rPr>
              <a:t> (if applicable):</a:t>
            </a:r>
            <a:endParaRPr lang="en-IN" sz="2000" dirty="0">
              <a:latin typeface="Calibri"/>
              <a:ea typeface="Verdana"/>
            </a:endParaRPr>
          </a:p>
          <a:p>
            <a:pPr lvl="1"/>
            <a:r>
              <a:rPr lang="en-IN" dirty="0">
                <a:solidFill>
                  <a:srgbClr val="374151"/>
                </a:solidFill>
                <a:latin typeface="Calibri"/>
                <a:ea typeface="Verdana"/>
              </a:rPr>
              <a:t>Devices such as X-ray machines or other imaging equipment that may be used to capture medical images for analysis by the CNN models.</a:t>
            </a:r>
            <a:endParaRPr lang="en-IN" dirty="0">
              <a:latin typeface="Calibri"/>
              <a:ea typeface="Verdana"/>
            </a:endParaRPr>
          </a:p>
          <a:p>
            <a:r>
              <a:rPr lang="en-IN" sz="2000" b="1" dirty="0">
                <a:latin typeface="Calibri"/>
                <a:ea typeface="Verdana"/>
              </a:rPr>
              <a:t>Networking Equipment</a:t>
            </a:r>
            <a:r>
              <a:rPr lang="en-IN" sz="2000" dirty="0">
                <a:solidFill>
                  <a:srgbClr val="374151"/>
                </a:solidFill>
                <a:latin typeface="Calibri"/>
                <a:ea typeface="Verdana"/>
              </a:rPr>
              <a:t>:</a:t>
            </a:r>
            <a:endParaRPr lang="en-IN" sz="2000" dirty="0">
              <a:latin typeface="Calibri"/>
              <a:ea typeface="Verdana"/>
            </a:endParaRPr>
          </a:p>
          <a:p>
            <a:pPr lvl="1"/>
            <a:r>
              <a:rPr lang="en-IN" dirty="0">
                <a:solidFill>
                  <a:srgbClr val="374151"/>
                </a:solidFill>
                <a:latin typeface="Calibri"/>
                <a:ea typeface="Verdana"/>
              </a:rPr>
              <a:t>Routers and switches to ensure reliable internet connectivity in the healthcare facilities where the system is deployed.</a:t>
            </a:r>
            <a:endParaRPr lang="en-IN" dirty="0">
              <a:latin typeface="Calibri"/>
              <a:ea typeface="Verdana"/>
            </a:endParaRPr>
          </a:p>
          <a:p>
            <a:pPr marL="457200" lvl="1" indent="0">
              <a:buNone/>
            </a:pPr>
            <a:endParaRPr lang="en-IN" b="1" dirty="0">
              <a:latin typeface="Calibri"/>
              <a:ea typeface="Verdana"/>
            </a:endParaRPr>
          </a:p>
          <a:p>
            <a:endParaRPr lang="en-IN" sz="2000" dirty="0">
              <a:latin typeface="Calibri"/>
            </a:endParaRPr>
          </a:p>
        </p:txBody>
      </p:sp>
    </p:spTree>
    <p:extLst>
      <p:ext uri="{BB962C8B-B14F-4D97-AF65-F5344CB8AC3E}">
        <p14:creationId xmlns:p14="http://schemas.microsoft.com/office/powerpoint/2010/main" val="1774361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7" name="Content Placeholder 6" descr="A graph on a blue background&#10;&#10;Description automatically generated">
            <a:extLst>
              <a:ext uri="{FF2B5EF4-FFF2-40B4-BE49-F238E27FC236}">
                <a16:creationId xmlns:a16="http://schemas.microsoft.com/office/drawing/2014/main" id="{14B5BB81-ACE9-B7F4-629F-27B9C1F45C0D}"/>
              </a:ext>
            </a:extLst>
          </p:cNvPr>
          <p:cNvPicPr>
            <a:picLocks noGrp="1" noChangeAspect="1"/>
          </p:cNvPicPr>
          <p:nvPr>
            <p:ph idx="1"/>
          </p:nvPr>
        </p:nvPicPr>
        <p:blipFill>
          <a:blip r:embed="rId2"/>
          <a:stretch>
            <a:fillRect/>
          </a:stretch>
        </p:blipFill>
        <p:spPr>
          <a:xfrm>
            <a:off x="973827" y="1058893"/>
            <a:ext cx="10518475" cy="4977440"/>
          </a:xfrm>
        </p:spPr>
      </p:pic>
    </p:spTree>
    <p:extLst>
      <p:ext uri="{BB962C8B-B14F-4D97-AF65-F5344CB8AC3E}">
        <p14:creationId xmlns:p14="http://schemas.microsoft.com/office/powerpoint/2010/main" val="367733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358661"/>
            <a:ext cx="10668000" cy="4751714"/>
          </a:xfrm>
        </p:spPr>
        <p:txBody>
          <a:bodyPr vert="horz" lIns="91440" tIns="45720" rIns="91440" bIns="45720" rtlCol="0" anchor="t">
            <a:noAutofit/>
          </a:bodyPr>
          <a:lstStyle/>
          <a:p>
            <a:pPr marL="0" indent="0">
              <a:buNone/>
            </a:pPr>
            <a:r>
              <a:rPr lang="en-US" sz="2100" dirty="0">
                <a:latin typeface="Calibri"/>
              </a:rPr>
              <a:t>The project "Diagnosis of Acute Diseases in Villages and Smaller Towns Using AI" aims to leverage the power of artificial intelligence to improve healthcare accessibility and early disease detection in rural and underserved areas. By integrating AI with IoT devices and mobile applications, it allows for continuous health monitoring and prompt diagnosis based on real-time data.</a:t>
            </a:r>
          </a:p>
          <a:p>
            <a:pPr marL="0" indent="0">
              <a:buNone/>
            </a:pPr>
            <a:r>
              <a:rPr lang="en-US" sz="2100" dirty="0">
                <a:latin typeface="Calibri"/>
              </a:rPr>
              <a:t>Key highlights of the project include:</a:t>
            </a:r>
          </a:p>
          <a:p>
            <a:r>
              <a:rPr lang="en-US" sz="2100" dirty="0">
                <a:latin typeface="Calibri"/>
              </a:rPr>
              <a:t>AI-driven Diagnostic Models: The system uses machine learning models trained on diverse datasets to predict the onset of diseases, offering an accurate and quick diagnosis.</a:t>
            </a:r>
          </a:p>
          <a:p>
            <a:r>
              <a:rPr lang="en-US" sz="2100" dirty="0">
                <a:latin typeface="Calibri"/>
              </a:rPr>
              <a:t>Affordable and Accessible Healthcare: By using cost-effective sensors and cloud computing, the project aims to reduce healthcare disparity between rural and urban areas.</a:t>
            </a:r>
          </a:p>
          <a:p>
            <a:r>
              <a:rPr lang="en-US" sz="2100" dirty="0">
                <a:latin typeface="Calibri"/>
              </a:rPr>
              <a:t>Improved Healthcare Efficiency: Real-time data collection and predictive analysis enable timely intervention, reducing the chances of disease progression and enhancing overall healthcare outcomes.</a:t>
            </a:r>
            <a:endParaRPr lang="en-GB" sz="2100" dirty="0">
              <a:latin typeface="Calibri"/>
            </a:endParaRP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20D96-6DF9-9EFA-1746-EB60448A0B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2734B2-6509-8D46-B8CC-887249146330}"/>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EC5BC233-1C72-170A-44AD-26D674F4C6D6}"/>
              </a:ext>
            </a:extLst>
          </p:cNvPr>
          <p:cNvSpPr>
            <a:spLocks noGrp="1"/>
          </p:cNvSpPr>
          <p:nvPr>
            <p:ph idx="1"/>
          </p:nvPr>
        </p:nvSpPr>
        <p:spPr>
          <a:xfrm>
            <a:off x="812800" y="1358661"/>
            <a:ext cx="10668000" cy="4751714"/>
          </a:xfrm>
        </p:spPr>
        <p:txBody>
          <a:bodyPr vert="horz" lIns="91440" tIns="45720" rIns="91440" bIns="45720" rtlCol="0" anchor="t">
            <a:noAutofit/>
          </a:bodyPr>
          <a:lstStyle/>
          <a:p>
            <a:pPr marL="0" indent="0">
              <a:buNone/>
            </a:pPr>
            <a:endParaRPr lang="en-US" sz="2000" dirty="0">
              <a:latin typeface="Calibri"/>
            </a:endParaRPr>
          </a:p>
          <a:p>
            <a:pPr marL="0" indent="0">
              <a:buNone/>
            </a:pPr>
            <a:r>
              <a:rPr lang="en-US" dirty="0">
                <a:latin typeface="Calibri"/>
              </a:rPr>
              <a:t>The project not only provides a framework for AI-based disease detection but also demonstrates the importance of technology in bridging healthcare gaps in rural settings. It lays the foundation for future developments, where more complex diseases can be diagnosed, and patient management can be automated, ultimately leading to healthier communities.</a:t>
            </a:r>
          </a:p>
          <a:p>
            <a:pPr marL="0" indent="0">
              <a:buNone/>
            </a:pPr>
            <a:r>
              <a:rPr lang="en-US" dirty="0">
                <a:latin typeface="Calibri"/>
              </a:rPr>
              <a:t>In conclusion, this AI-powered diagnostic system is a significant step towards improving rural healthcare systems, ensuring that even the most remote areas have access to advanced diagnostic tools, timely interventions, and improved health outcomes.</a:t>
            </a:r>
            <a:endParaRPr lang="en-GB" dirty="0">
              <a:latin typeface="Calibri"/>
            </a:endParaRPr>
          </a:p>
        </p:txBody>
      </p:sp>
    </p:spTree>
    <p:extLst>
      <p:ext uri="{BB962C8B-B14F-4D97-AF65-F5344CB8AC3E}">
        <p14:creationId xmlns:p14="http://schemas.microsoft.com/office/powerpoint/2010/main" val="1463023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spcBef>
                <a:spcPts val="0"/>
              </a:spcBef>
              <a:buSzPct val="100000"/>
              <a:buFont typeface="Arial"/>
              <a:buNone/>
            </a:pPr>
            <a:endParaRPr lang="en-US" sz="3600" dirty="0">
              <a:latin typeface="Cambria" panose="02040503050406030204" pitchFamily="18" charset="0"/>
              <a:ea typeface="Cambria" panose="02040503050406030204" pitchFamily="18" charset="0"/>
              <a:hlinkClick r:id="rId3"/>
            </a:endParaRPr>
          </a:p>
          <a:p>
            <a:pPr marL="342900" indent="-190500">
              <a:spcBef>
                <a:spcPts val="0"/>
              </a:spcBef>
              <a:buSzPct val="100000"/>
              <a:buFont typeface="Arial"/>
              <a:buNone/>
            </a:pPr>
            <a:r>
              <a:rPr lang="en-US" sz="3600" dirty="0">
                <a:latin typeface="Cambria" panose="02040503050406030204" pitchFamily="18" charset="0"/>
                <a:ea typeface="Cambria" panose="02040503050406030204" pitchFamily="18" charset="0"/>
                <a:hlinkClick r:id="rId3"/>
              </a:rPr>
              <a:t>https://github.com/Praveengowda78/CSG-G10-Final_Year_Project-</a:t>
            </a:r>
            <a:endParaRPr lang="en-US" sz="3600"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5" name="Content Placeholder 4">
            <a:extLst>
              <a:ext uri="{FF2B5EF4-FFF2-40B4-BE49-F238E27FC236}">
                <a16:creationId xmlns:a16="http://schemas.microsoft.com/office/drawing/2014/main" id="{8CD533F4-72F0-C16E-B177-D43F20784801}"/>
              </a:ext>
            </a:extLst>
          </p:cNvPr>
          <p:cNvSpPr>
            <a:spLocks noGrp="1"/>
          </p:cNvSpPr>
          <p:nvPr>
            <p:ph idx="1"/>
          </p:nvPr>
        </p:nvSpPr>
        <p:spPr/>
        <p:txBody>
          <a:bodyPr vert="horz" lIns="91440" tIns="45720" rIns="91440" bIns="45720" rtlCol="0" anchor="t">
            <a:normAutofit fontScale="62500" lnSpcReduction="20000"/>
          </a:bodyPr>
          <a:lstStyle/>
          <a:p>
            <a:pPr marL="0" indent="0">
              <a:buNone/>
            </a:pPr>
            <a:r>
              <a:rPr lang="en-US" dirty="0">
                <a:latin typeface="Verdana"/>
                <a:ea typeface="Verdana"/>
              </a:rPr>
              <a:t>1. Wang, Y., et al. (2020). Machine Learning for Disease Diagnosis: A Comprehensive Review. Journal of            Healthcare Informatics Research, 4(1), 12-29.</a:t>
            </a:r>
          </a:p>
          <a:p>
            <a:pPr marL="0" indent="0">
              <a:buNone/>
            </a:pPr>
            <a:r>
              <a:rPr lang="en-US" dirty="0">
                <a:latin typeface="Verdana"/>
                <a:ea typeface="Verdana"/>
              </a:rPr>
              <a:t>2. Huang, J., et al. (2019). The Role of AI in Health Decision-Making. Journal of Medical Internet</a:t>
            </a:r>
          </a:p>
          <a:p>
            <a:pPr marL="0" indent="0">
              <a:buNone/>
            </a:pPr>
            <a:r>
              <a:rPr lang="en-US" dirty="0">
                <a:latin typeface="Verdana"/>
                <a:ea typeface="Verdana"/>
              </a:rPr>
              <a:t>     Research, 21(4), e12345.</a:t>
            </a:r>
          </a:p>
          <a:p>
            <a:pPr marL="0" indent="0">
              <a:buNone/>
            </a:pPr>
            <a:r>
              <a:rPr lang="en-US" dirty="0">
                <a:latin typeface="Verdana"/>
                <a:ea typeface="Verdana"/>
              </a:rPr>
              <a:t>3. Gonzalez, R., et al. (2021). AI </a:t>
            </a:r>
            <a:r>
              <a:rPr lang="en-US" dirty="0" err="1">
                <a:latin typeface="Verdana"/>
                <a:ea typeface="Verdana"/>
              </a:rPr>
              <a:t>ApplicaƟons</a:t>
            </a:r>
            <a:r>
              <a:rPr lang="en-US" dirty="0">
                <a:latin typeface="Verdana"/>
                <a:ea typeface="Verdana"/>
              </a:rPr>
              <a:t> in Rural Healthcare: </a:t>
            </a:r>
            <a:r>
              <a:rPr lang="en-US" dirty="0" err="1">
                <a:latin typeface="Verdana"/>
                <a:ea typeface="Verdana"/>
              </a:rPr>
              <a:t>OpportuniƟes</a:t>
            </a:r>
            <a:r>
              <a:rPr lang="en-US" dirty="0">
                <a:latin typeface="Verdana"/>
                <a:ea typeface="Verdana"/>
              </a:rPr>
              <a:t> and Challenges.</a:t>
            </a:r>
          </a:p>
          <a:p>
            <a:pPr marL="0" indent="0">
              <a:buNone/>
            </a:pPr>
            <a:r>
              <a:rPr lang="en-US" dirty="0">
                <a:latin typeface="Verdana"/>
                <a:ea typeface="Verdana"/>
              </a:rPr>
              <a:t>    Telehealth Journal, 27(2), 75-82.</a:t>
            </a:r>
          </a:p>
          <a:p>
            <a:pPr marL="0" indent="0">
              <a:buNone/>
            </a:pPr>
            <a:r>
              <a:rPr lang="en-US">
                <a:latin typeface="Verdana"/>
                <a:ea typeface="Verdana"/>
              </a:rPr>
              <a:t>4. Smith, L., et al. (2022). </a:t>
            </a:r>
            <a:r>
              <a:rPr lang="en-US" err="1">
                <a:latin typeface="Verdana"/>
                <a:ea typeface="Verdana"/>
              </a:rPr>
              <a:t>InnovaƟons</a:t>
            </a:r>
            <a:r>
              <a:rPr lang="en-US">
                <a:latin typeface="Verdana"/>
                <a:ea typeface="Verdana"/>
              </a:rPr>
              <a:t> in Rural Healthcare Delivery: AI and Beyond. Journal of</a:t>
            </a:r>
          </a:p>
          <a:p>
            <a:pPr marL="0" indent="0">
              <a:buNone/>
            </a:pPr>
            <a:r>
              <a:rPr lang="en-US">
                <a:latin typeface="Verdana"/>
                <a:ea typeface="Verdana"/>
              </a:rPr>
              <a:t>    Global Health, 12(1), 50-</a:t>
            </a:r>
            <a:r>
              <a:rPr lang="en-US" dirty="0">
                <a:latin typeface="Verdana"/>
                <a:ea typeface="Verdana"/>
              </a:rPr>
              <a:t>63.</a:t>
            </a:r>
          </a:p>
          <a:p>
            <a:pPr marL="0" indent="0">
              <a:buNone/>
            </a:pPr>
            <a:r>
              <a:rPr lang="en-US">
                <a:latin typeface="Verdana"/>
                <a:ea typeface="Verdana"/>
              </a:rPr>
              <a:t>5. Thompson, A., et al. (2021). Data-Driven Health: AI's Role in </a:t>
            </a:r>
            <a:r>
              <a:rPr lang="en-US" err="1">
                <a:latin typeface="Verdana"/>
                <a:ea typeface="Verdana"/>
              </a:rPr>
              <a:t>DiagnosƟcs</a:t>
            </a:r>
            <a:r>
              <a:rPr lang="en-US">
                <a:latin typeface="Verdana"/>
                <a:ea typeface="Verdana"/>
              </a:rPr>
              <a:t> in Low-Resource</a:t>
            </a:r>
          </a:p>
          <a:p>
            <a:pPr marL="0" indent="0">
              <a:buNone/>
            </a:pPr>
            <a:r>
              <a:rPr lang="en-US" dirty="0">
                <a:latin typeface="Verdana"/>
                <a:ea typeface="Verdana"/>
              </a:rPr>
              <a:t>     </a:t>
            </a:r>
            <a:r>
              <a:rPr lang="en-US" dirty="0" err="1">
                <a:latin typeface="Verdana"/>
                <a:ea typeface="Verdana"/>
              </a:rPr>
              <a:t>SeƯuings</a:t>
            </a:r>
            <a:r>
              <a:rPr lang="en-US" dirty="0">
                <a:latin typeface="Verdana"/>
                <a:ea typeface="Verdana"/>
              </a:rPr>
              <a:t>. Nature Medicine, 27(3), 237-245.</a:t>
            </a:r>
          </a:p>
          <a:p>
            <a:pPr marL="0" indent="0">
              <a:buNone/>
            </a:pPr>
            <a:r>
              <a:rPr lang="en-US">
                <a:latin typeface="Verdana"/>
                <a:ea typeface="Verdana"/>
              </a:rPr>
              <a:t>6. Kaur, P., &amp; Choudhary, A. (2020). AI in Rural Health: Bridging the Gap. </a:t>
            </a:r>
            <a:r>
              <a:rPr lang="en-US" err="1">
                <a:latin typeface="Verdana"/>
                <a:ea typeface="Verdana"/>
              </a:rPr>
              <a:t>InternaƟonal</a:t>
            </a:r>
            <a:r>
              <a:rPr lang="en-US">
                <a:latin typeface="Verdana"/>
                <a:ea typeface="Verdana"/>
              </a:rPr>
              <a:t> Journal of</a:t>
            </a:r>
          </a:p>
          <a:p>
            <a:pPr marL="0" indent="0">
              <a:buNone/>
            </a:pPr>
            <a:r>
              <a:rPr lang="en-US" dirty="0">
                <a:latin typeface="Verdana"/>
                <a:ea typeface="Verdana"/>
              </a:rPr>
              <a:t>     Health Services, 50(2), 150-163.</a:t>
            </a:r>
          </a:p>
          <a:p>
            <a:pPr marL="0" indent="0">
              <a:buNone/>
            </a:pPr>
            <a:r>
              <a:rPr lang="en-US">
                <a:latin typeface="Verdana"/>
                <a:ea typeface="Verdana"/>
              </a:rPr>
              <a:t>7. </a:t>
            </a:r>
            <a:r>
              <a:rPr lang="en-US" err="1">
                <a:latin typeface="Verdana"/>
                <a:ea typeface="Verdana"/>
              </a:rPr>
              <a:t>BhaƟa</a:t>
            </a:r>
            <a:r>
              <a:rPr lang="en-US">
                <a:latin typeface="Verdana"/>
                <a:ea typeface="Verdana"/>
              </a:rPr>
              <a:t>, M., et al. (2021). Leveraging Machine Learning for Health Care in Developing</a:t>
            </a:r>
          </a:p>
          <a:p>
            <a:pPr marL="0" indent="0">
              <a:buNone/>
            </a:pPr>
            <a:r>
              <a:rPr lang="en-US" dirty="0">
                <a:latin typeface="Verdana"/>
                <a:ea typeface="Verdana"/>
              </a:rPr>
              <a:t>    Countries. Journal of Health </a:t>
            </a:r>
            <a:r>
              <a:rPr lang="en-US" dirty="0" err="1">
                <a:latin typeface="Verdana"/>
                <a:ea typeface="Verdana"/>
              </a:rPr>
              <a:t>InformaƟcs</a:t>
            </a:r>
            <a:r>
              <a:rPr lang="en-US" dirty="0">
                <a:latin typeface="Verdana"/>
                <a:ea typeface="Verdana"/>
              </a:rPr>
              <a:t>, 15(2), 45-59.</a:t>
            </a:r>
          </a:p>
          <a:p>
            <a:pPr marL="0" indent="0">
              <a:buNone/>
            </a:pPr>
            <a:r>
              <a:rPr lang="en-US">
                <a:latin typeface="Verdana"/>
                <a:ea typeface="Verdana"/>
              </a:rPr>
              <a:t>8. Zhao, J., et al. (2022). Implementing AI Solutions in Rural Healthcare: Challenges. Health</a:t>
            </a:r>
          </a:p>
          <a:p>
            <a:pPr marL="0" indent="0">
              <a:buNone/>
            </a:pPr>
            <a:r>
              <a:rPr lang="en-US" dirty="0">
                <a:latin typeface="Verdana"/>
                <a:ea typeface="Verdana"/>
              </a:rPr>
              <a:t>    Policy and Technology, 11(1), 70-78 .</a:t>
            </a:r>
          </a:p>
          <a:p>
            <a:pPr marL="0" indent="0">
              <a:buNone/>
            </a:pPr>
            <a:r>
              <a:rPr lang="en-US">
                <a:latin typeface="Verdana"/>
                <a:ea typeface="Verdana"/>
              </a:rPr>
              <a:t>9. Patel, V., &amp; Thakkar, J. (2023). Telehealth Innovations: The Future of Healthcare in Rural</a:t>
            </a:r>
          </a:p>
          <a:p>
            <a:pPr marL="0" indent="0">
              <a:buNone/>
            </a:pPr>
            <a:r>
              <a:rPr lang="en-US" dirty="0">
                <a:latin typeface="Verdana"/>
                <a:ea typeface="Verdana"/>
              </a:rPr>
              <a:t>    Areas. Journal of Telemedicine and Telecare, 29(4), 211-218.</a:t>
            </a:r>
          </a:p>
          <a:p>
            <a:pPr marL="0" indent="0">
              <a:buNone/>
            </a:pPr>
            <a:r>
              <a:rPr lang="en-US" dirty="0">
                <a:latin typeface="Verdana"/>
                <a:ea typeface="Verdana"/>
              </a:rPr>
              <a:t>10.O'Connor, M., et al. (2020). A Framework for AI in Global Health: Opportunities and Ethical</a:t>
            </a:r>
          </a:p>
          <a:p>
            <a:pPr marL="0" indent="0">
              <a:buNone/>
            </a:pPr>
            <a:r>
              <a:rPr lang="en-US" dirty="0">
                <a:latin typeface="Verdana"/>
                <a:ea typeface="Verdana"/>
              </a:rPr>
              <a:t>     Considerations. Global Health Action, 13(1), 185-198.</a:t>
            </a:r>
          </a:p>
          <a:p>
            <a:endParaRPr lang="en-US" dirty="0"/>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r>
              <a:rPr lang="en-IN" sz="1200" b="1" dirty="0">
                <a:latin typeface="Verdana"/>
                <a:ea typeface="Verdana"/>
              </a:rPr>
              <a:t>SDG 3: Good Health and Well-being</a:t>
            </a:r>
            <a:endParaRPr lang="en-IN" dirty="0">
              <a:latin typeface="Verdana"/>
              <a:ea typeface="Verdana"/>
            </a:endParaRPr>
          </a:p>
          <a:p>
            <a:pPr lvl="1"/>
            <a:r>
              <a:rPr lang="en-IN" sz="1200">
                <a:solidFill>
                  <a:srgbClr val="374151"/>
                </a:solidFill>
              </a:rPr>
              <a:t>The primary objective of the project is to improve healthcare delivery and diagnostic capabilities in rural areas, directly contributing to the goal of ensuring healthy lives and promoting well-being for all at all ages. The AI system aims to enhance the accuracy and speed of disease diagnosis, which is crucial for timely treatment and improved health outcomes.</a:t>
            </a:r>
            <a:endParaRPr lang="en-IN"/>
          </a:p>
          <a:p>
            <a:r>
              <a:rPr lang="en-IN" sz="1200" b="1"/>
              <a:t>SDG 1: No Poverty</a:t>
            </a:r>
            <a:endParaRPr lang="en-IN"/>
          </a:p>
          <a:p>
            <a:pPr lvl="1"/>
            <a:r>
              <a:rPr lang="en-IN" sz="1200" dirty="0">
                <a:solidFill>
                  <a:srgbClr val="374151"/>
                </a:solidFill>
                <a:latin typeface="Verdana"/>
                <a:ea typeface="Verdana"/>
              </a:rPr>
              <a:t>By improving healthcare access and quality in rural areas, the project can help alleviate poverty. Healthier populations are more capable of engaging in productive work, thereby contributing to economic growth and reducing poverty levels.</a:t>
            </a:r>
            <a:endParaRPr lang="en-IN" dirty="0">
              <a:latin typeface="Verdana"/>
              <a:ea typeface="Verdana"/>
            </a:endParaRPr>
          </a:p>
          <a:p>
            <a:r>
              <a:rPr lang="en-IN" sz="1200" b="1" dirty="0">
                <a:latin typeface="Verdana"/>
                <a:ea typeface="Verdana"/>
              </a:rPr>
              <a:t>SDG 10: Reduced Inequalities</a:t>
            </a:r>
            <a:endParaRPr lang="en-IN" dirty="0">
              <a:latin typeface="Verdana"/>
              <a:ea typeface="Verdana"/>
            </a:endParaRPr>
          </a:p>
          <a:p>
            <a:pPr lvl="1"/>
            <a:r>
              <a:rPr lang="en-IN" sz="1200" dirty="0">
                <a:solidFill>
                  <a:srgbClr val="374151"/>
                </a:solidFill>
                <a:latin typeface="Verdana"/>
                <a:ea typeface="Verdana"/>
              </a:rPr>
              <a:t>The project addresses healthcare disparities between urban and rural populations. By providing advanced diagnostic tools in underserved areas, it aims to reduce inequalities in health services and ensure that marginalized communities have access to quality healthcare.</a:t>
            </a:r>
            <a:endParaRPr lang="en-IN" dirty="0">
              <a:latin typeface="Verdana"/>
              <a:ea typeface="Verdana"/>
            </a:endParaRPr>
          </a:p>
          <a:p>
            <a:r>
              <a:rPr lang="en-IN" sz="1200" b="1" dirty="0">
                <a:latin typeface="Verdana"/>
                <a:ea typeface="Verdana"/>
              </a:rPr>
              <a:t>SDG 9: Industry, Innovation, and Infrastructure</a:t>
            </a:r>
            <a:endParaRPr lang="en-IN" dirty="0">
              <a:latin typeface="Verdana"/>
              <a:ea typeface="Verdana"/>
            </a:endParaRPr>
          </a:p>
          <a:p>
            <a:pPr lvl="1"/>
            <a:r>
              <a:rPr lang="en-IN" sz="1200" dirty="0">
                <a:solidFill>
                  <a:srgbClr val="374151"/>
                </a:solidFill>
                <a:latin typeface="Verdana"/>
                <a:ea typeface="Verdana"/>
              </a:rPr>
              <a:t>The use of AI and machine learning in healthcare represents innovation in the industry. The project promotes the development of resilient infrastructure by integrating technology into healthcare systems, which can enhance service delivery in low-resource settings.</a:t>
            </a:r>
            <a:endParaRPr lang="en-IN" dirty="0">
              <a:latin typeface="Verdana"/>
              <a:ea typeface="Verdana"/>
            </a:endParaRPr>
          </a:p>
          <a:p>
            <a:r>
              <a:rPr lang="en-IN" sz="1200" b="1" dirty="0">
                <a:latin typeface="Verdana"/>
                <a:ea typeface="Verdana"/>
              </a:rPr>
              <a:t>SDG 17: Partnerships for the Goals</a:t>
            </a:r>
            <a:endParaRPr lang="en-IN" dirty="0">
              <a:latin typeface="Verdana"/>
              <a:ea typeface="Verdana"/>
            </a:endParaRPr>
          </a:p>
          <a:p>
            <a:pPr lvl="1"/>
            <a:r>
              <a:rPr lang="en-IN" sz="1200" dirty="0">
                <a:solidFill>
                  <a:srgbClr val="374151"/>
                </a:solidFill>
                <a:latin typeface="Verdana"/>
                <a:ea typeface="Verdana"/>
              </a:rPr>
              <a:t>The project emphasizes collaboration with local health clinics, international health organizations, and community stakeholders to gather data and implement the AI system. This aligns with the goal of strengthening partnerships to achieve sustainable development.</a:t>
            </a:r>
            <a:endParaRPr lang="en-IN" dirty="0">
              <a:latin typeface="Verdana"/>
              <a:ea typeface="Verdana"/>
            </a:endParaRPr>
          </a:p>
          <a:p>
            <a:r>
              <a:rPr lang="en-IN" sz="1200" b="1" dirty="0">
                <a:latin typeface="Verdana"/>
                <a:ea typeface="Verdana"/>
              </a:rPr>
              <a:t>SDG 4: Quality Education</a:t>
            </a:r>
            <a:endParaRPr lang="en-IN" dirty="0">
              <a:latin typeface="Verdana"/>
              <a:ea typeface="Verdana"/>
            </a:endParaRPr>
          </a:p>
          <a:p>
            <a:pPr lvl="1"/>
            <a:r>
              <a:rPr lang="en-IN" sz="1200" dirty="0">
                <a:solidFill>
                  <a:srgbClr val="374151"/>
                </a:solidFill>
                <a:latin typeface="Verdana"/>
                <a:ea typeface="Verdana"/>
              </a:rPr>
              <a:t>The project includes a focus on training local healthcare workers to effectively use the AI diagnostic system, thereby enhancing their skills and knowledge. This contributes to ensuring inclusive and equitable quality education and promoting lifelong learning opportunities for all.</a:t>
            </a:r>
            <a:endParaRPr lang="en-IN" dirty="0">
              <a:latin typeface="Verdana"/>
              <a:ea typeface="Verdana"/>
            </a:endParaRPr>
          </a:p>
          <a:p>
            <a:pPr lvl="1"/>
            <a:r>
              <a:rPr lang="en-IN" sz="1200" dirty="0">
                <a:solidFill>
                  <a:srgbClr val="374151"/>
                </a:solidFill>
                <a:latin typeface="Verdana"/>
                <a:ea typeface="Verdana"/>
              </a:rPr>
              <a:t>By aligning with these SDGs, the project not only aims to enhance healthcare delivery but also contributes to broader global efforts to achieve sustainable development and improve quality of life in rural and underserved communities.</a:t>
            </a:r>
            <a:endParaRPr lang="en-IN" dirty="0">
              <a:latin typeface="Verdana"/>
              <a:ea typeface="Verdana"/>
            </a:endParaRPr>
          </a:p>
          <a:p>
            <a:endParaRPr lang="en-IN" dirty="0"/>
          </a:p>
        </p:txBody>
      </p:sp>
    </p:spTree>
    <p:extLst>
      <p:ext uri="{BB962C8B-B14F-4D97-AF65-F5344CB8AC3E}">
        <p14:creationId xmlns:p14="http://schemas.microsoft.com/office/powerpoint/2010/main" val="379544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Abstract</a:t>
            </a:r>
          </a:p>
        </p:txBody>
      </p:sp>
      <p:sp>
        <p:nvSpPr>
          <p:cNvPr id="3" name="Content Placeholder 2"/>
          <p:cNvSpPr>
            <a:spLocks noGrp="1"/>
          </p:cNvSpPr>
          <p:nvPr>
            <p:ph idx="1"/>
          </p:nvPr>
        </p:nvSpPr>
        <p:spPr/>
        <p:txBody>
          <a:bodyPr>
            <a:normAutofit fontScale="92500"/>
          </a:bodyPr>
          <a:lstStyle/>
          <a:p>
            <a:pPr marL="0" indent="0" algn="just">
              <a:lnSpc>
                <a:spcPct val="150000"/>
              </a:lnSpc>
              <a:buNone/>
            </a:pPr>
            <a:r>
              <a:rPr lang="en-US" sz="2000" dirty="0">
                <a:latin typeface="Calibri" panose="020F0502020204030204" pitchFamily="34" charset="0"/>
                <a:ea typeface="Calibri" panose="020F0502020204030204" pitchFamily="34" charset="0"/>
                <a:cs typeface="Calibri" panose="020F0502020204030204" pitchFamily="34" charset="0"/>
              </a:rPr>
              <a:t>The project "Diagnosis of Acute Diseases in Villages and Smaller Towns Using AI" focuses on addressing the healthcare disparities in rural and semi-urban areas. Limited access to medical specialists and diagnostic tools often leads to delayed detection and treatment of acute diseases, posing severe health risks.</a:t>
            </a:r>
          </a:p>
          <a:p>
            <a:pPr marL="0" indent="0" algn="just">
              <a:lnSpc>
                <a:spcPct val="150000"/>
              </a:lnSpc>
              <a:buNone/>
            </a:pPr>
            <a:r>
              <a:rPr lang="en-US" sz="2000" dirty="0">
                <a:latin typeface="Calibri" panose="020F0502020204030204" pitchFamily="34" charset="0"/>
                <a:ea typeface="Calibri" panose="020F0502020204030204" pitchFamily="34" charset="0"/>
                <a:cs typeface="Calibri" panose="020F0502020204030204" pitchFamily="34" charset="0"/>
              </a:rPr>
              <a:t>This project proposes an AI-based diagnostic system that can analyze patient data, including symptoms, medical history, and test results, to detect diseases accurately and promptly. By utilizing machine learning models, the system ensures early diagnosis, aiding healthcare providers in delivering timely interventions.</a:t>
            </a:r>
          </a:p>
          <a:p>
            <a:pPr marL="0" indent="0" algn="just">
              <a:lnSpc>
                <a:spcPct val="150000"/>
              </a:lnSpc>
              <a:buNone/>
            </a:pPr>
            <a:r>
              <a:rPr lang="en-US" sz="2000" dirty="0">
                <a:latin typeface="Calibri" panose="020F0502020204030204" pitchFamily="34" charset="0"/>
                <a:ea typeface="Calibri" panose="020F0502020204030204" pitchFamily="34" charset="0"/>
                <a:cs typeface="Calibri" panose="020F0502020204030204" pitchFamily="34" charset="0"/>
              </a:rPr>
              <a:t>Key features include:</a:t>
            </a:r>
          </a:p>
          <a:p>
            <a:pPr algn="just">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Affordability: Cost-effective solutions for resource-limited settings.</a:t>
            </a:r>
          </a:p>
          <a:p>
            <a:pPr algn="just">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Accessibility: Remote diagnostics for underserved regions.</a:t>
            </a:r>
          </a:p>
          <a:p>
            <a:pPr algn="just">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Accuracy: AI-driven precision in disease identification.</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3B98C-1A3B-EDA5-758B-EE7AF0ADA5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17D13E-DFB7-9A11-7D4D-C2744E80F3AA}"/>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C6BDFEAA-21C8-B51F-9FFE-01645588F154}"/>
              </a:ext>
            </a:extLst>
          </p:cNvPr>
          <p:cNvSpPr>
            <a:spLocks noGrp="1"/>
          </p:cNvSpPr>
          <p:nvPr>
            <p:ph idx="1"/>
          </p:nvPr>
        </p:nvSpPr>
        <p:spPr>
          <a:xfrm>
            <a:off x="812800" y="1143001"/>
            <a:ext cx="10299959" cy="4952997"/>
          </a:xfrm>
        </p:spPr>
        <p:txBody>
          <a:bodyPr>
            <a:normAutofit/>
          </a:bodyPr>
          <a:lstStyle/>
          <a:p>
            <a:pPr marL="0" indent="0">
              <a:lnSpc>
                <a:spcPct val="107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Access to quality healthcare in villages and smaller towns is often limited due to a lack of medical infrastructure and specialists. </a:t>
            </a:r>
          </a:p>
          <a:p>
            <a:pPr marL="0" indent="0">
              <a:lnSpc>
                <a:spcPct val="107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This project uses Artificial Intelligence (AI) to address these challenges by enabling the early diagnosis of acute diseases.</a:t>
            </a:r>
          </a:p>
          <a:p>
            <a:pPr marL="0" indent="0">
              <a:lnSpc>
                <a:spcPct val="107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AI-powered system aims to:</a:t>
            </a:r>
          </a:p>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Provide affordable diagnostic tools for remote areas.</a:t>
            </a:r>
          </a:p>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Reduce dependency on medical specialists.</a:t>
            </a:r>
          </a:p>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Ensure timely disease detection and treatment.</a:t>
            </a:r>
          </a:p>
          <a:p>
            <a:pPr marL="0" indent="0">
              <a:lnSpc>
                <a:spcPct val="107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By leveraging AI, this solution improves healthcare accessibility and enhances disease identification, making healthcare more effective and inclusive in underserved regions.</a:t>
            </a:r>
            <a:endParaRPr lang="en-GB" sz="2000" dirty="0"/>
          </a:p>
        </p:txBody>
      </p:sp>
    </p:spTree>
    <p:extLst>
      <p:ext uri="{BB962C8B-B14F-4D97-AF65-F5344CB8AC3E}">
        <p14:creationId xmlns:p14="http://schemas.microsoft.com/office/powerpoint/2010/main" val="11750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DC250-F515-7015-7382-35CC5D65BC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9FCA3B-012A-1555-28EA-2E9909C897B9}"/>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E4678FE7-FE92-BDFC-B758-12FA32A9BC99}"/>
              </a:ext>
            </a:extLst>
          </p:cNvPr>
          <p:cNvSpPr>
            <a:spLocks noGrp="1"/>
          </p:cNvSpPr>
          <p:nvPr>
            <p:ph idx="1"/>
          </p:nvPr>
        </p:nvSpPr>
        <p:spPr/>
        <p:txBody>
          <a:bodyPr>
            <a:normAutofit/>
          </a:bodyPr>
          <a:lstStyle/>
          <a:p>
            <a:pPr marL="0" indent="0">
              <a:lnSpc>
                <a:spcPct val="107000"/>
              </a:lnSpc>
              <a:spcAft>
                <a:spcPts val="800"/>
              </a:spcAft>
              <a:buNone/>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Objectives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Design an AI model with high accuracy of prediction of acute diseases based on the data available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Ensuring the model will be deployable in a low-resource setting, running seamlessly on any mobile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device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 enhance health workers' diagnostic capabilities through embedding into a user-friendly interface.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 investigate the integration of telehealth services in a manner to expand the diagnostic tool's reach.</a:t>
            </a:r>
          </a:p>
          <a:p>
            <a:pPr marL="0" indent="0">
              <a:buNone/>
            </a:pPr>
            <a:endParaRPr lang="en-GB" dirty="0"/>
          </a:p>
        </p:txBody>
      </p:sp>
    </p:spTree>
    <p:extLst>
      <p:ext uri="{BB962C8B-B14F-4D97-AF65-F5344CB8AC3E}">
        <p14:creationId xmlns:p14="http://schemas.microsoft.com/office/powerpoint/2010/main" val="2921297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lnSpc>
                <a:spcPct val="107000"/>
              </a:lnSpc>
              <a:spcAft>
                <a:spcPts val="800"/>
              </a:spcAft>
              <a:buNone/>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 AI in Healthcare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Recent works have cited the transformation potential of AI in healthcare. Wang et al., 2020, have demonstrated that machine learning algorithms can diagnose a wide range of diseases with greater precision compared to traditional diagnostic methods. Again, Huang et al., 2019, identified that AI</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Improve clinical decision-making, especially in remote areas where health access is poor. In the recent decades, AI also entered medical imaging, which further revolutionized diagnostics with techniques such as deep learning that are pushing the boundaries for accuracy and reducing interpretation times.</a:t>
            </a:r>
          </a:p>
          <a:p>
            <a:pPr marL="0" indent="0">
              <a:lnSpc>
                <a:spcPct val="107000"/>
              </a:lnSpc>
              <a:spcAft>
                <a:spcPts val="800"/>
              </a:spcAft>
              <a:buNone/>
            </a:pPr>
            <a:r>
              <a:rPr lang="en-IN" kern="100" dirty="0">
                <a:effectLst/>
                <a:latin typeface="Calibri"/>
                <a:ea typeface="Calibri" panose="020F0502020204030204" pitchFamily="34" charset="0"/>
                <a:cs typeface="Times New Roman"/>
              </a:rPr>
              <a:t> </a:t>
            </a:r>
            <a:r>
              <a:rPr lang="en-IN" b="1" kern="100" dirty="0">
                <a:effectLst/>
                <a:latin typeface="Calibri"/>
                <a:ea typeface="Calibri" panose="020F0502020204030204" pitchFamily="34" charset="0"/>
                <a:cs typeface="Times New Roman"/>
              </a:rPr>
              <a:t>AI for Rural Health Diagnostics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Several studies, among which is Gonzalez et al. 2021, bear witness that AI tools can facilitate speedier and more</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Accurate diagnoses in rural settings are possible. For example, AI has been used successfully to diagnose tuberculosis in rural India and to predict outbreaks of dengue fever using environmental data. However, very few target acute disease diagnosis in these regions, which constitutes a significant gap our project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endeavors</a:t>
            </a:r>
            <a:r>
              <a:rPr lang="en-IN" sz="1800" dirty="0">
                <a:effectLst/>
                <a:latin typeface="Calibri" panose="020F0502020204030204" pitchFamily="34" charset="0"/>
                <a:ea typeface="Calibri" panose="020F0502020204030204" pitchFamily="34" charset="0"/>
                <a:cs typeface="Times New Roman" panose="02020603050405020304" pitchFamily="18" charset="0"/>
              </a:rPr>
              <a:t> to fill.</a:t>
            </a:r>
            <a:endParaRPr lang="en-GB" dirty="0"/>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vert="horz" lIns="91440" tIns="45720" rIns="91440" bIns="45720" rtlCol="0" anchor="t">
            <a:normAutofit/>
          </a:bodyPr>
          <a:lstStyle/>
          <a:p>
            <a:r>
              <a:rPr lang="en-US" dirty="0">
                <a:latin typeface="Calibri"/>
              </a:rPr>
              <a:t>Lack of Accessibility</a:t>
            </a:r>
          </a:p>
          <a:p>
            <a:r>
              <a:rPr lang="en-US" dirty="0">
                <a:latin typeface="Calibri"/>
              </a:rPr>
              <a:t>Dependence on Skilled Professionals</a:t>
            </a:r>
          </a:p>
          <a:p>
            <a:r>
              <a:rPr lang="en-US" dirty="0">
                <a:latin typeface="Calibri"/>
              </a:rPr>
              <a:t>High Cost of Diagnostic Tools</a:t>
            </a:r>
          </a:p>
          <a:p>
            <a:r>
              <a:rPr lang="en-US" dirty="0">
                <a:latin typeface="Calibri"/>
              </a:rPr>
              <a:t>Time-Consuming Processes</a:t>
            </a:r>
          </a:p>
          <a:p>
            <a:r>
              <a:rPr lang="en-US" dirty="0">
                <a:latin typeface="Calibri"/>
              </a:rPr>
              <a:t>Limited Disease-Specific Solutions</a:t>
            </a:r>
          </a:p>
          <a:p>
            <a:r>
              <a:rPr lang="en-US" dirty="0">
                <a:latin typeface="Calibri"/>
              </a:rPr>
              <a:t>Connectivity Issues</a:t>
            </a:r>
          </a:p>
          <a:p>
            <a:r>
              <a:rPr lang="en-US" dirty="0">
                <a:latin typeface="Calibri"/>
              </a:rPr>
              <a:t>Inconsistent Data Availability</a:t>
            </a:r>
          </a:p>
          <a:p>
            <a:r>
              <a:rPr lang="en-US" dirty="0">
                <a:latin typeface="Calibri"/>
              </a:rPr>
              <a:t>Cultural and Technological Barriers</a:t>
            </a:r>
            <a:endParaRPr lang="en-IN" dirty="0">
              <a:latin typeface="Calibri"/>
            </a:endParaRPr>
          </a:p>
        </p:txBody>
      </p:sp>
    </p:spTree>
    <p:extLst>
      <p:ext uri="{BB962C8B-B14F-4D97-AF65-F5344CB8AC3E}">
        <p14:creationId xmlns:p14="http://schemas.microsoft.com/office/powerpoint/2010/main" val="163766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vert="horz" lIns="91440" tIns="45720" rIns="91440" bIns="45720" rtlCol="0" anchor="t">
            <a:normAutofit/>
          </a:bodyPr>
          <a:lstStyle/>
          <a:p>
            <a:pPr>
              <a:buAutoNum type="arabicPeriod"/>
            </a:pPr>
            <a:r>
              <a:rPr lang="en-GB" dirty="0">
                <a:solidFill>
                  <a:srgbClr val="000000"/>
                </a:solidFill>
                <a:latin typeface="Calibri"/>
                <a:ea typeface="Verdana"/>
              </a:rPr>
              <a:t>The proposed AI-enabled diagnostic tool leverages -</a:t>
            </a:r>
            <a:endParaRPr lang="en-US" dirty="0"/>
          </a:p>
          <a:p>
            <a:pPr marL="0" indent="0">
              <a:buNone/>
            </a:pPr>
            <a:r>
              <a:rPr lang="en-GB" dirty="0">
                <a:solidFill>
                  <a:srgbClr val="000000"/>
                </a:solidFill>
                <a:latin typeface="Calibri"/>
                <a:ea typeface="Verdana"/>
              </a:rPr>
              <a:t>          machine learning algorithms to analyse patient symptoms</a:t>
            </a:r>
            <a:endParaRPr lang="en-GB" dirty="0">
              <a:solidFill>
                <a:srgbClr val="000000"/>
              </a:solidFill>
              <a:latin typeface="Calibri"/>
            </a:endParaRPr>
          </a:p>
          <a:p>
            <a:pPr marL="0" indent="0">
              <a:buNone/>
            </a:pPr>
            <a:r>
              <a:rPr lang="en-GB" dirty="0">
                <a:solidFill>
                  <a:srgbClr val="000000"/>
                </a:solidFill>
                <a:latin typeface="Calibri"/>
                <a:ea typeface="Verdana"/>
              </a:rPr>
              <a:t>          clinical histories</a:t>
            </a:r>
            <a:endParaRPr lang="en-GB" dirty="0">
              <a:solidFill>
                <a:srgbClr val="000000"/>
              </a:solidFill>
              <a:latin typeface="Calibri"/>
            </a:endParaRPr>
          </a:p>
          <a:p>
            <a:pPr marL="0" indent="0">
              <a:buNone/>
            </a:pPr>
            <a:r>
              <a:rPr lang="en-GB" dirty="0">
                <a:solidFill>
                  <a:srgbClr val="000000"/>
                </a:solidFill>
                <a:latin typeface="Calibri"/>
                <a:ea typeface="Verdana"/>
              </a:rPr>
              <a:t>          environmental factors</a:t>
            </a:r>
            <a:endParaRPr lang="en-GB" dirty="0">
              <a:solidFill>
                <a:srgbClr val="000000"/>
              </a:solidFill>
              <a:latin typeface="Calibri"/>
            </a:endParaRPr>
          </a:p>
          <a:p>
            <a:pPr marL="0" indent="0">
              <a:buNone/>
            </a:pPr>
            <a:r>
              <a:rPr lang="en-GB" dirty="0">
                <a:solidFill>
                  <a:srgbClr val="000000"/>
                </a:solidFill>
                <a:latin typeface="Calibri"/>
                <a:ea typeface="Verdana"/>
              </a:rPr>
              <a:t>2. By training the model on diverse datasets, the system aims to achieve high diagnostic accuracy while being deployable in low-resource settings. </a:t>
            </a:r>
            <a:endParaRPr lang="en-GB" dirty="0">
              <a:solidFill>
                <a:srgbClr val="000000"/>
              </a:solidFill>
            </a:endParaRPr>
          </a:p>
          <a:p>
            <a:pPr marL="0" indent="0">
              <a:buNone/>
            </a:pPr>
            <a:r>
              <a:rPr lang="en-GB" dirty="0">
                <a:solidFill>
                  <a:srgbClr val="000000"/>
                </a:solidFill>
                <a:latin typeface="Calibri"/>
                <a:ea typeface="Verdana"/>
              </a:rPr>
              <a:t>3. The tool will feature a user-friendly interface that allows healthcare workers to input patient data easily and receive actionable insights in real-time.</a:t>
            </a:r>
            <a:endParaRPr lang="en-GB" dirty="0"/>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vert="horz" lIns="91440" tIns="45720" rIns="91440" bIns="45720" rtlCol="0" anchor="t">
            <a:normAutofit/>
          </a:bodyPr>
          <a:lstStyle/>
          <a:p>
            <a:r>
              <a:rPr lang="en-GB" b="1">
                <a:latin typeface="Calibri"/>
                <a:ea typeface="Verdana"/>
              </a:rPr>
              <a:t>Develop a Robust AI Model: </a:t>
            </a:r>
            <a:r>
              <a:rPr lang="en-GB">
                <a:latin typeface="Calibri"/>
                <a:ea typeface="Verdana"/>
              </a:rPr>
              <a:t>Create a model that accurately predicts acute diseases based on limited clinical data.</a:t>
            </a:r>
          </a:p>
          <a:p>
            <a:r>
              <a:rPr lang="en-GB" b="1" dirty="0">
                <a:latin typeface="Calibri"/>
                <a:ea typeface="Verdana"/>
                <a:cs typeface="Calibri"/>
              </a:rPr>
              <a:t>Ensure Accessibility: </a:t>
            </a:r>
            <a:r>
              <a:rPr lang="en-GB" dirty="0">
                <a:latin typeface="Calibri"/>
                <a:ea typeface="Verdana"/>
                <a:cs typeface="Calibri"/>
              </a:rPr>
              <a:t>Design the system to function on mobile devices, making it accessible to healthcare workers in rural areas.</a:t>
            </a:r>
          </a:p>
          <a:p>
            <a:r>
              <a:rPr lang="en-GB" b="1" dirty="0">
                <a:latin typeface="Calibri"/>
                <a:ea typeface="Verdana"/>
                <a:cs typeface="Calibri"/>
              </a:rPr>
              <a:t>Empower Healthcare Workers:</a:t>
            </a:r>
            <a:r>
              <a:rPr lang="en-GB" dirty="0">
                <a:latin typeface="Calibri"/>
                <a:ea typeface="Verdana"/>
                <a:cs typeface="Calibri"/>
              </a:rPr>
              <a:t> Provide a user-friendly interface that enhances decision-making capabilities.</a:t>
            </a:r>
          </a:p>
          <a:p>
            <a:r>
              <a:rPr lang="en-GB" b="1" dirty="0">
                <a:latin typeface="Calibri"/>
                <a:ea typeface="Verdana"/>
                <a:cs typeface="Calibri"/>
              </a:rPr>
              <a:t>Facilitate Telehealth Integration:</a:t>
            </a:r>
            <a:r>
              <a:rPr lang="en-GB" dirty="0">
                <a:latin typeface="Calibri"/>
                <a:ea typeface="Verdana"/>
                <a:cs typeface="Calibri"/>
              </a:rPr>
              <a:t> Explore ways to connect local healthcare workers with specialists through telehealth services.</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vert="horz" lIns="91440" tIns="45720" rIns="91440" bIns="45720" rtlCol="0" anchor="t">
            <a:noAutofit/>
          </a:bodyPr>
          <a:lstStyle/>
          <a:p>
            <a:pPr marL="0" indent="0">
              <a:buNone/>
            </a:pPr>
            <a:r>
              <a:rPr lang="en-GB" sz="2000" dirty="0">
                <a:latin typeface="Calibri"/>
              </a:rPr>
              <a:t>1.  Data Collection</a:t>
            </a:r>
          </a:p>
          <a:p>
            <a:r>
              <a:rPr lang="en-GB" sz="2000" dirty="0">
                <a:latin typeface="Calibri"/>
              </a:rPr>
              <a:t>Survey and Symptom Tracking</a:t>
            </a:r>
          </a:p>
          <a:p>
            <a:r>
              <a:rPr lang="en-GB" sz="2000" dirty="0">
                <a:latin typeface="Calibri"/>
              </a:rPr>
              <a:t>Integration of Health Records</a:t>
            </a:r>
          </a:p>
          <a:p>
            <a:pPr marL="0" indent="0">
              <a:buNone/>
            </a:pPr>
            <a:endParaRPr lang="en-GB" sz="2000" dirty="0">
              <a:latin typeface="Calibri"/>
            </a:endParaRPr>
          </a:p>
          <a:p>
            <a:pPr marL="0" indent="0">
              <a:buNone/>
            </a:pPr>
            <a:r>
              <a:rPr lang="en-GB" sz="2000" dirty="0">
                <a:latin typeface="Calibri"/>
              </a:rPr>
              <a:t>2. Data Preprocessing</a:t>
            </a:r>
          </a:p>
          <a:p>
            <a:r>
              <a:rPr lang="en-GB" sz="2000" dirty="0">
                <a:latin typeface="Calibri"/>
              </a:rPr>
              <a:t>Cleaning and Formatting</a:t>
            </a:r>
          </a:p>
          <a:p>
            <a:r>
              <a:rPr lang="en-GB" sz="2000" dirty="0">
                <a:latin typeface="Calibri"/>
              </a:rPr>
              <a:t>Feature Extraction</a:t>
            </a:r>
          </a:p>
          <a:p>
            <a:r>
              <a:rPr lang="en-GB" sz="2000" dirty="0">
                <a:latin typeface="Calibri"/>
              </a:rPr>
              <a:t>Data Transformation</a:t>
            </a:r>
          </a:p>
          <a:p>
            <a:pPr marL="0" indent="0">
              <a:buNone/>
            </a:pPr>
            <a:endParaRPr lang="en-GB" sz="2000" dirty="0">
              <a:latin typeface="Calibri"/>
            </a:endParaRPr>
          </a:p>
          <a:p>
            <a:pPr marL="0" indent="0">
              <a:buNone/>
            </a:pPr>
            <a:r>
              <a:rPr lang="en-GB" sz="2000" dirty="0">
                <a:latin typeface="Calibri"/>
              </a:rPr>
              <a:t>3. Model Development</a:t>
            </a:r>
          </a:p>
          <a:p>
            <a:r>
              <a:rPr lang="en-GB" sz="2000" dirty="0">
                <a:latin typeface="Calibri"/>
              </a:rPr>
              <a:t>Algorithm Selection</a:t>
            </a:r>
          </a:p>
          <a:p>
            <a:r>
              <a:rPr lang="en-GB" sz="2000" dirty="0">
                <a:latin typeface="Calibri"/>
              </a:rPr>
              <a:t>Training the Model</a:t>
            </a:r>
          </a:p>
          <a:p>
            <a:r>
              <a:rPr lang="en-GB" sz="2000" dirty="0">
                <a:latin typeface="Calibri"/>
              </a:rPr>
              <a:t>Model Evaluation</a:t>
            </a: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565</TotalTime>
  <Words>2099</Words>
  <Application>Microsoft Office PowerPoint</Application>
  <PresentationFormat>Widescreen</PresentationFormat>
  <Paragraphs>195</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Cambria</vt:lpstr>
      <vt:lpstr>Verdana</vt:lpstr>
      <vt:lpstr>Bioinformatics</vt:lpstr>
      <vt:lpstr>DIAGNOSIS OF ACUTE DISEASES IN VILLAGES AND SMALLER TOWNS USING AI</vt:lpstr>
      <vt:lpstr>Abstract</vt:lpstr>
      <vt:lpstr>Introduction</vt:lpstr>
      <vt:lpstr>Introduction</vt:lpstr>
      <vt:lpstr>Literature Review</vt:lpstr>
      <vt:lpstr>Existing method Drawback</vt:lpstr>
      <vt:lpstr>Proposed Method</vt:lpstr>
      <vt:lpstr>Objectives</vt:lpstr>
      <vt:lpstr>Methodology/Modules</vt:lpstr>
      <vt:lpstr>Methodology/Modules</vt:lpstr>
      <vt:lpstr>Architecture</vt:lpstr>
      <vt:lpstr>Hardware/software components</vt:lpstr>
      <vt:lpstr>Hardware/software components</vt:lpstr>
      <vt:lpstr>Timeline of Project</vt:lpstr>
      <vt:lpstr>Conclusion</vt:lpstr>
      <vt:lpstr>Conclusion</vt:lpstr>
      <vt:lpstr>Github Link</vt:lpstr>
      <vt:lpstr>References</vt:lpstr>
      <vt:lpstr>Project work mapping with SDG</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Praveen gowda</cp:lastModifiedBy>
  <cp:revision>290</cp:revision>
  <dcterms:created xsi:type="dcterms:W3CDTF">2023-03-16T03:26:27Z</dcterms:created>
  <dcterms:modified xsi:type="dcterms:W3CDTF">2024-12-04T05:07:32Z</dcterms:modified>
</cp:coreProperties>
</file>