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abstract-classes-in-java/" TargetMode="External"/><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b="1" i="1" dirty="0" smtClean="0">
                <a:solidFill>
                  <a:srgbClr val="92D050"/>
                </a:solidFill>
              </a:rPr>
              <a:t>Abstraction &amp; Encapsulation</a:t>
            </a:r>
            <a:endParaRPr lang="en-US" sz="9600" b="1" i="1" dirty="0">
              <a:solidFill>
                <a:srgbClr val="92D05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379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Abstraction vs Encapsulation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632" t="31735" r="12219" b="4791"/>
          <a:stretch/>
        </p:blipFill>
        <p:spPr>
          <a:xfrm>
            <a:off x="1645920" y="1853248"/>
            <a:ext cx="7046259" cy="3754419"/>
          </a:xfrm>
        </p:spPr>
      </p:pic>
    </p:spTree>
    <p:extLst>
      <p:ext uri="{BB962C8B-B14F-4D97-AF65-F5344CB8AC3E}">
        <p14:creationId xmlns:p14="http://schemas.microsoft.com/office/powerpoint/2010/main" val="2958020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188" y="903642"/>
            <a:ext cx="7405866" cy="4935967"/>
          </a:xfrm>
        </p:spPr>
      </p:pic>
    </p:spTree>
    <p:extLst>
      <p:ext uri="{BB962C8B-B14F-4D97-AF65-F5344CB8AC3E}">
        <p14:creationId xmlns:p14="http://schemas.microsoft.com/office/powerpoint/2010/main" val="285677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b="1" u="sng" dirty="0" smtClean="0">
                <a:solidFill>
                  <a:srgbClr val="92D050"/>
                </a:solidFill>
              </a:rPr>
              <a:t>Abstraction</a:t>
            </a:r>
            <a:endParaRPr lang="en-US" sz="4400" b="1" u="sng" dirty="0">
              <a:solidFill>
                <a:srgbClr val="92D050"/>
              </a:solidFill>
            </a:endParaRPr>
          </a:p>
        </p:txBody>
      </p:sp>
      <p:sp>
        <p:nvSpPr>
          <p:cNvPr id="3" name="Content Placeholder 2"/>
          <p:cNvSpPr>
            <a:spLocks noGrp="1"/>
          </p:cNvSpPr>
          <p:nvPr>
            <p:ph idx="1"/>
          </p:nvPr>
        </p:nvSpPr>
        <p:spPr>
          <a:xfrm>
            <a:off x="1129553" y="1161826"/>
            <a:ext cx="10402645" cy="5086573"/>
          </a:xfrm>
        </p:spPr>
        <p:txBody>
          <a:bodyPr>
            <a:normAutofit/>
          </a:bodyPr>
          <a:lstStyle/>
          <a:p>
            <a:pPr marL="0" indent="0">
              <a:buNone/>
            </a:pPr>
            <a:r>
              <a:rPr lang="en-US" sz="3600" dirty="0" smtClean="0">
                <a:latin typeface="Arial Narrow" panose="020B0606020202030204" pitchFamily="34" charset="0"/>
              </a:rPr>
              <a:t>Data </a:t>
            </a:r>
            <a:r>
              <a:rPr lang="en-US" sz="3600" dirty="0">
                <a:latin typeface="Arial Narrow" panose="020B0606020202030204" pitchFamily="34" charset="0"/>
              </a:rPr>
              <a:t>Abstraction </a:t>
            </a:r>
            <a:r>
              <a:rPr lang="en-US" sz="3600" dirty="0" smtClean="0">
                <a:latin typeface="Arial Narrow" panose="020B0606020202030204" pitchFamily="34" charset="0"/>
              </a:rPr>
              <a:t>=&gt; process </a:t>
            </a:r>
            <a:r>
              <a:rPr lang="en-US" sz="3600" dirty="0">
                <a:latin typeface="Arial Narrow" panose="020B0606020202030204" pitchFamily="34" charset="0"/>
              </a:rPr>
              <a:t>of identifying only the required </a:t>
            </a:r>
            <a:r>
              <a:rPr lang="en-US" sz="3600" dirty="0" smtClean="0">
                <a:latin typeface="Arial Narrow" panose="020B0606020202030204" pitchFamily="34" charset="0"/>
              </a:rPr>
              <a:t>characteristics </a:t>
            </a:r>
            <a:r>
              <a:rPr lang="en-US" sz="3600" dirty="0">
                <a:latin typeface="Arial Narrow" panose="020B0606020202030204" pitchFamily="34" charset="0"/>
              </a:rPr>
              <a:t>of an object ignoring the irrelevant details.</a:t>
            </a:r>
            <a:endParaRPr lang="en-US" sz="3600" dirty="0">
              <a:latin typeface="Arial Narrow" panose="020B0606020202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499" y="2562356"/>
            <a:ext cx="4389120" cy="36860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81" y="2562356"/>
            <a:ext cx="5304677" cy="3686043"/>
          </a:xfrm>
          <a:prstGeom prst="rect">
            <a:avLst/>
          </a:prstGeom>
          <a:solidFill>
            <a:schemeClr val="tx1"/>
          </a:solidFill>
          <a:ln>
            <a:solidFill>
              <a:schemeClr val="tx1"/>
            </a:solidFill>
          </a:ln>
        </p:spPr>
      </p:pic>
    </p:spTree>
    <p:extLst>
      <p:ext uri="{BB962C8B-B14F-4D97-AF65-F5344CB8AC3E}">
        <p14:creationId xmlns:p14="http://schemas.microsoft.com/office/powerpoint/2010/main" val="393621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Abstraction in Java</a:t>
            </a:r>
            <a:endParaRPr lang="en-US" dirty="0"/>
          </a:p>
        </p:txBody>
      </p:sp>
      <p:sp>
        <p:nvSpPr>
          <p:cNvPr id="3" name="Content Placeholder 2"/>
          <p:cNvSpPr>
            <a:spLocks noGrp="1"/>
          </p:cNvSpPr>
          <p:nvPr>
            <p:ph idx="1"/>
          </p:nvPr>
        </p:nvSpPr>
        <p:spPr/>
        <p:txBody>
          <a:bodyPr/>
          <a:lstStyle/>
          <a:p>
            <a:r>
              <a:rPr lang="en-US" dirty="0"/>
              <a:t>Data Abstraction is the property by </a:t>
            </a:r>
            <a:r>
              <a:rPr lang="en-US" dirty="0" smtClean="0"/>
              <a:t>which </a:t>
            </a:r>
            <a:r>
              <a:rPr lang="en-US" dirty="0"/>
              <a:t>only the essential details are displayed to the user</a:t>
            </a:r>
            <a:r>
              <a:rPr lang="en-US" dirty="0" smtClean="0"/>
              <a:t>. The </a:t>
            </a:r>
            <a:r>
              <a:rPr lang="en-US" dirty="0"/>
              <a:t>trivial or the non-essentials units are not displayed to the user. Ex: A car is viewed as a car rather than its individual components</a:t>
            </a:r>
            <a:r>
              <a:rPr lang="en-US" dirty="0" smtClean="0"/>
              <a:t>.</a:t>
            </a:r>
          </a:p>
          <a:p>
            <a:endParaRPr lang="en-US" dirty="0"/>
          </a:p>
          <a:p>
            <a:r>
              <a:rPr lang="en-US" dirty="0"/>
              <a:t>In java, abstraction is achieved by </a:t>
            </a:r>
            <a:r>
              <a:rPr lang="en-US" dirty="0">
                <a:hlinkClick r:id="rId2"/>
              </a:rPr>
              <a:t>interfaces</a:t>
            </a:r>
            <a:r>
              <a:rPr lang="en-US" dirty="0"/>
              <a:t> and </a:t>
            </a:r>
            <a:r>
              <a:rPr lang="en-US" dirty="0">
                <a:hlinkClick r:id="rId3"/>
              </a:rPr>
              <a:t>abstract classes</a:t>
            </a:r>
            <a:r>
              <a:rPr lang="en-US" dirty="0"/>
              <a:t>. </a:t>
            </a:r>
            <a:endParaRPr lang="en-US" dirty="0" smtClean="0"/>
          </a:p>
          <a:p>
            <a:pPr marL="0" indent="0">
              <a:buNone/>
            </a:pPr>
            <a:endParaRPr lang="en-US" dirty="0" smtClean="0"/>
          </a:p>
          <a:p>
            <a:r>
              <a:rPr lang="en-US" dirty="0" smtClean="0"/>
              <a:t>We </a:t>
            </a:r>
            <a:r>
              <a:rPr lang="en-US" dirty="0"/>
              <a:t>can achieve 100% abstraction using interfaces.</a:t>
            </a:r>
            <a:endParaRPr lang="en-US" dirty="0"/>
          </a:p>
        </p:txBody>
      </p:sp>
    </p:spTree>
    <p:extLst>
      <p:ext uri="{BB962C8B-B14F-4D97-AF65-F5344CB8AC3E}">
        <p14:creationId xmlns:p14="http://schemas.microsoft.com/office/powerpoint/2010/main" val="1995450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solidFill>
                  <a:srgbClr val="92D050"/>
                </a:solidFill>
              </a:rPr>
              <a:t>Abstract class &amp; Interface</a:t>
            </a:r>
            <a:endParaRPr lang="en-US" sz="4800" b="1" dirty="0">
              <a:solidFill>
                <a:srgbClr val="92D050"/>
              </a:solidFill>
            </a:endParaRP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5351" y="2259106"/>
            <a:ext cx="3775934" cy="2837751"/>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70" y="2259106"/>
            <a:ext cx="5044891" cy="2837751"/>
          </a:xfrm>
          <a:prstGeom prst="rect">
            <a:avLst/>
          </a:prstGeom>
        </p:spPr>
      </p:pic>
      <p:sp>
        <p:nvSpPr>
          <p:cNvPr id="17" name="TextBox 16"/>
          <p:cNvSpPr txBox="1"/>
          <p:nvPr/>
        </p:nvSpPr>
        <p:spPr>
          <a:xfrm>
            <a:off x="6992471" y="5400335"/>
            <a:ext cx="3195021" cy="830997"/>
          </a:xfrm>
          <a:prstGeom prst="rect">
            <a:avLst/>
          </a:prstGeom>
          <a:noFill/>
        </p:spPr>
        <p:txBody>
          <a:bodyPr wrap="square" rtlCol="0">
            <a:spAutoFit/>
          </a:bodyPr>
          <a:lstStyle/>
          <a:p>
            <a:r>
              <a:rPr lang="en-US" dirty="0" smtClean="0"/>
              <a:t>		</a:t>
            </a:r>
            <a:r>
              <a:rPr lang="en-US" sz="4800" b="1" dirty="0" smtClean="0">
                <a:solidFill>
                  <a:srgbClr val="92D050"/>
                </a:solidFill>
              </a:rPr>
              <a:t>Yes!</a:t>
            </a:r>
            <a:endParaRPr lang="en-US" sz="4800" b="1" dirty="0">
              <a:solidFill>
                <a:srgbClr val="92D050"/>
              </a:solidFill>
            </a:endParaRPr>
          </a:p>
        </p:txBody>
      </p:sp>
      <p:sp>
        <p:nvSpPr>
          <p:cNvPr id="18" name="TextBox 17"/>
          <p:cNvSpPr txBox="1"/>
          <p:nvPr/>
        </p:nvSpPr>
        <p:spPr>
          <a:xfrm>
            <a:off x="1690871" y="5400336"/>
            <a:ext cx="2216075" cy="830997"/>
          </a:xfrm>
          <a:prstGeom prst="rect">
            <a:avLst/>
          </a:prstGeom>
          <a:noFill/>
        </p:spPr>
        <p:txBody>
          <a:bodyPr wrap="square" rtlCol="0">
            <a:spAutoFit/>
          </a:bodyPr>
          <a:lstStyle/>
          <a:p>
            <a:r>
              <a:rPr lang="en-US" dirty="0" smtClean="0">
                <a:solidFill>
                  <a:schemeClr val="accent1">
                    <a:lumMod val="60000"/>
                    <a:lumOff val="40000"/>
                  </a:schemeClr>
                </a:solidFill>
              </a:rPr>
              <a:t>	</a:t>
            </a:r>
            <a:r>
              <a:rPr lang="en-US" sz="4800" b="1" dirty="0" smtClean="0">
                <a:solidFill>
                  <a:schemeClr val="accent1">
                    <a:lumMod val="60000"/>
                    <a:lumOff val="40000"/>
                  </a:schemeClr>
                </a:solidFill>
              </a:rPr>
              <a:t>No!</a:t>
            </a:r>
            <a:endParaRPr lang="en-US" sz="4800" b="1" dirty="0">
              <a:solidFill>
                <a:schemeClr val="accent1">
                  <a:lumMod val="60000"/>
                  <a:lumOff val="40000"/>
                </a:schemeClr>
              </a:solidFill>
            </a:endParaRPr>
          </a:p>
        </p:txBody>
      </p:sp>
    </p:spTree>
    <p:extLst>
      <p:ext uri="{BB962C8B-B14F-4D97-AF65-F5344CB8AC3E}">
        <p14:creationId xmlns:p14="http://schemas.microsoft.com/office/powerpoint/2010/main" val="3278262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31520"/>
            <a:ext cx="9404723" cy="1301674"/>
          </a:xfrm>
        </p:spPr>
        <p:txBody>
          <a:bodyPr/>
          <a:lstStyle/>
          <a:p>
            <a:r>
              <a:rPr lang="en-US" dirty="0" smtClean="0"/>
              <a:t>					Why abstraction?</a:t>
            </a:r>
            <a:endParaRPr lang="en-US" dirty="0"/>
          </a:p>
        </p:txBody>
      </p:sp>
      <p:sp>
        <p:nvSpPr>
          <p:cNvPr id="3" name="Content Placeholder 2"/>
          <p:cNvSpPr>
            <a:spLocks noGrp="1"/>
          </p:cNvSpPr>
          <p:nvPr>
            <p:ph idx="1"/>
          </p:nvPr>
        </p:nvSpPr>
        <p:spPr>
          <a:xfrm>
            <a:off x="1103312" y="2033194"/>
            <a:ext cx="8946541" cy="4215205"/>
          </a:xfrm>
        </p:spPr>
        <p:txBody>
          <a:bodyPr/>
          <a:lstStyle/>
          <a:p>
            <a:pPr marL="0" indent="0" fontAlgn="base">
              <a:buNone/>
            </a:pPr>
            <a:endParaRPr lang="en-US" dirty="0" smtClean="0"/>
          </a:p>
          <a:p>
            <a:pPr fontAlgn="base"/>
            <a:r>
              <a:rPr lang="en-US" dirty="0" smtClean="0"/>
              <a:t>It </a:t>
            </a:r>
            <a:r>
              <a:rPr lang="en-US" dirty="0"/>
              <a:t>reduces the complexity of viewing the things</a:t>
            </a:r>
            <a:r>
              <a:rPr lang="en-US" dirty="0" smtClean="0"/>
              <a:t>.</a:t>
            </a:r>
          </a:p>
          <a:p>
            <a:pPr marL="0" indent="0" fontAlgn="base">
              <a:buNone/>
            </a:pPr>
            <a:endParaRPr lang="en-US" dirty="0"/>
          </a:p>
          <a:p>
            <a:pPr fontAlgn="base"/>
            <a:r>
              <a:rPr lang="en-US" dirty="0"/>
              <a:t>Avoids code duplication and increases reusability</a:t>
            </a:r>
            <a:r>
              <a:rPr lang="en-US" dirty="0" smtClean="0"/>
              <a:t>.</a:t>
            </a:r>
          </a:p>
          <a:p>
            <a:pPr marL="0" indent="0" fontAlgn="base">
              <a:buNone/>
            </a:pPr>
            <a:endParaRPr lang="en-US" dirty="0"/>
          </a:p>
          <a:p>
            <a:pPr fontAlgn="base"/>
            <a:r>
              <a:rPr lang="en-US" dirty="0"/>
              <a:t>Helps to increase security of an application or program as only important details are provided to the user.</a:t>
            </a:r>
          </a:p>
          <a:p>
            <a:pPr marL="0" indent="0">
              <a:buNone/>
            </a:pPr>
            <a:endParaRPr lang="en-US" dirty="0"/>
          </a:p>
        </p:txBody>
      </p:sp>
    </p:spTree>
    <p:extLst>
      <p:ext uri="{BB962C8B-B14F-4D97-AF65-F5344CB8AC3E}">
        <p14:creationId xmlns:p14="http://schemas.microsoft.com/office/powerpoint/2010/main" val="1171228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Encapsulation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988" y="1557787"/>
            <a:ext cx="7960285" cy="4477254"/>
          </a:xfrm>
        </p:spPr>
      </p:pic>
    </p:spTree>
    <p:extLst>
      <p:ext uri="{BB962C8B-B14F-4D97-AF65-F5344CB8AC3E}">
        <p14:creationId xmlns:p14="http://schemas.microsoft.com/office/powerpoint/2010/main" val="1830806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Encapsulation in Java</a:t>
            </a:r>
            <a:endParaRPr lang="en-US" dirty="0"/>
          </a:p>
        </p:txBody>
      </p:sp>
      <p:sp>
        <p:nvSpPr>
          <p:cNvPr id="3" name="Content Placeholder 2"/>
          <p:cNvSpPr>
            <a:spLocks noGrp="1"/>
          </p:cNvSpPr>
          <p:nvPr>
            <p:ph idx="1"/>
          </p:nvPr>
        </p:nvSpPr>
        <p:spPr/>
        <p:txBody>
          <a:bodyPr>
            <a:normAutofit/>
          </a:bodyPr>
          <a:lstStyle/>
          <a:p>
            <a:r>
              <a:rPr lang="en-US" dirty="0"/>
              <a:t>wrapping up of data under a single </a:t>
            </a:r>
            <a:r>
              <a:rPr lang="en-US" dirty="0" smtClean="0"/>
              <a:t>unit.</a:t>
            </a:r>
          </a:p>
          <a:p>
            <a:endParaRPr lang="en-US" dirty="0"/>
          </a:p>
          <a:p>
            <a:r>
              <a:rPr lang="en-US" dirty="0"/>
              <a:t>As in encapsulation, the data in a class is hidden from other classes using the data hiding concept which is achieved by making the members or methods of class as private and the class is exposed to the end user or the world</a:t>
            </a:r>
            <a:r>
              <a:rPr lang="en-US" dirty="0" smtClean="0"/>
              <a:t>.</a:t>
            </a:r>
          </a:p>
          <a:p>
            <a:endParaRPr lang="en-US" dirty="0"/>
          </a:p>
          <a:p>
            <a:pPr fontAlgn="base"/>
            <a:r>
              <a:rPr lang="en-US" dirty="0"/>
              <a:t>Encapsulation can be achieved by: </a:t>
            </a:r>
            <a:endParaRPr lang="en-US" dirty="0" smtClean="0"/>
          </a:p>
          <a:p>
            <a:pPr marL="914400" lvl="2" indent="0" fontAlgn="base">
              <a:buNone/>
            </a:pPr>
            <a:r>
              <a:rPr lang="en-US" sz="2000" dirty="0" smtClean="0"/>
              <a:t>Declaring </a:t>
            </a:r>
            <a:r>
              <a:rPr lang="en-US" sz="2000" dirty="0"/>
              <a:t>all the variables in the class as private and writing public methods in the class to set and get the values of </a:t>
            </a:r>
            <a:r>
              <a:rPr lang="en-US" sz="2000" dirty="0" smtClean="0"/>
              <a:t>variables.</a:t>
            </a:r>
          </a:p>
        </p:txBody>
      </p:sp>
    </p:spTree>
    <p:extLst>
      <p:ext uri="{BB962C8B-B14F-4D97-AF65-F5344CB8AC3E}">
        <p14:creationId xmlns:p14="http://schemas.microsoft.com/office/powerpoint/2010/main" val="3982622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826" y="1065006"/>
            <a:ext cx="9176273" cy="5099125"/>
          </a:xfrm>
        </p:spPr>
      </p:pic>
    </p:spTree>
    <p:extLst>
      <p:ext uri="{BB962C8B-B14F-4D97-AF65-F5344CB8AC3E}">
        <p14:creationId xmlns:p14="http://schemas.microsoft.com/office/powerpoint/2010/main" val="3997488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Encapsulation?</a:t>
            </a:r>
            <a:endParaRPr lang="en-US" dirty="0"/>
          </a:p>
        </p:txBody>
      </p:sp>
      <p:sp>
        <p:nvSpPr>
          <p:cNvPr id="3" name="Content Placeholder 2"/>
          <p:cNvSpPr>
            <a:spLocks noGrp="1"/>
          </p:cNvSpPr>
          <p:nvPr>
            <p:ph idx="1"/>
          </p:nvPr>
        </p:nvSpPr>
        <p:spPr/>
        <p:txBody>
          <a:bodyPr/>
          <a:lstStyle/>
          <a:p>
            <a:r>
              <a:rPr lang="en-US" b="1" dirty="0"/>
              <a:t>Data </a:t>
            </a:r>
            <a:r>
              <a:rPr lang="en-US" b="1" dirty="0" smtClean="0"/>
              <a:t>Hiding</a:t>
            </a:r>
          </a:p>
          <a:p>
            <a:endParaRPr lang="en-US" b="1" dirty="0"/>
          </a:p>
          <a:p>
            <a:r>
              <a:rPr lang="en-US" b="1" dirty="0"/>
              <a:t>Increased </a:t>
            </a:r>
            <a:r>
              <a:rPr lang="en-US" b="1" dirty="0" smtClean="0"/>
              <a:t>Flexibility</a:t>
            </a:r>
          </a:p>
          <a:p>
            <a:endParaRPr lang="en-US" b="1" dirty="0"/>
          </a:p>
          <a:p>
            <a:r>
              <a:rPr lang="en-US" b="1" dirty="0" smtClean="0"/>
              <a:t>Reusability</a:t>
            </a:r>
          </a:p>
          <a:p>
            <a:endParaRPr lang="en-US" b="1" dirty="0"/>
          </a:p>
          <a:p>
            <a:r>
              <a:rPr lang="en-US" b="1" dirty="0"/>
              <a:t>Testing code is </a:t>
            </a:r>
            <a:r>
              <a:rPr lang="en-US" b="1" dirty="0" smtClean="0"/>
              <a:t>easy</a:t>
            </a:r>
            <a:endParaRPr lang="en-US" dirty="0"/>
          </a:p>
        </p:txBody>
      </p:sp>
    </p:spTree>
    <p:extLst>
      <p:ext uri="{BB962C8B-B14F-4D97-AF65-F5344CB8AC3E}">
        <p14:creationId xmlns:p14="http://schemas.microsoft.com/office/powerpoint/2010/main" val="215565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TotalTime>
  <Words>208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Century Gothic</vt:lpstr>
      <vt:lpstr>Wingdings 3</vt:lpstr>
      <vt:lpstr>Ion</vt:lpstr>
      <vt:lpstr>Abstraction &amp; Encapsulation</vt:lpstr>
      <vt:lpstr>         Abstraction</vt:lpstr>
      <vt:lpstr>    Abstraction in Java</vt:lpstr>
      <vt:lpstr>      Abstract class &amp; Interface</vt:lpstr>
      <vt:lpstr>     Why abstraction?</vt:lpstr>
      <vt:lpstr>       Encapsulation</vt:lpstr>
      <vt:lpstr>   Encapsulation in Java</vt:lpstr>
      <vt:lpstr>PowerPoint Presentation</vt:lpstr>
      <vt:lpstr>    Why Encapsulation?</vt:lpstr>
      <vt:lpstr>  Abstraction vs Encapsulation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&amp; Encapsulation</dc:title>
  <dc:creator>Rozara, Pooja</dc:creator>
  <cp:lastModifiedBy>Rozara, Pooja</cp:lastModifiedBy>
  <cp:revision>10</cp:revision>
  <dcterms:created xsi:type="dcterms:W3CDTF">2020-02-11T10:41:00Z</dcterms:created>
  <dcterms:modified xsi:type="dcterms:W3CDTF">2020-02-11T13:15:38Z</dcterms:modified>
</cp:coreProperties>
</file>