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1" r:id="rId9"/>
    <p:sldId id="262"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5209E-DEB8-A81F-3C92-23970C8D22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E4C011-CB8E-1773-566D-D7AD729C2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4EA1CC-173A-159B-3B16-31E027B838F2}"/>
              </a:ext>
            </a:extLst>
          </p:cNvPr>
          <p:cNvSpPr>
            <a:spLocks noGrp="1"/>
          </p:cNvSpPr>
          <p:nvPr>
            <p:ph type="dt" sz="half" idx="10"/>
          </p:nvPr>
        </p:nvSpPr>
        <p:spPr/>
        <p:txBody>
          <a:bodyPr/>
          <a:lstStyle/>
          <a:p>
            <a:fld id="{44C15CB4-B98A-4A05-8948-2E537187ADFC}" type="datetimeFigureOut">
              <a:rPr lang="en-IN" smtClean="0"/>
              <a:t>04-10-2023</a:t>
            </a:fld>
            <a:endParaRPr lang="en-IN"/>
          </a:p>
        </p:txBody>
      </p:sp>
      <p:sp>
        <p:nvSpPr>
          <p:cNvPr id="5" name="Footer Placeholder 4">
            <a:extLst>
              <a:ext uri="{FF2B5EF4-FFF2-40B4-BE49-F238E27FC236}">
                <a16:creationId xmlns:a16="http://schemas.microsoft.com/office/drawing/2014/main" id="{4A443C45-FBA4-84CE-EAF7-C68F0EDB9D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0D8841-5F29-7CA0-148F-7D51AE763A9F}"/>
              </a:ext>
            </a:extLst>
          </p:cNvPr>
          <p:cNvSpPr>
            <a:spLocks noGrp="1"/>
          </p:cNvSpPr>
          <p:nvPr>
            <p:ph type="sldNum" sz="quarter" idx="12"/>
          </p:nvPr>
        </p:nvSpPr>
        <p:spPr/>
        <p:txBody>
          <a:bodyPr/>
          <a:lstStyle/>
          <a:p>
            <a:fld id="{9C15D5E4-4A93-4CE4-AA60-DA979A1A76BE}" type="slidenum">
              <a:rPr lang="en-IN" smtClean="0"/>
              <a:t>‹#›</a:t>
            </a:fld>
            <a:endParaRPr lang="en-IN"/>
          </a:p>
        </p:txBody>
      </p:sp>
    </p:spTree>
    <p:extLst>
      <p:ext uri="{BB962C8B-B14F-4D97-AF65-F5344CB8AC3E}">
        <p14:creationId xmlns:p14="http://schemas.microsoft.com/office/powerpoint/2010/main" val="2255043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0712-E682-84D3-5588-D4E7BCEB7D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5036E1-4C17-435A-8545-7077D14C00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9513D0-C9E2-F9EC-458B-3898CE141687}"/>
              </a:ext>
            </a:extLst>
          </p:cNvPr>
          <p:cNvSpPr>
            <a:spLocks noGrp="1"/>
          </p:cNvSpPr>
          <p:nvPr>
            <p:ph type="dt" sz="half" idx="10"/>
          </p:nvPr>
        </p:nvSpPr>
        <p:spPr/>
        <p:txBody>
          <a:bodyPr/>
          <a:lstStyle/>
          <a:p>
            <a:fld id="{44C15CB4-B98A-4A05-8948-2E537187ADFC}" type="datetimeFigureOut">
              <a:rPr lang="en-IN" smtClean="0"/>
              <a:t>04-10-2023</a:t>
            </a:fld>
            <a:endParaRPr lang="en-IN"/>
          </a:p>
        </p:txBody>
      </p:sp>
      <p:sp>
        <p:nvSpPr>
          <p:cNvPr id="5" name="Footer Placeholder 4">
            <a:extLst>
              <a:ext uri="{FF2B5EF4-FFF2-40B4-BE49-F238E27FC236}">
                <a16:creationId xmlns:a16="http://schemas.microsoft.com/office/drawing/2014/main" id="{2CF02958-92A0-58E9-E32C-66DC4B9A30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13F9FC-A9D7-09EA-0A2F-B00A963CD6B4}"/>
              </a:ext>
            </a:extLst>
          </p:cNvPr>
          <p:cNvSpPr>
            <a:spLocks noGrp="1"/>
          </p:cNvSpPr>
          <p:nvPr>
            <p:ph type="sldNum" sz="quarter" idx="12"/>
          </p:nvPr>
        </p:nvSpPr>
        <p:spPr/>
        <p:txBody>
          <a:bodyPr/>
          <a:lstStyle/>
          <a:p>
            <a:fld id="{9C15D5E4-4A93-4CE4-AA60-DA979A1A76BE}" type="slidenum">
              <a:rPr lang="en-IN" smtClean="0"/>
              <a:t>‹#›</a:t>
            </a:fld>
            <a:endParaRPr lang="en-IN"/>
          </a:p>
        </p:txBody>
      </p:sp>
    </p:spTree>
    <p:extLst>
      <p:ext uri="{BB962C8B-B14F-4D97-AF65-F5344CB8AC3E}">
        <p14:creationId xmlns:p14="http://schemas.microsoft.com/office/powerpoint/2010/main" val="307113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E6DC85-D54C-3130-3D6D-19CB1CCF6E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0885E3-A501-9142-5949-F07CEAA095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ADA62C-E28B-2CEC-5C1E-C1FD77746A56}"/>
              </a:ext>
            </a:extLst>
          </p:cNvPr>
          <p:cNvSpPr>
            <a:spLocks noGrp="1"/>
          </p:cNvSpPr>
          <p:nvPr>
            <p:ph type="dt" sz="half" idx="10"/>
          </p:nvPr>
        </p:nvSpPr>
        <p:spPr/>
        <p:txBody>
          <a:bodyPr/>
          <a:lstStyle/>
          <a:p>
            <a:fld id="{44C15CB4-B98A-4A05-8948-2E537187ADFC}" type="datetimeFigureOut">
              <a:rPr lang="en-IN" smtClean="0"/>
              <a:t>04-10-2023</a:t>
            </a:fld>
            <a:endParaRPr lang="en-IN"/>
          </a:p>
        </p:txBody>
      </p:sp>
      <p:sp>
        <p:nvSpPr>
          <p:cNvPr id="5" name="Footer Placeholder 4">
            <a:extLst>
              <a:ext uri="{FF2B5EF4-FFF2-40B4-BE49-F238E27FC236}">
                <a16:creationId xmlns:a16="http://schemas.microsoft.com/office/drawing/2014/main" id="{58AE78F7-77C3-8000-D033-56FF0AD6B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73E306-4516-5B86-F512-1194BDA7F2B7}"/>
              </a:ext>
            </a:extLst>
          </p:cNvPr>
          <p:cNvSpPr>
            <a:spLocks noGrp="1"/>
          </p:cNvSpPr>
          <p:nvPr>
            <p:ph type="sldNum" sz="quarter" idx="12"/>
          </p:nvPr>
        </p:nvSpPr>
        <p:spPr/>
        <p:txBody>
          <a:bodyPr/>
          <a:lstStyle/>
          <a:p>
            <a:fld id="{9C15D5E4-4A93-4CE4-AA60-DA979A1A76BE}" type="slidenum">
              <a:rPr lang="en-IN" smtClean="0"/>
              <a:t>‹#›</a:t>
            </a:fld>
            <a:endParaRPr lang="en-IN"/>
          </a:p>
        </p:txBody>
      </p:sp>
    </p:spTree>
    <p:extLst>
      <p:ext uri="{BB962C8B-B14F-4D97-AF65-F5344CB8AC3E}">
        <p14:creationId xmlns:p14="http://schemas.microsoft.com/office/powerpoint/2010/main" val="232430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43435-351B-FF3B-37A0-F592B12AC9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0D0B96-C295-EE64-58B4-01A592F181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6FC858-8954-A19A-BF1B-E021723D5B20}"/>
              </a:ext>
            </a:extLst>
          </p:cNvPr>
          <p:cNvSpPr>
            <a:spLocks noGrp="1"/>
          </p:cNvSpPr>
          <p:nvPr>
            <p:ph type="dt" sz="half" idx="10"/>
          </p:nvPr>
        </p:nvSpPr>
        <p:spPr/>
        <p:txBody>
          <a:bodyPr/>
          <a:lstStyle/>
          <a:p>
            <a:fld id="{44C15CB4-B98A-4A05-8948-2E537187ADFC}" type="datetimeFigureOut">
              <a:rPr lang="en-IN" smtClean="0"/>
              <a:t>04-10-2023</a:t>
            </a:fld>
            <a:endParaRPr lang="en-IN"/>
          </a:p>
        </p:txBody>
      </p:sp>
      <p:sp>
        <p:nvSpPr>
          <p:cNvPr id="5" name="Footer Placeholder 4">
            <a:extLst>
              <a:ext uri="{FF2B5EF4-FFF2-40B4-BE49-F238E27FC236}">
                <a16:creationId xmlns:a16="http://schemas.microsoft.com/office/drawing/2014/main" id="{E65E6E04-E422-379E-6B50-ADD01CBB7E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FDBBAD-A257-5A19-8A6C-FA2747E3F4C1}"/>
              </a:ext>
            </a:extLst>
          </p:cNvPr>
          <p:cNvSpPr>
            <a:spLocks noGrp="1"/>
          </p:cNvSpPr>
          <p:nvPr>
            <p:ph type="sldNum" sz="quarter" idx="12"/>
          </p:nvPr>
        </p:nvSpPr>
        <p:spPr/>
        <p:txBody>
          <a:bodyPr/>
          <a:lstStyle/>
          <a:p>
            <a:fld id="{9C15D5E4-4A93-4CE4-AA60-DA979A1A76BE}" type="slidenum">
              <a:rPr lang="en-IN" smtClean="0"/>
              <a:t>‹#›</a:t>
            </a:fld>
            <a:endParaRPr lang="en-IN"/>
          </a:p>
        </p:txBody>
      </p:sp>
    </p:spTree>
    <p:extLst>
      <p:ext uri="{BB962C8B-B14F-4D97-AF65-F5344CB8AC3E}">
        <p14:creationId xmlns:p14="http://schemas.microsoft.com/office/powerpoint/2010/main" val="360428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413E9-4509-2558-831A-62508A5871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DA5519-9EF9-940A-945A-8932562272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CE6180-C570-3643-B480-283795613DBF}"/>
              </a:ext>
            </a:extLst>
          </p:cNvPr>
          <p:cNvSpPr>
            <a:spLocks noGrp="1"/>
          </p:cNvSpPr>
          <p:nvPr>
            <p:ph type="dt" sz="half" idx="10"/>
          </p:nvPr>
        </p:nvSpPr>
        <p:spPr/>
        <p:txBody>
          <a:bodyPr/>
          <a:lstStyle/>
          <a:p>
            <a:fld id="{44C15CB4-B98A-4A05-8948-2E537187ADFC}" type="datetimeFigureOut">
              <a:rPr lang="en-IN" smtClean="0"/>
              <a:t>04-10-2023</a:t>
            </a:fld>
            <a:endParaRPr lang="en-IN"/>
          </a:p>
        </p:txBody>
      </p:sp>
      <p:sp>
        <p:nvSpPr>
          <p:cNvPr id="5" name="Footer Placeholder 4">
            <a:extLst>
              <a:ext uri="{FF2B5EF4-FFF2-40B4-BE49-F238E27FC236}">
                <a16:creationId xmlns:a16="http://schemas.microsoft.com/office/drawing/2014/main" id="{CBCAD96D-590D-F739-6494-A403442449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AF5A19-370F-5EBB-8480-4F7FE6635A9C}"/>
              </a:ext>
            </a:extLst>
          </p:cNvPr>
          <p:cNvSpPr>
            <a:spLocks noGrp="1"/>
          </p:cNvSpPr>
          <p:nvPr>
            <p:ph type="sldNum" sz="quarter" idx="12"/>
          </p:nvPr>
        </p:nvSpPr>
        <p:spPr/>
        <p:txBody>
          <a:bodyPr/>
          <a:lstStyle/>
          <a:p>
            <a:fld id="{9C15D5E4-4A93-4CE4-AA60-DA979A1A76BE}" type="slidenum">
              <a:rPr lang="en-IN" smtClean="0"/>
              <a:t>‹#›</a:t>
            </a:fld>
            <a:endParaRPr lang="en-IN"/>
          </a:p>
        </p:txBody>
      </p:sp>
    </p:spTree>
    <p:extLst>
      <p:ext uri="{BB962C8B-B14F-4D97-AF65-F5344CB8AC3E}">
        <p14:creationId xmlns:p14="http://schemas.microsoft.com/office/powerpoint/2010/main" val="2454332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CC83F-49AD-FD17-97E5-ADAEAC636E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737DB0-FB85-2FBD-7678-68C3D5D9B6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8F8D0B-4F3B-0361-D894-7E6F218962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A3AA48-64D3-FFE7-6AB3-E29C036AD096}"/>
              </a:ext>
            </a:extLst>
          </p:cNvPr>
          <p:cNvSpPr>
            <a:spLocks noGrp="1"/>
          </p:cNvSpPr>
          <p:nvPr>
            <p:ph type="dt" sz="half" idx="10"/>
          </p:nvPr>
        </p:nvSpPr>
        <p:spPr/>
        <p:txBody>
          <a:bodyPr/>
          <a:lstStyle/>
          <a:p>
            <a:fld id="{44C15CB4-B98A-4A05-8948-2E537187ADFC}" type="datetimeFigureOut">
              <a:rPr lang="en-IN" smtClean="0"/>
              <a:t>04-10-2023</a:t>
            </a:fld>
            <a:endParaRPr lang="en-IN"/>
          </a:p>
        </p:txBody>
      </p:sp>
      <p:sp>
        <p:nvSpPr>
          <p:cNvPr id="6" name="Footer Placeholder 5">
            <a:extLst>
              <a:ext uri="{FF2B5EF4-FFF2-40B4-BE49-F238E27FC236}">
                <a16:creationId xmlns:a16="http://schemas.microsoft.com/office/drawing/2014/main" id="{46EBDD5D-B9EF-CE9F-873A-4D3698860F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53574B-929A-1D7B-9B00-37B5E98CD2AE}"/>
              </a:ext>
            </a:extLst>
          </p:cNvPr>
          <p:cNvSpPr>
            <a:spLocks noGrp="1"/>
          </p:cNvSpPr>
          <p:nvPr>
            <p:ph type="sldNum" sz="quarter" idx="12"/>
          </p:nvPr>
        </p:nvSpPr>
        <p:spPr/>
        <p:txBody>
          <a:bodyPr/>
          <a:lstStyle/>
          <a:p>
            <a:fld id="{9C15D5E4-4A93-4CE4-AA60-DA979A1A76BE}" type="slidenum">
              <a:rPr lang="en-IN" smtClean="0"/>
              <a:t>‹#›</a:t>
            </a:fld>
            <a:endParaRPr lang="en-IN"/>
          </a:p>
        </p:txBody>
      </p:sp>
    </p:spTree>
    <p:extLst>
      <p:ext uri="{BB962C8B-B14F-4D97-AF65-F5344CB8AC3E}">
        <p14:creationId xmlns:p14="http://schemas.microsoft.com/office/powerpoint/2010/main" val="715618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1C2E0-D7FC-E6F5-601D-DB99625F1C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6FC6D-DC1B-D801-0245-AC36F00D0B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497554-7DF9-4019-41DE-AC8438DFC3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479EEA-F888-6F6B-AE86-FFD73C3AE8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E67F86-6159-E758-DBC5-7573C369CB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7D9337-6EDA-FD05-DAC2-A72B4E6077A0}"/>
              </a:ext>
            </a:extLst>
          </p:cNvPr>
          <p:cNvSpPr>
            <a:spLocks noGrp="1"/>
          </p:cNvSpPr>
          <p:nvPr>
            <p:ph type="dt" sz="half" idx="10"/>
          </p:nvPr>
        </p:nvSpPr>
        <p:spPr/>
        <p:txBody>
          <a:bodyPr/>
          <a:lstStyle/>
          <a:p>
            <a:fld id="{44C15CB4-B98A-4A05-8948-2E537187ADFC}" type="datetimeFigureOut">
              <a:rPr lang="en-IN" smtClean="0"/>
              <a:t>04-10-2023</a:t>
            </a:fld>
            <a:endParaRPr lang="en-IN"/>
          </a:p>
        </p:txBody>
      </p:sp>
      <p:sp>
        <p:nvSpPr>
          <p:cNvPr id="8" name="Footer Placeholder 7">
            <a:extLst>
              <a:ext uri="{FF2B5EF4-FFF2-40B4-BE49-F238E27FC236}">
                <a16:creationId xmlns:a16="http://schemas.microsoft.com/office/drawing/2014/main" id="{827B86B8-2009-AE3E-271F-9E1CB5D846C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AB7D4E-7263-C3AB-D445-A91CEE666CEC}"/>
              </a:ext>
            </a:extLst>
          </p:cNvPr>
          <p:cNvSpPr>
            <a:spLocks noGrp="1"/>
          </p:cNvSpPr>
          <p:nvPr>
            <p:ph type="sldNum" sz="quarter" idx="12"/>
          </p:nvPr>
        </p:nvSpPr>
        <p:spPr/>
        <p:txBody>
          <a:bodyPr/>
          <a:lstStyle/>
          <a:p>
            <a:fld id="{9C15D5E4-4A93-4CE4-AA60-DA979A1A76BE}" type="slidenum">
              <a:rPr lang="en-IN" smtClean="0"/>
              <a:t>‹#›</a:t>
            </a:fld>
            <a:endParaRPr lang="en-IN"/>
          </a:p>
        </p:txBody>
      </p:sp>
    </p:spTree>
    <p:extLst>
      <p:ext uri="{BB962C8B-B14F-4D97-AF65-F5344CB8AC3E}">
        <p14:creationId xmlns:p14="http://schemas.microsoft.com/office/powerpoint/2010/main" val="3597156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1B77D-66E7-87D3-64CC-236C47CEC3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A0E3EA-57F2-2973-9E2E-2EEE9C9CE7BD}"/>
              </a:ext>
            </a:extLst>
          </p:cNvPr>
          <p:cNvSpPr>
            <a:spLocks noGrp="1"/>
          </p:cNvSpPr>
          <p:nvPr>
            <p:ph type="dt" sz="half" idx="10"/>
          </p:nvPr>
        </p:nvSpPr>
        <p:spPr/>
        <p:txBody>
          <a:bodyPr/>
          <a:lstStyle/>
          <a:p>
            <a:fld id="{44C15CB4-B98A-4A05-8948-2E537187ADFC}" type="datetimeFigureOut">
              <a:rPr lang="en-IN" smtClean="0"/>
              <a:t>04-10-2023</a:t>
            </a:fld>
            <a:endParaRPr lang="en-IN"/>
          </a:p>
        </p:txBody>
      </p:sp>
      <p:sp>
        <p:nvSpPr>
          <p:cNvPr id="4" name="Footer Placeholder 3">
            <a:extLst>
              <a:ext uri="{FF2B5EF4-FFF2-40B4-BE49-F238E27FC236}">
                <a16:creationId xmlns:a16="http://schemas.microsoft.com/office/drawing/2014/main" id="{A6E11D00-3EC1-C682-D6B6-121881052F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0233DF-BDBC-D3E4-766D-8C72667F43FC}"/>
              </a:ext>
            </a:extLst>
          </p:cNvPr>
          <p:cNvSpPr>
            <a:spLocks noGrp="1"/>
          </p:cNvSpPr>
          <p:nvPr>
            <p:ph type="sldNum" sz="quarter" idx="12"/>
          </p:nvPr>
        </p:nvSpPr>
        <p:spPr/>
        <p:txBody>
          <a:bodyPr/>
          <a:lstStyle/>
          <a:p>
            <a:fld id="{9C15D5E4-4A93-4CE4-AA60-DA979A1A76BE}" type="slidenum">
              <a:rPr lang="en-IN" smtClean="0"/>
              <a:t>‹#›</a:t>
            </a:fld>
            <a:endParaRPr lang="en-IN"/>
          </a:p>
        </p:txBody>
      </p:sp>
    </p:spTree>
    <p:extLst>
      <p:ext uri="{BB962C8B-B14F-4D97-AF65-F5344CB8AC3E}">
        <p14:creationId xmlns:p14="http://schemas.microsoft.com/office/powerpoint/2010/main" val="1055090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619182-7707-CADC-E976-C3BDBB2733EA}"/>
              </a:ext>
            </a:extLst>
          </p:cNvPr>
          <p:cNvSpPr>
            <a:spLocks noGrp="1"/>
          </p:cNvSpPr>
          <p:nvPr>
            <p:ph type="dt" sz="half" idx="10"/>
          </p:nvPr>
        </p:nvSpPr>
        <p:spPr/>
        <p:txBody>
          <a:bodyPr/>
          <a:lstStyle/>
          <a:p>
            <a:fld id="{44C15CB4-B98A-4A05-8948-2E537187ADFC}" type="datetimeFigureOut">
              <a:rPr lang="en-IN" smtClean="0"/>
              <a:t>04-10-2023</a:t>
            </a:fld>
            <a:endParaRPr lang="en-IN"/>
          </a:p>
        </p:txBody>
      </p:sp>
      <p:sp>
        <p:nvSpPr>
          <p:cNvPr id="3" name="Footer Placeholder 2">
            <a:extLst>
              <a:ext uri="{FF2B5EF4-FFF2-40B4-BE49-F238E27FC236}">
                <a16:creationId xmlns:a16="http://schemas.microsoft.com/office/drawing/2014/main" id="{2987D847-3F23-F867-361E-59E9D4599F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6E0DC4-8DAA-9501-7A38-207CE2CF38F4}"/>
              </a:ext>
            </a:extLst>
          </p:cNvPr>
          <p:cNvSpPr>
            <a:spLocks noGrp="1"/>
          </p:cNvSpPr>
          <p:nvPr>
            <p:ph type="sldNum" sz="quarter" idx="12"/>
          </p:nvPr>
        </p:nvSpPr>
        <p:spPr/>
        <p:txBody>
          <a:bodyPr/>
          <a:lstStyle/>
          <a:p>
            <a:fld id="{9C15D5E4-4A93-4CE4-AA60-DA979A1A76BE}" type="slidenum">
              <a:rPr lang="en-IN" smtClean="0"/>
              <a:t>‹#›</a:t>
            </a:fld>
            <a:endParaRPr lang="en-IN"/>
          </a:p>
        </p:txBody>
      </p:sp>
    </p:spTree>
    <p:extLst>
      <p:ext uri="{BB962C8B-B14F-4D97-AF65-F5344CB8AC3E}">
        <p14:creationId xmlns:p14="http://schemas.microsoft.com/office/powerpoint/2010/main" val="3083202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D0FB7-0D23-CBDF-3F5E-9BE7FA5B14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78F776-EF46-9252-79D8-E83D506E17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13C1819-BEB8-3FA9-4E60-9A491C1CD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EE8055-D90E-2AB9-E0B5-99428BB3F51A}"/>
              </a:ext>
            </a:extLst>
          </p:cNvPr>
          <p:cNvSpPr>
            <a:spLocks noGrp="1"/>
          </p:cNvSpPr>
          <p:nvPr>
            <p:ph type="dt" sz="half" idx="10"/>
          </p:nvPr>
        </p:nvSpPr>
        <p:spPr/>
        <p:txBody>
          <a:bodyPr/>
          <a:lstStyle/>
          <a:p>
            <a:fld id="{44C15CB4-B98A-4A05-8948-2E537187ADFC}" type="datetimeFigureOut">
              <a:rPr lang="en-IN" smtClean="0"/>
              <a:t>04-10-2023</a:t>
            </a:fld>
            <a:endParaRPr lang="en-IN"/>
          </a:p>
        </p:txBody>
      </p:sp>
      <p:sp>
        <p:nvSpPr>
          <p:cNvPr id="6" name="Footer Placeholder 5">
            <a:extLst>
              <a:ext uri="{FF2B5EF4-FFF2-40B4-BE49-F238E27FC236}">
                <a16:creationId xmlns:a16="http://schemas.microsoft.com/office/drawing/2014/main" id="{9BD11C57-475D-A139-A709-43BF943728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2DE3B4-FBF9-5323-067F-0FD74CA6C0E6}"/>
              </a:ext>
            </a:extLst>
          </p:cNvPr>
          <p:cNvSpPr>
            <a:spLocks noGrp="1"/>
          </p:cNvSpPr>
          <p:nvPr>
            <p:ph type="sldNum" sz="quarter" idx="12"/>
          </p:nvPr>
        </p:nvSpPr>
        <p:spPr/>
        <p:txBody>
          <a:bodyPr/>
          <a:lstStyle/>
          <a:p>
            <a:fld id="{9C15D5E4-4A93-4CE4-AA60-DA979A1A76BE}" type="slidenum">
              <a:rPr lang="en-IN" smtClean="0"/>
              <a:t>‹#›</a:t>
            </a:fld>
            <a:endParaRPr lang="en-IN"/>
          </a:p>
        </p:txBody>
      </p:sp>
    </p:spTree>
    <p:extLst>
      <p:ext uri="{BB962C8B-B14F-4D97-AF65-F5344CB8AC3E}">
        <p14:creationId xmlns:p14="http://schemas.microsoft.com/office/powerpoint/2010/main" val="985281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C69C8-F077-E6FC-323C-0B3C32EDA6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66308D-45E7-3EE3-071F-82495BCF15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10D163-B502-144B-5B7F-EBDD261997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6E748-0FD7-8899-CEAD-7AE080014F00}"/>
              </a:ext>
            </a:extLst>
          </p:cNvPr>
          <p:cNvSpPr>
            <a:spLocks noGrp="1"/>
          </p:cNvSpPr>
          <p:nvPr>
            <p:ph type="dt" sz="half" idx="10"/>
          </p:nvPr>
        </p:nvSpPr>
        <p:spPr/>
        <p:txBody>
          <a:bodyPr/>
          <a:lstStyle/>
          <a:p>
            <a:fld id="{44C15CB4-B98A-4A05-8948-2E537187ADFC}" type="datetimeFigureOut">
              <a:rPr lang="en-IN" smtClean="0"/>
              <a:t>04-10-2023</a:t>
            </a:fld>
            <a:endParaRPr lang="en-IN"/>
          </a:p>
        </p:txBody>
      </p:sp>
      <p:sp>
        <p:nvSpPr>
          <p:cNvPr id="6" name="Footer Placeholder 5">
            <a:extLst>
              <a:ext uri="{FF2B5EF4-FFF2-40B4-BE49-F238E27FC236}">
                <a16:creationId xmlns:a16="http://schemas.microsoft.com/office/drawing/2014/main" id="{AB342006-6B75-65B5-B064-7DD5E9EACF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78B729-F1D6-996D-CF81-680934B41F58}"/>
              </a:ext>
            </a:extLst>
          </p:cNvPr>
          <p:cNvSpPr>
            <a:spLocks noGrp="1"/>
          </p:cNvSpPr>
          <p:nvPr>
            <p:ph type="sldNum" sz="quarter" idx="12"/>
          </p:nvPr>
        </p:nvSpPr>
        <p:spPr/>
        <p:txBody>
          <a:bodyPr/>
          <a:lstStyle/>
          <a:p>
            <a:fld id="{9C15D5E4-4A93-4CE4-AA60-DA979A1A76BE}" type="slidenum">
              <a:rPr lang="en-IN" smtClean="0"/>
              <a:t>‹#›</a:t>
            </a:fld>
            <a:endParaRPr lang="en-IN"/>
          </a:p>
        </p:txBody>
      </p:sp>
    </p:spTree>
    <p:extLst>
      <p:ext uri="{BB962C8B-B14F-4D97-AF65-F5344CB8AC3E}">
        <p14:creationId xmlns:p14="http://schemas.microsoft.com/office/powerpoint/2010/main" val="3376077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559672-61B0-00E3-F9A8-DEFBF42287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CDF98C-54A8-9E12-EA78-63F6AB915E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134C8B-5A5A-446E-EFC5-E2DB536873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C15CB4-B98A-4A05-8948-2E537187ADFC}" type="datetimeFigureOut">
              <a:rPr lang="en-IN" smtClean="0"/>
              <a:t>04-10-2023</a:t>
            </a:fld>
            <a:endParaRPr lang="en-IN"/>
          </a:p>
        </p:txBody>
      </p:sp>
      <p:sp>
        <p:nvSpPr>
          <p:cNvPr id="5" name="Footer Placeholder 4">
            <a:extLst>
              <a:ext uri="{FF2B5EF4-FFF2-40B4-BE49-F238E27FC236}">
                <a16:creationId xmlns:a16="http://schemas.microsoft.com/office/drawing/2014/main" id="{A0D7CBAF-2CB5-E24B-7A03-1AA5A94DAC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3E96E6-1863-362C-958E-CB1CB1709E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5D5E4-4A93-4CE4-AA60-DA979A1A76BE}" type="slidenum">
              <a:rPr lang="en-IN" smtClean="0"/>
              <a:t>‹#›</a:t>
            </a:fld>
            <a:endParaRPr lang="en-IN"/>
          </a:p>
        </p:txBody>
      </p:sp>
    </p:spTree>
    <p:extLst>
      <p:ext uri="{BB962C8B-B14F-4D97-AF65-F5344CB8AC3E}">
        <p14:creationId xmlns:p14="http://schemas.microsoft.com/office/powerpoint/2010/main" val="1433534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9EB8-3849-D36C-4E99-F9DBAFE8A6F1}"/>
              </a:ext>
            </a:extLst>
          </p:cNvPr>
          <p:cNvSpPr>
            <a:spLocks noGrp="1"/>
          </p:cNvSpPr>
          <p:nvPr>
            <p:ph type="ctrTitle"/>
          </p:nvPr>
        </p:nvSpPr>
        <p:spPr>
          <a:xfrm>
            <a:off x="1782146" y="2752531"/>
            <a:ext cx="8885853" cy="951722"/>
          </a:xfrm>
        </p:spPr>
        <p:txBody>
          <a:bodyPr/>
          <a:lstStyle/>
          <a:p>
            <a:r>
              <a:rPr lang="en-IN" b="1" i="0" dirty="0">
                <a:solidFill>
                  <a:srgbClr val="444444"/>
                </a:solidFill>
                <a:effectLst/>
                <a:latin typeface="Open Sans" panose="020B0606030504020204" pitchFamily="34" charset="0"/>
              </a:rPr>
              <a:t>RAIN TECHNOLOGY</a:t>
            </a:r>
            <a:endParaRPr lang="en-IN" dirty="0"/>
          </a:p>
        </p:txBody>
      </p:sp>
    </p:spTree>
    <p:extLst>
      <p:ext uri="{BB962C8B-B14F-4D97-AF65-F5344CB8AC3E}">
        <p14:creationId xmlns:p14="http://schemas.microsoft.com/office/powerpoint/2010/main" val="4243087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2CC03-DC2E-8019-B84C-E708C369A25B}"/>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23B1CB1-549F-F5C6-8D7F-3522FCC03FE9}"/>
              </a:ext>
            </a:extLst>
          </p:cNvPr>
          <p:cNvSpPr>
            <a:spLocks noGrp="1"/>
          </p:cNvSpPr>
          <p:nvPr>
            <p:ph idx="1"/>
          </p:nvPr>
        </p:nvSpPr>
        <p:spPr/>
        <p:txBody>
          <a:bodyPr/>
          <a:lstStyle/>
          <a:p>
            <a:r>
              <a:rPr lang="en-US" dirty="0"/>
              <a:t>The purpose of the RAIN project has been to pave a way to fault-management, communication, and storage in a distributed environment. RAIN technology has been exceedingly advantageous in facilitating resolution of </a:t>
            </a:r>
            <a:r>
              <a:rPr lang="en-US" dirty="0" err="1"/>
              <a:t>highavailability</a:t>
            </a:r>
            <a:r>
              <a:rPr lang="en-US" dirty="0"/>
              <a:t> and load-balancing problems. It is applicable to an extensive range of networking applications, such as firewalls, web servers, IP telephony gateways, application routers, etc. It has very useful in the development of a fully functional distributed computing system. RAIN allows for the grouping of an unlimited number of nodes, which can then function as one single giant node, sharing load or taking over if one or more of the nodes ceases to function correctly</a:t>
            </a:r>
            <a:endParaRPr lang="en-IN" dirty="0"/>
          </a:p>
        </p:txBody>
      </p:sp>
    </p:spTree>
    <p:extLst>
      <p:ext uri="{BB962C8B-B14F-4D97-AF65-F5344CB8AC3E}">
        <p14:creationId xmlns:p14="http://schemas.microsoft.com/office/powerpoint/2010/main" val="345953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EB6A-9718-94B0-2675-7F3C509AA8A8}"/>
              </a:ext>
            </a:extLst>
          </p:cNvPr>
          <p:cNvSpPr>
            <a:spLocks noGrp="1"/>
          </p:cNvSpPr>
          <p:nvPr>
            <p:ph type="title"/>
          </p:nvPr>
        </p:nvSpPr>
        <p:spPr/>
        <p:txBody>
          <a:bodyPr/>
          <a:lstStyle/>
          <a:p>
            <a:r>
              <a:rPr lang="en-IN" b="1" i="0" dirty="0">
                <a:solidFill>
                  <a:srgbClr val="444444"/>
                </a:solidFill>
                <a:effectLst/>
                <a:latin typeface="Open Sans" panose="020B0606030504020204" pitchFamily="34" charset="0"/>
              </a:rPr>
              <a:t>AGENDA</a:t>
            </a:r>
            <a:endParaRPr lang="en-IN" dirty="0"/>
          </a:p>
        </p:txBody>
      </p:sp>
      <p:sp>
        <p:nvSpPr>
          <p:cNvPr id="3" name="Content Placeholder 2">
            <a:extLst>
              <a:ext uri="{FF2B5EF4-FFF2-40B4-BE49-F238E27FC236}">
                <a16:creationId xmlns:a16="http://schemas.microsoft.com/office/drawing/2014/main" id="{7368A227-4169-06B7-9397-8B872B54F58B}"/>
              </a:ext>
            </a:extLst>
          </p:cNvPr>
          <p:cNvSpPr>
            <a:spLocks noGrp="1"/>
          </p:cNvSpPr>
          <p:nvPr>
            <p:ph idx="1"/>
          </p:nvPr>
        </p:nvSpPr>
        <p:spPr/>
        <p:txBody>
          <a:bodyPr/>
          <a:lstStyle/>
          <a:p>
            <a:r>
              <a:rPr lang="en-US" b="1" i="0" dirty="0">
                <a:solidFill>
                  <a:srgbClr val="444444"/>
                </a:solidFill>
                <a:effectLst/>
                <a:latin typeface="Nirmala UI Semilight" panose="020B0402040204020203" pitchFamily="34" charset="0"/>
                <a:ea typeface="Nirmala UI Semilight" panose="020B0402040204020203" pitchFamily="34" charset="0"/>
                <a:cs typeface="Nirmala UI Semilight" panose="020B0402040204020203" pitchFamily="34" charset="0"/>
              </a:rPr>
              <a:t>Introduction</a:t>
            </a:r>
          </a:p>
          <a:p>
            <a:r>
              <a:rPr lang="en-US" b="1" i="0" dirty="0">
                <a:solidFill>
                  <a:srgbClr val="444444"/>
                </a:solidFill>
                <a:effectLst/>
                <a:latin typeface="Nirmala UI Semilight" panose="020B0402040204020203" pitchFamily="34" charset="0"/>
                <a:ea typeface="Nirmala UI Semilight" panose="020B0402040204020203" pitchFamily="34" charset="0"/>
                <a:cs typeface="Nirmala UI Semilight" panose="020B0402040204020203" pitchFamily="34" charset="0"/>
              </a:rPr>
              <a:t> Goals of RAIN Technology</a:t>
            </a:r>
          </a:p>
          <a:p>
            <a:r>
              <a:rPr lang="en-US" b="1" i="0" dirty="0">
                <a:solidFill>
                  <a:srgbClr val="444444"/>
                </a:solidFill>
                <a:effectLst/>
                <a:latin typeface="Open Sans" panose="020B0606030504020204" pitchFamily="34" charset="0"/>
              </a:rPr>
              <a:t> </a:t>
            </a:r>
            <a:r>
              <a:rPr lang="en-US" b="1" i="0" dirty="0">
                <a:solidFill>
                  <a:srgbClr val="444444"/>
                </a:solidFill>
                <a:effectLst/>
                <a:latin typeface="Nirmala UI Semilight" panose="020B0402040204020203" pitchFamily="34" charset="0"/>
                <a:ea typeface="Nirmala UI Semilight" panose="020B0402040204020203" pitchFamily="34" charset="0"/>
                <a:cs typeface="Nirmala UI Semilight" panose="020B0402040204020203" pitchFamily="34" charset="0"/>
              </a:rPr>
              <a:t>Architecture </a:t>
            </a:r>
          </a:p>
          <a:p>
            <a:r>
              <a:rPr lang="en-US" b="0" i="0" dirty="0">
                <a:solidFill>
                  <a:srgbClr val="444444"/>
                </a:solidFill>
                <a:effectLst/>
                <a:latin typeface="Open Sans" panose="020B0606030504020204" pitchFamily="34" charset="0"/>
              </a:rPr>
              <a:t>Features of RAIN</a:t>
            </a:r>
          </a:p>
          <a:p>
            <a:r>
              <a:rPr lang="en-US" b="0" i="0" dirty="0">
                <a:solidFill>
                  <a:srgbClr val="444444"/>
                </a:solidFill>
                <a:effectLst/>
                <a:latin typeface="Open Sans" panose="020B0606030504020204" pitchFamily="34" charset="0"/>
              </a:rPr>
              <a:t> Advantages</a:t>
            </a:r>
          </a:p>
          <a:p>
            <a:r>
              <a:rPr lang="en-US" b="0" i="0" dirty="0">
                <a:solidFill>
                  <a:srgbClr val="444444"/>
                </a:solidFill>
                <a:effectLst/>
                <a:latin typeface="Open Sans" panose="020B0606030504020204" pitchFamily="34" charset="0"/>
              </a:rPr>
              <a:t> Application</a:t>
            </a:r>
          </a:p>
          <a:p>
            <a:r>
              <a:rPr lang="en-US" b="0" i="0" dirty="0">
                <a:solidFill>
                  <a:srgbClr val="444444"/>
                </a:solidFill>
                <a:effectLst/>
                <a:latin typeface="Open Sans" panose="020B0606030504020204" pitchFamily="34" charset="0"/>
              </a:rPr>
              <a:t>Future scope</a:t>
            </a:r>
          </a:p>
          <a:p>
            <a:r>
              <a:rPr lang="en-US" b="0" i="0" dirty="0">
                <a:solidFill>
                  <a:srgbClr val="444444"/>
                </a:solidFill>
                <a:effectLst/>
                <a:latin typeface="Open Sans" panose="020B0606030504020204" pitchFamily="34" charset="0"/>
              </a:rPr>
              <a:t> Conclusion.</a:t>
            </a:r>
            <a:endParaRPr lang="en-IN" dirty="0"/>
          </a:p>
        </p:txBody>
      </p:sp>
    </p:spTree>
    <p:extLst>
      <p:ext uri="{BB962C8B-B14F-4D97-AF65-F5344CB8AC3E}">
        <p14:creationId xmlns:p14="http://schemas.microsoft.com/office/powerpoint/2010/main" val="2425976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6552-D546-002D-AF64-852E62A1F1D7}"/>
              </a:ext>
            </a:extLst>
          </p:cNvPr>
          <p:cNvSpPr>
            <a:spLocks noGrp="1"/>
          </p:cNvSpPr>
          <p:nvPr>
            <p:ph type="title"/>
          </p:nvPr>
        </p:nvSpPr>
        <p:spPr/>
        <p:txBody>
          <a:bodyPr/>
          <a:lstStyle/>
          <a:p>
            <a:r>
              <a:rPr lang="en-IN" b="0" i="0" dirty="0">
                <a:solidFill>
                  <a:srgbClr val="444444"/>
                </a:solidFill>
                <a:effectLst/>
                <a:latin typeface="Open Sans" panose="020B0606030504020204" pitchFamily="34" charset="0"/>
              </a:rPr>
              <a:t>INTRODUCTION</a:t>
            </a:r>
            <a:endParaRPr lang="en-IN" dirty="0"/>
          </a:p>
        </p:txBody>
      </p:sp>
      <p:sp>
        <p:nvSpPr>
          <p:cNvPr id="3" name="Content Placeholder 2">
            <a:extLst>
              <a:ext uri="{FF2B5EF4-FFF2-40B4-BE49-F238E27FC236}">
                <a16:creationId xmlns:a16="http://schemas.microsoft.com/office/drawing/2014/main" id="{1784897B-4890-8D11-B697-7F80951ED234}"/>
              </a:ext>
            </a:extLst>
          </p:cNvPr>
          <p:cNvSpPr>
            <a:spLocks noGrp="1"/>
          </p:cNvSpPr>
          <p:nvPr>
            <p:ph idx="1"/>
          </p:nvPr>
        </p:nvSpPr>
        <p:spPr/>
        <p:txBody>
          <a:bodyPr>
            <a:normAutofit lnSpcReduction="10000"/>
          </a:bodyPr>
          <a:lstStyle/>
          <a:p>
            <a:r>
              <a:rPr lang="en-US" b="0" i="0" dirty="0">
                <a:solidFill>
                  <a:srgbClr val="444444"/>
                </a:solidFill>
                <a:effectLst/>
                <a:latin typeface="Open Sans" panose="020B0606030504020204" pitchFamily="34" charset="0"/>
              </a:rPr>
              <a:t>The name of the original research project is RAIN which stand’s for Reliable Array of Independent Nodes.</a:t>
            </a:r>
          </a:p>
          <a:p>
            <a:r>
              <a:rPr lang="en-US" b="0" i="0" dirty="0">
                <a:solidFill>
                  <a:srgbClr val="444444"/>
                </a:solidFill>
                <a:effectLst/>
                <a:latin typeface="Open Sans" panose="020B0606030504020204" pitchFamily="34" charset="0"/>
              </a:rPr>
              <a:t> The RAIN technology originated in a research project at the California Institute of Technology (Caltech),in collaboration with NASA’s Jet Propulsion Laboratory and the Defense Advanced Research Projects Agency (DARPA).</a:t>
            </a:r>
          </a:p>
          <a:p>
            <a:r>
              <a:rPr lang="en-US" b="0" i="0" dirty="0">
                <a:solidFill>
                  <a:srgbClr val="444444"/>
                </a:solidFill>
                <a:effectLst/>
                <a:latin typeface="Open Sans" panose="020B0606030504020204" pitchFamily="34" charset="0"/>
              </a:rPr>
              <a:t>A component that stores data across distributed processors and retrieves it even if some of the processors </a:t>
            </a:r>
            <a:r>
              <a:rPr lang="en-US" b="0" i="0" dirty="0" err="1">
                <a:solidFill>
                  <a:srgbClr val="444444"/>
                </a:solidFill>
                <a:effectLst/>
                <a:latin typeface="Open Sans" panose="020B0606030504020204" pitchFamily="34" charset="0"/>
              </a:rPr>
              <a:t>fail.A</a:t>
            </a:r>
            <a:r>
              <a:rPr lang="en-US" b="0" i="0" dirty="0">
                <a:solidFill>
                  <a:srgbClr val="444444"/>
                </a:solidFill>
                <a:effectLst/>
                <a:latin typeface="Open Sans" panose="020B0606030504020204" pitchFamily="34" charset="0"/>
              </a:rPr>
              <a:t> communications component that creates a redundant network between multiple processors and supports a single, uniform way of connecting to any of the processors.</a:t>
            </a:r>
            <a:endParaRPr lang="en-IN" dirty="0"/>
          </a:p>
        </p:txBody>
      </p:sp>
    </p:spTree>
    <p:extLst>
      <p:ext uri="{BB962C8B-B14F-4D97-AF65-F5344CB8AC3E}">
        <p14:creationId xmlns:p14="http://schemas.microsoft.com/office/powerpoint/2010/main" val="1775046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A2DA4-A4D0-D54A-179E-5CAACD95F03C}"/>
              </a:ext>
            </a:extLst>
          </p:cNvPr>
          <p:cNvSpPr>
            <a:spLocks noGrp="1"/>
          </p:cNvSpPr>
          <p:nvPr>
            <p:ph type="title"/>
          </p:nvPr>
        </p:nvSpPr>
        <p:spPr/>
        <p:txBody>
          <a:bodyPr/>
          <a:lstStyle/>
          <a:p>
            <a:r>
              <a:rPr lang="en-US" b="1" i="0" dirty="0">
                <a:solidFill>
                  <a:srgbClr val="444444"/>
                </a:solidFill>
                <a:effectLst/>
                <a:latin typeface="Open Sans" panose="020B0606030504020204" pitchFamily="34" charset="0"/>
              </a:rPr>
              <a:t>Goals of rain technology</a:t>
            </a:r>
            <a:br>
              <a:rPr lang="en-US" dirty="0"/>
            </a:br>
            <a:endParaRPr lang="en-IN" dirty="0"/>
          </a:p>
        </p:txBody>
      </p:sp>
      <p:sp>
        <p:nvSpPr>
          <p:cNvPr id="3" name="Content Placeholder 2">
            <a:extLst>
              <a:ext uri="{FF2B5EF4-FFF2-40B4-BE49-F238E27FC236}">
                <a16:creationId xmlns:a16="http://schemas.microsoft.com/office/drawing/2014/main" id="{2544B3DB-B9AB-DB96-DDFB-DE57DAA9AF93}"/>
              </a:ext>
            </a:extLst>
          </p:cNvPr>
          <p:cNvSpPr>
            <a:spLocks noGrp="1"/>
          </p:cNvSpPr>
          <p:nvPr>
            <p:ph idx="1"/>
          </p:nvPr>
        </p:nvSpPr>
        <p:spPr/>
        <p:txBody>
          <a:bodyPr/>
          <a:lstStyle/>
          <a:p>
            <a:r>
              <a:rPr lang="en-US" b="0" i="0" dirty="0">
                <a:solidFill>
                  <a:srgbClr val="444444"/>
                </a:solidFill>
                <a:effectLst/>
                <a:latin typeface="Open Sans" panose="020B0606030504020204" pitchFamily="34" charset="0"/>
              </a:rPr>
              <a:t>RAIN Technology is able to offer the solution by minimizing number of nodes in the chain connecting the client and server.</a:t>
            </a:r>
          </a:p>
          <a:p>
            <a:r>
              <a:rPr lang="en-US" b="0" i="0" dirty="0">
                <a:solidFill>
                  <a:srgbClr val="444444"/>
                </a:solidFill>
                <a:effectLst/>
                <a:latin typeface="Open Sans" panose="020B0606030504020204" pitchFamily="34" charset="0"/>
              </a:rPr>
              <a:t>RAIN Technology making the exiting nodes more robust and independent of each other.</a:t>
            </a:r>
          </a:p>
          <a:p>
            <a:r>
              <a:rPr lang="en-US" b="0" i="0" dirty="0">
                <a:solidFill>
                  <a:srgbClr val="444444"/>
                </a:solidFill>
                <a:effectLst/>
                <a:latin typeface="Open Sans" panose="020B0606030504020204" pitchFamily="34" charset="0"/>
              </a:rPr>
              <a:t>RAIN Technology provides the feature of replacing a faulty node by a healthy one</a:t>
            </a:r>
            <a:endParaRPr lang="en-IN" dirty="0"/>
          </a:p>
        </p:txBody>
      </p:sp>
    </p:spTree>
    <p:extLst>
      <p:ext uri="{BB962C8B-B14F-4D97-AF65-F5344CB8AC3E}">
        <p14:creationId xmlns:p14="http://schemas.microsoft.com/office/powerpoint/2010/main" val="2845475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B269-A5C8-B7CF-FE34-74FFD1C07121}"/>
              </a:ext>
            </a:extLst>
          </p:cNvPr>
          <p:cNvSpPr>
            <a:spLocks noGrp="1"/>
          </p:cNvSpPr>
          <p:nvPr>
            <p:ph type="title"/>
          </p:nvPr>
        </p:nvSpPr>
        <p:spPr/>
        <p:txBody>
          <a:bodyPr/>
          <a:lstStyle/>
          <a:p>
            <a:r>
              <a:rPr lang="en-US" b="1" i="0" dirty="0">
                <a:solidFill>
                  <a:srgbClr val="444444"/>
                </a:solidFill>
                <a:effectLst/>
                <a:latin typeface="Nirmala UI Semilight" panose="020B0402040204020203" pitchFamily="34" charset="0"/>
                <a:ea typeface="Nirmala UI Semilight" panose="020B0402040204020203" pitchFamily="34" charset="0"/>
                <a:cs typeface="Nirmala UI Semilight" panose="020B0402040204020203" pitchFamily="34" charset="0"/>
              </a:rPr>
              <a:t>Architecture</a:t>
            </a:r>
            <a:endParaRPr lang="en-IN" dirty="0"/>
          </a:p>
        </p:txBody>
      </p:sp>
      <p:sp>
        <p:nvSpPr>
          <p:cNvPr id="3" name="Content Placeholder 2">
            <a:extLst>
              <a:ext uri="{FF2B5EF4-FFF2-40B4-BE49-F238E27FC236}">
                <a16:creationId xmlns:a16="http://schemas.microsoft.com/office/drawing/2014/main" id="{01E11D47-BB28-DE92-7ADB-7812CC083CEF}"/>
              </a:ext>
            </a:extLst>
          </p:cNvPr>
          <p:cNvSpPr>
            <a:spLocks noGrp="1"/>
          </p:cNvSpPr>
          <p:nvPr>
            <p:ph idx="1"/>
          </p:nvPr>
        </p:nvSpPr>
        <p:spPr/>
        <p:txBody>
          <a:bodyPr>
            <a:normAutofit fontScale="92500" lnSpcReduction="20000"/>
          </a:bodyPr>
          <a:lstStyle/>
          <a:p>
            <a:r>
              <a:rPr lang="en-US" b="0" i="0" dirty="0">
                <a:solidFill>
                  <a:srgbClr val="E8EAED"/>
                </a:solidFill>
                <a:effectLst/>
                <a:latin typeface="Google Sans"/>
              </a:rPr>
              <a:t>.</a:t>
            </a:r>
          </a:p>
          <a:p>
            <a:r>
              <a:rPr lang="en-US" dirty="0"/>
              <a:t>Redundant Array of Inexpensive Nodes surpasses traditional storage architecture by offering data-storage and protection systems that are more distributed, shareable and scalable.</a:t>
            </a:r>
          </a:p>
          <a:p>
            <a:r>
              <a:rPr lang="en-US" dirty="0"/>
              <a:t> A new storage system architecture called Redundant Array of Inexpensive Nodes (RAIN) surpasses this traditional storage architecture by offering data-storage and protection systems that are more distributed, shareable and scalable. </a:t>
            </a:r>
          </a:p>
          <a:p>
            <a:r>
              <a:rPr lang="en-US" dirty="0"/>
              <a:t>RAIN systems also are less expensive than traditional systems.</a:t>
            </a:r>
          </a:p>
          <a:p>
            <a:r>
              <a:rPr lang="en-US" dirty="0"/>
              <a:t> RAIN is an open architecture approach that combines standard, off-the-shelf computing and networking hardware with highly intelligent management software</a:t>
            </a:r>
            <a:endParaRPr lang="en-IN" dirty="0"/>
          </a:p>
        </p:txBody>
      </p:sp>
    </p:spTree>
    <p:extLst>
      <p:ext uri="{BB962C8B-B14F-4D97-AF65-F5344CB8AC3E}">
        <p14:creationId xmlns:p14="http://schemas.microsoft.com/office/powerpoint/2010/main" val="2748138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B70AC-4E91-7CDA-8CB0-5A64B3098B3B}"/>
              </a:ext>
            </a:extLst>
          </p:cNvPr>
          <p:cNvSpPr>
            <a:spLocks noGrp="1"/>
          </p:cNvSpPr>
          <p:nvPr>
            <p:ph type="title"/>
          </p:nvPr>
        </p:nvSpPr>
        <p:spPr/>
        <p:txBody>
          <a:bodyPr/>
          <a:lstStyle/>
          <a:p>
            <a:r>
              <a:rPr lang="en-US" dirty="0"/>
              <a:t>APPLICATION</a:t>
            </a:r>
            <a:endParaRPr lang="en-IN" dirty="0"/>
          </a:p>
        </p:txBody>
      </p:sp>
      <p:sp>
        <p:nvSpPr>
          <p:cNvPr id="3" name="Content Placeholder 2">
            <a:extLst>
              <a:ext uri="{FF2B5EF4-FFF2-40B4-BE49-F238E27FC236}">
                <a16:creationId xmlns:a16="http://schemas.microsoft.com/office/drawing/2014/main" id="{B89833DC-7863-015A-B8B5-C2CB42B78E0D}"/>
              </a:ext>
            </a:extLst>
          </p:cNvPr>
          <p:cNvSpPr>
            <a:spLocks noGrp="1"/>
          </p:cNvSpPr>
          <p:nvPr>
            <p:ph idx="1"/>
          </p:nvPr>
        </p:nvSpPr>
        <p:spPr/>
        <p:txBody>
          <a:bodyPr>
            <a:normAutofit fontScale="92500" lnSpcReduction="20000"/>
          </a:bodyPr>
          <a:lstStyle/>
          <a:p>
            <a:r>
              <a:rPr lang="en-US" dirty="0"/>
              <a:t>SNOW (Strong Network of Web servers): The first application, called SNOW, is a scalable Web server cluster that was developed as part of the RAIN project. </a:t>
            </a:r>
          </a:p>
          <a:p>
            <a:r>
              <a:rPr lang="en-US" dirty="0" err="1"/>
              <a:t>RAINVideo</a:t>
            </a:r>
            <a:r>
              <a:rPr lang="en-US" dirty="0"/>
              <a:t>: </a:t>
            </a:r>
            <a:r>
              <a:rPr lang="en-US" dirty="0" err="1"/>
              <a:t>RAINVideo</a:t>
            </a:r>
            <a:r>
              <a:rPr lang="en-US" dirty="0"/>
              <a:t> application is a collection of videos written and encoded to all n nodes in the system with distributed store operations.</a:t>
            </a:r>
          </a:p>
          <a:p>
            <a:r>
              <a:rPr lang="en-US" dirty="0"/>
              <a:t> </a:t>
            </a:r>
            <a:r>
              <a:rPr lang="en-US" dirty="0" err="1"/>
              <a:t>RainWall</a:t>
            </a:r>
            <a:r>
              <a:rPr lang="en-US" dirty="0"/>
              <a:t>: </a:t>
            </a:r>
            <a:r>
              <a:rPr lang="en-US" dirty="0" err="1"/>
              <a:t>RainWall</a:t>
            </a:r>
            <a:r>
              <a:rPr lang="en-US" dirty="0"/>
              <a:t> is a commercial solution that provides the fault-tolerant and scalable firewall cluster.</a:t>
            </a:r>
          </a:p>
          <a:p>
            <a:r>
              <a:rPr lang="en-US" dirty="0"/>
              <a:t> </a:t>
            </a:r>
            <a:r>
              <a:rPr lang="en-US" dirty="0" err="1"/>
              <a:t>RAINCheck</a:t>
            </a:r>
            <a:r>
              <a:rPr lang="en-US" dirty="0"/>
              <a:t>: Raincheck is a Distributed Check pointing Mechanism, it implements a checkpoint and rollback/recovery mechanism on the RAIN platform based on the distributed store and retrieve operations.</a:t>
            </a:r>
          </a:p>
          <a:p>
            <a:r>
              <a:rPr lang="en-US" dirty="0"/>
              <a:t> Distributed Check pointing Mechanism: It is a checkpoint and rollback/recovery mechanism on the RAIN platform based on the distributed store and retrieve operations.</a:t>
            </a:r>
            <a:endParaRPr lang="en-IN" dirty="0"/>
          </a:p>
        </p:txBody>
      </p:sp>
    </p:spTree>
    <p:extLst>
      <p:ext uri="{BB962C8B-B14F-4D97-AF65-F5344CB8AC3E}">
        <p14:creationId xmlns:p14="http://schemas.microsoft.com/office/powerpoint/2010/main" val="65550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59767-8600-8CCF-42D2-12C1EFC3EDFF}"/>
              </a:ext>
            </a:extLst>
          </p:cNvPr>
          <p:cNvSpPr>
            <a:spLocks noGrp="1"/>
          </p:cNvSpPr>
          <p:nvPr>
            <p:ph type="title"/>
          </p:nvPr>
        </p:nvSpPr>
        <p:spPr/>
        <p:txBody>
          <a:bodyPr/>
          <a:lstStyle/>
          <a:p>
            <a:r>
              <a:rPr lang="en-US" dirty="0"/>
              <a:t>WHY WE APPLY RAIN TECHNOLOGY? </a:t>
            </a:r>
            <a:endParaRPr lang="en-IN" dirty="0"/>
          </a:p>
        </p:txBody>
      </p:sp>
      <p:sp>
        <p:nvSpPr>
          <p:cNvPr id="3" name="Content Placeholder 2">
            <a:extLst>
              <a:ext uri="{FF2B5EF4-FFF2-40B4-BE49-F238E27FC236}">
                <a16:creationId xmlns:a16="http://schemas.microsoft.com/office/drawing/2014/main" id="{06551160-5A2A-F0F6-AC08-E19EDC49EE12}"/>
              </a:ext>
            </a:extLst>
          </p:cNvPr>
          <p:cNvSpPr>
            <a:spLocks noGrp="1"/>
          </p:cNvSpPr>
          <p:nvPr>
            <p:ph idx="1"/>
          </p:nvPr>
        </p:nvSpPr>
        <p:spPr/>
        <p:txBody>
          <a:bodyPr>
            <a:normAutofit fontScale="92500" lnSpcReduction="10000"/>
          </a:bodyPr>
          <a:lstStyle/>
          <a:p>
            <a:r>
              <a:rPr lang="en-US" dirty="0"/>
              <a:t>RAIN technology is implemented to increase fault tolerance in a cluster.</a:t>
            </a:r>
          </a:p>
          <a:p>
            <a:r>
              <a:rPr lang="en-US" dirty="0"/>
              <a:t> The storage clusters can be managed through a centralized management interface. </a:t>
            </a:r>
          </a:p>
          <a:p>
            <a:r>
              <a:rPr lang="en-US" dirty="0"/>
              <a:t>The management software builds a virtual pool of storage devices without requiring the physical presence of network and storage administrators.</a:t>
            </a:r>
          </a:p>
          <a:p>
            <a:r>
              <a:rPr lang="en-US" dirty="0"/>
              <a:t> The RAIN management software automatically detects any new RAIN nodes and allows them to communicate with each other.</a:t>
            </a:r>
          </a:p>
          <a:p>
            <a:r>
              <a:rPr lang="en-US" dirty="0"/>
              <a:t> In case of a node failure, the lost data is replicated among other RAIN nodes in a cluster to avoid immediate replacement of the failed node.</a:t>
            </a:r>
          </a:p>
          <a:p>
            <a:r>
              <a:rPr lang="en-US" dirty="0"/>
              <a:t> RAIN-based grids are more resilient to application workload changes through effective load-balancing features</a:t>
            </a:r>
            <a:endParaRPr lang="en-IN" dirty="0"/>
          </a:p>
        </p:txBody>
      </p:sp>
    </p:spTree>
    <p:extLst>
      <p:ext uri="{BB962C8B-B14F-4D97-AF65-F5344CB8AC3E}">
        <p14:creationId xmlns:p14="http://schemas.microsoft.com/office/powerpoint/2010/main" val="2033755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2F8AB-B1B4-2279-14DD-87EAB5A09A42}"/>
              </a:ext>
            </a:extLst>
          </p:cNvPr>
          <p:cNvSpPr>
            <a:spLocks noGrp="1"/>
          </p:cNvSpPr>
          <p:nvPr>
            <p:ph type="title"/>
          </p:nvPr>
        </p:nvSpPr>
        <p:spPr/>
        <p:txBody>
          <a:bodyPr/>
          <a:lstStyle/>
          <a:p>
            <a:r>
              <a:rPr lang="en-US" b="0" i="0" dirty="0">
                <a:solidFill>
                  <a:srgbClr val="444444"/>
                </a:solidFill>
                <a:effectLst/>
                <a:latin typeface="Open Sans" panose="020B0606030504020204" pitchFamily="34" charset="0"/>
              </a:rPr>
              <a:t>ADVANTAGES </a:t>
            </a:r>
            <a:r>
              <a:rPr lang="en-US" dirty="0">
                <a:solidFill>
                  <a:srgbClr val="444444"/>
                </a:solidFill>
                <a:latin typeface="Open Sans" panose="020B0606030504020204" pitchFamily="34" charset="0"/>
              </a:rPr>
              <a:t>OF </a:t>
            </a:r>
            <a:r>
              <a:rPr lang="en-US" b="0" i="0" dirty="0">
                <a:solidFill>
                  <a:srgbClr val="444444"/>
                </a:solidFill>
                <a:effectLst/>
                <a:latin typeface="Open Sans" panose="020B0606030504020204" pitchFamily="34" charset="0"/>
              </a:rPr>
              <a:t>RAIN</a:t>
            </a:r>
            <a:br>
              <a:rPr lang="en-US" b="0" i="0" dirty="0">
                <a:solidFill>
                  <a:srgbClr val="444444"/>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2BACE7B7-5CAD-49F8-514C-5D4FD3FA2B80}"/>
              </a:ext>
            </a:extLst>
          </p:cNvPr>
          <p:cNvSpPr>
            <a:spLocks noGrp="1"/>
          </p:cNvSpPr>
          <p:nvPr>
            <p:ph idx="1"/>
          </p:nvPr>
        </p:nvSpPr>
        <p:spPr/>
        <p:txBody>
          <a:bodyPr>
            <a:normAutofit lnSpcReduction="10000"/>
          </a:bodyPr>
          <a:lstStyle/>
          <a:p>
            <a:r>
              <a:rPr lang="en-IN" sz="4400" b="1" i="0" dirty="0">
                <a:solidFill>
                  <a:srgbClr val="000000"/>
                </a:solidFill>
                <a:effectLst/>
                <a:latin typeface="ff2"/>
              </a:rPr>
              <a:t>Fault tolerance</a:t>
            </a:r>
          </a:p>
          <a:p>
            <a:r>
              <a:rPr lang="en-US" sz="4400" b="1" i="0" dirty="0">
                <a:solidFill>
                  <a:srgbClr val="000000"/>
                </a:solidFill>
                <a:effectLst/>
                <a:latin typeface="ff2"/>
              </a:rPr>
              <a:t>Simple to deploy and manage</a:t>
            </a:r>
          </a:p>
          <a:p>
            <a:r>
              <a:rPr lang="en-US" sz="4400" b="1" dirty="0">
                <a:solidFill>
                  <a:srgbClr val="000000"/>
                </a:solidFill>
                <a:latin typeface="ff2"/>
              </a:rPr>
              <a:t>Open and Portable</a:t>
            </a:r>
          </a:p>
          <a:p>
            <a:pPr algn="l"/>
            <a:r>
              <a:rPr lang="en-IN" sz="4400" b="1" i="0" dirty="0">
                <a:solidFill>
                  <a:srgbClr val="000000"/>
                </a:solidFill>
                <a:effectLst/>
                <a:latin typeface="ff2"/>
              </a:rPr>
              <a:t>No </a:t>
            </a:r>
            <a:r>
              <a:rPr lang="en-IN" sz="4400" b="1" dirty="0">
                <a:solidFill>
                  <a:srgbClr val="000000"/>
                </a:solidFill>
                <a:latin typeface="ff2"/>
              </a:rPr>
              <a:t>dis</a:t>
            </a:r>
            <a:r>
              <a:rPr lang="en-IN" sz="4400" b="1" i="0" dirty="0">
                <a:solidFill>
                  <a:srgbClr val="000000"/>
                </a:solidFill>
                <a:effectLst/>
                <a:latin typeface="ff2"/>
              </a:rPr>
              <a:t>tance limitation</a:t>
            </a:r>
            <a:endParaRPr lang="en-IN" sz="4400" b="0" i="0" dirty="0">
              <a:solidFill>
                <a:srgbClr val="000000"/>
              </a:solidFill>
              <a:effectLst/>
              <a:latin typeface="Source Sans Pro" panose="020F0502020204030204" pitchFamily="34" charset="0"/>
            </a:endParaRPr>
          </a:p>
          <a:p>
            <a:pPr algn="l"/>
            <a:r>
              <a:rPr lang="pt-BR" sz="4400" b="1" i="0" dirty="0">
                <a:solidFill>
                  <a:srgbClr val="000000"/>
                </a:solidFill>
                <a:effectLst/>
                <a:latin typeface="ff2"/>
              </a:rPr>
              <a:t>Support for heterogenous environment</a:t>
            </a:r>
            <a:endParaRPr lang="pt-BR" sz="4400" b="0" i="0" dirty="0">
              <a:solidFill>
                <a:srgbClr val="000000"/>
              </a:solidFill>
              <a:effectLst/>
              <a:latin typeface="Source Sans Pro" panose="020B0503030403020204" pitchFamily="34" charset="0"/>
            </a:endParaRPr>
          </a:p>
          <a:p>
            <a:pPr marL="0" indent="0">
              <a:buNone/>
            </a:pPr>
            <a:br>
              <a:rPr lang="en-IN" b="0" i="0" dirty="0">
                <a:solidFill>
                  <a:srgbClr val="000000"/>
                </a:solidFill>
                <a:effectLst/>
                <a:latin typeface="Source Sans Pro" panose="020F0502020204030204" pitchFamily="34" charset="0"/>
              </a:rPr>
            </a:br>
            <a:endParaRPr lang="en-IN" dirty="0"/>
          </a:p>
        </p:txBody>
      </p:sp>
    </p:spTree>
    <p:extLst>
      <p:ext uri="{BB962C8B-B14F-4D97-AF65-F5344CB8AC3E}">
        <p14:creationId xmlns:p14="http://schemas.microsoft.com/office/powerpoint/2010/main" val="889898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5DF2D-E548-F2F3-B9E2-3A867FAFFCE2}"/>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890B5FC6-8409-A444-70E2-AAEFCBA36D0D}"/>
              </a:ext>
            </a:extLst>
          </p:cNvPr>
          <p:cNvSpPr>
            <a:spLocks noGrp="1"/>
          </p:cNvSpPr>
          <p:nvPr>
            <p:ph idx="1"/>
          </p:nvPr>
        </p:nvSpPr>
        <p:spPr/>
        <p:txBody>
          <a:bodyPr/>
          <a:lstStyle/>
          <a:p>
            <a:r>
              <a:rPr lang="en-US" b="0" i="0" dirty="0">
                <a:solidFill>
                  <a:srgbClr val="444444"/>
                </a:solidFill>
                <a:effectLst/>
                <a:latin typeface="Open Sans" panose="020B0606030504020204" pitchFamily="34" charset="0"/>
              </a:rPr>
              <a:t>Development of API’s for using the various building blocks.</a:t>
            </a:r>
          </a:p>
          <a:p>
            <a:r>
              <a:rPr lang="en-US" b="0" i="0" dirty="0">
                <a:solidFill>
                  <a:srgbClr val="444444"/>
                </a:solidFill>
                <a:effectLst/>
                <a:latin typeface="Open Sans" panose="020B0606030504020204" pitchFamily="34" charset="0"/>
              </a:rPr>
              <a:t>The implementation of a real distributed file system using the partitioning scheme developed here.</a:t>
            </a:r>
          </a:p>
          <a:p>
            <a:r>
              <a:rPr lang="en-US" b="0" i="0" dirty="0">
                <a:solidFill>
                  <a:srgbClr val="444444"/>
                </a:solidFill>
                <a:effectLst/>
                <a:latin typeface="Open Sans" panose="020B0606030504020204" pitchFamily="34" charset="0"/>
              </a:rPr>
              <a:t>The group communication protocols are being extended to address more challenging scenarios</a:t>
            </a:r>
            <a:endParaRPr lang="en-IN" dirty="0"/>
          </a:p>
        </p:txBody>
      </p:sp>
    </p:spTree>
    <p:extLst>
      <p:ext uri="{BB962C8B-B14F-4D97-AF65-F5344CB8AC3E}">
        <p14:creationId xmlns:p14="http://schemas.microsoft.com/office/powerpoint/2010/main" val="521824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699</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ff2</vt:lpstr>
      <vt:lpstr>Google Sans</vt:lpstr>
      <vt:lpstr>Nirmala UI Semilight</vt:lpstr>
      <vt:lpstr>Open Sans</vt:lpstr>
      <vt:lpstr>Source Sans Pro</vt:lpstr>
      <vt:lpstr>Office Theme</vt:lpstr>
      <vt:lpstr>RAIN TECHNOLOGY</vt:lpstr>
      <vt:lpstr>AGENDA</vt:lpstr>
      <vt:lpstr>INTRODUCTION</vt:lpstr>
      <vt:lpstr>Goals of rain technology </vt:lpstr>
      <vt:lpstr>Architecture</vt:lpstr>
      <vt:lpstr>APPLICATION</vt:lpstr>
      <vt:lpstr>WHY WE APPLY RAIN TECHNOLOGY? </vt:lpstr>
      <vt:lpstr>ADVANTAGES OF RAIN </vt:lpstr>
      <vt:lpstr>FUTURE SCOPE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 TECHNOLOGY</dc:title>
  <dc:creator>Navaneetha Krishnan</dc:creator>
  <cp:lastModifiedBy>Navaneetha Krishnan</cp:lastModifiedBy>
  <cp:revision>1</cp:revision>
  <dcterms:created xsi:type="dcterms:W3CDTF">2023-10-04T10:23:27Z</dcterms:created>
  <dcterms:modified xsi:type="dcterms:W3CDTF">2023-10-04T10:48:24Z</dcterms:modified>
</cp:coreProperties>
</file>